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6" r:id="rId1"/>
  </p:sldMasterIdLst>
  <p:notesMasterIdLst>
    <p:notesMasterId r:id="rId28"/>
  </p:notesMasterIdLst>
  <p:handoutMasterIdLst>
    <p:handoutMasterId r:id="rId29"/>
  </p:handoutMasterIdLst>
  <p:sldIdLst>
    <p:sldId id="278" r:id="rId2"/>
    <p:sldId id="276" r:id="rId3"/>
    <p:sldId id="283" r:id="rId4"/>
    <p:sldId id="258" r:id="rId5"/>
    <p:sldId id="271" r:id="rId6"/>
    <p:sldId id="266" r:id="rId7"/>
    <p:sldId id="267" r:id="rId8"/>
    <p:sldId id="285" r:id="rId9"/>
    <p:sldId id="279" r:id="rId10"/>
    <p:sldId id="280" r:id="rId11"/>
    <p:sldId id="282" r:id="rId12"/>
    <p:sldId id="263" r:id="rId13"/>
    <p:sldId id="281" r:id="rId14"/>
    <p:sldId id="264" r:id="rId15"/>
    <p:sldId id="265" r:id="rId16"/>
    <p:sldId id="268" r:id="rId17"/>
    <p:sldId id="286" r:id="rId18"/>
    <p:sldId id="287" r:id="rId19"/>
    <p:sldId id="284" r:id="rId20"/>
    <p:sldId id="288" r:id="rId21"/>
    <p:sldId id="289" r:id="rId22"/>
    <p:sldId id="290" r:id="rId23"/>
    <p:sldId id="291" r:id="rId24"/>
    <p:sldId id="269" r:id="rId25"/>
    <p:sldId id="273" r:id="rId26"/>
    <p:sldId id="27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8ABFB8-70EB-4DFD-84EB-BC20AFDD4156}" v="6" dt="2024-05-28T15:15:46.9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02" autoAdjust="0"/>
    <p:restoredTop sz="88497" autoAdjust="0"/>
  </p:normalViewPr>
  <p:slideViewPr>
    <p:cSldViewPr snapToGrid="0">
      <p:cViewPr varScale="1">
        <p:scale>
          <a:sx n="64" d="100"/>
          <a:sy n="64" d="100"/>
        </p:scale>
        <p:origin x="12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 V Disha" userId="9346a06590f5f2b4" providerId="LiveId" clId="{3C867752-19D1-4AD9-9FA9-46F2D5873499}"/>
    <pc:docChg chg="custSel modSld">
      <pc:chgData name="B V Disha" userId="9346a06590f5f2b4" providerId="LiveId" clId="{3C867752-19D1-4AD9-9FA9-46F2D5873499}" dt="2023-11-26T15:17:30.547" v="349"/>
      <pc:docMkLst>
        <pc:docMk/>
      </pc:docMkLst>
      <pc:sldChg chg="modSp mod">
        <pc:chgData name="B V Disha" userId="9346a06590f5f2b4" providerId="LiveId" clId="{3C867752-19D1-4AD9-9FA9-46F2D5873499}" dt="2023-11-23T05:12:22.987" v="278" actId="20577"/>
        <pc:sldMkLst>
          <pc:docMk/>
          <pc:sldMk cId="663276364" sldId="258"/>
        </pc:sldMkLst>
        <pc:spChg chg="mod">
          <ac:chgData name="B V Disha" userId="9346a06590f5f2b4" providerId="LiveId" clId="{3C867752-19D1-4AD9-9FA9-46F2D5873499}" dt="2023-11-23T05:12:22.987" v="278" actId="20577"/>
          <ac:spMkLst>
            <pc:docMk/>
            <pc:sldMk cId="663276364" sldId="258"/>
            <ac:spMk id="2" creationId="{A3A6168A-BC41-4638-AAAF-21433A4C8C13}"/>
          </ac:spMkLst>
        </pc:spChg>
        <pc:spChg chg="mod">
          <ac:chgData name="B V Disha" userId="9346a06590f5f2b4" providerId="LiveId" clId="{3C867752-19D1-4AD9-9FA9-46F2D5873499}" dt="2023-11-23T05:11:44.523" v="255" actId="20577"/>
          <ac:spMkLst>
            <pc:docMk/>
            <pc:sldMk cId="663276364" sldId="258"/>
            <ac:spMk id="3" creationId="{C22DF4BF-8FF9-4355-9790-55A5A4BE6E33}"/>
          </ac:spMkLst>
        </pc:spChg>
      </pc:sldChg>
      <pc:sldChg chg="modSp">
        <pc:chgData name="B V Disha" userId="9346a06590f5f2b4" providerId="LiveId" clId="{3C867752-19D1-4AD9-9FA9-46F2D5873499}" dt="2023-11-26T15:17:30.547" v="349"/>
        <pc:sldMkLst>
          <pc:docMk/>
          <pc:sldMk cId="1078213062" sldId="263"/>
        </pc:sldMkLst>
        <pc:spChg chg="mod">
          <ac:chgData name="B V Disha" userId="9346a06590f5f2b4" providerId="LiveId" clId="{3C867752-19D1-4AD9-9FA9-46F2D5873499}" dt="2023-11-26T15:17:30.547" v="349"/>
          <ac:spMkLst>
            <pc:docMk/>
            <pc:sldMk cId="1078213062" sldId="263"/>
            <ac:spMk id="2" creationId="{51285DAA-BE64-4643-9F85-D495C90E99EC}"/>
          </ac:spMkLst>
        </pc:spChg>
      </pc:sldChg>
      <pc:sldChg chg="modSp">
        <pc:chgData name="B V Disha" userId="9346a06590f5f2b4" providerId="LiveId" clId="{3C867752-19D1-4AD9-9FA9-46F2D5873499}" dt="2023-11-26T15:17:30.547" v="349"/>
        <pc:sldMkLst>
          <pc:docMk/>
          <pc:sldMk cId="4080073990" sldId="268"/>
        </pc:sldMkLst>
        <pc:spChg chg="mod">
          <ac:chgData name="B V Disha" userId="9346a06590f5f2b4" providerId="LiveId" clId="{3C867752-19D1-4AD9-9FA9-46F2D5873499}" dt="2023-11-26T15:17:30.547" v="349"/>
          <ac:spMkLst>
            <pc:docMk/>
            <pc:sldMk cId="4080073990" sldId="268"/>
            <ac:spMk id="2" creationId="{F5321C3E-1450-49F8-8F6E-51CFF588EC2A}"/>
          </ac:spMkLst>
        </pc:spChg>
        <pc:spChg chg="mod">
          <ac:chgData name="B V Disha" userId="9346a06590f5f2b4" providerId="LiveId" clId="{3C867752-19D1-4AD9-9FA9-46F2D5873499}" dt="2023-11-26T15:17:30.547" v="349"/>
          <ac:spMkLst>
            <pc:docMk/>
            <pc:sldMk cId="4080073990" sldId="268"/>
            <ac:spMk id="3" creationId="{F4812CBF-9F5A-4F9E-995A-0F8BF635D9F7}"/>
          </ac:spMkLst>
        </pc:spChg>
      </pc:sldChg>
      <pc:sldChg chg="modSp mod">
        <pc:chgData name="B V Disha" userId="9346a06590f5f2b4" providerId="LiveId" clId="{3C867752-19D1-4AD9-9FA9-46F2D5873499}" dt="2023-11-23T05:16:01.317" v="343" actId="20577"/>
        <pc:sldMkLst>
          <pc:docMk/>
          <pc:sldMk cId="2958073284" sldId="269"/>
        </pc:sldMkLst>
        <pc:spChg chg="mod">
          <ac:chgData name="B V Disha" userId="9346a06590f5f2b4" providerId="LiveId" clId="{3C867752-19D1-4AD9-9FA9-46F2D5873499}" dt="2023-11-23T05:16:01.317" v="343" actId="20577"/>
          <ac:spMkLst>
            <pc:docMk/>
            <pc:sldMk cId="2958073284" sldId="269"/>
            <ac:spMk id="2" creationId="{358AD8FE-3BA9-41D1-84D7-507933F37178}"/>
          </ac:spMkLst>
        </pc:spChg>
      </pc:sldChg>
      <pc:sldChg chg="modSp">
        <pc:chgData name="B V Disha" userId="9346a06590f5f2b4" providerId="LiveId" clId="{3C867752-19D1-4AD9-9FA9-46F2D5873499}" dt="2023-11-26T15:16:55.289" v="344"/>
        <pc:sldMkLst>
          <pc:docMk/>
          <pc:sldMk cId="3651694434" sldId="275"/>
        </pc:sldMkLst>
        <pc:spChg chg="mod">
          <ac:chgData name="B V Disha" userId="9346a06590f5f2b4" providerId="LiveId" clId="{3C867752-19D1-4AD9-9FA9-46F2D5873499}" dt="2023-11-26T15:16:55.289" v="344"/>
          <ac:spMkLst>
            <pc:docMk/>
            <pc:sldMk cId="3651694434" sldId="275"/>
            <ac:spMk id="3" creationId="{BB52C2EA-7288-4385-B18F-1FCD7F3EC4F2}"/>
          </ac:spMkLst>
        </pc:spChg>
      </pc:sldChg>
      <pc:sldChg chg="modSp mod">
        <pc:chgData name="B V Disha" userId="9346a06590f5f2b4" providerId="LiveId" clId="{3C867752-19D1-4AD9-9FA9-46F2D5873499}" dt="2023-11-23T05:11:10.957" v="121" actId="313"/>
        <pc:sldMkLst>
          <pc:docMk/>
          <pc:sldMk cId="2457296805" sldId="283"/>
        </pc:sldMkLst>
        <pc:spChg chg="mod">
          <ac:chgData name="B V Disha" userId="9346a06590f5f2b4" providerId="LiveId" clId="{3C867752-19D1-4AD9-9FA9-46F2D5873499}" dt="2023-11-23T05:10:17.540" v="19" actId="20577"/>
          <ac:spMkLst>
            <pc:docMk/>
            <pc:sldMk cId="2457296805" sldId="283"/>
            <ac:spMk id="2" creationId="{16715B18-FA43-4748-9B6A-509B0AE40004}"/>
          </ac:spMkLst>
        </pc:spChg>
        <pc:spChg chg="mod">
          <ac:chgData name="B V Disha" userId="9346a06590f5f2b4" providerId="LiveId" clId="{3C867752-19D1-4AD9-9FA9-46F2D5873499}" dt="2023-11-23T05:11:10.957" v="121" actId="313"/>
          <ac:spMkLst>
            <pc:docMk/>
            <pc:sldMk cId="2457296805" sldId="283"/>
            <ac:spMk id="3" creationId="{7DAB8FEF-29A6-4B06-84E8-00BE4693DB64}"/>
          </ac:spMkLst>
        </pc:spChg>
      </pc:sldChg>
      <pc:sldChg chg="modSp">
        <pc:chgData name="B V Disha" userId="9346a06590f5f2b4" providerId="LiveId" clId="{3C867752-19D1-4AD9-9FA9-46F2D5873499}" dt="2023-11-26T15:17:30.547" v="349"/>
        <pc:sldMkLst>
          <pc:docMk/>
          <pc:sldMk cId="1455497647" sldId="285"/>
        </pc:sldMkLst>
        <pc:spChg chg="mod">
          <ac:chgData name="B V Disha" userId="9346a06590f5f2b4" providerId="LiveId" clId="{3C867752-19D1-4AD9-9FA9-46F2D5873499}" dt="2023-11-26T15:17:30.547" v="349"/>
          <ac:spMkLst>
            <pc:docMk/>
            <pc:sldMk cId="1455497647" sldId="285"/>
            <ac:spMk id="2" creationId="{744B708F-B193-915A-16A6-6E3F24F5521F}"/>
          </ac:spMkLst>
        </pc:spChg>
      </pc:sldChg>
    </pc:docChg>
  </pc:docChgLst>
  <pc:docChgLst>
    <pc:chgData name="B V Disha" userId="9346a06590f5f2b4" providerId="LiveId" clId="{C68ABFB8-70EB-4DFD-84EB-BC20AFDD4156}"/>
    <pc:docChg chg="custSel modSld">
      <pc:chgData name="B V Disha" userId="9346a06590f5f2b4" providerId="LiveId" clId="{C68ABFB8-70EB-4DFD-84EB-BC20AFDD4156}" dt="2024-05-28T15:16:37.945" v="387" actId="2711"/>
      <pc:docMkLst>
        <pc:docMk/>
      </pc:docMkLst>
      <pc:sldChg chg="modSp mod">
        <pc:chgData name="B V Disha" userId="9346a06590f5f2b4" providerId="LiveId" clId="{C68ABFB8-70EB-4DFD-84EB-BC20AFDD4156}" dt="2024-05-28T15:10:19.375" v="225" actId="20577"/>
        <pc:sldMkLst>
          <pc:docMk/>
          <pc:sldMk cId="663276364" sldId="258"/>
        </pc:sldMkLst>
        <pc:spChg chg="mod">
          <ac:chgData name="B V Disha" userId="9346a06590f5f2b4" providerId="LiveId" clId="{C68ABFB8-70EB-4DFD-84EB-BC20AFDD4156}" dt="2024-05-28T15:10:19.375" v="225" actId="20577"/>
          <ac:spMkLst>
            <pc:docMk/>
            <pc:sldMk cId="663276364" sldId="258"/>
            <ac:spMk id="3" creationId="{C22DF4BF-8FF9-4355-9790-55A5A4BE6E33}"/>
          </ac:spMkLst>
        </pc:spChg>
      </pc:sldChg>
      <pc:sldChg chg="modSp mod">
        <pc:chgData name="B V Disha" userId="9346a06590f5f2b4" providerId="LiveId" clId="{C68ABFB8-70EB-4DFD-84EB-BC20AFDD4156}" dt="2024-05-28T15:16:15.810" v="386" actId="27636"/>
        <pc:sldMkLst>
          <pc:docMk/>
          <pc:sldMk cId="1078213062" sldId="263"/>
        </pc:sldMkLst>
        <pc:spChg chg="mod">
          <ac:chgData name="B V Disha" userId="9346a06590f5f2b4" providerId="LiveId" clId="{C68ABFB8-70EB-4DFD-84EB-BC20AFDD4156}" dt="2024-05-28T15:16:15.810" v="386" actId="27636"/>
          <ac:spMkLst>
            <pc:docMk/>
            <pc:sldMk cId="1078213062" sldId="263"/>
            <ac:spMk id="3" creationId="{EAA544D3-981B-41E6-A4CF-5B6E9C9345CB}"/>
          </ac:spMkLst>
        </pc:spChg>
      </pc:sldChg>
      <pc:sldChg chg="modSp mod">
        <pc:chgData name="B V Disha" userId="9346a06590f5f2b4" providerId="LiveId" clId="{C68ABFB8-70EB-4DFD-84EB-BC20AFDD4156}" dt="2024-05-28T15:16:37.945" v="387" actId="2711"/>
        <pc:sldMkLst>
          <pc:docMk/>
          <pc:sldMk cId="3100031224" sldId="264"/>
        </pc:sldMkLst>
        <pc:spChg chg="mod">
          <ac:chgData name="B V Disha" userId="9346a06590f5f2b4" providerId="LiveId" clId="{C68ABFB8-70EB-4DFD-84EB-BC20AFDD4156}" dt="2024-05-28T15:16:37.945" v="387" actId="2711"/>
          <ac:spMkLst>
            <pc:docMk/>
            <pc:sldMk cId="3100031224" sldId="264"/>
            <ac:spMk id="3" creationId="{90C2E864-B242-4427-A974-74D094079284}"/>
          </ac:spMkLst>
        </pc:spChg>
      </pc:sldChg>
      <pc:sldChg chg="modSp mod">
        <pc:chgData name="B V Disha" userId="9346a06590f5f2b4" providerId="LiveId" clId="{C68ABFB8-70EB-4DFD-84EB-BC20AFDD4156}" dt="2024-05-28T14:51:02.396" v="33" actId="27636"/>
        <pc:sldMkLst>
          <pc:docMk/>
          <pc:sldMk cId="2958073284" sldId="269"/>
        </pc:sldMkLst>
        <pc:spChg chg="mod">
          <ac:chgData name="B V Disha" userId="9346a06590f5f2b4" providerId="LiveId" clId="{C68ABFB8-70EB-4DFD-84EB-BC20AFDD4156}" dt="2024-05-28T14:51:02.396" v="33" actId="27636"/>
          <ac:spMkLst>
            <pc:docMk/>
            <pc:sldMk cId="2958073284" sldId="269"/>
            <ac:spMk id="2" creationId="{358AD8FE-3BA9-41D1-84D7-507933F37178}"/>
          </ac:spMkLst>
        </pc:spChg>
      </pc:sldChg>
      <pc:sldChg chg="modSp mod">
        <pc:chgData name="B V Disha" userId="9346a06590f5f2b4" providerId="LiveId" clId="{C68ABFB8-70EB-4DFD-84EB-BC20AFDD4156}" dt="2024-05-28T14:51:59.495" v="103" actId="20577"/>
        <pc:sldMkLst>
          <pc:docMk/>
          <pc:sldMk cId="2435256287" sldId="276"/>
        </pc:sldMkLst>
        <pc:spChg chg="mod">
          <ac:chgData name="B V Disha" userId="9346a06590f5f2b4" providerId="LiveId" clId="{C68ABFB8-70EB-4DFD-84EB-BC20AFDD4156}" dt="2024-05-28T14:51:59.495" v="103" actId="20577"/>
          <ac:spMkLst>
            <pc:docMk/>
            <pc:sldMk cId="2435256287" sldId="276"/>
            <ac:spMk id="3" creationId="{804023E5-3492-40EC-89AF-BDFE527A144F}"/>
          </ac:spMkLst>
        </pc:spChg>
      </pc:sldChg>
      <pc:sldChg chg="addSp modSp mod">
        <pc:chgData name="B V Disha" userId="9346a06590f5f2b4" providerId="LiveId" clId="{C68ABFB8-70EB-4DFD-84EB-BC20AFDD4156}" dt="2024-05-28T15:15:59.327" v="384" actId="27636"/>
        <pc:sldMkLst>
          <pc:docMk/>
          <pc:sldMk cId="2338529623" sldId="280"/>
        </pc:sldMkLst>
        <pc:spChg chg="mod">
          <ac:chgData name="B V Disha" userId="9346a06590f5f2b4" providerId="LiveId" clId="{C68ABFB8-70EB-4DFD-84EB-BC20AFDD4156}" dt="2024-05-28T15:15:59.327" v="384" actId="27636"/>
          <ac:spMkLst>
            <pc:docMk/>
            <pc:sldMk cId="2338529623" sldId="280"/>
            <ac:spMk id="3" creationId="{77B86F06-0D6C-424A-A814-93A40FF2295E}"/>
          </ac:spMkLst>
        </pc:spChg>
        <pc:spChg chg="add">
          <ac:chgData name="B V Disha" userId="9346a06590f5f2b4" providerId="LiveId" clId="{C68ABFB8-70EB-4DFD-84EB-BC20AFDD4156}" dt="2024-05-28T15:15:38.095" v="379"/>
          <ac:spMkLst>
            <pc:docMk/>
            <pc:sldMk cId="2338529623" sldId="280"/>
            <ac:spMk id="4" creationId="{B1CDB8C8-01CC-87FF-1E62-E04D31CB6FF4}"/>
          </ac:spMkLst>
        </pc:spChg>
        <pc:spChg chg="add">
          <ac:chgData name="B V Disha" userId="9346a06590f5f2b4" providerId="LiveId" clId="{C68ABFB8-70EB-4DFD-84EB-BC20AFDD4156}" dt="2024-05-28T15:15:41.767" v="381"/>
          <ac:spMkLst>
            <pc:docMk/>
            <pc:sldMk cId="2338529623" sldId="280"/>
            <ac:spMk id="6" creationId="{CB17CBD1-0800-B588-C8B9-BA67DD35EEC9}"/>
          </ac:spMkLst>
        </pc:spChg>
        <pc:spChg chg="add">
          <ac:chgData name="B V Disha" userId="9346a06590f5f2b4" providerId="LiveId" clId="{C68ABFB8-70EB-4DFD-84EB-BC20AFDD4156}" dt="2024-05-28T15:15:45.875" v="382"/>
          <ac:spMkLst>
            <pc:docMk/>
            <pc:sldMk cId="2338529623" sldId="280"/>
            <ac:spMk id="7" creationId="{E342DCF1-15E2-86C5-177C-D738D7DF65E5}"/>
          </ac:spMkLst>
        </pc:spChg>
      </pc:sldChg>
      <pc:sldChg chg="modSp mod">
        <pc:chgData name="B V Disha" userId="9346a06590f5f2b4" providerId="LiveId" clId="{C68ABFB8-70EB-4DFD-84EB-BC20AFDD4156}" dt="2024-05-28T15:08:56.738" v="136" actId="20577"/>
        <pc:sldMkLst>
          <pc:docMk/>
          <pc:sldMk cId="2457296805" sldId="283"/>
        </pc:sldMkLst>
        <pc:spChg chg="mod">
          <ac:chgData name="B V Disha" userId="9346a06590f5f2b4" providerId="LiveId" clId="{C68ABFB8-70EB-4DFD-84EB-BC20AFDD4156}" dt="2024-05-28T14:50:38.680" v="8" actId="20577"/>
          <ac:spMkLst>
            <pc:docMk/>
            <pc:sldMk cId="2457296805" sldId="283"/>
            <ac:spMk id="2" creationId="{16715B18-FA43-4748-9B6A-509B0AE40004}"/>
          </ac:spMkLst>
        </pc:spChg>
        <pc:spChg chg="mod">
          <ac:chgData name="B V Disha" userId="9346a06590f5f2b4" providerId="LiveId" clId="{C68ABFB8-70EB-4DFD-84EB-BC20AFDD4156}" dt="2024-05-28T15:08:56.738" v="136" actId="20577"/>
          <ac:spMkLst>
            <pc:docMk/>
            <pc:sldMk cId="2457296805" sldId="283"/>
            <ac:spMk id="3" creationId="{7DAB8FEF-29A6-4B06-84E8-00BE4693DB6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2FD6B8-008B-F268-F5A3-6F092DF0505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Enhanced Technique to Assist Visually Impaired and Blind People</a:t>
            </a:r>
            <a:endParaRPr lang="en-IN"/>
          </a:p>
        </p:txBody>
      </p:sp>
      <p:sp>
        <p:nvSpPr>
          <p:cNvPr id="3" name="Date Placeholder 2">
            <a:extLst>
              <a:ext uri="{FF2B5EF4-FFF2-40B4-BE49-F238E27FC236}">
                <a16:creationId xmlns:a16="http://schemas.microsoft.com/office/drawing/2014/main" id="{52F5C22D-8FB6-C6F7-E34B-8928CCA363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73FDCF-C3A6-4540-A4A9-A878F5B66041}" type="datetimeFigureOut">
              <a:rPr lang="en-IN" smtClean="0"/>
              <a:t>28-05-2024</a:t>
            </a:fld>
            <a:endParaRPr lang="en-IN"/>
          </a:p>
        </p:txBody>
      </p:sp>
      <p:sp>
        <p:nvSpPr>
          <p:cNvPr id="4" name="Footer Placeholder 3">
            <a:extLst>
              <a:ext uri="{FF2B5EF4-FFF2-40B4-BE49-F238E27FC236}">
                <a16:creationId xmlns:a16="http://schemas.microsoft.com/office/drawing/2014/main" id="{1C051DDF-4D17-5CFF-6491-98B9DA717E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D67938B-008D-0337-507B-F51E9A3716C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5ED312-90EE-4E14-B23C-072251169CE3}" type="slidenum">
              <a:rPr lang="en-IN" smtClean="0"/>
              <a:t>‹#›</a:t>
            </a:fld>
            <a:endParaRPr lang="en-IN"/>
          </a:p>
        </p:txBody>
      </p:sp>
    </p:spTree>
    <p:extLst>
      <p:ext uri="{BB962C8B-B14F-4D97-AF65-F5344CB8AC3E}">
        <p14:creationId xmlns:p14="http://schemas.microsoft.com/office/powerpoint/2010/main" val="258431397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Enhanced Technique to Assist Visually Impaired and Blind People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74612-0C67-43B6-86EE-D6B35A08ED4C}" type="datetimeFigureOut">
              <a:rPr lang="en-US" smtClean="0"/>
              <a:pPr/>
              <a:t>5/28/2024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C28A9B-51C6-4939-81A2-7EBFB40CC491}" type="slidenum">
              <a:rPr lang="en-US" smtClean="0"/>
              <a:pPr/>
              <a:t>‹#›</a:t>
            </a:fld>
            <a:endParaRPr lang="en-US"/>
          </a:p>
        </p:txBody>
      </p:sp>
    </p:spTree>
    <p:extLst>
      <p:ext uri="{BB962C8B-B14F-4D97-AF65-F5344CB8AC3E}">
        <p14:creationId xmlns:p14="http://schemas.microsoft.com/office/powerpoint/2010/main" val="3336961397"/>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C28A9B-51C6-4939-81A2-7EBFB40CC491}" type="slidenum">
              <a:rPr lang="en-US" smtClean="0"/>
              <a:pPr/>
              <a:t>2</a:t>
            </a:fld>
            <a:endParaRPr lang="en-US"/>
          </a:p>
        </p:txBody>
      </p:sp>
      <p:sp>
        <p:nvSpPr>
          <p:cNvPr id="5" name="Header Placeholder 4">
            <a:extLst>
              <a:ext uri="{FF2B5EF4-FFF2-40B4-BE49-F238E27FC236}">
                <a16:creationId xmlns:a16="http://schemas.microsoft.com/office/drawing/2014/main" id="{1269A4EF-7793-2652-8CE5-90F89630DB2D}"/>
              </a:ext>
            </a:extLst>
          </p:cNvPr>
          <p:cNvSpPr>
            <a:spLocks noGrp="1"/>
          </p:cNvSpPr>
          <p:nvPr>
            <p:ph type="hdr" sz="quarter"/>
          </p:nvPr>
        </p:nvSpPr>
        <p:spPr/>
        <p:txBody>
          <a:bodyPr/>
          <a:lstStyle/>
          <a:p>
            <a:r>
              <a:rPr lang="en-US"/>
              <a:t>Enhanced Technique to Assist Visually Impaired and Blind People</a:t>
            </a:r>
          </a:p>
        </p:txBody>
      </p:sp>
    </p:spTree>
    <p:extLst>
      <p:ext uri="{BB962C8B-B14F-4D97-AF65-F5344CB8AC3E}">
        <p14:creationId xmlns:p14="http://schemas.microsoft.com/office/powerpoint/2010/main" val="3196996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C28A9B-51C6-4939-81A2-7EBFB40CC491}" type="slidenum">
              <a:rPr lang="en-US" smtClean="0"/>
              <a:pPr/>
              <a:t>6</a:t>
            </a:fld>
            <a:endParaRPr lang="en-US"/>
          </a:p>
        </p:txBody>
      </p:sp>
      <p:sp>
        <p:nvSpPr>
          <p:cNvPr id="5" name="Header Placeholder 4">
            <a:extLst>
              <a:ext uri="{FF2B5EF4-FFF2-40B4-BE49-F238E27FC236}">
                <a16:creationId xmlns:a16="http://schemas.microsoft.com/office/drawing/2014/main" id="{E1906660-955C-6E7C-D99A-CFFEE8BFE969}"/>
              </a:ext>
            </a:extLst>
          </p:cNvPr>
          <p:cNvSpPr>
            <a:spLocks noGrp="1"/>
          </p:cNvSpPr>
          <p:nvPr>
            <p:ph type="hdr" sz="quarter"/>
          </p:nvPr>
        </p:nvSpPr>
        <p:spPr/>
        <p:txBody>
          <a:bodyPr/>
          <a:lstStyle/>
          <a:p>
            <a:r>
              <a:rPr lang="en-US"/>
              <a:t>Enhanced Technique to Assist Visually Impaired and Blind People</a:t>
            </a:r>
          </a:p>
        </p:txBody>
      </p:sp>
    </p:spTree>
    <p:extLst>
      <p:ext uri="{BB962C8B-B14F-4D97-AF65-F5344CB8AC3E}">
        <p14:creationId xmlns:p14="http://schemas.microsoft.com/office/powerpoint/2010/main" val="3874144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C28A9B-51C6-4939-81A2-7EBFB40CC491}" type="slidenum">
              <a:rPr lang="en-US" smtClean="0"/>
              <a:pPr/>
              <a:t>9</a:t>
            </a:fld>
            <a:endParaRPr lang="en-US"/>
          </a:p>
        </p:txBody>
      </p:sp>
      <p:sp>
        <p:nvSpPr>
          <p:cNvPr id="5" name="Header Placeholder 4">
            <a:extLst>
              <a:ext uri="{FF2B5EF4-FFF2-40B4-BE49-F238E27FC236}">
                <a16:creationId xmlns:a16="http://schemas.microsoft.com/office/drawing/2014/main" id="{16669CC2-CC6B-F04D-AD81-B1CCDE5A2DA5}"/>
              </a:ext>
            </a:extLst>
          </p:cNvPr>
          <p:cNvSpPr>
            <a:spLocks noGrp="1"/>
          </p:cNvSpPr>
          <p:nvPr>
            <p:ph type="hdr" sz="quarter"/>
          </p:nvPr>
        </p:nvSpPr>
        <p:spPr/>
        <p:txBody>
          <a:bodyPr/>
          <a:lstStyle/>
          <a:p>
            <a:r>
              <a:rPr lang="en-US"/>
              <a:t>Enhanced Technique to Assist Visually Impaired and Blind People</a:t>
            </a:r>
          </a:p>
        </p:txBody>
      </p:sp>
    </p:spTree>
    <p:extLst>
      <p:ext uri="{BB962C8B-B14F-4D97-AF65-F5344CB8AC3E}">
        <p14:creationId xmlns:p14="http://schemas.microsoft.com/office/powerpoint/2010/main" val="1893475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C28A9B-51C6-4939-81A2-7EBFB40CC491}" type="slidenum">
              <a:rPr lang="en-US" smtClean="0"/>
              <a:pPr/>
              <a:t>11</a:t>
            </a:fld>
            <a:endParaRPr lang="en-US"/>
          </a:p>
        </p:txBody>
      </p:sp>
      <p:sp>
        <p:nvSpPr>
          <p:cNvPr id="5" name="Header Placeholder 4">
            <a:extLst>
              <a:ext uri="{FF2B5EF4-FFF2-40B4-BE49-F238E27FC236}">
                <a16:creationId xmlns:a16="http://schemas.microsoft.com/office/drawing/2014/main" id="{979827DB-449D-327F-3CDF-093B5C2D661E}"/>
              </a:ext>
            </a:extLst>
          </p:cNvPr>
          <p:cNvSpPr>
            <a:spLocks noGrp="1"/>
          </p:cNvSpPr>
          <p:nvPr>
            <p:ph type="hdr" sz="quarter"/>
          </p:nvPr>
        </p:nvSpPr>
        <p:spPr/>
        <p:txBody>
          <a:bodyPr/>
          <a:lstStyle/>
          <a:p>
            <a:r>
              <a:rPr lang="en-US"/>
              <a:t>Enhanced Technique to Assist Visually Impaired and Blind People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C28A9B-51C6-4939-81A2-7EBFB40CC491}" type="slidenum">
              <a:rPr lang="en-US" smtClean="0"/>
              <a:pPr/>
              <a:t>15</a:t>
            </a:fld>
            <a:endParaRPr lang="en-US"/>
          </a:p>
        </p:txBody>
      </p:sp>
      <p:sp>
        <p:nvSpPr>
          <p:cNvPr id="5" name="Header Placeholder 4">
            <a:extLst>
              <a:ext uri="{FF2B5EF4-FFF2-40B4-BE49-F238E27FC236}">
                <a16:creationId xmlns:a16="http://schemas.microsoft.com/office/drawing/2014/main" id="{DD28B925-B9B0-84C4-AF2F-7420389F3EC5}"/>
              </a:ext>
            </a:extLst>
          </p:cNvPr>
          <p:cNvSpPr>
            <a:spLocks noGrp="1"/>
          </p:cNvSpPr>
          <p:nvPr>
            <p:ph type="hdr" sz="quarter"/>
          </p:nvPr>
        </p:nvSpPr>
        <p:spPr/>
        <p:txBody>
          <a:bodyPr/>
          <a:lstStyle/>
          <a:p>
            <a:r>
              <a:rPr lang="en-US"/>
              <a:t>Enhanced Technique to Assist Visually Impaired and Blind People</a:t>
            </a:r>
          </a:p>
        </p:txBody>
      </p:sp>
    </p:spTree>
    <p:extLst>
      <p:ext uri="{BB962C8B-B14F-4D97-AF65-F5344CB8AC3E}">
        <p14:creationId xmlns:p14="http://schemas.microsoft.com/office/powerpoint/2010/main" val="2096236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C28A9B-51C6-4939-81A2-7EBFB40CC491}" type="slidenum">
              <a:rPr lang="en-US" smtClean="0"/>
              <a:pPr/>
              <a:t>19</a:t>
            </a:fld>
            <a:endParaRPr lang="en-US"/>
          </a:p>
        </p:txBody>
      </p:sp>
      <p:sp>
        <p:nvSpPr>
          <p:cNvPr id="5" name="Header Placeholder 4">
            <a:extLst>
              <a:ext uri="{FF2B5EF4-FFF2-40B4-BE49-F238E27FC236}">
                <a16:creationId xmlns:a16="http://schemas.microsoft.com/office/drawing/2014/main" id="{EC49D27F-8EB6-52A7-4D59-1184495DCE85}"/>
              </a:ext>
            </a:extLst>
          </p:cNvPr>
          <p:cNvSpPr>
            <a:spLocks noGrp="1"/>
          </p:cNvSpPr>
          <p:nvPr>
            <p:ph type="hdr" sz="quarter"/>
          </p:nvPr>
        </p:nvSpPr>
        <p:spPr/>
        <p:txBody>
          <a:bodyPr/>
          <a:lstStyle/>
          <a:p>
            <a:r>
              <a:rPr lang="en-US"/>
              <a:t>Enhanced Technique to Assist Visually Impaired and Blind People</a:t>
            </a:r>
          </a:p>
        </p:txBody>
      </p:sp>
    </p:spTree>
    <p:extLst>
      <p:ext uri="{BB962C8B-B14F-4D97-AF65-F5344CB8AC3E}">
        <p14:creationId xmlns:p14="http://schemas.microsoft.com/office/powerpoint/2010/main" val="1422915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C28A9B-51C6-4939-81A2-7EBFB40CC491}" type="slidenum">
              <a:rPr lang="en-US" smtClean="0"/>
              <a:pPr/>
              <a:t>24</a:t>
            </a:fld>
            <a:endParaRPr lang="en-US"/>
          </a:p>
        </p:txBody>
      </p:sp>
      <p:sp>
        <p:nvSpPr>
          <p:cNvPr id="5" name="Header Placeholder 4">
            <a:extLst>
              <a:ext uri="{FF2B5EF4-FFF2-40B4-BE49-F238E27FC236}">
                <a16:creationId xmlns:a16="http://schemas.microsoft.com/office/drawing/2014/main" id="{A9EA0C61-DA42-06D0-69FB-2697C4CBD155}"/>
              </a:ext>
            </a:extLst>
          </p:cNvPr>
          <p:cNvSpPr>
            <a:spLocks noGrp="1"/>
          </p:cNvSpPr>
          <p:nvPr>
            <p:ph type="hdr" sz="quarter"/>
          </p:nvPr>
        </p:nvSpPr>
        <p:spPr/>
        <p:txBody>
          <a:bodyPr/>
          <a:lstStyle/>
          <a:p>
            <a:r>
              <a:rPr lang="en-US"/>
              <a:t>Enhanced Technique to Assist Visually Impaired and Blind People</a:t>
            </a:r>
          </a:p>
        </p:txBody>
      </p:sp>
    </p:spTree>
    <p:extLst>
      <p:ext uri="{BB962C8B-B14F-4D97-AF65-F5344CB8AC3E}">
        <p14:creationId xmlns:p14="http://schemas.microsoft.com/office/powerpoint/2010/main" val="341111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C28A9B-51C6-4939-81A2-7EBFB40CC491}" type="slidenum">
              <a:rPr lang="en-US" smtClean="0"/>
              <a:pPr/>
              <a:t>25</a:t>
            </a:fld>
            <a:endParaRPr lang="en-US"/>
          </a:p>
        </p:txBody>
      </p:sp>
      <p:sp>
        <p:nvSpPr>
          <p:cNvPr id="5" name="Header Placeholder 4">
            <a:extLst>
              <a:ext uri="{FF2B5EF4-FFF2-40B4-BE49-F238E27FC236}">
                <a16:creationId xmlns:a16="http://schemas.microsoft.com/office/drawing/2014/main" id="{31CF9C7A-23F3-DACF-2337-C5B85CD087CE}"/>
              </a:ext>
            </a:extLst>
          </p:cNvPr>
          <p:cNvSpPr>
            <a:spLocks noGrp="1"/>
          </p:cNvSpPr>
          <p:nvPr>
            <p:ph type="hdr" sz="quarter"/>
          </p:nvPr>
        </p:nvSpPr>
        <p:spPr/>
        <p:txBody>
          <a:bodyPr/>
          <a:lstStyle/>
          <a:p>
            <a:r>
              <a:rPr lang="en-US"/>
              <a:t>Enhanced Technique to Assist Visually Impaired and Blind People</a:t>
            </a:r>
          </a:p>
        </p:txBody>
      </p:sp>
    </p:spTree>
    <p:extLst>
      <p:ext uri="{BB962C8B-B14F-4D97-AF65-F5344CB8AC3E}">
        <p14:creationId xmlns:p14="http://schemas.microsoft.com/office/powerpoint/2010/main" val="1025085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6EBC17-91CD-4A57-93FF-24C1AECCA5F9}" type="datetime1">
              <a:rPr lang="en-US" smtClean="0"/>
              <a:t>5/28/2024</a:t>
            </a:fld>
            <a:endParaRPr lang="en-US"/>
          </a:p>
        </p:txBody>
      </p:sp>
      <p:sp>
        <p:nvSpPr>
          <p:cNvPr id="5" name="Footer Placeholder 4"/>
          <p:cNvSpPr>
            <a:spLocks noGrp="1"/>
          </p:cNvSpPr>
          <p:nvPr>
            <p:ph type="ftr" sz="quarter" idx="11"/>
          </p:nvPr>
        </p:nvSpPr>
        <p:spPr/>
        <p:txBody>
          <a:bodyPr/>
          <a:lstStyle/>
          <a:p>
            <a:r>
              <a:rPr lang="en-US"/>
              <a:t>DEPT OF CS&amp;E </a:t>
            </a:r>
          </a:p>
        </p:txBody>
      </p:sp>
      <p:sp>
        <p:nvSpPr>
          <p:cNvPr id="6" name="Slide Number Placeholder 5"/>
          <p:cNvSpPr>
            <a:spLocks noGrp="1"/>
          </p:cNvSpPr>
          <p:nvPr>
            <p:ph type="sldNum" sz="quarter" idx="12"/>
          </p:nvPr>
        </p:nvSpPr>
        <p:spPr/>
        <p:txBody>
          <a:bodyPr/>
          <a:lstStyle/>
          <a:p>
            <a:fld id="{1C009363-5EDB-4BCA-8EE1-C2ABFBEF550D}" type="slidenum">
              <a:rPr lang="en-US" smtClean="0"/>
              <a:pPr/>
              <a:t>‹#›</a:t>
            </a:fld>
            <a:endParaRPr lang="en-US"/>
          </a:p>
        </p:txBody>
      </p:sp>
    </p:spTree>
    <p:extLst>
      <p:ext uri="{BB962C8B-B14F-4D97-AF65-F5344CB8AC3E}">
        <p14:creationId xmlns:p14="http://schemas.microsoft.com/office/powerpoint/2010/main" val="280605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BBF152-2A99-44F2-91DA-27CFF0F42DA8}" type="datetime1">
              <a:rPr lang="en-US" smtClean="0"/>
              <a:t>5/28/2024</a:t>
            </a:fld>
            <a:endParaRPr lang="en-US"/>
          </a:p>
        </p:txBody>
      </p:sp>
      <p:sp>
        <p:nvSpPr>
          <p:cNvPr id="5" name="Footer Placeholder 4"/>
          <p:cNvSpPr>
            <a:spLocks noGrp="1"/>
          </p:cNvSpPr>
          <p:nvPr>
            <p:ph type="ftr" sz="quarter" idx="11"/>
          </p:nvPr>
        </p:nvSpPr>
        <p:spPr/>
        <p:txBody>
          <a:bodyPr/>
          <a:lstStyle/>
          <a:p>
            <a:r>
              <a:rPr lang="en-US"/>
              <a:t>DEPT OF CS&amp;E </a:t>
            </a:r>
          </a:p>
        </p:txBody>
      </p:sp>
      <p:sp>
        <p:nvSpPr>
          <p:cNvPr id="6" name="Slide Number Placeholder 5"/>
          <p:cNvSpPr>
            <a:spLocks noGrp="1"/>
          </p:cNvSpPr>
          <p:nvPr>
            <p:ph type="sldNum" sz="quarter" idx="12"/>
          </p:nvPr>
        </p:nvSpPr>
        <p:spPr/>
        <p:txBody>
          <a:bodyPr/>
          <a:lstStyle/>
          <a:p>
            <a:fld id="{1C009363-5EDB-4BCA-8EE1-C2ABFBEF550D}" type="slidenum">
              <a:rPr lang="en-US" smtClean="0"/>
              <a:pPr/>
              <a:t>‹#›</a:t>
            </a:fld>
            <a:endParaRPr lang="en-US"/>
          </a:p>
        </p:txBody>
      </p:sp>
    </p:spTree>
    <p:extLst>
      <p:ext uri="{BB962C8B-B14F-4D97-AF65-F5344CB8AC3E}">
        <p14:creationId xmlns:p14="http://schemas.microsoft.com/office/powerpoint/2010/main" val="1945562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6C87D0-7CCD-4178-ABFA-6064EB110079}" type="datetime1">
              <a:rPr lang="en-US" smtClean="0"/>
              <a:t>5/28/2024</a:t>
            </a:fld>
            <a:endParaRPr lang="en-US"/>
          </a:p>
        </p:txBody>
      </p:sp>
      <p:sp>
        <p:nvSpPr>
          <p:cNvPr id="5" name="Footer Placeholder 4"/>
          <p:cNvSpPr>
            <a:spLocks noGrp="1"/>
          </p:cNvSpPr>
          <p:nvPr>
            <p:ph type="ftr" sz="quarter" idx="11"/>
          </p:nvPr>
        </p:nvSpPr>
        <p:spPr/>
        <p:txBody>
          <a:bodyPr/>
          <a:lstStyle/>
          <a:p>
            <a:r>
              <a:rPr lang="en-US"/>
              <a:t>DEPT OF CS&amp;E </a:t>
            </a:r>
          </a:p>
        </p:txBody>
      </p:sp>
      <p:sp>
        <p:nvSpPr>
          <p:cNvPr id="6" name="Slide Number Placeholder 5"/>
          <p:cNvSpPr>
            <a:spLocks noGrp="1"/>
          </p:cNvSpPr>
          <p:nvPr>
            <p:ph type="sldNum" sz="quarter" idx="12"/>
          </p:nvPr>
        </p:nvSpPr>
        <p:spPr/>
        <p:txBody>
          <a:bodyPr/>
          <a:lstStyle/>
          <a:p>
            <a:fld id="{1C009363-5EDB-4BCA-8EE1-C2ABFBEF550D}"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96631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2CBBC0-09EB-47DF-8076-3B073B92828F}" type="datetime1">
              <a:rPr lang="en-US" smtClean="0"/>
              <a:t>5/28/2024</a:t>
            </a:fld>
            <a:endParaRPr lang="en-US"/>
          </a:p>
        </p:txBody>
      </p:sp>
      <p:sp>
        <p:nvSpPr>
          <p:cNvPr id="5" name="Footer Placeholder 4"/>
          <p:cNvSpPr>
            <a:spLocks noGrp="1"/>
          </p:cNvSpPr>
          <p:nvPr>
            <p:ph type="ftr" sz="quarter" idx="11"/>
          </p:nvPr>
        </p:nvSpPr>
        <p:spPr/>
        <p:txBody>
          <a:bodyPr/>
          <a:lstStyle/>
          <a:p>
            <a:r>
              <a:rPr lang="en-US"/>
              <a:t>DEPT OF CS&amp;E </a:t>
            </a:r>
          </a:p>
        </p:txBody>
      </p:sp>
      <p:sp>
        <p:nvSpPr>
          <p:cNvPr id="6" name="Slide Number Placeholder 5"/>
          <p:cNvSpPr>
            <a:spLocks noGrp="1"/>
          </p:cNvSpPr>
          <p:nvPr>
            <p:ph type="sldNum" sz="quarter" idx="12"/>
          </p:nvPr>
        </p:nvSpPr>
        <p:spPr/>
        <p:txBody>
          <a:bodyPr/>
          <a:lstStyle/>
          <a:p>
            <a:fld id="{1C009363-5EDB-4BCA-8EE1-C2ABFBEF550D}" type="slidenum">
              <a:rPr lang="en-US" smtClean="0"/>
              <a:pPr/>
              <a:t>‹#›</a:t>
            </a:fld>
            <a:endParaRPr lang="en-US"/>
          </a:p>
        </p:txBody>
      </p:sp>
    </p:spTree>
    <p:extLst>
      <p:ext uri="{BB962C8B-B14F-4D97-AF65-F5344CB8AC3E}">
        <p14:creationId xmlns:p14="http://schemas.microsoft.com/office/powerpoint/2010/main" val="1129645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AF7963-0F70-40DC-B150-3119DA81E305}" type="datetime1">
              <a:rPr lang="en-US" smtClean="0"/>
              <a:t>5/28/2024</a:t>
            </a:fld>
            <a:endParaRPr lang="en-US"/>
          </a:p>
        </p:txBody>
      </p:sp>
      <p:sp>
        <p:nvSpPr>
          <p:cNvPr id="5" name="Footer Placeholder 4"/>
          <p:cNvSpPr>
            <a:spLocks noGrp="1"/>
          </p:cNvSpPr>
          <p:nvPr>
            <p:ph type="ftr" sz="quarter" idx="11"/>
          </p:nvPr>
        </p:nvSpPr>
        <p:spPr/>
        <p:txBody>
          <a:bodyPr/>
          <a:lstStyle/>
          <a:p>
            <a:r>
              <a:rPr lang="en-US"/>
              <a:t>DEPT OF CS&amp;E </a:t>
            </a:r>
          </a:p>
        </p:txBody>
      </p:sp>
      <p:sp>
        <p:nvSpPr>
          <p:cNvPr id="6" name="Slide Number Placeholder 5"/>
          <p:cNvSpPr>
            <a:spLocks noGrp="1"/>
          </p:cNvSpPr>
          <p:nvPr>
            <p:ph type="sldNum" sz="quarter" idx="12"/>
          </p:nvPr>
        </p:nvSpPr>
        <p:spPr/>
        <p:txBody>
          <a:bodyPr/>
          <a:lstStyle/>
          <a:p>
            <a:fld id="{1C009363-5EDB-4BCA-8EE1-C2ABFBEF550D}"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95231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A09A8D-C261-4A3B-9EDC-7F4F8BA736EA}" type="datetime1">
              <a:rPr lang="en-US" smtClean="0"/>
              <a:t>5/28/2024</a:t>
            </a:fld>
            <a:endParaRPr lang="en-US"/>
          </a:p>
        </p:txBody>
      </p:sp>
      <p:sp>
        <p:nvSpPr>
          <p:cNvPr id="5" name="Footer Placeholder 4"/>
          <p:cNvSpPr>
            <a:spLocks noGrp="1"/>
          </p:cNvSpPr>
          <p:nvPr>
            <p:ph type="ftr" sz="quarter" idx="11"/>
          </p:nvPr>
        </p:nvSpPr>
        <p:spPr/>
        <p:txBody>
          <a:bodyPr/>
          <a:lstStyle/>
          <a:p>
            <a:r>
              <a:rPr lang="en-US"/>
              <a:t>DEPT OF CS&amp;E </a:t>
            </a:r>
          </a:p>
        </p:txBody>
      </p:sp>
      <p:sp>
        <p:nvSpPr>
          <p:cNvPr id="6" name="Slide Number Placeholder 5"/>
          <p:cNvSpPr>
            <a:spLocks noGrp="1"/>
          </p:cNvSpPr>
          <p:nvPr>
            <p:ph type="sldNum" sz="quarter" idx="12"/>
          </p:nvPr>
        </p:nvSpPr>
        <p:spPr/>
        <p:txBody>
          <a:bodyPr/>
          <a:lstStyle/>
          <a:p>
            <a:fld id="{1C009363-5EDB-4BCA-8EE1-C2ABFBEF550D}" type="slidenum">
              <a:rPr lang="en-US" smtClean="0"/>
              <a:pPr/>
              <a:t>‹#›</a:t>
            </a:fld>
            <a:endParaRPr lang="en-US"/>
          </a:p>
        </p:txBody>
      </p:sp>
    </p:spTree>
    <p:extLst>
      <p:ext uri="{BB962C8B-B14F-4D97-AF65-F5344CB8AC3E}">
        <p14:creationId xmlns:p14="http://schemas.microsoft.com/office/powerpoint/2010/main" val="3635568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612AF3-8408-430F-8E9B-14A3A2062C92}" type="datetime1">
              <a:rPr lang="en-US" smtClean="0"/>
              <a:t>5/28/2024</a:t>
            </a:fld>
            <a:endParaRPr lang="en-US"/>
          </a:p>
        </p:txBody>
      </p:sp>
      <p:sp>
        <p:nvSpPr>
          <p:cNvPr id="5" name="Footer Placeholder 4"/>
          <p:cNvSpPr>
            <a:spLocks noGrp="1"/>
          </p:cNvSpPr>
          <p:nvPr>
            <p:ph type="ftr" sz="quarter" idx="11"/>
          </p:nvPr>
        </p:nvSpPr>
        <p:spPr/>
        <p:txBody>
          <a:bodyPr/>
          <a:lstStyle/>
          <a:p>
            <a:r>
              <a:rPr lang="en-US"/>
              <a:t>DEPT OF CS&amp;E </a:t>
            </a:r>
          </a:p>
        </p:txBody>
      </p:sp>
      <p:sp>
        <p:nvSpPr>
          <p:cNvPr id="6" name="Slide Number Placeholder 5"/>
          <p:cNvSpPr>
            <a:spLocks noGrp="1"/>
          </p:cNvSpPr>
          <p:nvPr>
            <p:ph type="sldNum" sz="quarter" idx="12"/>
          </p:nvPr>
        </p:nvSpPr>
        <p:spPr/>
        <p:txBody>
          <a:bodyPr/>
          <a:lstStyle/>
          <a:p>
            <a:fld id="{1C009363-5EDB-4BCA-8EE1-C2ABFBEF550D}" type="slidenum">
              <a:rPr lang="en-US" smtClean="0"/>
              <a:pPr/>
              <a:t>‹#›</a:t>
            </a:fld>
            <a:endParaRPr lang="en-US"/>
          </a:p>
        </p:txBody>
      </p:sp>
    </p:spTree>
    <p:extLst>
      <p:ext uri="{BB962C8B-B14F-4D97-AF65-F5344CB8AC3E}">
        <p14:creationId xmlns:p14="http://schemas.microsoft.com/office/powerpoint/2010/main" val="2800570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D3584-D7EF-4B3A-B354-52461EFEFB6B}" type="datetime1">
              <a:rPr lang="en-US" smtClean="0"/>
              <a:t>5/28/2024</a:t>
            </a:fld>
            <a:endParaRPr lang="en-US"/>
          </a:p>
        </p:txBody>
      </p:sp>
      <p:sp>
        <p:nvSpPr>
          <p:cNvPr id="5" name="Footer Placeholder 4"/>
          <p:cNvSpPr>
            <a:spLocks noGrp="1"/>
          </p:cNvSpPr>
          <p:nvPr>
            <p:ph type="ftr" sz="quarter" idx="11"/>
          </p:nvPr>
        </p:nvSpPr>
        <p:spPr/>
        <p:txBody>
          <a:bodyPr/>
          <a:lstStyle/>
          <a:p>
            <a:r>
              <a:rPr lang="en-US"/>
              <a:t>DEPT OF CS&amp;E </a:t>
            </a:r>
          </a:p>
        </p:txBody>
      </p:sp>
      <p:sp>
        <p:nvSpPr>
          <p:cNvPr id="6" name="Slide Number Placeholder 5"/>
          <p:cNvSpPr>
            <a:spLocks noGrp="1"/>
          </p:cNvSpPr>
          <p:nvPr>
            <p:ph type="sldNum" sz="quarter" idx="12"/>
          </p:nvPr>
        </p:nvSpPr>
        <p:spPr/>
        <p:txBody>
          <a:bodyPr/>
          <a:lstStyle/>
          <a:p>
            <a:fld id="{1C009363-5EDB-4BCA-8EE1-C2ABFBEF550D}" type="slidenum">
              <a:rPr lang="en-US" smtClean="0"/>
              <a:pPr/>
              <a:t>‹#›</a:t>
            </a:fld>
            <a:endParaRPr lang="en-US"/>
          </a:p>
        </p:txBody>
      </p:sp>
    </p:spTree>
    <p:extLst>
      <p:ext uri="{BB962C8B-B14F-4D97-AF65-F5344CB8AC3E}">
        <p14:creationId xmlns:p14="http://schemas.microsoft.com/office/powerpoint/2010/main" val="1279967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9796A-6A3A-4B7C-BFA8-FD77AB9FCA0F}" type="datetime1">
              <a:rPr lang="en-US" smtClean="0"/>
              <a:t>5/28/2024</a:t>
            </a:fld>
            <a:endParaRPr lang="en-US"/>
          </a:p>
        </p:txBody>
      </p:sp>
      <p:sp>
        <p:nvSpPr>
          <p:cNvPr id="5" name="Footer Placeholder 4"/>
          <p:cNvSpPr>
            <a:spLocks noGrp="1"/>
          </p:cNvSpPr>
          <p:nvPr>
            <p:ph type="ftr" sz="quarter" idx="11"/>
          </p:nvPr>
        </p:nvSpPr>
        <p:spPr/>
        <p:txBody>
          <a:bodyPr/>
          <a:lstStyle/>
          <a:p>
            <a:r>
              <a:rPr lang="en-US"/>
              <a:t>DEPT OF CS&amp;E </a:t>
            </a:r>
          </a:p>
        </p:txBody>
      </p:sp>
      <p:sp>
        <p:nvSpPr>
          <p:cNvPr id="6" name="Slide Number Placeholder 5"/>
          <p:cNvSpPr>
            <a:spLocks noGrp="1"/>
          </p:cNvSpPr>
          <p:nvPr>
            <p:ph type="sldNum" sz="quarter" idx="12"/>
          </p:nvPr>
        </p:nvSpPr>
        <p:spPr/>
        <p:txBody>
          <a:bodyPr/>
          <a:lstStyle/>
          <a:p>
            <a:fld id="{1C009363-5EDB-4BCA-8EE1-C2ABFBEF550D}" type="slidenum">
              <a:rPr lang="en-US" smtClean="0"/>
              <a:pPr/>
              <a:t>‹#›</a:t>
            </a:fld>
            <a:endParaRPr lang="en-US"/>
          </a:p>
        </p:txBody>
      </p:sp>
    </p:spTree>
    <p:extLst>
      <p:ext uri="{BB962C8B-B14F-4D97-AF65-F5344CB8AC3E}">
        <p14:creationId xmlns:p14="http://schemas.microsoft.com/office/powerpoint/2010/main" val="2663209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939D18-93CA-4876-81A6-835534A7A577}" type="datetime1">
              <a:rPr lang="en-US" smtClean="0"/>
              <a:t>5/28/2024</a:t>
            </a:fld>
            <a:endParaRPr lang="en-US"/>
          </a:p>
        </p:txBody>
      </p:sp>
      <p:sp>
        <p:nvSpPr>
          <p:cNvPr id="5" name="Footer Placeholder 4"/>
          <p:cNvSpPr>
            <a:spLocks noGrp="1"/>
          </p:cNvSpPr>
          <p:nvPr>
            <p:ph type="ftr" sz="quarter" idx="11"/>
          </p:nvPr>
        </p:nvSpPr>
        <p:spPr/>
        <p:txBody>
          <a:bodyPr/>
          <a:lstStyle/>
          <a:p>
            <a:r>
              <a:rPr lang="en-US"/>
              <a:t>DEPT OF CS&amp;E </a:t>
            </a:r>
          </a:p>
        </p:txBody>
      </p:sp>
      <p:sp>
        <p:nvSpPr>
          <p:cNvPr id="6" name="Slide Number Placeholder 5"/>
          <p:cNvSpPr>
            <a:spLocks noGrp="1"/>
          </p:cNvSpPr>
          <p:nvPr>
            <p:ph type="sldNum" sz="quarter" idx="12"/>
          </p:nvPr>
        </p:nvSpPr>
        <p:spPr/>
        <p:txBody>
          <a:bodyPr/>
          <a:lstStyle/>
          <a:p>
            <a:fld id="{1C009363-5EDB-4BCA-8EE1-C2ABFBEF550D}" type="slidenum">
              <a:rPr lang="en-US" smtClean="0"/>
              <a:pPr/>
              <a:t>‹#›</a:t>
            </a:fld>
            <a:endParaRPr lang="en-US"/>
          </a:p>
        </p:txBody>
      </p:sp>
    </p:spTree>
    <p:extLst>
      <p:ext uri="{BB962C8B-B14F-4D97-AF65-F5344CB8AC3E}">
        <p14:creationId xmlns:p14="http://schemas.microsoft.com/office/powerpoint/2010/main" val="1967673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6CAC67-8F50-4473-B7BB-DBDA70436974}" type="datetime1">
              <a:rPr lang="en-US" smtClean="0"/>
              <a:t>5/28/2024</a:t>
            </a:fld>
            <a:endParaRPr lang="en-US"/>
          </a:p>
        </p:txBody>
      </p:sp>
      <p:sp>
        <p:nvSpPr>
          <p:cNvPr id="6" name="Footer Placeholder 5"/>
          <p:cNvSpPr>
            <a:spLocks noGrp="1"/>
          </p:cNvSpPr>
          <p:nvPr>
            <p:ph type="ftr" sz="quarter" idx="11"/>
          </p:nvPr>
        </p:nvSpPr>
        <p:spPr/>
        <p:txBody>
          <a:bodyPr/>
          <a:lstStyle/>
          <a:p>
            <a:r>
              <a:rPr lang="en-US"/>
              <a:t>DEPT OF CS&amp;E </a:t>
            </a:r>
          </a:p>
        </p:txBody>
      </p:sp>
      <p:sp>
        <p:nvSpPr>
          <p:cNvPr id="7" name="Slide Number Placeholder 6"/>
          <p:cNvSpPr>
            <a:spLocks noGrp="1"/>
          </p:cNvSpPr>
          <p:nvPr>
            <p:ph type="sldNum" sz="quarter" idx="12"/>
          </p:nvPr>
        </p:nvSpPr>
        <p:spPr/>
        <p:txBody>
          <a:bodyPr/>
          <a:lstStyle/>
          <a:p>
            <a:fld id="{1C009363-5EDB-4BCA-8EE1-C2ABFBEF550D}" type="slidenum">
              <a:rPr lang="en-US" smtClean="0"/>
              <a:pPr/>
              <a:t>‹#›</a:t>
            </a:fld>
            <a:endParaRPr lang="en-US"/>
          </a:p>
        </p:txBody>
      </p:sp>
    </p:spTree>
    <p:extLst>
      <p:ext uri="{BB962C8B-B14F-4D97-AF65-F5344CB8AC3E}">
        <p14:creationId xmlns:p14="http://schemas.microsoft.com/office/powerpoint/2010/main" val="4255944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DC38A4-F3FB-4362-B842-7CDEAC9E9C9F}" type="datetime1">
              <a:rPr lang="en-US" smtClean="0"/>
              <a:t>5/28/2024</a:t>
            </a:fld>
            <a:endParaRPr lang="en-US"/>
          </a:p>
        </p:txBody>
      </p:sp>
      <p:sp>
        <p:nvSpPr>
          <p:cNvPr id="8" name="Footer Placeholder 7"/>
          <p:cNvSpPr>
            <a:spLocks noGrp="1"/>
          </p:cNvSpPr>
          <p:nvPr>
            <p:ph type="ftr" sz="quarter" idx="11"/>
          </p:nvPr>
        </p:nvSpPr>
        <p:spPr/>
        <p:txBody>
          <a:bodyPr/>
          <a:lstStyle/>
          <a:p>
            <a:r>
              <a:rPr lang="en-US"/>
              <a:t>DEPT OF CS&amp;E </a:t>
            </a:r>
          </a:p>
        </p:txBody>
      </p:sp>
      <p:sp>
        <p:nvSpPr>
          <p:cNvPr id="9" name="Slide Number Placeholder 8"/>
          <p:cNvSpPr>
            <a:spLocks noGrp="1"/>
          </p:cNvSpPr>
          <p:nvPr>
            <p:ph type="sldNum" sz="quarter" idx="12"/>
          </p:nvPr>
        </p:nvSpPr>
        <p:spPr/>
        <p:txBody>
          <a:bodyPr/>
          <a:lstStyle/>
          <a:p>
            <a:fld id="{1C009363-5EDB-4BCA-8EE1-C2ABFBEF550D}" type="slidenum">
              <a:rPr lang="en-US" smtClean="0"/>
              <a:pPr/>
              <a:t>‹#›</a:t>
            </a:fld>
            <a:endParaRPr lang="en-US"/>
          </a:p>
        </p:txBody>
      </p:sp>
    </p:spTree>
    <p:extLst>
      <p:ext uri="{BB962C8B-B14F-4D97-AF65-F5344CB8AC3E}">
        <p14:creationId xmlns:p14="http://schemas.microsoft.com/office/powerpoint/2010/main" val="2580442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186658-351C-42D4-9483-FE07E2C33B10}" type="datetime1">
              <a:rPr lang="en-US" smtClean="0"/>
              <a:t>5/28/2024</a:t>
            </a:fld>
            <a:endParaRPr lang="en-US"/>
          </a:p>
        </p:txBody>
      </p:sp>
      <p:sp>
        <p:nvSpPr>
          <p:cNvPr id="4" name="Footer Placeholder 3"/>
          <p:cNvSpPr>
            <a:spLocks noGrp="1"/>
          </p:cNvSpPr>
          <p:nvPr>
            <p:ph type="ftr" sz="quarter" idx="11"/>
          </p:nvPr>
        </p:nvSpPr>
        <p:spPr/>
        <p:txBody>
          <a:bodyPr/>
          <a:lstStyle/>
          <a:p>
            <a:r>
              <a:rPr lang="en-US"/>
              <a:t>DEPT OF CS&amp;E </a:t>
            </a:r>
          </a:p>
        </p:txBody>
      </p:sp>
      <p:sp>
        <p:nvSpPr>
          <p:cNvPr id="5" name="Slide Number Placeholder 4"/>
          <p:cNvSpPr>
            <a:spLocks noGrp="1"/>
          </p:cNvSpPr>
          <p:nvPr>
            <p:ph type="sldNum" sz="quarter" idx="12"/>
          </p:nvPr>
        </p:nvSpPr>
        <p:spPr/>
        <p:txBody>
          <a:bodyPr/>
          <a:lstStyle/>
          <a:p>
            <a:fld id="{1C009363-5EDB-4BCA-8EE1-C2ABFBEF550D}" type="slidenum">
              <a:rPr lang="en-US" smtClean="0"/>
              <a:pPr/>
              <a:t>‹#›</a:t>
            </a:fld>
            <a:endParaRPr lang="en-US"/>
          </a:p>
        </p:txBody>
      </p:sp>
    </p:spTree>
    <p:extLst>
      <p:ext uri="{BB962C8B-B14F-4D97-AF65-F5344CB8AC3E}">
        <p14:creationId xmlns:p14="http://schemas.microsoft.com/office/powerpoint/2010/main" val="174627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A4BB86-5BB0-4688-945D-851AD5CEC5A6}" type="datetime1">
              <a:rPr lang="en-US" smtClean="0"/>
              <a:t>5/28/2024</a:t>
            </a:fld>
            <a:endParaRPr lang="en-US"/>
          </a:p>
        </p:txBody>
      </p:sp>
      <p:sp>
        <p:nvSpPr>
          <p:cNvPr id="3" name="Footer Placeholder 2"/>
          <p:cNvSpPr>
            <a:spLocks noGrp="1"/>
          </p:cNvSpPr>
          <p:nvPr>
            <p:ph type="ftr" sz="quarter" idx="11"/>
          </p:nvPr>
        </p:nvSpPr>
        <p:spPr/>
        <p:txBody>
          <a:bodyPr/>
          <a:lstStyle/>
          <a:p>
            <a:r>
              <a:rPr lang="en-US"/>
              <a:t>DEPT OF CS&amp;E </a:t>
            </a:r>
          </a:p>
        </p:txBody>
      </p:sp>
      <p:sp>
        <p:nvSpPr>
          <p:cNvPr id="4" name="Slide Number Placeholder 3"/>
          <p:cNvSpPr>
            <a:spLocks noGrp="1"/>
          </p:cNvSpPr>
          <p:nvPr>
            <p:ph type="sldNum" sz="quarter" idx="12"/>
          </p:nvPr>
        </p:nvSpPr>
        <p:spPr/>
        <p:txBody>
          <a:bodyPr/>
          <a:lstStyle/>
          <a:p>
            <a:fld id="{1C009363-5EDB-4BCA-8EE1-C2ABFBEF550D}" type="slidenum">
              <a:rPr lang="en-US" smtClean="0"/>
              <a:pPr/>
              <a:t>‹#›</a:t>
            </a:fld>
            <a:endParaRPr lang="en-US"/>
          </a:p>
        </p:txBody>
      </p:sp>
    </p:spTree>
    <p:extLst>
      <p:ext uri="{BB962C8B-B14F-4D97-AF65-F5344CB8AC3E}">
        <p14:creationId xmlns:p14="http://schemas.microsoft.com/office/powerpoint/2010/main" val="519851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53B06C-3C0A-4B6D-A8F8-DDACC9C570F3}" type="datetime1">
              <a:rPr lang="en-US" smtClean="0"/>
              <a:t>5/28/2024</a:t>
            </a:fld>
            <a:endParaRPr lang="en-US"/>
          </a:p>
        </p:txBody>
      </p:sp>
      <p:sp>
        <p:nvSpPr>
          <p:cNvPr id="6" name="Footer Placeholder 5"/>
          <p:cNvSpPr>
            <a:spLocks noGrp="1"/>
          </p:cNvSpPr>
          <p:nvPr>
            <p:ph type="ftr" sz="quarter" idx="11"/>
          </p:nvPr>
        </p:nvSpPr>
        <p:spPr/>
        <p:txBody>
          <a:bodyPr/>
          <a:lstStyle/>
          <a:p>
            <a:r>
              <a:rPr lang="en-US"/>
              <a:t>DEPT OF CS&amp;E </a:t>
            </a:r>
          </a:p>
        </p:txBody>
      </p:sp>
      <p:sp>
        <p:nvSpPr>
          <p:cNvPr id="7" name="Slide Number Placeholder 6"/>
          <p:cNvSpPr>
            <a:spLocks noGrp="1"/>
          </p:cNvSpPr>
          <p:nvPr>
            <p:ph type="sldNum" sz="quarter" idx="12"/>
          </p:nvPr>
        </p:nvSpPr>
        <p:spPr/>
        <p:txBody>
          <a:bodyPr/>
          <a:lstStyle/>
          <a:p>
            <a:fld id="{1C009363-5EDB-4BCA-8EE1-C2ABFBEF550D}" type="slidenum">
              <a:rPr lang="en-US" smtClean="0"/>
              <a:pPr/>
              <a:t>‹#›</a:t>
            </a:fld>
            <a:endParaRPr lang="en-US"/>
          </a:p>
        </p:txBody>
      </p:sp>
    </p:spTree>
    <p:extLst>
      <p:ext uri="{BB962C8B-B14F-4D97-AF65-F5344CB8AC3E}">
        <p14:creationId xmlns:p14="http://schemas.microsoft.com/office/powerpoint/2010/main" val="1421249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AB7741-B00D-4C2E-8BCB-ADCAA76A50E3}" type="datetime1">
              <a:rPr lang="en-US" smtClean="0"/>
              <a:t>5/28/2024</a:t>
            </a:fld>
            <a:endParaRPr lang="en-US"/>
          </a:p>
        </p:txBody>
      </p:sp>
      <p:sp>
        <p:nvSpPr>
          <p:cNvPr id="6" name="Footer Placeholder 5"/>
          <p:cNvSpPr>
            <a:spLocks noGrp="1"/>
          </p:cNvSpPr>
          <p:nvPr>
            <p:ph type="ftr" sz="quarter" idx="11"/>
          </p:nvPr>
        </p:nvSpPr>
        <p:spPr/>
        <p:txBody>
          <a:bodyPr/>
          <a:lstStyle/>
          <a:p>
            <a:r>
              <a:rPr lang="en-US"/>
              <a:t>DEPT OF CS&amp;E </a:t>
            </a:r>
          </a:p>
        </p:txBody>
      </p:sp>
      <p:sp>
        <p:nvSpPr>
          <p:cNvPr id="7" name="Slide Number Placeholder 6"/>
          <p:cNvSpPr>
            <a:spLocks noGrp="1"/>
          </p:cNvSpPr>
          <p:nvPr>
            <p:ph type="sldNum" sz="quarter" idx="12"/>
          </p:nvPr>
        </p:nvSpPr>
        <p:spPr/>
        <p:txBody>
          <a:bodyPr/>
          <a:lstStyle/>
          <a:p>
            <a:fld id="{1C009363-5EDB-4BCA-8EE1-C2ABFBEF550D}" type="slidenum">
              <a:rPr lang="en-US" smtClean="0"/>
              <a:pPr/>
              <a:t>‹#›</a:t>
            </a:fld>
            <a:endParaRPr lang="en-US"/>
          </a:p>
        </p:txBody>
      </p:sp>
    </p:spTree>
    <p:extLst>
      <p:ext uri="{BB962C8B-B14F-4D97-AF65-F5344CB8AC3E}">
        <p14:creationId xmlns:p14="http://schemas.microsoft.com/office/powerpoint/2010/main" val="1115231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A4E2BF-2143-45CE-A7BC-1E62629D06E1}" type="datetime1">
              <a:rPr lang="en-US" smtClean="0"/>
              <a:t>5/28/2024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DEPT OF CS&amp;E </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C009363-5EDB-4BCA-8EE1-C2ABFBEF550D}" type="slidenum">
              <a:rPr lang="en-US" smtClean="0"/>
              <a:pPr/>
              <a:t>‹#›</a:t>
            </a:fld>
            <a:endParaRPr lang="en-US"/>
          </a:p>
        </p:txBody>
      </p:sp>
    </p:spTree>
    <p:extLst>
      <p:ext uri="{BB962C8B-B14F-4D97-AF65-F5344CB8AC3E}">
        <p14:creationId xmlns:p14="http://schemas.microsoft.com/office/powerpoint/2010/main" val="3920928352"/>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6D99A-2EA3-41A4-82BC-CD3086BFE1FF}"/>
              </a:ext>
            </a:extLst>
          </p:cNvPr>
          <p:cNvSpPr>
            <a:spLocks noGrp="1"/>
          </p:cNvSpPr>
          <p:nvPr>
            <p:ph type="title"/>
          </p:nvPr>
        </p:nvSpPr>
        <p:spPr>
          <a:xfrm>
            <a:off x="677333" y="178677"/>
            <a:ext cx="9780459" cy="774596"/>
          </a:xfrm>
        </p:spPr>
        <p:txBody>
          <a:bodyPr>
            <a:normAutofit fontScale="90000"/>
          </a:bodyPr>
          <a:lstStyle/>
          <a:p>
            <a:pPr algn="ctr"/>
            <a:r>
              <a:rPr lang="en-US" sz="2600" dirty="0">
                <a:solidFill>
                  <a:srgbClr val="FF0000"/>
                </a:solidFill>
                <a:latin typeface="Times New Roman" panose="02020603050405020304" pitchFamily="18" charset="0"/>
                <a:cs typeface="Times New Roman" panose="02020603050405020304" pitchFamily="18" charset="0"/>
              </a:rPr>
              <a:t>VISVESVARAYA TECHNOLOGICAL UNIVAERSITY</a:t>
            </a:r>
            <a:r>
              <a:rPr lang="en-US" sz="2600" dirty="0">
                <a:latin typeface="Times New Roman" panose="02020603050405020304" pitchFamily="18" charset="0"/>
                <a:cs typeface="Times New Roman" panose="02020603050405020304" pitchFamily="18" charset="0"/>
              </a:rPr>
              <a:t> </a:t>
            </a:r>
            <a:r>
              <a:rPr lang="en-US" sz="2600" dirty="0">
                <a:solidFill>
                  <a:srgbClr val="00B0F0"/>
                </a:solidFill>
                <a:latin typeface="Times New Roman" panose="02020603050405020304" pitchFamily="18" charset="0"/>
                <a:cs typeface="Times New Roman" panose="02020603050405020304" pitchFamily="18" charset="0"/>
              </a:rPr>
              <a:t>“JNANASANGAMA”,BELAGAVI-590018</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400B9A-6EEB-43FD-B632-D85540B60987}"/>
              </a:ext>
            </a:extLst>
          </p:cNvPr>
          <p:cNvSpPr>
            <a:spLocks noGrp="1"/>
          </p:cNvSpPr>
          <p:nvPr>
            <p:ph idx="1"/>
          </p:nvPr>
        </p:nvSpPr>
        <p:spPr>
          <a:xfrm>
            <a:off x="1154244" y="1944413"/>
            <a:ext cx="8784236" cy="4734909"/>
          </a:xfrm>
        </p:spPr>
        <p:txBody>
          <a:bodyPr>
            <a:normAutofit fontScale="70000" lnSpcReduction="20000"/>
          </a:bodyPr>
          <a:lstStyle/>
          <a:p>
            <a:pPr marL="0" indent="-457200" algn="ctr">
              <a:lnSpc>
                <a:spcPct val="110000"/>
              </a:lnSpc>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K R PETE KRISHNA GOVERNMENT ENGINEERING COLLEGE,KR PET-571426 </a:t>
            </a:r>
          </a:p>
          <a:p>
            <a:pPr marL="0" indent="-457200" algn="ctr">
              <a:lnSpc>
                <a:spcPct val="110000"/>
              </a:lnSpc>
              <a:buNone/>
            </a:pPr>
            <a:r>
              <a:rPr lang="en-US" sz="1600" dirty="0">
                <a:latin typeface="Times New Roman" panose="02020603050405020304" pitchFamily="18" charset="0"/>
                <a:cs typeface="Times New Roman" panose="02020603050405020304" pitchFamily="18" charset="0"/>
              </a:rPr>
              <a:t>2023-2024</a:t>
            </a:r>
          </a:p>
          <a:p>
            <a:pPr marL="0" indent="-457200" algn="ctr">
              <a:lnSpc>
                <a:spcPct val="110000"/>
              </a:lnSpc>
              <a:buNone/>
            </a:pPr>
            <a:r>
              <a:rPr lang="en-US" sz="1600" dirty="0">
                <a:latin typeface="Times New Roman" panose="02020603050405020304" pitchFamily="18" charset="0"/>
                <a:cs typeface="Times New Roman" panose="02020603050405020304" pitchFamily="18" charset="0"/>
              </a:rPr>
              <a:t>Department of Computer Science &amp; Engineering</a:t>
            </a:r>
          </a:p>
          <a:p>
            <a:pPr marL="0" indent="-457200" algn="ctr">
              <a:lnSpc>
                <a:spcPct val="110000"/>
              </a:lnSpc>
              <a:buNone/>
            </a:pPr>
            <a:r>
              <a:rPr lang="en-US" sz="1600" dirty="0">
                <a:solidFill>
                  <a:srgbClr val="0070C0"/>
                </a:solidFill>
                <a:latin typeface="Times New Roman" panose="02020603050405020304" pitchFamily="18" charset="0"/>
                <a:cs typeface="Times New Roman" panose="02020603050405020304" pitchFamily="18" charset="0"/>
              </a:rPr>
              <a:t>Project Phase-1 Presentation On</a:t>
            </a:r>
          </a:p>
          <a:p>
            <a:pPr marL="0" indent="-457200" algn="ctr">
              <a:lnSpc>
                <a:spcPct val="170000"/>
              </a:lnSpc>
              <a:buNone/>
            </a:pPr>
            <a:r>
              <a:rPr lang="en-US" sz="2000" b="1" dirty="0">
                <a:solidFill>
                  <a:srgbClr val="FF0000"/>
                </a:solidFill>
                <a:latin typeface="Times New Roman" panose="02020603050405020304" pitchFamily="18" charset="0"/>
                <a:cs typeface="Times New Roman" panose="02020603050405020304" pitchFamily="18" charset="0"/>
              </a:rPr>
              <a:t>“</a:t>
            </a:r>
            <a:r>
              <a:rPr lang="en-US" sz="2600" b="1" dirty="0">
                <a:solidFill>
                  <a:srgbClr val="FF0000"/>
                </a:solidFill>
                <a:latin typeface="Times New Roman" panose="02020603050405020304" pitchFamily="18" charset="0"/>
                <a:cs typeface="Times New Roman" panose="02020603050405020304" pitchFamily="18" charset="0"/>
              </a:rPr>
              <a:t>Enhanced Technique to Assist Visually Impaired and Blind people</a:t>
            </a:r>
            <a:r>
              <a:rPr lang="en-US" sz="2000" b="1" dirty="0">
                <a:solidFill>
                  <a:srgbClr val="FF0000"/>
                </a:solidFill>
                <a:latin typeface="Times New Roman" panose="02020603050405020304" pitchFamily="18" charset="0"/>
                <a:cs typeface="Times New Roman" panose="02020603050405020304" pitchFamily="18" charset="0"/>
              </a:rPr>
              <a:t>”</a:t>
            </a:r>
          </a:p>
          <a:p>
            <a:pPr marL="0" indent="-457200" algn="ctr">
              <a:lnSpc>
                <a:spcPct val="110000"/>
              </a:lnSpc>
              <a:buNone/>
            </a:pPr>
            <a:r>
              <a:rPr lang="en-US" sz="1600" dirty="0">
                <a:solidFill>
                  <a:srgbClr val="0070C0"/>
                </a:solidFill>
                <a:latin typeface="Times New Roman" panose="02020603050405020304" pitchFamily="18" charset="0"/>
                <a:cs typeface="Times New Roman" panose="02020603050405020304" pitchFamily="18" charset="0"/>
              </a:rPr>
              <a:t>Presenting By</a:t>
            </a:r>
          </a:p>
          <a:p>
            <a:pPr marL="0" indent="-457200" algn="ctr">
              <a:lnSpc>
                <a:spcPct val="110000"/>
              </a:lnSpc>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B V DISHA					4GK20CS004</a:t>
            </a:r>
          </a:p>
          <a:p>
            <a:pPr marL="0" indent="-457200" algn="ctr">
              <a:lnSpc>
                <a:spcPct val="110000"/>
              </a:lnSpc>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SOWMYA B					4GK20CS031</a:t>
            </a:r>
          </a:p>
          <a:p>
            <a:pPr marL="0" indent="-457200" algn="just">
              <a:lnSpc>
                <a:spcPct val="110000"/>
              </a:lnSpc>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THIPPEGOWDA B M			       4GK20CS039</a:t>
            </a:r>
          </a:p>
          <a:p>
            <a:pPr marL="0" indent="-457200" algn="just">
              <a:lnSpc>
                <a:spcPct val="110000"/>
              </a:lnSpc>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KAVANA S P			                    4GK21CS406</a:t>
            </a:r>
          </a:p>
          <a:p>
            <a:pPr marL="0" indent="-457200" algn="just">
              <a:lnSpc>
                <a:spcPct val="110000"/>
              </a:lnSpc>
              <a:buNone/>
            </a:pPr>
            <a:r>
              <a:rPr lang="en-US" sz="2000" b="1" dirty="0">
                <a:solidFill>
                  <a:srgbClr val="0070C0"/>
                </a:solidFill>
                <a:latin typeface="Times New Roman" panose="02020603050405020304" pitchFamily="18" charset="0"/>
                <a:cs typeface="Times New Roman" panose="02020603050405020304" pitchFamily="18" charset="0"/>
              </a:rPr>
              <a:t>  Under the Guidance of											Head of the Department</a:t>
            </a:r>
          </a:p>
          <a:p>
            <a:pPr marL="0" indent="-457200" algn="just">
              <a:lnSpc>
                <a:spcPct val="110000"/>
              </a:lnSpc>
              <a:buNone/>
            </a:pPr>
            <a:r>
              <a:rPr lang="en-US" sz="2000" b="1" dirty="0">
                <a:solidFill>
                  <a:srgbClr val="FF0000"/>
                </a:solidFill>
                <a:latin typeface="Times New Roman" panose="02020603050405020304" pitchFamily="18" charset="0"/>
                <a:cs typeface="Times New Roman" panose="02020603050405020304" pitchFamily="18" charset="0"/>
              </a:rPr>
              <a:t>Dr. </a:t>
            </a:r>
            <a:r>
              <a:rPr lang="en-US" sz="2000" b="1" dirty="0" err="1">
                <a:solidFill>
                  <a:srgbClr val="FF0000"/>
                </a:solidFill>
                <a:latin typeface="Times New Roman" panose="02020603050405020304" pitchFamily="18" charset="0"/>
                <a:cs typeface="Times New Roman" panose="02020603050405020304" pitchFamily="18" charset="0"/>
              </a:rPr>
              <a:t>Nagappa</a:t>
            </a:r>
            <a:r>
              <a:rPr lang="en-US" sz="2000" b="1" dirty="0">
                <a:solidFill>
                  <a:srgbClr val="FF0000"/>
                </a:solidFill>
                <a:latin typeface="Times New Roman" panose="02020603050405020304" pitchFamily="18" charset="0"/>
                <a:cs typeface="Times New Roman" panose="02020603050405020304" pitchFamily="18" charset="0"/>
              </a:rPr>
              <a:t> U </a:t>
            </a:r>
            <a:r>
              <a:rPr lang="en-US" sz="2000" b="1" dirty="0" err="1">
                <a:solidFill>
                  <a:srgbClr val="FF0000"/>
                </a:solidFill>
                <a:latin typeface="Times New Roman" panose="02020603050405020304" pitchFamily="18" charset="0"/>
                <a:cs typeface="Times New Roman" panose="02020603050405020304" pitchFamily="18" charset="0"/>
              </a:rPr>
              <a:t>Bhajantri</a:t>
            </a:r>
            <a:r>
              <a:rPr lang="en-US" sz="2000" b="1" dirty="0">
                <a:solidFill>
                  <a:srgbClr val="FF0000"/>
                </a:solidFill>
                <a:latin typeface="Times New Roman" panose="02020603050405020304" pitchFamily="18" charset="0"/>
                <a:cs typeface="Times New Roman" panose="02020603050405020304" pitchFamily="18" charset="0"/>
              </a:rPr>
              <a:t>										        Dr. </a:t>
            </a:r>
            <a:r>
              <a:rPr lang="en-US" sz="2000" b="1" dirty="0" err="1">
                <a:solidFill>
                  <a:srgbClr val="FF0000"/>
                </a:solidFill>
                <a:latin typeface="Times New Roman" panose="02020603050405020304" pitchFamily="18" charset="0"/>
                <a:cs typeface="Times New Roman" panose="02020603050405020304" pitchFamily="18" charset="0"/>
              </a:rPr>
              <a:t>Hareesh</a:t>
            </a:r>
            <a:r>
              <a:rPr lang="en-US" sz="2000" b="1" dirty="0">
                <a:solidFill>
                  <a:srgbClr val="FF0000"/>
                </a:solidFill>
                <a:latin typeface="Times New Roman" panose="02020603050405020304" pitchFamily="18" charset="0"/>
                <a:cs typeface="Times New Roman" panose="02020603050405020304" pitchFamily="18" charset="0"/>
              </a:rPr>
              <a:t> K</a:t>
            </a:r>
          </a:p>
          <a:p>
            <a:pPr marL="0" indent="-457200" algn="just">
              <a:lnSpc>
                <a:spcPct val="110000"/>
              </a:lnSpc>
              <a:buNone/>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Professor										                    Associate Professor &amp;HOD</a:t>
            </a:r>
          </a:p>
          <a:p>
            <a:pPr marL="0" indent="-457200" algn="just">
              <a:lnSpc>
                <a:spcPct val="110000"/>
              </a:lnSpc>
              <a:buNone/>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Dept of CS&amp;E										                              Dept of CS&amp;E</a:t>
            </a:r>
          </a:p>
          <a:p>
            <a:pPr marL="0" indent="-457200" algn="just">
              <a:lnSpc>
                <a:spcPct val="110000"/>
              </a:lnSpc>
              <a:buNone/>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457200" algn="ctr">
              <a:lnSpc>
                <a:spcPct val="110000"/>
              </a:lnSpc>
              <a:buNone/>
            </a:pP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457200" algn="ctr">
              <a:lnSpc>
                <a:spcPct val="110000"/>
              </a:lnSpc>
              <a:buNone/>
            </a:pPr>
            <a:endParaRPr lang="en-US" sz="1600" dirty="0">
              <a:solidFill>
                <a:schemeClr val="tx1">
                  <a:lumMod val="50000"/>
                  <a:lumOff val="50000"/>
                </a:schemeClr>
              </a:solidFill>
              <a:latin typeface="Times New Roman" panose="02020603050405020304" pitchFamily="18" charset="0"/>
              <a:cs typeface="Times New Roman" panose="02020603050405020304" pitchFamily="18" charset="0"/>
            </a:endParaRPr>
          </a:p>
          <a:p>
            <a:pPr marL="0" indent="-457200" algn="ctr">
              <a:lnSpc>
                <a:spcPct val="110000"/>
              </a:lnSpc>
              <a:buNone/>
            </a:pPr>
            <a:endParaRPr lang="en-US" sz="16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EEAA0177-F6EA-46DA-8CF9-DAD713A065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4966" y="912816"/>
            <a:ext cx="1271751" cy="107205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155242B-1755-132B-81C8-5CA388C2DE88}"/>
              </a:ext>
            </a:extLst>
          </p:cNvPr>
          <p:cNvSpPr>
            <a:spLocks noGrp="1"/>
          </p:cNvSpPr>
          <p:nvPr>
            <p:ph type="sldNum" sz="quarter" idx="12"/>
          </p:nvPr>
        </p:nvSpPr>
        <p:spPr>
          <a:xfrm>
            <a:off x="8305849" y="6496759"/>
            <a:ext cx="683339" cy="365125"/>
          </a:xfrm>
        </p:spPr>
        <p:txBody>
          <a:bodyPr/>
          <a:lstStyle/>
          <a:p>
            <a:fld id="{1C009363-5EDB-4BCA-8EE1-C2ABFBEF550D}" type="slidenum">
              <a:rPr lang="en-US" smtClean="0"/>
              <a:pPr/>
              <a:t>1</a:t>
            </a:fld>
            <a:endParaRPr lang="en-US" dirty="0"/>
          </a:p>
        </p:txBody>
      </p:sp>
    </p:spTree>
    <p:extLst>
      <p:ext uri="{BB962C8B-B14F-4D97-AF65-F5344CB8AC3E}">
        <p14:creationId xmlns:p14="http://schemas.microsoft.com/office/powerpoint/2010/main" val="815007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F73F6-63B1-4F68-8906-603FE0EF18E6}"/>
              </a:ext>
            </a:extLst>
          </p:cNvPr>
          <p:cNvSpPr>
            <a:spLocks noGrp="1"/>
          </p:cNvSpPr>
          <p:nvPr>
            <p:ph type="title"/>
          </p:nvPr>
        </p:nvSpPr>
        <p:spPr>
          <a:xfrm>
            <a:off x="677334" y="609600"/>
            <a:ext cx="8596668" cy="662152"/>
          </a:xfrm>
        </p:spPr>
        <p:txBody>
          <a:bodyPr>
            <a:normAutofit/>
          </a:bodyPr>
          <a:lstStyle/>
          <a:p>
            <a:r>
              <a:rPr lang="en-US" sz="2800" dirty="0">
                <a:latin typeface="Times New Roman" panose="02020603050405020304" pitchFamily="18" charset="0"/>
                <a:cs typeface="Times New Roman" panose="02020603050405020304" pitchFamily="18" charset="0"/>
              </a:rPr>
              <a:t>Drawbacks </a:t>
            </a:r>
            <a:r>
              <a:rPr lang="en-US" sz="2600"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77B86F06-0D6C-424A-A814-93A40FF2295E}"/>
              </a:ext>
            </a:extLst>
          </p:cNvPr>
          <p:cNvSpPr>
            <a:spLocks noGrp="1"/>
          </p:cNvSpPr>
          <p:nvPr>
            <p:ph idx="1"/>
          </p:nvPr>
        </p:nvSpPr>
        <p:spPr>
          <a:xfrm>
            <a:off x="677334" y="1498437"/>
            <a:ext cx="9223411" cy="3880773"/>
          </a:xfrm>
        </p:spPr>
        <p:txBody>
          <a:bodyPr>
            <a:normAutofit fontScale="92500"/>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These existing devices like blind sticks can only detect obstacles after contact with object.</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People cannot always relay on </a:t>
            </a:r>
            <a:r>
              <a:rPr lang="en-US" sz="2400" dirty="0" err="1">
                <a:latin typeface="Times New Roman" panose="02020603050405020304" pitchFamily="18" charset="0"/>
                <a:cs typeface="Times New Roman" panose="02020603050405020304" pitchFamily="18" charset="0"/>
              </a:rPr>
              <a:t>domastic</a:t>
            </a:r>
            <a:r>
              <a:rPr lang="en-US" sz="2400" dirty="0">
                <a:latin typeface="Times New Roman" panose="02020603050405020304" pitchFamily="18" charset="0"/>
                <a:cs typeface="Times New Roman" panose="02020603050405020304" pitchFamily="18" charset="0"/>
              </a:rPr>
              <a:t> animals.</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These cannot differentiate between different kind of obstacles.</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Books in braille languages are only readable by the blind, and it is exceedingly difficult for those with visual impairments to read at a distance.</a:t>
            </a:r>
          </a:p>
        </p:txBody>
      </p:sp>
      <p:sp>
        <p:nvSpPr>
          <p:cNvPr id="5" name="Footer Placeholder 3">
            <a:extLst>
              <a:ext uri="{FF2B5EF4-FFF2-40B4-BE49-F238E27FC236}">
                <a16:creationId xmlns:a16="http://schemas.microsoft.com/office/drawing/2014/main" id="{71D53273-3F6C-716A-6C68-B8ECB0DE7096}"/>
              </a:ext>
            </a:extLst>
          </p:cNvPr>
          <p:cNvSpPr txBox="1">
            <a:spLocks/>
          </p:cNvSpPr>
          <p:nvPr/>
        </p:nvSpPr>
        <p:spPr>
          <a:xfrm>
            <a:off x="10275570" y="6377940"/>
            <a:ext cx="1831446" cy="318516"/>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2060"/>
                </a:solidFill>
                <a:latin typeface="Times New Roman" panose="02020603050405020304" pitchFamily="18" charset="0"/>
                <a:cs typeface="Times New Roman" panose="02020603050405020304" pitchFamily="18" charset="0"/>
              </a:rPr>
              <a:t>DEPT OF CS&amp;E </a:t>
            </a:r>
          </a:p>
        </p:txBody>
      </p:sp>
      <p:sp>
        <p:nvSpPr>
          <p:cNvPr id="4" name="Slide Number Placeholder 3">
            <a:extLst>
              <a:ext uri="{FF2B5EF4-FFF2-40B4-BE49-F238E27FC236}">
                <a16:creationId xmlns:a16="http://schemas.microsoft.com/office/drawing/2014/main" id="{80A84F73-5374-F6DC-8CDD-C203D0EBA4DF}"/>
              </a:ext>
            </a:extLst>
          </p:cNvPr>
          <p:cNvSpPr>
            <a:spLocks noGrp="1"/>
          </p:cNvSpPr>
          <p:nvPr>
            <p:ph type="sldNum" sz="quarter" idx="12"/>
          </p:nvPr>
        </p:nvSpPr>
        <p:spPr/>
        <p:txBody>
          <a:bodyPr/>
          <a:lstStyle/>
          <a:p>
            <a:fld id="{1C009363-5EDB-4BCA-8EE1-C2ABFBEF550D}" type="slidenum">
              <a:rPr lang="en-US" smtClean="0"/>
              <a:pPr/>
              <a:t>10</a:t>
            </a:fld>
            <a:endParaRPr lang="en-US"/>
          </a:p>
        </p:txBody>
      </p:sp>
    </p:spTree>
    <p:extLst>
      <p:ext uri="{BB962C8B-B14F-4D97-AF65-F5344CB8AC3E}">
        <p14:creationId xmlns:p14="http://schemas.microsoft.com/office/powerpoint/2010/main" val="2338529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EB1B-FC8A-476C-A3BC-AF282AB35B3C}"/>
              </a:ext>
            </a:extLst>
          </p:cNvPr>
          <p:cNvSpPr>
            <a:spLocks noGrp="1"/>
          </p:cNvSpPr>
          <p:nvPr>
            <p:ph type="title"/>
          </p:nvPr>
        </p:nvSpPr>
        <p:spPr>
          <a:xfrm>
            <a:off x="677334" y="609600"/>
            <a:ext cx="8596668" cy="704193"/>
          </a:xfrm>
        </p:spPr>
        <p:txBody>
          <a:bodyPr>
            <a:normAutofit/>
          </a:bodyPr>
          <a:lstStyle/>
          <a:p>
            <a:r>
              <a:rPr lang="en-US" sz="32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308A9ABB-7F2D-4BEF-AC32-9AB1C6C1910F}"/>
              </a:ext>
            </a:extLst>
          </p:cNvPr>
          <p:cNvSpPr>
            <a:spLocks noGrp="1"/>
          </p:cNvSpPr>
          <p:nvPr>
            <p:ph idx="1"/>
          </p:nvPr>
        </p:nvSpPr>
        <p:spPr>
          <a:xfrm>
            <a:off x="677334" y="1387367"/>
            <a:ext cx="9191880" cy="4653996"/>
          </a:xfrm>
        </p:spPr>
        <p:txBody>
          <a:bodyPr>
            <a:normAutofit/>
          </a:bodyPr>
          <a:lstStyle/>
          <a:p>
            <a:pPr algn="just">
              <a:lnSpc>
                <a:spcPct val="150000"/>
              </a:lnSpc>
            </a:pPr>
            <a:r>
              <a:rPr lang="en-IN" sz="2400" dirty="0">
                <a:latin typeface="Times New Roman" pitchFamily="18" charset="0"/>
                <a:cs typeface="Times New Roman" pitchFamily="18" charset="0"/>
              </a:rPr>
              <a:t>Our solution to the problem is to create a device which can recognise obstacle using camera.</a:t>
            </a:r>
            <a:r>
              <a:rPr lang="en-IN" sz="2400" dirty="0"/>
              <a:t> </a:t>
            </a:r>
            <a:r>
              <a:rPr lang="en-IN" sz="2400" dirty="0">
                <a:latin typeface="Times New Roman" pitchFamily="18" charset="0"/>
                <a:cs typeface="Times New Roman" pitchFamily="18" charset="0"/>
              </a:rPr>
              <a:t>The design of module is small and compact also easy to carry. </a:t>
            </a:r>
          </a:p>
          <a:p>
            <a:pPr algn="just">
              <a:lnSpc>
                <a:spcPct val="150000"/>
              </a:lnSpc>
            </a:pPr>
            <a:r>
              <a:rPr lang="en-IN" sz="2400" dirty="0">
                <a:latin typeface="Times New Roman" pitchFamily="18" charset="0"/>
                <a:cs typeface="Times New Roman" pitchFamily="18" charset="0"/>
              </a:rPr>
              <a:t>This system will continuously record video of the surrounding and will convert it into frames. </a:t>
            </a:r>
            <a:endParaRPr lang="en-US" sz="2400" dirty="0">
              <a:latin typeface="Times New Roman" pitchFamily="18" charset="0"/>
              <a:cs typeface="Times New Roman" pitchFamily="18" charset="0"/>
            </a:endParaRPr>
          </a:p>
          <a:p>
            <a:pPr algn="just">
              <a:lnSpc>
                <a:spcPct val="150000"/>
              </a:lnSpc>
            </a:pPr>
            <a:r>
              <a:rPr lang="en-IN" sz="2400" dirty="0">
                <a:latin typeface="Times New Roman" pitchFamily="18" charset="0"/>
                <a:cs typeface="Times New Roman" pitchFamily="18" charset="0"/>
              </a:rPr>
              <a:t>After analysing these frames the system will alert the person about some obstacle or the surrounding.</a:t>
            </a:r>
            <a:r>
              <a:rPr lang="en-IN" sz="2400" dirty="0"/>
              <a:t> </a:t>
            </a:r>
            <a:endParaRPr lang="en-US" sz="2400" dirty="0">
              <a:latin typeface="Times New Roman" panose="02020603050405020304" pitchFamily="18" charset="0"/>
              <a:cs typeface="Times New Roman" panose="02020603050405020304" pitchFamily="18" charset="0"/>
            </a:endParaRPr>
          </a:p>
          <a:p>
            <a:pPr>
              <a:buNone/>
            </a:pPr>
            <a:endParaRPr lang="en-US" dirty="0"/>
          </a:p>
        </p:txBody>
      </p:sp>
      <p:sp>
        <p:nvSpPr>
          <p:cNvPr id="5" name="Footer Placeholder 3">
            <a:extLst>
              <a:ext uri="{FF2B5EF4-FFF2-40B4-BE49-F238E27FC236}">
                <a16:creationId xmlns:a16="http://schemas.microsoft.com/office/drawing/2014/main" id="{44F2C3C6-0F59-E1FD-3B80-A352C21B6B98}"/>
              </a:ext>
            </a:extLst>
          </p:cNvPr>
          <p:cNvSpPr txBox="1">
            <a:spLocks/>
          </p:cNvSpPr>
          <p:nvPr/>
        </p:nvSpPr>
        <p:spPr>
          <a:xfrm>
            <a:off x="10275570" y="6377940"/>
            <a:ext cx="1831446" cy="318516"/>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2060"/>
                </a:solidFill>
                <a:latin typeface="Times New Roman" panose="02020603050405020304" pitchFamily="18" charset="0"/>
                <a:cs typeface="Times New Roman" panose="02020603050405020304" pitchFamily="18" charset="0"/>
              </a:rPr>
              <a:t>DEPT OF CS&amp;E </a:t>
            </a:r>
          </a:p>
        </p:txBody>
      </p:sp>
      <p:sp>
        <p:nvSpPr>
          <p:cNvPr id="4" name="Slide Number Placeholder 3">
            <a:extLst>
              <a:ext uri="{FF2B5EF4-FFF2-40B4-BE49-F238E27FC236}">
                <a16:creationId xmlns:a16="http://schemas.microsoft.com/office/drawing/2014/main" id="{325FDE90-11B8-2C3A-FC67-023D4EAFF863}"/>
              </a:ext>
            </a:extLst>
          </p:cNvPr>
          <p:cNvSpPr>
            <a:spLocks noGrp="1"/>
          </p:cNvSpPr>
          <p:nvPr>
            <p:ph type="sldNum" sz="quarter" idx="12"/>
          </p:nvPr>
        </p:nvSpPr>
        <p:spPr/>
        <p:txBody>
          <a:bodyPr/>
          <a:lstStyle/>
          <a:p>
            <a:fld id="{1C009363-5EDB-4BCA-8EE1-C2ABFBEF550D}" type="slidenum">
              <a:rPr lang="en-US" smtClean="0"/>
              <a:pPr/>
              <a:t>11</a:t>
            </a:fld>
            <a:endParaRPr lang="en-US"/>
          </a:p>
        </p:txBody>
      </p:sp>
    </p:spTree>
    <p:extLst>
      <p:ext uri="{BB962C8B-B14F-4D97-AF65-F5344CB8AC3E}">
        <p14:creationId xmlns:p14="http://schemas.microsoft.com/office/powerpoint/2010/main" val="691523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5DAA-BE64-4643-9F85-D495C90E99EC}"/>
              </a:ext>
            </a:extLst>
          </p:cNvPr>
          <p:cNvSpPr>
            <a:spLocks noGrp="1"/>
          </p:cNvSpPr>
          <p:nvPr>
            <p:ph type="title"/>
          </p:nvPr>
        </p:nvSpPr>
        <p:spPr/>
        <p:txBody>
          <a:bodyPr>
            <a:normAutofit/>
          </a:bodyPr>
          <a:lstStyle/>
          <a:p>
            <a:pPr indent="-457200">
              <a:lnSpc>
                <a:spcPct val="150000"/>
              </a:lnSpc>
            </a:pPr>
            <a:r>
              <a:rPr lang="en-US" sz="32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EAA544D3-981B-41E6-A4CF-5B6E9C9345CB}"/>
              </a:ext>
            </a:extLst>
          </p:cNvPr>
          <p:cNvSpPr>
            <a:spLocks noGrp="1"/>
          </p:cNvSpPr>
          <p:nvPr>
            <p:ph idx="1"/>
          </p:nvPr>
        </p:nvSpPr>
        <p:spPr>
          <a:xfrm>
            <a:off x="677333" y="1639612"/>
            <a:ext cx="9896073" cy="3287989"/>
          </a:xfrm>
        </p:spPr>
        <p:txBody>
          <a:bodyPr>
            <a:normAutofit fontScale="77500" lnSpcReduction="20000"/>
          </a:bodyPr>
          <a:lstStyle/>
          <a:p>
            <a:pPr marL="0" indent="-457200" algn="just">
              <a:lnSpc>
                <a:spcPct val="150000"/>
              </a:lnSpc>
              <a:buNone/>
            </a:pPr>
            <a:r>
              <a:rPr lang="en-IN" sz="3200" dirty="0">
                <a:latin typeface="Times New Roman" pitchFamily="18" charset="0"/>
                <a:cs typeface="Times New Roman" pitchFamily="18" charset="0"/>
              </a:rPr>
              <a:t>User gets to know the obstacle in front of him when the stick touches the obstacle. But it cannot detect without object contact with the obstacle which sometimes is dangerous since we have to detect object bit farther away. </a:t>
            </a:r>
          </a:p>
          <a:p>
            <a:pPr marL="0" indent="-457200" algn="just">
              <a:lnSpc>
                <a:spcPct val="150000"/>
              </a:lnSpc>
              <a:buNone/>
            </a:pPr>
            <a:r>
              <a:rPr lang="en-IN" sz="3200" dirty="0">
                <a:latin typeface="Times New Roman" pitchFamily="18" charset="0"/>
                <a:cs typeface="Times New Roman" pitchFamily="18" charset="0"/>
              </a:rPr>
              <a:t>Blind people cannot read normal books since they cannot see ,they can only understand special books which are designed to blind but the problem is not every book is designed for blind people.</a:t>
            </a:r>
            <a:endParaRPr lang="en-US" sz="3200" dirty="0">
              <a:latin typeface="Times New Roman" pitchFamily="18" charset="0"/>
              <a:cs typeface="Times New Roman" pitchFamily="18" charset="0"/>
            </a:endParaRPr>
          </a:p>
          <a:p>
            <a:pPr marL="0" indent="-45720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E22D0A0C-938F-8AFE-5849-CA48A3B8FF4F}"/>
              </a:ext>
            </a:extLst>
          </p:cNvPr>
          <p:cNvSpPr txBox="1">
            <a:spLocks/>
          </p:cNvSpPr>
          <p:nvPr/>
        </p:nvSpPr>
        <p:spPr>
          <a:xfrm>
            <a:off x="10275570" y="6400800"/>
            <a:ext cx="1831446" cy="318516"/>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2060"/>
                </a:solidFill>
                <a:latin typeface="Times New Roman" panose="02020603050405020304" pitchFamily="18" charset="0"/>
                <a:cs typeface="Times New Roman" panose="02020603050405020304" pitchFamily="18" charset="0"/>
              </a:rPr>
              <a:t>DEPT OF CS&amp;E </a:t>
            </a:r>
          </a:p>
        </p:txBody>
      </p:sp>
      <p:sp>
        <p:nvSpPr>
          <p:cNvPr id="4" name="Slide Number Placeholder 3">
            <a:extLst>
              <a:ext uri="{FF2B5EF4-FFF2-40B4-BE49-F238E27FC236}">
                <a16:creationId xmlns:a16="http://schemas.microsoft.com/office/drawing/2014/main" id="{F917E98B-4CA8-D4E3-5384-71873F0DC0FE}"/>
              </a:ext>
            </a:extLst>
          </p:cNvPr>
          <p:cNvSpPr>
            <a:spLocks noGrp="1"/>
          </p:cNvSpPr>
          <p:nvPr>
            <p:ph type="sldNum" sz="quarter" idx="12"/>
          </p:nvPr>
        </p:nvSpPr>
        <p:spPr/>
        <p:txBody>
          <a:bodyPr/>
          <a:lstStyle/>
          <a:p>
            <a:fld id="{1C009363-5EDB-4BCA-8EE1-C2ABFBEF550D}" type="slidenum">
              <a:rPr lang="en-US" smtClean="0"/>
              <a:pPr/>
              <a:t>12</a:t>
            </a:fld>
            <a:endParaRPr lang="en-US"/>
          </a:p>
        </p:txBody>
      </p:sp>
    </p:spTree>
    <p:extLst>
      <p:ext uri="{BB962C8B-B14F-4D97-AF65-F5344CB8AC3E}">
        <p14:creationId xmlns:p14="http://schemas.microsoft.com/office/powerpoint/2010/main" val="1078213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7F50E-46B3-4079-A4F6-5EA5E9F63624}"/>
              </a:ext>
            </a:extLst>
          </p:cNvPr>
          <p:cNvSpPr>
            <a:spLocks noGrp="1"/>
          </p:cNvSpPr>
          <p:nvPr>
            <p:ph type="title"/>
          </p:nvPr>
        </p:nvSpPr>
        <p:spPr>
          <a:xfrm>
            <a:off x="677334" y="609600"/>
            <a:ext cx="8596668" cy="630621"/>
          </a:xfrm>
        </p:spPr>
        <p:txBody>
          <a:bodyPr>
            <a:normAutofit/>
          </a:bodyPr>
          <a:lstStyle/>
          <a:p>
            <a:r>
              <a:rPr lang="en-US" sz="3200"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2DA6F9BD-7151-4714-A1E1-00AC37017079}"/>
              </a:ext>
            </a:extLst>
          </p:cNvPr>
          <p:cNvSpPr>
            <a:spLocks noGrp="1"/>
          </p:cNvSpPr>
          <p:nvPr>
            <p:ph idx="1"/>
          </p:nvPr>
        </p:nvSpPr>
        <p:spPr>
          <a:xfrm>
            <a:off x="406795" y="1599757"/>
            <a:ext cx="10001176" cy="3435381"/>
          </a:xfrm>
        </p:spPr>
        <p:txBody>
          <a:bodyPr>
            <a:normAutofit/>
          </a:bodyPr>
          <a:lstStyle/>
          <a:p>
            <a:r>
              <a:rPr lang="en-US" sz="2400" dirty="0">
                <a:latin typeface="Times New Roman" pitchFamily="18" charset="0"/>
                <a:cs typeface="Times New Roman" pitchFamily="18" charset="0"/>
              </a:rPr>
              <a:t>To build device which will be able to capture image of a book and identify the text and convert and play in audio format.</a:t>
            </a:r>
          </a:p>
          <a:p>
            <a:pPr>
              <a:buNone/>
            </a:pPr>
            <a:endParaRPr lang="en-US" sz="2400" b="1" dirty="0">
              <a:latin typeface="Times New Roman" pitchFamily="18" charset="0"/>
              <a:cs typeface="Times New Roman" pitchFamily="18" charset="0"/>
            </a:endParaRPr>
          </a:p>
          <a:p>
            <a:r>
              <a:rPr lang="en-IN" sz="2400" dirty="0">
                <a:latin typeface="Times New Roman" pitchFamily="18" charset="0"/>
                <a:cs typeface="Times New Roman" pitchFamily="18" charset="0"/>
              </a:rPr>
              <a:t>The device should be able to detect the object using camera and play the object name in speaker.</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5" name="Footer Placeholder 3">
            <a:extLst>
              <a:ext uri="{FF2B5EF4-FFF2-40B4-BE49-F238E27FC236}">
                <a16:creationId xmlns:a16="http://schemas.microsoft.com/office/drawing/2014/main" id="{2759DD0B-1B23-2C8F-7F3F-B5F3A8E94CDF}"/>
              </a:ext>
            </a:extLst>
          </p:cNvPr>
          <p:cNvSpPr txBox="1">
            <a:spLocks/>
          </p:cNvSpPr>
          <p:nvPr/>
        </p:nvSpPr>
        <p:spPr>
          <a:xfrm>
            <a:off x="10275570" y="6377940"/>
            <a:ext cx="1831446" cy="318516"/>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2060"/>
                </a:solidFill>
                <a:latin typeface="Times New Roman" panose="02020603050405020304" pitchFamily="18" charset="0"/>
                <a:cs typeface="Times New Roman" panose="02020603050405020304" pitchFamily="18" charset="0"/>
              </a:rPr>
              <a:t>DEPT OF CS&amp;E </a:t>
            </a:r>
          </a:p>
        </p:txBody>
      </p:sp>
      <p:sp>
        <p:nvSpPr>
          <p:cNvPr id="4" name="Slide Number Placeholder 3">
            <a:extLst>
              <a:ext uri="{FF2B5EF4-FFF2-40B4-BE49-F238E27FC236}">
                <a16:creationId xmlns:a16="http://schemas.microsoft.com/office/drawing/2014/main" id="{3253B32B-47BF-ED34-CF2F-A6DFC1E166DB}"/>
              </a:ext>
            </a:extLst>
          </p:cNvPr>
          <p:cNvSpPr>
            <a:spLocks noGrp="1"/>
          </p:cNvSpPr>
          <p:nvPr>
            <p:ph type="sldNum" sz="quarter" idx="12"/>
          </p:nvPr>
        </p:nvSpPr>
        <p:spPr/>
        <p:txBody>
          <a:bodyPr/>
          <a:lstStyle/>
          <a:p>
            <a:fld id="{1C009363-5EDB-4BCA-8EE1-C2ABFBEF550D}" type="slidenum">
              <a:rPr lang="en-US" smtClean="0"/>
              <a:pPr/>
              <a:t>13</a:t>
            </a:fld>
            <a:endParaRPr lang="en-US"/>
          </a:p>
        </p:txBody>
      </p:sp>
    </p:spTree>
    <p:extLst>
      <p:ext uri="{BB962C8B-B14F-4D97-AF65-F5344CB8AC3E}">
        <p14:creationId xmlns:p14="http://schemas.microsoft.com/office/powerpoint/2010/main" val="2275733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427C-B409-4DAA-B33C-F768CEC8B26D}"/>
              </a:ext>
            </a:extLst>
          </p:cNvPr>
          <p:cNvSpPr>
            <a:spLocks noGrp="1"/>
          </p:cNvSpPr>
          <p:nvPr>
            <p:ph type="title"/>
          </p:nvPr>
        </p:nvSpPr>
        <p:spPr>
          <a:xfrm>
            <a:off x="838200" y="365126"/>
            <a:ext cx="10515600" cy="1015805"/>
          </a:xfrm>
        </p:spPr>
        <p:txBody>
          <a:bodyPr>
            <a:normAutofit/>
          </a:bodyPr>
          <a:lstStyle/>
          <a:p>
            <a:pPr indent="-457200">
              <a:lnSpc>
                <a:spcPct val="150000"/>
              </a:lnSpc>
            </a:pPr>
            <a:r>
              <a:rPr lang="en-US" sz="3200" b="1" dirty="0">
                <a:latin typeface="Times New Roman" panose="02020603050405020304" pitchFamily="18" charset="0"/>
                <a:cs typeface="Times New Roman" panose="02020603050405020304" pitchFamily="18" charset="0"/>
              </a:rPr>
              <a:t>Application of The Project</a:t>
            </a:r>
          </a:p>
        </p:txBody>
      </p:sp>
      <p:sp>
        <p:nvSpPr>
          <p:cNvPr id="3" name="Content Placeholder 2">
            <a:extLst>
              <a:ext uri="{FF2B5EF4-FFF2-40B4-BE49-F238E27FC236}">
                <a16:creationId xmlns:a16="http://schemas.microsoft.com/office/drawing/2014/main" id="{90C2E864-B242-4427-A974-74D094079284}"/>
              </a:ext>
            </a:extLst>
          </p:cNvPr>
          <p:cNvSpPr>
            <a:spLocks noGrp="1"/>
          </p:cNvSpPr>
          <p:nvPr>
            <p:ph idx="1"/>
          </p:nvPr>
        </p:nvSpPr>
        <p:spPr>
          <a:xfrm>
            <a:off x="838200" y="1251650"/>
            <a:ext cx="10515600" cy="5528441"/>
          </a:xfrm>
        </p:spPr>
        <p:txBody>
          <a:bodyPr>
            <a:noAutofit/>
          </a:bodyPr>
          <a:lstStyle/>
          <a:p>
            <a:r>
              <a:rPr lang="en-US" sz="2400" dirty="0">
                <a:latin typeface="Times New Roman" panose="02020603050405020304" pitchFamily="18" charset="0"/>
                <a:cs typeface="Times New Roman" panose="02020603050405020304" pitchFamily="18" charset="0"/>
              </a:rPr>
              <a:t>Assisting the Visually Impaired</a:t>
            </a:r>
          </a:p>
          <a:p>
            <a:r>
              <a:rPr lang="en-US" sz="2400" dirty="0">
                <a:latin typeface="Times New Roman" panose="02020603050405020304" pitchFamily="18" charset="0"/>
                <a:cs typeface="Times New Roman" panose="02020603050405020304" pitchFamily="18" charset="0"/>
              </a:rPr>
              <a:t>Object Identification</a:t>
            </a:r>
          </a:p>
          <a:p>
            <a:r>
              <a:rPr lang="en-US" sz="2400" dirty="0">
                <a:latin typeface="Times New Roman" panose="02020603050405020304" pitchFamily="18" charset="0"/>
                <a:cs typeface="Times New Roman" panose="02020603050405020304" pitchFamily="18" charset="0"/>
              </a:rPr>
              <a:t>Book Reading Accessibility</a:t>
            </a:r>
          </a:p>
          <a:p>
            <a:r>
              <a:rPr lang="en-US" sz="2400" dirty="0">
                <a:latin typeface="Times New Roman" panose="02020603050405020304" pitchFamily="18" charset="0"/>
                <a:cs typeface="Times New Roman" panose="02020603050405020304" pitchFamily="18" charset="0"/>
              </a:rPr>
              <a:t>Inclusive Navigation</a:t>
            </a:r>
          </a:p>
          <a:p>
            <a:r>
              <a:rPr lang="en-US" sz="2400" dirty="0">
                <a:latin typeface="Times New Roman" panose="02020603050405020304" pitchFamily="18" charset="0"/>
                <a:cs typeface="Times New Roman" panose="02020603050405020304" pitchFamily="18" charset="0"/>
              </a:rPr>
              <a:t>Educational Support</a:t>
            </a:r>
          </a:p>
          <a:p>
            <a:r>
              <a:rPr lang="en-US" sz="2400" dirty="0">
                <a:latin typeface="Times New Roman" panose="02020603050405020304" pitchFamily="18" charset="0"/>
                <a:cs typeface="Times New Roman" panose="02020603050405020304" pitchFamily="18" charset="0"/>
              </a:rPr>
              <a:t>Hands-Free Interaction</a:t>
            </a:r>
          </a:p>
          <a:p>
            <a:r>
              <a:rPr lang="en-US" sz="2400" dirty="0">
                <a:latin typeface="Times New Roman" panose="02020603050405020304" pitchFamily="18" charset="0"/>
                <a:cs typeface="Times New Roman" panose="02020603050405020304" pitchFamily="18" charset="0"/>
              </a:rPr>
              <a:t>Privacy-Preserving</a:t>
            </a:r>
          </a:p>
          <a:p>
            <a:r>
              <a:rPr lang="en-US" sz="2400" dirty="0">
                <a:latin typeface="Times New Roman" panose="02020603050405020304" pitchFamily="18" charset="0"/>
                <a:cs typeface="Times New Roman" panose="02020603050405020304" pitchFamily="18" charset="0"/>
              </a:rPr>
              <a:t>Customization</a:t>
            </a:r>
          </a:p>
          <a:p>
            <a:r>
              <a:rPr lang="en-US" sz="2400" dirty="0">
                <a:latin typeface="Times New Roman" panose="02020603050405020304" pitchFamily="18" charset="0"/>
                <a:cs typeface="Times New Roman" panose="02020603050405020304" pitchFamily="18" charset="0"/>
              </a:rPr>
              <a:t>User-Friendly Interface</a:t>
            </a:r>
          </a:p>
          <a:p>
            <a:pPr>
              <a:buNone/>
            </a:pPr>
            <a:endParaRPr lang="en-US" sz="2400" dirty="0">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442FCAEA-CF4C-56CF-9B32-157EEF70C82E}"/>
              </a:ext>
            </a:extLst>
          </p:cNvPr>
          <p:cNvSpPr txBox="1">
            <a:spLocks/>
          </p:cNvSpPr>
          <p:nvPr/>
        </p:nvSpPr>
        <p:spPr>
          <a:xfrm>
            <a:off x="10275570" y="6389370"/>
            <a:ext cx="1831446" cy="318516"/>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2060"/>
                </a:solidFill>
                <a:latin typeface="Times New Roman" panose="02020603050405020304" pitchFamily="18" charset="0"/>
                <a:cs typeface="Times New Roman" panose="02020603050405020304" pitchFamily="18" charset="0"/>
              </a:rPr>
              <a:t>DEPT OF CS&amp;E </a:t>
            </a:r>
          </a:p>
        </p:txBody>
      </p:sp>
      <p:sp>
        <p:nvSpPr>
          <p:cNvPr id="4" name="Slide Number Placeholder 3">
            <a:extLst>
              <a:ext uri="{FF2B5EF4-FFF2-40B4-BE49-F238E27FC236}">
                <a16:creationId xmlns:a16="http://schemas.microsoft.com/office/drawing/2014/main" id="{E6A6D0D1-DF86-F6CE-B94C-651C829C028B}"/>
              </a:ext>
            </a:extLst>
          </p:cNvPr>
          <p:cNvSpPr>
            <a:spLocks noGrp="1"/>
          </p:cNvSpPr>
          <p:nvPr>
            <p:ph type="sldNum" sz="quarter" idx="12"/>
          </p:nvPr>
        </p:nvSpPr>
        <p:spPr/>
        <p:txBody>
          <a:bodyPr/>
          <a:lstStyle/>
          <a:p>
            <a:fld id="{1C009363-5EDB-4BCA-8EE1-C2ABFBEF550D}" type="slidenum">
              <a:rPr lang="en-US" smtClean="0"/>
              <a:pPr/>
              <a:t>14</a:t>
            </a:fld>
            <a:endParaRPr lang="en-US"/>
          </a:p>
        </p:txBody>
      </p:sp>
    </p:spTree>
    <p:extLst>
      <p:ext uri="{BB962C8B-B14F-4D97-AF65-F5344CB8AC3E}">
        <p14:creationId xmlns:p14="http://schemas.microsoft.com/office/powerpoint/2010/main" val="3100031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F608F-4AAE-4D2A-A5FA-90AB9300533A}"/>
              </a:ext>
            </a:extLst>
          </p:cNvPr>
          <p:cNvSpPr>
            <a:spLocks noGrp="1"/>
          </p:cNvSpPr>
          <p:nvPr>
            <p:ph type="title"/>
          </p:nvPr>
        </p:nvSpPr>
        <p:spPr>
          <a:xfrm>
            <a:off x="451946" y="90089"/>
            <a:ext cx="10901854" cy="1061546"/>
          </a:xfrm>
        </p:spPr>
        <p:txBody>
          <a:bodyPr>
            <a:normAutofit/>
          </a:bodyPr>
          <a:lstStyle/>
          <a:p>
            <a:pPr indent="-457200">
              <a:lnSpc>
                <a:spcPct val="150000"/>
              </a:lnSpc>
            </a:pPr>
            <a:r>
              <a:rPr lang="en-US" sz="3200" b="1" dirty="0">
                <a:latin typeface="Times New Roman" panose="02020603050405020304" pitchFamily="18" charset="0"/>
                <a:cs typeface="Times New Roman" panose="02020603050405020304" pitchFamily="18" charset="0"/>
              </a:rPr>
              <a:t>System Architecture Along With Its Modules</a:t>
            </a:r>
          </a:p>
        </p:txBody>
      </p:sp>
      <p:sp>
        <p:nvSpPr>
          <p:cNvPr id="3" name="Content Placeholder 2">
            <a:extLst>
              <a:ext uri="{FF2B5EF4-FFF2-40B4-BE49-F238E27FC236}">
                <a16:creationId xmlns:a16="http://schemas.microsoft.com/office/drawing/2014/main" id="{F56DE10F-A61B-4792-B032-E26C3D9B3761}"/>
              </a:ext>
            </a:extLst>
          </p:cNvPr>
          <p:cNvSpPr>
            <a:spLocks noGrp="1"/>
          </p:cNvSpPr>
          <p:nvPr>
            <p:ph idx="1"/>
          </p:nvPr>
        </p:nvSpPr>
        <p:spPr>
          <a:xfrm>
            <a:off x="451946" y="1440918"/>
            <a:ext cx="10247586" cy="4658438"/>
          </a:xfrm>
        </p:spPr>
        <p:txBody>
          <a:bodyPr>
            <a:normAutofit/>
          </a:bodyPr>
          <a:lstStyle/>
          <a:p>
            <a:r>
              <a:rPr lang="en-US" sz="2400" dirty="0">
                <a:solidFill>
                  <a:schemeClr val="accent1">
                    <a:lumMod val="75000"/>
                  </a:schemeClr>
                </a:solidFill>
                <a:latin typeface="Times New Roman" panose="02020603050405020304" pitchFamily="18" charset="0"/>
                <a:cs typeface="Times New Roman" panose="02020603050405020304" pitchFamily="18" charset="0"/>
              </a:rPr>
              <a:t>System Architecture:</a:t>
            </a:r>
          </a:p>
        </p:txBody>
      </p:sp>
      <p:sp>
        <p:nvSpPr>
          <p:cNvPr id="4" name="Rectangle 2">
            <a:extLst>
              <a:ext uri="{FF2B5EF4-FFF2-40B4-BE49-F238E27FC236}">
                <a16:creationId xmlns:a16="http://schemas.microsoft.com/office/drawing/2014/main" id="{752E9665-BDEB-4895-83B2-F4B15C1918D1}"/>
              </a:ext>
            </a:extLst>
          </p:cNvPr>
          <p:cNvSpPr>
            <a:spLocks noChangeArrowheads="1"/>
          </p:cNvSpPr>
          <p:nvPr/>
        </p:nvSpPr>
        <p:spPr bwMode="auto">
          <a:xfrm>
            <a:off x="2688020" y="16197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2AA456F7-4541-4C5B-B0A8-6CC689D01C0A}"/>
              </a:ext>
            </a:extLst>
          </p:cNvPr>
          <p:cNvSpPr>
            <a:spLocks noChangeArrowheads="1"/>
          </p:cNvSpPr>
          <p:nvPr/>
        </p:nvSpPr>
        <p:spPr bwMode="auto">
          <a:xfrm>
            <a:off x="2688020" y="54519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Footer Placeholder 3">
            <a:extLst>
              <a:ext uri="{FF2B5EF4-FFF2-40B4-BE49-F238E27FC236}">
                <a16:creationId xmlns:a16="http://schemas.microsoft.com/office/drawing/2014/main" id="{F6F00092-E978-8533-DAF2-D672179129A5}"/>
              </a:ext>
            </a:extLst>
          </p:cNvPr>
          <p:cNvSpPr txBox="1">
            <a:spLocks/>
          </p:cNvSpPr>
          <p:nvPr/>
        </p:nvSpPr>
        <p:spPr>
          <a:xfrm>
            <a:off x="10275570" y="6377940"/>
            <a:ext cx="1831446" cy="318516"/>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2060"/>
                </a:solidFill>
                <a:latin typeface="Times New Roman" panose="02020603050405020304" pitchFamily="18" charset="0"/>
                <a:cs typeface="Times New Roman" panose="02020603050405020304" pitchFamily="18" charset="0"/>
              </a:rPr>
              <a:t>DEPT OF CS&amp;E </a:t>
            </a:r>
          </a:p>
        </p:txBody>
      </p:sp>
      <p:sp>
        <p:nvSpPr>
          <p:cNvPr id="15" name="Title 1">
            <a:extLst>
              <a:ext uri="{FF2B5EF4-FFF2-40B4-BE49-F238E27FC236}">
                <a16:creationId xmlns:a16="http://schemas.microsoft.com/office/drawing/2014/main" id="{EB5131C0-07AE-4E34-A03C-C47840190C51}"/>
              </a:ext>
            </a:extLst>
          </p:cNvPr>
          <p:cNvSpPr txBox="1">
            <a:spLocks/>
          </p:cNvSpPr>
          <p:nvPr/>
        </p:nvSpPr>
        <p:spPr>
          <a:xfrm>
            <a:off x="3929379" y="4940135"/>
            <a:ext cx="2933511" cy="58071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indent="-457200">
              <a:lnSpc>
                <a:spcPct val="150000"/>
              </a:lnSpc>
            </a:pPr>
            <a:r>
              <a:rPr lang="en-US" sz="2000" b="1" dirty="0">
                <a:solidFill>
                  <a:schemeClr val="tx1"/>
                </a:solidFill>
                <a:latin typeface="Times New Roman" panose="02020603050405020304" pitchFamily="18" charset="0"/>
                <a:cs typeface="Times New Roman" panose="02020603050405020304" pitchFamily="18" charset="0"/>
              </a:rPr>
              <a:t>Blind assistant system</a:t>
            </a:r>
          </a:p>
        </p:txBody>
      </p:sp>
      <p:pic>
        <p:nvPicPr>
          <p:cNvPr id="16" name="image5.png"/>
          <p:cNvPicPr/>
          <p:nvPr/>
        </p:nvPicPr>
        <p:blipFill>
          <a:blip r:embed="rId3" cstate="print"/>
          <a:srcRect/>
          <a:stretch>
            <a:fillRect/>
          </a:stretch>
        </p:blipFill>
        <p:spPr>
          <a:xfrm>
            <a:off x="2701822" y="2143125"/>
            <a:ext cx="5648325" cy="2571750"/>
          </a:xfrm>
          <a:prstGeom prst="rect">
            <a:avLst/>
          </a:prstGeom>
          <a:ln/>
        </p:spPr>
      </p:pic>
      <p:sp>
        <p:nvSpPr>
          <p:cNvPr id="6" name="Slide Number Placeholder 5">
            <a:extLst>
              <a:ext uri="{FF2B5EF4-FFF2-40B4-BE49-F238E27FC236}">
                <a16:creationId xmlns:a16="http://schemas.microsoft.com/office/drawing/2014/main" id="{787D8878-02DE-6E30-B101-11841EDCAB55}"/>
              </a:ext>
            </a:extLst>
          </p:cNvPr>
          <p:cNvSpPr>
            <a:spLocks noGrp="1"/>
          </p:cNvSpPr>
          <p:nvPr>
            <p:ph type="sldNum" sz="quarter" idx="12"/>
          </p:nvPr>
        </p:nvSpPr>
        <p:spPr/>
        <p:txBody>
          <a:bodyPr/>
          <a:lstStyle/>
          <a:p>
            <a:fld id="{1C009363-5EDB-4BCA-8EE1-C2ABFBEF550D}" type="slidenum">
              <a:rPr lang="en-US" smtClean="0"/>
              <a:pPr/>
              <a:t>15</a:t>
            </a:fld>
            <a:endParaRPr lang="en-US"/>
          </a:p>
        </p:txBody>
      </p:sp>
    </p:spTree>
    <p:extLst>
      <p:ext uri="{BB962C8B-B14F-4D97-AF65-F5344CB8AC3E}">
        <p14:creationId xmlns:p14="http://schemas.microsoft.com/office/powerpoint/2010/main" val="486881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1C3E-1450-49F8-8F6E-51CFF588EC2A}"/>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System Architecture Along With Its Modules</a:t>
            </a:r>
            <a:endParaRPr lang="en-US" sz="3200" dirty="0"/>
          </a:p>
        </p:txBody>
      </p:sp>
      <p:sp>
        <p:nvSpPr>
          <p:cNvPr id="3" name="Content Placeholder 2">
            <a:extLst>
              <a:ext uri="{FF2B5EF4-FFF2-40B4-BE49-F238E27FC236}">
                <a16:creationId xmlns:a16="http://schemas.microsoft.com/office/drawing/2014/main" id="{F4812CBF-9F5A-4F9E-995A-0F8BF635D9F7}"/>
              </a:ext>
            </a:extLst>
          </p:cNvPr>
          <p:cNvSpPr>
            <a:spLocks noGrp="1"/>
          </p:cNvSpPr>
          <p:nvPr>
            <p:ph idx="1"/>
          </p:nvPr>
        </p:nvSpPr>
        <p:spPr/>
        <p:txBody>
          <a:bodyPr>
            <a:normAutofit/>
          </a:bodyPr>
          <a:lstStyle/>
          <a:p>
            <a:r>
              <a:rPr lang="en-US" sz="2400" dirty="0">
                <a:solidFill>
                  <a:schemeClr val="accent1">
                    <a:lumMod val="75000"/>
                  </a:schemeClr>
                </a:solidFill>
                <a:latin typeface="Times New Roman" panose="02020603050405020304" pitchFamily="18" charset="0"/>
                <a:cs typeface="Times New Roman" panose="02020603050405020304" pitchFamily="18" charset="0"/>
              </a:rPr>
              <a:t>Modules:</a:t>
            </a:r>
          </a:p>
          <a:p>
            <a:pPr lvl="1">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Object Detection module</a:t>
            </a:r>
          </a:p>
          <a:p>
            <a:pPr lvl="1">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Book reading module</a:t>
            </a:r>
          </a:p>
          <a:p>
            <a:pPr lvl="1">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Image processing module</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9728D491-0EDB-AB2A-9BE0-BD35C1CBC3C1}"/>
              </a:ext>
            </a:extLst>
          </p:cNvPr>
          <p:cNvSpPr txBox="1">
            <a:spLocks/>
          </p:cNvSpPr>
          <p:nvPr/>
        </p:nvSpPr>
        <p:spPr>
          <a:xfrm>
            <a:off x="10275570" y="6377940"/>
            <a:ext cx="1831446" cy="318516"/>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2060"/>
                </a:solidFill>
                <a:latin typeface="Times New Roman" panose="02020603050405020304" pitchFamily="18" charset="0"/>
                <a:cs typeface="Times New Roman" panose="02020603050405020304" pitchFamily="18" charset="0"/>
              </a:rPr>
              <a:t>DEPT OF CS&amp;E </a:t>
            </a:r>
          </a:p>
        </p:txBody>
      </p:sp>
      <p:sp>
        <p:nvSpPr>
          <p:cNvPr id="4" name="Slide Number Placeholder 3">
            <a:extLst>
              <a:ext uri="{FF2B5EF4-FFF2-40B4-BE49-F238E27FC236}">
                <a16:creationId xmlns:a16="http://schemas.microsoft.com/office/drawing/2014/main" id="{5438B7F5-1E6C-7777-EDEC-39B45C48813C}"/>
              </a:ext>
            </a:extLst>
          </p:cNvPr>
          <p:cNvSpPr>
            <a:spLocks noGrp="1"/>
          </p:cNvSpPr>
          <p:nvPr>
            <p:ph type="sldNum" sz="quarter" idx="12"/>
          </p:nvPr>
        </p:nvSpPr>
        <p:spPr/>
        <p:txBody>
          <a:bodyPr/>
          <a:lstStyle/>
          <a:p>
            <a:fld id="{1C009363-5EDB-4BCA-8EE1-C2ABFBEF550D}" type="slidenum">
              <a:rPr lang="en-US" smtClean="0"/>
              <a:pPr/>
              <a:t>16</a:t>
            </a:fld>
            <a:endParaRPr lang="en-US"/>
          </a:p>
        </p:txBody>
      </p:sp>
    </p:spTree>
    <p:extLst>
      <p:ext uri="{BB962C8B-B14F-4D97-AF65-F5344CB8AC3E}">
        <p14:creationId xmlns:p14="http://schemas.microsoft.com/office/powerpoint/2010/main" val="4080073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B958D-9308-37EA-B9D9-68CF140494DA}"/>
              </a:ext>
            </a:extLst>
          </p:cNvPr>
          <p:cNvSpPr>
            <a:spLocks noGrp="1"/>
          </p:cNvSpPr>
          <p:nvPr>
            <p:ph type="title"/>
          </p:nvPr>
        </p:nvSpPr>
        <p:spPr>
          <a:xfrm>
            <a:off x="677334" y="474665"/>
            <a:ext cx="8931361" cy="829480"/>
          </a:xfrm>
        </p:spPr>
        <p:txBody>
          <a:bodyPr>
            <a:normAutofit/>
          </a:bodyPr>
          <a:lstStyle/>
          <a:p>
            <a:r>
              <a:rPr lang="en-US" sz="3200" b="1" dirty="0">
                <a:latin typeface="Times New Roman" panose="02020603050405020304" pitchFamily="18" charset="0"/>
                <a:cs typeface="Times New Roman" panose="02020603050405020304" pitchFamily="18" charset="0"/>
              </a:rPr>
              <a:t>Flowchart For Object Detection Module</a:t>
            </a:r>
            <a:endParaRPr lang="en-IN" sz="3200" b="1" dirty="0">
              <a:latin typeface="Times New Roman" panose="02020603050405020304" pitchFamily="18" charset="0"/>
              <a:cs typeface="Times New Roman" panose="02020603050405020304" pitchFamily="18" charset="0"/>
            </a:endParaRPr>
          </a:p>
        </p:txBody>
      </p:sp>
      <p:pic>
        <p:nvPicPr>
          <p:cNvPr id="16" name="Content Placeholder 15">
            <a:extLst>
              <a:ext uri="{FF2B5EF4-FFF2-40B4-BE49-F238E27FC236}">
                <a16:creationId xmlns:a16="http://schemas.microsoft.com/office/drawing/2014/main" id="{F7F92E2E-6378-1737-3CD9-6108B4AA49A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166" t="25052" r="26756" b="10839"/>
          <a:stretch/>
        </p:blipFill>
        <p:spPr>
          <a:xfrm>
            <a:off x="2557211" y="1499180"/>
            <a:ext cx="5171606" cy="4347147"/>
          </a:xfrm>
        </p:spPr>
      </p:pic>
      <p:sp>
        <p:nvSpPr>
          <p:cNvPr id="17" name="TextBox 16">
            <a:extLst>
              <a:ext uri="{FF2B5EF4-FFF2-40B4-BE49-F238E27FC236}">
                <a16:creationId xmlns:a16="http://schemas.microsoft.com/office/drawing/2014/main" id="{E9DF36EE-067E-0D67-7B54-518D5B861FFB}"/>
              </a:ext>
            </a:extLst>
          </p:cNvPr>
          <p:cNvSpPr txBox="1"/>
          <p:nvPr/>
        </p:nvSpPr>
        <p:spPr>
          <a:xfrm>
            <a:off x="2557211" y="5846327"/>
            <a:ext cx="517160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Object Detection Module</a:t>
            </a:r>
          </a:p>
        </p:txBody>
      </p:sp>
      <p:sp>
        <p:nvSpPr>
          <p:cNvPr id="21" name="Footer Placeholder 3">
            <a:extLst>
              <a:ext uri="{FF2B5EF4-FFF2-40B4-BE49-F238E27FC236}">
                <a16:creationId xmlns:a16="http://schemas.microsoft.com/office/drawing/2014/main" id="{69C26FE7-5527-1280-471D-DC55616B58B1}"/>
              </a:ext>
            </a:extLst>
          </p:cNvPr>
          <p:cNvSpPr txBox="1">
            <a:spLocks/>
          </p:cNvSpPr>
          <p:nvPr/>
        </p:nvSpPr>
        <p:spPr>
          <a:xfrm>
            <a:off x="10275570" y="6377940"/>
            <a:ext cx="1831446" cy="318516"/>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2060"/>
                </a:solidFill>
                <a:latin typeface="Times New Roman" panose="02020603050405020304" pitchFamily="18" charset="0"/>
                <a:cs typeface="Times New Roman" panose="02020603050405020304" pitchFamily="18" charset="0"/>
              </a:rPr>
              <a:t>DEPT OF CS&amp;E </a:t>
            </a:r>
          </a:p>
        </p:txBody>
      </p:sp>
      <p:sp>
        <p:nvSpPr>
          <p:cNvPr id="22" name="Slide Number Placeholder 21">
            <a:extLst>
              <a:ext uri="{FF2B5EF4-FFF2-40B4-BE49-F238E27FC236}">
                <a16:creationId xmlns:a16="http://schemas.microsoft.com/office/drawing/2014/main" id="{739C76C5-0B50-8C46-4299-F36581ED5008}"/>
              </a:ext>
            </a:extLst>
          </p:cNvPr>
          <p:cNvSpPr>
            <a:spLocks noGrp="1"/>
          </p:cNvSpPr>
          <p:nvPr>
            <p:ph type="sldNum" sz="quarter" idx="12"/>
          </p:nvPr>
        </p:nvSpPr>
        <p:spPr/>
        <p:txBody>
          <a:bodyPr/>
          <a:lstStyle/>
          <a:p>
            <a:fld id="{1C009363-5EDB-4BCA-8EE1-C2ABFBEF550D}" type="slidenum">
              <a:rPr lang="en-US" smtClean="0"/>
              <a:pPr/>
              <a:t>17</a:t>
            </a:fld>
            <a:endParaRPr lang="en-US"/>
          </a:p>
        </p:txBody>
      </p:sp>
    </p:spTree>
    <p:extLst>
      <p:ext uri="{BB962C8B-B14F-4D97-AF65-F5344CB8AC3E}">
        <p14:creationId xmlns:p14="http://schemas.microsoft.com/office/powerpoint/2010/main" val="1937055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E7C30-CEF0-0A96-B61B-29808D480AD2}"/>
              </a:ext>
            </a:extLst>
          </p:cNvPr>
          <p:cNvSpPr>
            <a:spLocks noGrp="1"/>
          </p:cNvSpPr>
          <p:nvPr>
            <p:ph type="title"/>
          </p:nvPr>
        </p:nvSpPr>
        <p:spPr>
          <a:xfrm>
            <a:off x="677333" y="250259"/>
            <a:ext cx="8596668" cy="589190"/>
          </a:xfrm>
        </p:spPr>
        <p:txBody>
          <a:bodyPr>
            <a:normAutofit/>
          </a:bodyPr>
          <a:lstStyle/>
          <a:p>
            <a:r>
              <a:rPr lang="en-IN" sz="3200" b="1" dirty="0">
                <a:latin typeface="Times New Roman" panose="02020603050405020304" pitchFamily="18" charset="0"/>
                <a:cs typeface="Times New Roman" panose="02020603050405020304" pitchFamily="18" charset="0"/>
              </a:rPr>
              <a:t>Flowchart For Reading Module</a:t>
            </a:r>
          </a:p>
        </p:txBody>
      </p:sp>
      <p:pic>
        <p:nvPicPr>
          <p:cNvPr id="6" name="Content Placeholder 5">
            <a:extLst>
              <a:ext uri="{FF2B5EF4-FFF2-40B4-BE49-F238E27FC236}">
                <a16:creationId xmlns:a16="http://schemas.microsoft.com/office/drawing/2014/main" id="{AA6E930B-3DCB-6D5E-A0EF-592C96B64AF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1301" t="30521" r="7866" b="10453"/>
          <a:stretch/>
        </p:blipFill>
        <p:spPr>
          <a:xfrm>
            <a:off x="2917999" y="1050752"/>
            <a:ext cx="4966828" cy="4779364"/>
          </a:xfrm>
        </p:spPr>
      </p:pic>
      <p:sp>
        <p:nvSpPr>
          <p:cNvPr id="7" name="TextBox 6">
            <a:extLst>
              <a:ext uri="{FF2B5EF4-FFF2-40B4-BE49-F238E27FC236}">
                <a16:creationId xmlns:a16="http://schemas.microsoft.com/office/drawing/2014/main" id="{2D1FD91E-B8BD-9AE0-D5E0-DF997E3C138A}"/>
              </a:ext>
            </a:extLst>
          </p:cNvPr>
          <p:cNvSpPr txBox="1"/>
          <p:nvPr/>
        </p:nvSpPr>
        <p:spPr>
          <a:xfrm>
            <a:off x="3222885" y="5833122"/>
            <a:ext cx="466194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Reading Module</a:t>
            </a:r>
            <a:endParaRPr lang="en-IN" dirty="0">
              <a:latin typeface="Times New Roman" panose="02020603050405020304" pitchFamily="18" charset="0"/>
              <a:cs typeface="Times New Roman" panose="02020603050405020304" pitchFamily="18" charset="0"/>
            </a:endParaRPr>
          </a:p>
        </p:txBody>
      </p:sp>
      <p:sp>
        <p:nvSpPr>
          <p:cNvPr id="9" name="Footer Placeholder 3">
            <a:extLst>
              <a:ext uri="{FF2B5EF4-FFF2-40B4-BE49-F238E27FC236}">
                <a16:creationId xmlns:a16="http://schemas.microsoft.com/office/drawing/2014/main" id="{4CCB6CD2-E6D5-BE11-52E1-57DA375C18C5}"/>
              </a:ext>
            </a:extLst>
          </p:cNvPr>
          <p:cNvSpPr txBox="1">
            <a:spLocks/>
          </p:cNvSpPr>
          <p:nvPr/>
        </p:nvSpPr>
        <p:spPr>
          <a:xfrm>
            <a:off x="10275570" y="6377940"/>
            <a:ext cx="1831446" cy="318516"/>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2060"/>
                </a:solidFill>
                <a:latin typeface="Times New Roman" panose="02020603050405020304" pitchFamily="18" charset="0"/>
                <a:cs typeface="Times New Roman" panose="02020603050405020304" pitchFamily="18" charset="0"/>
              </a:rPr>
              <a:t>DEPT OF CS&amp;E </a:t>
            </a:r>
          </a:p>
        </p:txBody>
      </p:sp>
      <p:sp>
        <p:nvSpPr>
          <p:cNvPr id="10" name="Slide Number Placeholder 9">
            <a:extLst>
              <a:ext uri="{FF2B5EF4-FFF2-40B4-BE49-F238E27FC236}">
                <a16:creationId xmlns:a16="http://schemas.microsoft.com/office/drawing/2014/main" id="{8242870B-202B-AAAB-F306-49F895E82379}"/>
              </a:ext>
            </a:extLst>
          </p:cNvPr>
          <p:cNvSpPr>
            <a:spLocks noGrp="1"/>
          </p:cNvSpPr>
          <p:nvPr>
            <p:ph type="sldNum" sz="quarter" idx="12"/>
          </p:nvPr>
        </p:nvSpPr>
        <p:spPr/>
        <p:txBody>
          <a:bodyPr/>
          <a:lstStyle/>
          <a:p>
            <a:fld id="{1C009363-5EDB-4BCA-8EE1-C2ABFBEF550D}" type="slidenum">
              <a:rPr lang="en-US" smtClean="0"/>
              <a:pPr/>
              <a:t>18</a:t>
            </a:fld>
            <a:endParaRPr lang="en-US"/>
          </a:p>
        </p:txBody>
      </p:sp>
    </p:spTree>
    <p:extLst>
      <p:ext uri="{BB962C8B-B14F-4D97-AF65-F5344CB8AC3E}">
        <p14:creationId xmlns:p14="http://schemas.microsoft.com/office/powerpoint/2010/main" val="291591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67807-3D22-4729-9C55-A8617ADE9BE1}"/>
              </a:ext>
            </a:extLst>
          </p:cNvPr>
          <p:cNvSpPr>
            <a:spLocks noGrp="1"/>
          </p:cNvSpPr>
          <p:nvPr>
            <p:ph type="title"/>
          </p:nvPr>
        </p:nvSpPr>
        <p:spPr>
          <a:xfrm>
            <a:off x="677334" y="3761768"/>
            <a:ext cx="8256732" cy="922020"/>
          </a:xfrm>
        </p:spPr>
        <p:txBody>
          <a:bodyPr>
            <a:normAutofit/>
          </a:bodyPr>
          <a:lstStyle/>
          <a:p>
            <a:r>
              <a:rPr lang="en-US" sz="2800" dirty="0">
                <a:latin typeface="Times New Roman" panose="02020603050405020304" pitchFamily="18" charset="0"/>
                <a:cs typeface="Times New Roman" panose="02020603050405020304" pitchFamily="18" charset="0"/>
              </a:rPr>
              <a:t>Software Requirements:</a:t>
            </a:r>
            <a:endParaRPr lang="en-US" sz="2800" dirty="0"/>
          </a:p>
        </p:txBody>
      </p:sp>
      <p:sp>
        <p:nvSpPr>
          <p:cNvPr id="3" name="Content Placeholder 2">
            <a:extLst>
              <a:ext uri="{FF2B5EF4-FFF2-40B4-BE49-F238E27FC236}">
                <a16:creationId xmlns:a16="http://schemas.microsoft.com/office/drawing/2014/main" id="{7AE5F606-9B4C-4136-861C-78C2FE180A02}"/>
              </a:ext>
            </a:extLst>
          </p:cNvPr>
          <p:cNvSpPr>
            <a:spLocks noGrp="1"/>
          </p:cNvSpPr>
          <p:nvPr>
            <p:ph idx="1"/>
          </p:nvPr>
        </p:nvSpPr>
        <p:spPr>
          <a:xfrm>
            <a:off x="677334" y="4512254"/>
            <a:ext cx="8596668" cy="2246602"/>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Operating system          : 32 bit or 64 bit Microsoft Windows</a:t>
            </a:r>
          </a:p>
          <a:p>
            <a:pPr>
              <a:lnSpc>
                <a:spcPct val="150000"/>
              </a:lnSpc>
            </a:pPr>
            <a:r>
              <a:rPr lang="en-US" sz="2400" dirty="0">
                <a:latin typeface="Times New Roman" panose="02020603050405020304" pitchFamily="18" charset="0"/>
                <a:cs typeface="Times New Roman" panose="02020603050405020304" pitchFamily="18" charset="0"/>
              </a:rPr>
              <a:t>Programming language : Python </a:t>
            </a:r>
          </a:p>
          <a:p>
            <a:pPr>
              <a:lnSpc>
                <a:spcPct val="150000"/>
              </a:lnSpc>
            </a:pPr>
            <a:r>
              <a:rPr lang="en-US" sz="2400" dirty="0">
                <a:latin typeface="Times New Roman" panose="02020603050405020304" pitchFamily="18" charset="0"/>
                <a:cs typeface="Times New Roman" panose="02020603050405020304" pitchFamily="18" charset="0"/>
              </a:rPr>
              <a:t>Tool                               : Open CV </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5" name="Footer Placeholder 3">
            <a:extLst>
              <a:ext uri="{FF2B5EF4-FFF2-40B4-BE49-F238E27FC236}">
                <a16:creationId xmlns:a16="http://schemas.microsoft.com/office/drawing/2014/main" id="{F4FFF52D-0106-631E-BE1A-5997210E945E}"/>
              </a:ext>
            </a:extLst>
          </p:cNvPr>
          <p:cNvSpPr txBox="1">
            <a:spLocks/>
          </p:cNvSpPr>
          <p:nvPr/>
        </p:nvSpPr>
        <p:spPr>
          <a:xfrm>
            <a:off x="10275570" y="6377940"/>
            <a:ext cx="1831446" cy="318516"/>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2060"/>
                </a:solidFill>
                <a:latin typeface="Times New Roman" panose="02020603050405020304" pitchFamily="18" charset="0"/>
                <a:cs typeface="Times New Roman" panose="02020603050405020304" pitchFamily="18" charset="0"/>
              </a:rPr>
              <a:t>DEPT OF CS&amp;E </a:t>
            </a:r>
          </a:p>
        </p:txBody>
      </p:sp>
      <p:sp>
        <p:nvSpPr>
          <p:cNvPr id="6" name="Title 1">
            <a:extLst>
              <a:ext uri="{FF2B5EF4-FFF2-40B4-BE49-F238E27FC236}">
                <a16:creationId xmlns:a16="http://schemas.microsoft.com/office/drawing/2014/main" id="{5DE19A07-AB38-E6E3-10AF-E32C5509B496}"/>
              </a:ext>
            </a:extLst>
          </p:cNvPr>
          <p:cNvSpPr txBox="1">
            <a:spLocks/>
          </p:cNvSpPr>
          <p:nvPr/>
        </p:nvSpPr>
        <p:spPr>
          <a:xfrm>
            <a:off x="677334" y="703282"/>
            <a:ext cx="8256732" cy="6700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latin typeface="Times New Roman" panose="02020603050405020304" pitchFamily="18" charset="0"/>
                <a:cs typeface="Times New Roman" panose="02020603050405020304" pitchFamily="18" charset="0"/>
              </a:rPr>
              <a:t>Hardware Requirements:</a:t>
            </a:r>
            <a:endParaRPr lang="en-US" sz="2800" dirty="0"/>
          </a:p>
        </p:txBody>
      </p:sp>
      <p:sp>
        <p:nvSpPr>
          <p:cNvPr id="7" name="Content Placeholder 2">
            <a:extLst>
              <a:ext uri="{FF2B5EF4-FFF2-40B4-BE49-F238E27FC236}">
                <a16:creationId xmlns:a16="http://schemas.microsoft.com/office/drawing/2014/main" id="{B0CCD2CE-21EF-EAC8-1778-7AB5CC505694}"/>
              </a:ext>
            </a:extLst>
          </p:cNvPr>
          <p:cNvSpPr txBox="1">
            <a:spLocks/>
          </p:cNvSpPr>
          <p:nvPr/>
        </p:nvSpPr>
        <p:spPr>
          <a:xfrm>
            <a:off x="677334" y="1346228"/>
            <a:ext cx="8596668" cy="2246602"/>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US" sz="2400" dirty="0">
                <a:latin typeface="Times New Roman" panose="02020603050405020304" pitchFamily="18" charset="0"/>
                <a:cs typeface="Times New Roman" panose="02020603050405020304" pitchFamily="18" charset="0"/>
              </a:rPr>
              <a:t>System           : Intel i5 or above </a:t>
            </a:r>
          </a:p>
          <a:p>
            <a:pPr>
              <a:lnSpc>
                <a:spcPct val="150000"/>
              </a:lnSpc>
            </a:pPr>
            <a:r>
              <a:rPr lang="en-US" sz="2400" dirty="0">
                <a:latin typeface="Times New Roman" panose="02020603050405020304" pitchFamily="18" charset="0"/>
                <a:cs typeface="Times New Roman" panose="02020603050405020304" pitchFamily="18" charset="0"/>
              </a:rPr>
              <a:t>RAM              : 8 GB</a:t>
            </a:r>
          </a:p>
          <a:p>
            <a:pPr>
              <a:lnSpc>
                <a:spcPct val="150000"/>
              </a:lnSpc>
            </a:pPr>
            <a:r>
              <a:rPr lang="en-US" sz="2400" dirty="0">
                <a:latin typeface="Times New Roman" panose="02020603050405020304" pitchFamily="18" charset="0"/>
                <a:cs typeface="Times New Roman" panose="02020603050405020304" pitchFamily="18" charset="0"/>
              </a:rPr>
              <a:t>Input devices : Mouse , Keyboard and Laptop camera</a:t>
            </a:r>
          </a:p>
          <a:p>
            <a:pPr>
              <a:lnSpc>
                <a:spcPct val="150000"/>
              </a:lnSpc>
            </a:pPr>
            <a:r>
              <a:rPr lang="en-US" sz="2400" dirty="0">
                <a:latin typeface="Times New Roman" panose="02020603050405020304" pitchFamily="18" charset="0"/>
                <a:cs typeface="Times New Roman" panose="02020603050405020304" pitchFamily="18" charset="0"/>
              </a:rPr>
              <a:t>Hard disk       : 1TB</a:t>
            </a:r>
          </a:p>
        </p:txBody>
      </p:sp>
      <p:sp>
        <p:nvSpPr>
          <p:cNvPr id="8" name="Title 1">
            <a:extLst>
              <a:ext uri="{FF2B5EF4-FFF2-40B4-BE49-F238E27FC236}">
                <a16:creationId xmlns:a16="http://schemas.microsoft.com/office/drawing/2014/main" id="{50CFE114-4340-9B51-4659-B3FAFEFB2FF9}"/>
              </a:ext>
            </a:extLst>
          </p:cNvPr>
          <p:cNvSpPr txBox="1">
            <a:spLocks/>
          </p:cNvSpPr>
          <p:nvPr/>
        </p:nvSpPr>
        <p:spPr>
          <a:xfrm>
            <a:off x="446107" y="33192"/>
            <a:ext cx="8256732" cy="6700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latin typeface="Times New Roman" panose="02020603050405020304" pitchFamily="18" charset="0"/>
                <a:cs typeface="Times New Roman" panose="02020603050405020304" pitchFamily="18" charset="0"/>
              </a:rPr>
              <a:t>System Requirements</a:t>
            </a:r>
            <a:endParaRPr lang="en-US" sz="3200" b="1" dirty="0"/>
          </a:p>
        </p:txBody>
      </p:sp>
      <p:sp>
        <p:nvSpPr>
          <p:cNvPr id="4" name="Slide Number Placeholder 3">
            <a:extLst>
              <a:ext uri="{FF2B5EF4-FFF2-40B4-BE49-F238E27FC236}">
                <a16:creationId xmlns:a16="http://schemas.microsoft.com/office/drawing/2014/main" id="{C0ECE63E-6BD2-C44E-E198-E96A7142AE6B}"/>
              </a:ext>
            </a:extLst>
          </p:cNvPr>
          <p:cNvSpPr>
            <a:spLocks noGrp="1"/>
          </p:cNvSpPr>
          <p:nvPr>
            <p:ph type="sldNum" sz="quarter" idx="12"/>
          </p:nvPr>
        </p:nvSpPr>
        <p:spPr/>
        <p:txBody>
          <a:bodyPr/>
          <a:lstStyle/>
          <a:p>
            <a:fld id="{1C009363-5EDB-4BCA-8EE1-C2ABFBEF550D}" type="slidenum">
              <a:rPr lang="en-US" smtClean="0"/>
              <a:pPr/>
              <a:t>19</a:t>
            </a:fld>
            <a:endParaRPr lang="en-US"/>
          </a:p>
        </p:txBody>
      </p:sp>
    </p:spTree>
    <p:extLst>
      <p:ext uri="{BB962C8B-B14F-4D97-AF65-F5344CB8AC3E}">
        <p14:creationId xmlns:p14="http://schemas.microsoft.com/office/powerpoint/2010/main" val="726499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3A93-CEC8-40C6-AE05-917C6AFF4A94}"/>
              </a:ext>
            </a:extLst>
          </p:cNvPr>
          <p:cNvSpPr>
            <a:spLocks noGrp="1"/>
          </p:cNvSpPr>
          <p:nvPr>
            <p:ph type="title"/>
          </p:nvPr>
        </p:nvSpPr>
        <p:spPr>
          <a:xfrm>
            <a:off x="838200" y="344106"/>
            <a:ext cx="10515600" cy="654378"/>
          </a:xfrm>
        </p:spPr>
        <p:txBody>
          <a:bodyPr>
            <a:normAutofit/>
          </a:bodyPr>
          <a:lstStyle/>
          <a:p>
            <a:r>
              <a:rPr lang="en-US" sz="3200"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804023E5-3492-40EC-89AF-BDFE527A144F}"/>
              </a:ext>
            </a:extLst>
          </p:cNvPr>
          <p:cNvSpPr>
            <a:spLocks noGrp="1"/>
          </p:cNvSpPr>
          <p:nvPr>
            <p:ph idx="1"/>
          </p:nvPr>
        </p:nvSpPr>
        <p:spPr>
          <a:xfrm>
            <a:off x="838200" y="1019504"/>
            <a:ext cx="10515600" cy="5157459"/>
          </a:xfrm>
        </p:spPr>
        <p:txBody>
          <a:bodyPr>
            <a:normAutofit fontScale="85000" lnSpcReduction="20000"/>
          </a:bodyPr>
          <a:lstStyle/>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Abstract</a:t>
            </a:r>
          </a:p>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Literature Survey</a:t>
            </a:r>
          </a:p>
          <a:p>
            <a:r>
              <a:rPr lang="en-US" sz="2400" dirty="0">
                <a:latin typeface="Times New Roman" panose="02020603050405020304" pitchFamily="18" charset="0"/>
                <a:cs typeface="Times New Roman" panose="02020603050405020304" pitchFamily="18" charset="0"/>
              </a:rPr>
              <a:t>Motivation and Challenges</a:t>
            </a:r>
          </a:p>
          <a:p>
            <a:r>
              <a:rPr lang="en-US" sz="2400" dirty="0">
                <a:latin typeface="Times New Roman" panose="02020603050405020304" pitchFamily="18" charset="0"/>
                <a:cs typeface="Times New Roman" panose="02020603050405020304" pitchFamily="18" charset="0"/>
              </a:rPr>
              <a:t>Existing System and Drawbacks</a:t>
            </a:r>
          </a:p>
          <a:p>
            <a:r>
              <a:rPr lang="en-US" sz="2400" dirty="0">
                <a:latin typeface="Times New Roman" panose="02020603050405020304" pitchFamily="18" charset="0"/>
                <a:cs typeface="Times New Roman" panose="02020603050405020304" pitchFamily="18" charset="0"/>
              </a:rPr>
              <a:t>Proposed System</a:t>
            </a:r>
          </a:p>
          <a:p>
            <a:r>
              <a:rPr lang="en-US" sz="2400" dirty="0">
                <a:latin typeface="Times New Roman" panose="02020603050405020304" pitchFamily="18" charset="0"/>
                <a:cs typeface="Times New Roman" panose="02020603050405020304" pitchFamily="18" charset="0"/>
              </a:rPr>
              <a:t>Problem Statement</a:t>
            </a:r>
          </a:p>
          <a:p>
            <a:r>
              <a:rPr lang="en-US" sz="2400" dirty="0">
                <a:latin typeface="Times New Roman" panose="02020603050405020304" pitchFamily="18" charset="0"/>
                <a:cs typeface="Times New Roman" panose="02020603050405020304" pitchFamily="18" charset="0"/>
              </a:rPr>
              <a:t>Objectives</a:t>
            </a:r>
          </a:p>
          <a:p>
            <a:r>
              <a:rPr lang="en-US" sz="2400" dirty="0">
                <a:latin typeface="Times New Roman" panose="02020603050405020304" pitchFamily="18" charset="0"/>
                <a:cs typeface="Times New Roman" panose="02020603050405020304" pitchFamily="18" charset="0"/>
              </a:rPr>
              <a:t>Applications Of The Project</a:t>
            </a:r>
          </a:p>
          <a:p>
            <a:r>
              <a:rPr lang="en-US" sz="2400" dirty="0">
                <a:latin typeface="Times New Roman" panose="02020603050405020304" pitchFamily="18" charset="0"/>
                <a:cs typeface="Times New Roman" panose="02020603050405020304" pitchFamily="18" charset="0"/>
              </a:rPr>
              <a:t>System Architecture with its module</a:t>
            </a:r>
          </a:p>
          <a:p>
            <a:r>
              <a:rPr lang="en-US" sz="2400" dirty="0">
                <a:latin typeface="Times New Roman" panose="02020603050405020304" pitchFamily="18" charset="0"/>
                <a:cs typeface="Times New Roman" panose="02020603050405020304" pitchFamily="18" charset="0"/>
              </a:rPr>
              <a:t>System Requirements</a:t>
            </a:r>
          </a:p>
          <a:p>
            <a:r>
              <a:rPr lang="en-US" sz="2400" dirty="0">
                <a:latin typeface="Times New Roman" panose="02020603050405020304" pitchFamily="18" charset="0"/>
                <a:cs typeface="Times New Roman" panose="02020603050405020304" pitchFamily="18" charset="0"/>
              </a:rPr>
              <a:t>Conclusion and Future Scope</a:t>
            </a:r>
          </a:p>
          <a:p>
            <a:r>
              <a:rPr lang="en-US" sz="2400" dirty="0">
                <a:latin typeface="Times New Roman" panose="02020603050405020304" pitchFamily="18" charset="0"/>
                <a:cs typeface="Times New Roman" panose="02020603050405020304" pitchFamily="18" charset="0"/>
              </a:rPr>
              <a:t>References</a:t>
            </a:r>
          </a:p>
          <a:p>
            <a:pPr marL="0" indent="0">
              <a:buNone/>
            </a:pPr>
            <a:endParaRPr lang="en-US" sz="2400" dirty="0"/>
          </a:p>
        </p:txBody>
      </p:sp>
      <p:sp>
        <p:nvSpPr>
          <p:cNvPr id="5" name="Slide Number Placeholder 4">
            <a:extLst>
              <a:ext uri="{FF2B5EF4-FFF2-40B4-BE49-F238E27FC236}">
                <a16:creationId xmlns:a16="http://schemas.microsoft.com/office/drawing/2014/main" id="{9AE75480-B34D-81CD-47F4-F1D9974408B5}"/>
              </a:ext>
            </a:extLst>
          </p:cNvPr>
          <p:cNvSpPr>
            <a:spLocks noGrp="1"/>
          </p:cNvSpPr>
          <p:nvPr>
            <p:ph type="sldNum" sz="quarter" idx="12"/>
          </p:nvPr>
        </p:nvSpPr>
        <p:spPr/>
        <p:txBody>
          <a:bodyPr/>
          <a:lstStyle/>
          <a:p>
            <a:fld id="{1C009363-5EDB-4BCA-8EE1-C2ABFBEF550D}" type="slidenum">
              <a:rPr lang="en-US" smtClean="0"/>
              <a:pPr/>
              <a:t>2</a:t>
            </a:fld>
            <a:endParaRPr lang="en-US"/>
          </a:p>
        </p:txBody>
      </p:sp>
    </p:spTree>
    <p:extLst>
      <p:ext uri="{BB962C8B-B14F-4D97-AF65-F5344CB8AC3E}">
        <p14:creationId xmlns:p14="http://schemas.microsoft.com/office/powerpoint/2010/main" val="243525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14A35-9A6E-F3A1-0B64-06E2AAD25133}"/>
              </a:ext>
            </a:extLst>
          </p:cNvPr>
          <p:cNvSpPr>
            <a:spLocks noGrp="1"/>
          </p:cNvSpPr>
          <p:nvPr>
            <p:ph type="title"/>
          </p:nvPr>
        </p:nvSpPr>
        <p:spPr>
          <a:xfrm>
            <a:off x="677334" y="259311"/>
            <a:ext cx="8596668" cy="634584"/>
          </a:xfrm>
        </p:spPr>
        <p:txBody>
          <a:bodyPr>
            <a:normAutofit fontScale="90000"/>
          </a:bodyPr>
          <a:lstStyle/>
          <a:p>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C62CB7-70FB-82AB-DD16-1352FA597118}"/>
              </a:ext>
            </a:extLst>
          </p:cNvPr>
          <p:cNvSpPr>
            <a:spLocks noGrp="1"/>
          </p:cNvSpPr>
          <p:nvPr>
            <p:ph idx="1"/>
          </p:nvPr>
        </p:nvSpPr>
        <p:spPr>
          <a:xfrm>
            <a:off x="677334" y="852462"/>
            <a:ext cx="8596668" cy="3880773"/>
          </a:xfrm>
        </p:spPr>
        <p:txBody>
          <a:bodyPr/>
          <a:lstStyle/>
          <a:p>
            <a:r>
              <a:rPr lang="en-US" dirty="0">
                <a:latin typeface="Times New Roman" panose="02020603050405020304" pitchFamily="18" charset="0"/>
                <a:cs typeface="Times New Roman" panose="02020603050405020304" pitchFamily="18" charset="0"/>
              </a:rPr>
              <a:t>Results of Object Detection module</a:t>
            </a:r>
          </a:p>
        </p:txBody>
      </p:sp>
      <p:pic>
        <p:nvPicPr>
          <p:cNvPr id="5" name="Picture 4">
            <a:extLst>
              <a:ext uri="{FF2B5EF4-FFF2-40B4-BE49-F238E27FC236}">
                <a16:creationId xmlns:a16="http://schemas.microsoft.com/office/drawing/2014/main" id="{BA05C2AC-CFF7-A43F-831B-FA77F039B5CD}"/>
              </a:ext>
            </a:extLst>
          </p:cNvPr>
          <p:cNvPicPr>
            <a:picLocks noChangeAspect="1"/>
          </p:cNvPicPr>
          <p:nvPr/>
        </p:nvPicPr>
        <p:blipFill rotWithShape="1">
          <a:blip r:embed="rId2">
            <a:extLst>
              <a:ext uri="{28A0092B-C50C-407E-A947-70E740481C1C}">
                <a14:useLocalDpi xmlns:a14="http://schemas.microsoft.com/office/drawing/2010/main" val="0"/>
              </a:ext>
            </a:extLst>
          </a:blip>
          <a:srcRect l="23684"/>
          <a:stretch/>
        </p:blipFill>
        <p:spPr bwMode="auto">
          <a:xfrm>
            <a:off x="677334" y="1377077"/>
            <a:ext cx="4112377" cy="1700004"/>
          </a:xfrm>
          <a:prstGeom prst="rect">
            <a:avLst/>
          </a:prstGeom>
          <a:noFill/>
          <a:ln>
            <a:noFill/>
          </a:ln>
        </p:spPr>
      </p:pic>
      <p:pic>
        <p:nvPicPr>
          <p:cNvPr id="6" name="Picture 5">
            <a:extLst>
              <a:ext uri="{FF2B5EF4-FFF2-40B4-BE49-F238E27FC236}">
                <a16:creationId xmlns:a16="http://schemas.microsoft.com/office/drawing/2014/main" id="{DC2BFE6A-8BFB-4F2D-7759-9D2790A1E09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4829" r="22856"/>
          <a:stretch/>
        </p:blipFill>
        <p:spPr bwMode="auto">
          <a:xfrm>
            <a:off x="677333" y="3337424"/>
            <a:ext cx="4112377" cy="1211145"/>
          </a:xfrm>
          <a:prstGeom prst="rect">
            <a:avLst/>
          </a:prstGeom>
          <a:noFill/>
          <a:ln>
            <a:noFill/>
          </a:ln>
        </p:spPr>
      </p:pic>
      <p:pic>
        <p:nvPicPr>
          <p:cNvPr id="7" name="Picture 6">
            <a:extLst>
              <a:ext uri="{FF2B5EF4-FFF2-40B4-BE49-F238E27FC236}">
                <a16:creationId xmlns:a16="http://schemas.microsoft.com/office/drawing/2014/main" id="{65643E3C-2801-DDED-A857-33D08C3FABF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71270" y="1377077"/>
            <a:ext cx="4112377" cy="1700004"/>
          </a:xfrm>
          <a:prstGeom prst="rect">
            <a:avLst/>
          </a:prstGeom>
          <a:noFill/>
          <a:ln>
            <a:noFill/>
          </a:ln>
        </p:spPr>
      </p:pic>
      <p:pic>
        <p:nvPicPr>
          <p:cNvPr id="8" name="Picture 7">
            <a:extLst>
              <a:ext uri="{FF2B5EF4-FFF2-40B4-BE49-F238E27FC236}">
                <a16:creationId xmlns:a16="http://schemas.microsoft.com/office/drawing/2014/main" id="{2EE17AE7-AF82-AA0C-D7A4-F9EA35E7D31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 t="16673" r="22468" b="12973"/>
          <a:stretch/>
        </p:blipFill>
        <p:spPr bwMode="auto">
          <a:xfrm>
            <a:off x="5603756" y="3310202"/>
            <a:ext cx="4112376" cy="1211145"/>
          </a:xfrm>
          <a:prstGeom prst="rect">
            <a:avLst/>
          </a:prstGeom>
          <a:noFill/>
          <a:ln>
            <a:noFill/>
          </a:ln>
        </p:spPr>
      </p:pic>
      <p:sp>
        <p:nvSpPr>
          <p:cNvPr id="10" name="TextBox 9">
            <a:extLst>
              <a:ext uri="{FF2B5EF4-FFF2-40B4-BE49-F238E27FC236}">
                <a16:creationId xmlns:a16="http://schemas.microsoft.com/office/drawing/2014/main" id="{7A3A59EF-5E60-3C29-61C6-C7D408671B45}"/>
              </a:ext>
            </a:extLst>
          </p:cNvPr>
          <p:cNvSpPr txBox="1"/>
          <p:nvPr/>
        </p:nvSpPr>
        <p:spPr>
          <a:xfrm>
            <a:off x="707390" y="5006285"/>
            <a:ext cx="4112377" cy="369332"/>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B574DEC6-4880-6E60-10ED-F33E64EC43DB}"/>
              </a:ext>
            </a:extLst>
          </p:cNvPr>
          <p:cNvSpPr txBox="1"/>
          <p:nvPr/>
        </p:nvSpPr>
        <p:spPr>
          <a:xfrm>
            <a:off x="677332" y="4685094"/>
            <a:ext cx="411237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Output 1</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7A5ACD6-94A1-2D53-6B14-F842C0702DB1}"/>
              </a:ext>
            </a:extLst>
          </p:cNvPr>
          <p:cNvSpPr txBox="1"/>
          <p:nvPr/>
        </p:nvSpPr>
        <p:spPr>
          <a:xfrm>
            <a:off x="5603756" y="4693257"/>
            <a:ext cx="421730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Output 2</a:t>
            </a:r>
            <a:endParaRPr lang="en-IN"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74F8864-40DF-B0A9-5D53-0408395EFB90}"/>
              </a:ext>
            </a:extLst>
          </p:cNvPr>
          <p:cNvSpPr txBox="1"/>
          <p:nvPr/>
        </p:nvSpPr>
        <p:spPr>
          <a:xfrm>
            <a:off x="657423" y="5216417"/>
            <a:ext cx="9231164" cy="2123658"/>
          </a:xfrm>
          <a:prstGeom prst="rect">
            <a:avLst/>
          </a:prstGeom>
          <a:noFill/>
        </p:spPr>
        <p:txBody>
          <a:bodyPr wrap="square" rtlCol="0">
            <a:spAutoFit/>
          </a:bodyPr>
          <a:lstStyle/>
          <a:p>
            <a:r>
              <a:rPr lang="en-IN" sz="2400" dirty="0">
                <a:effectLst/>
                <a:latin typeface="Times New Roman" panose="02020603050405020304" pitchFamily="18" charset="0"/>
                <a:ea typeface="Times New Roman" panose="02020603050405020304" pitchFamily="18" charset="0"/>
              </a:rPr>
              <a:t>Output 1 shows the object detection of scissors and toothbrush with its corresponding accuracy and also the audio output of the same.</a:t>
            </a:r>
          </a:p>
          <a:p>
            <a:r>
              <a:rPr lang="en-IN" sz="2400" dirty="0">
                <a:effectLst/>
                <a:latin typeface="Times New Roman" panose="02020603050405020304" pitchFamily="18" charset="0"/>
                <a:ea typeface="Times New Roman" panose="02020603050405020304" pitchFamily="18" charset="0"/>
              </a:rPr>
              <a:t>Output 2 shows the object detection of persons with their corresponding accuracy and also the audio output of the same.</a:t>
            </a:r>
          </a:p>
          <a:p>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15" name="Footer Placeholder 3">
            <a:extLst>
              <a:ext uri="{FF2B5EF4-FFF2-40B4-BE49-F238E27FC236}">
                <a16:creationId xmlns:a16="http://schemas.microsoft.com/office/drawing/2014/main" id="{53B2FFB7-B334-0CF3-FC9D-DC6DAE7200F5}"/>
              </a:ext>
            </a:extLst>
          </p:cNvPr>
          <p:cNvSpPr txBox="1">
            <a:spLocks/>
          </p:cNvSpPr>
          <p:nvPr/>
        </p:nvSpPr>
        <p:spPr>
          <a:xfrm>
            <a:off x="10275570" y="6392930"/>
            <a:ext cx="1831446" cy="318516"/>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2060"/>
                </a:solidFill>
                <a:latin typeface="Times New Roman" panose="02020603050405020304" pitchFamily="18" charset="0"/>
                <a:cs typeface="Times New Roman" panose="02020603050405020304" pitchFamily="18" charset="0"/>
              </a:rPr>
              <a:t>DEPT OF CS&amp;E </a:t>
            </a:r>
          </a:p>
        </p:txBody>
      </p:sp>
      <p:sp>
        <p:nvSpPr>
          <p:cNvPr id="16" name="Slide Number Placeholder 15">
            <a:extLst>
              <a:ext uri="{FF2B5EF4-FFF2-40B4-BE49-F238E27FC236}">
                <a16:creationId xmlns:a16="http://schemas.microsoft.com/office/drawing/2014/main" id="{D720DC3B-40F0-29AF-E1BE-FC9B75B6988F}"/>
              </a:ext>
            </a:extLst>
          </p:cNvPr>
          <p:cNvSpPr>
            <a:spLocks noGrp="1"/>
          </p:cNvSpPr>
          <p:nvPr>
            <p:ph type="sldNum" sz="quarter" idx="12"/>
          </p:nvPr>
        </p:nvSpPr>
        <p:spPr>
          <a:xfrm>
            <a:off x="8350821" y="6492875"/>
            <a:ext cx="683339" cy="365125"/>
          </a:xfrm>
        </p:spPr>
        <p:txBody>
          <a:bodyPr/>
          <a:lstStyle/>
          <a:p>
            <a:fld id="{1C009363-5EDB-4BCA-8EE1-C2ABFBEF550D}" type="slidenum">
              <a:rPr lang="en-US" smtClean="0"/>
              <a:pPr/>
              <a:t>20</a:t>
            </a:fld>
            <a:endParaRPr lang="en-US" dirty="0"/>
          </a:p>
        </p:txBody>
      </p:sp>
    </p:spTree>
    <p:extLst>
      <p:ext uri="{BB962C8B-B14F-4D97-AF65-F5344CB8AC3E}">
        <p14:creationId xmlns:p14="http://schemas.microsoft.com/office/powerpoint/2010/main" val="2094214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8B4F3-F833-8219-4B64-04F732292AEF}"/>
              </a:ext>
            </a:extLst>
          </p:cNvPr>
          <p:cNvSpPr>
            <a:spLocks noGrp="1"/>
          </p:cNvSpPr>
          <p:nvPr>
            <p:ph type="title"/>
          </p:nvPr>
        </p:nvSpPr>
        <p:spPr>
          <a:xfrm>
            <a:off x="677334" y="149211"/>
            <a:ext cx="8596668" cy="604603"/>
          </a:xfrm>
        </p:spPr>
        <p:txBody>
          <a:bodyPr>
            <a:normAutofit fontScale="90000"/>
          </a:bodyPr>
          <a:lstStyle/>
          <a:p>
            <a:r>
              <a:rPr lang="en-US" dirty="0">
                <a:latin typeface="Times New Roman" panose="02020603050405020304" pitchFamily="18" charset="0"/>
                <a:cs typeface="Times New Roman" panose="02020603050405020304" pitchFamily="18" charset="0"/>
              </a:rPr>
              <a:t>Continued..</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EC6F32B-4C8F-5430-660C-2504FCB22D6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847725"/>
            <a:ext cx="4648200" cy="2581275"/>
          </a:xfrm>
          <a:prstGeom prst="rect">
            <a:avLst/>
          </a:prstGeom>
          <a:noFill/>
          <a:ln>
            <a:noFill/>
          </a:ln>
        </p:spPr>
      </p:pic>
      <p:pic>
        <p:nvPicPr>
          <p:cNvPr id="6" name="Picture 5">
            <a:extLst>
              <a:ext uri="{FF2B5EF4-FFF2-40B4-BE49-F238E27FC236}">
                <a16:creationId xmlns:a16="http://schemas.microsoft.com/office/drawing/2014/main" id="{FF128AB5-0797-3395-3CC4-1CF64B427DF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1998" r="12230"/>
          <a:stretch/>
        </p:blipFill>
        <p:spPr bwMode="auto">
          <a:xfrm>
            <a:off x="677334" y="3522912"/>
            <a:ext cx="4648200" cy="1349126"/>
          </a:xfrm>
          <a:prstGeom prst="rect">
            <a:avLst/>
          </a:prstGeom>
          <a:noFill/>
          <a:ln>
            <a:noFill/>
          </a:ln>
        </p:spPr>
      </p:pic>
      <p:pic>
        <p:nvPicPr>
          <p:cNvPr id="7" name="Picture 6">
            <a:extLst>
              <a:ext uri="{FF2B5EF4-FFF2-40B4-BE49-F238E27FC236}">
                <a16:creationId xmlns:a16="http://schemas.microsoft.com/office/drawing/2014/main" id="{E8C352EC-12EA-B9EA-73C6-A97BEA56CE2B}"/>
              </a:ext>
            </a:extLst>
          </p:cNvPr>
          <p:cNvPicPr>
            <a:picLocks noChangeAspect="1"/>
          </p:cNvPicPr>
          <p:nvPr/>
        </p:nvPicPr>
        <p:blipFill rotWithShape="1">
          <a:blip r:embed="rId4">
            <a:extLst>
              <a:ext uri="{28A0092B-C50C-407E-A947-70E740481C1C}">
                <a14:useLocalDpi xmlns:a14="http://schemas.microsoft.com/office/drawing/2010/main" val="0"/>
              </a:ext>
            </a:extLst>
          </a:blip>
          <a:srcRect b="9131"/>
          <a:stretch/>
        </p:blipFill>
        <p:spPr bwMode="auto">
          <a:xfrm>
            <a:off x="5851239" y="847725"/>
            <a:ext cx="4057259" cy="2581275"/>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57BEFAE2-87D1-868B-9A77-4778D21AAA13}"/>
              </a:ext>
            </a:extLst>
          </p:cNvPr>
          <p:cNvPicPr>
            <a:picLocks noChangeAspect="1"/>
          </p:cNvPicPr>
          <p:nvPr/>
        </p:nvPicPr>
        <p:blipFill rotWithShape="1">
          <a:blip r:embed="rId5">
            <a:extLst>
              <a:ext uri="{28A0092B-C50C-407E-A947-70E740481C1C}">
                <a14:useLocalDpi xmlns:a14="http://schemas.microsoft.com/office/drawing/2010/main" val="0"/>
              </a:ext>
            </a:extLst>
          </a:blip>
          <a:srcRect t="23242" r="23112"/>
          <a:stretch/>
        </p:blipFill>
        <p:spPr bwMode="auto">
          <a:xfrm>
            <a:off x="5851239" y="3522911"/>
            <a:ext cx="4057259" cy="1349127"/>
          </a:xfrm>
          <a:prstGeom prst="rect">
            <a:avLst/>
          </a:prstGeom>
          <a:noFill/>
          <a:ln>
            <a:noFill/>
          </a:ln>
        </p:spPr>
      </p:pic>
      <p:sp>
        <p:nvSpPr>
          <p:cNvPr id="10" name="TextBox 9">
            <a:extLst>
              <a:ext uri="{FF2B5EF4-FFF2-40B4-BE49-F238E27FC236}">
                <a16:creationId xmlns:a16="http://schemas.microsoft.com/office/drawing/2014/main" id="{6C840646-70C7-5515-9E2A-AE0464EB3804}"/>
              </a:ext>
            </a:extLst>
          </p:cNvPr>
          <p:cNvSpPr txBox="1"/>
          <p:nvPr/>
        </p:nvSpPr>
        <p:spPr>
          <a:xfrm>
            <a:off x="677334" y="4917692"/>
            <a:ext cx="464820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Output 3</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837C03E-7BC8-C693-D6F7-1DD395D8BF53}"/>
              </a:ext>
            </a:extLst>
          </p:cNvPr>
          <p:cNvSpPr txBox="1"/>
          <p:nvPr/>
        </p:nvSpPr>
        <p:spPr>
          <a:xfrm>
            <a:off x="5851239" y="4958159"/>
            <a:ext cx="405725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Output 4</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CF356E4-C308-8D3F-B7A9-39368AD3CA16}"/>
              </a:ext>
            </a:extLst>
          </p:cNvPr>
          <p:cNvSpPr txBox="1"/>
          <p:nvPr/>
        </p:nvSpPr>
        <p:spPr>
          <a:xfrm>
            <a:off x="677334" y="5327490"/>
            <a:ext cx="9231164" cy="1877437"/>
          </a:xfrm>
          <a:prstGeom prst="rect">
            <a:avLst/>
          </a:prstGeom>
          <a:noFill/>
        </p:spPr>
        <p:txBody>
          <a:bodyPr wrap="square" rtlCol="0">
            <a:spAutoFit/>
          </a:bodyPr>
          <a:lstStyle/>
          <a:p>
            <a:pPr algn="just"/>
            <a:r>
              <a:rPr lang="en-IN" sz="2000" dirty="0">
                <a:effectLst/>
                <a:latin typeface="Times New Roman" panose="02020603050405020304" pitchFamily="18" charset="0"/>
                <a:ea typeface="Times New Roman" panose="02020603050405020304" pitchFamily="18" charset="0"/>
              </a:rPr>
              <a:t>Output 3 shows the object detection of person and laptop with its corresponding accuracy and also the audio output of the same.</a:t>
            </a:r>
          </a:p>
          <a:p>
            <a:pPr algn="just"/>
            <a:r>
              <a:rPr lang="en-IN" sz="2000" dirty="0">
                <a:effectLst/>
                <a:latin typeface="Times New Roman" panose="02020603050405020304" pitchFamily="18" charset="0"/>
                <a:ea typeface="Times New Roman" panose="02020603050405020304" pitchFamily="18" charset="0"/>
              </a:rPr>
              <a:t>Output 4 shows the object detection of bottle and teddy bear with its corresponding accuracy and also the audio output of the same.</a:t>
            </a:r>
          </a:p>
          <a:p>
            <a:endParaRPr lang="en-IN" sz="1800" dirty="0">
              <a:effectLst/>
              <a:latin typeface="Times New Roman" panose="02020603050405020304" pitchFamily="18" charset="0"/>
              <a:ea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4" name="Footer Placeholder 3">
            <a:extLst>
              <a:ext uri="{FF2B5EF4-FFF2-40B4-BE49-F238E27FC236}">
                <a16:creationId xmlns:a16="http://schemas.microsoft.com/office/drawing/2014/main" id="{87240B66-A882-DB76-EA27-0C5BC817FDD7}"/>
              </a:ext>
            </a:extLst>
          </p:cNvPr>
          <p:cNvSpPr txBox="1">
            <a:spLocks/>
          </p:cNvSpPr>
          <p:nvPr/>
        </p:nvSpPr>
        <p:spPr>
          <a:xfrm>
            <a:off x="10275570" y="6377940"/>
            <a:ext cx="1831446" cy="318516"/>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2060"/>
                </a:solidFill>
                <a:latin typeface="Times New Roman" panose="02020603050405020304" pitchFamily="18" charset="0"/>
                <a:cs typeface="Times New Roman" panose="02020603050405020304" pitchFamily="18" charset="0"/>
              </a:rPr>
              <a:t>DEPT OF CS&amp;E </a:t>
            </a:r>
          </a:p>
        </p:txBody>
      </p:sp>
      <p:sp>
        <p:nvSpPr>
          <p:cNvPr id="15" name="Slide Number Placeholder 14">
            <a:extLst>
              <a:ext uri="{FF2B5EF4-FFF2-40B4-BE49-F238E27FC236}">
                <a16:creationId xmlns:a16="http://schemas.microsoft.com/office/drawing/2014/main" id="{6D590E42-863C-3E24-6ECE-98BEE9969942}"/>
              </a:ext>
            </a:extLst>
          </p:cNvPr>
          <p:cNvSpPr>
            <a:spLocks noGrp="1"/>
          </p:cNvSpPr>
          <p:nvPr>
            <p:ph type="sldNum" sz="quarter" idx="12"/>
          </p:nvPr>
        </p:nvSpPr>
        <p:spPr>
          <a:xfrm>
            <a:off x="8275870" y="6537198"/>
            <a:ext cx="683339" cy="365125"/>
          </a:xfrm>
        </p:spPr>
        <p:txBody>
          <a:bodyPr/>
          <a:lstStyle/>
          <a:p>
            <a:fld id="{1C009363-5EDB-4BCA-8EE1-C2ABFBEF550D}" type="slidenum">
              <a:rPr lang="en-US" smtClean="0"/>
              <a:pPr/>
              <a:t>21</a:t>
            </a:fld>
            <a:endParaRPr lang="en-US" dirty="0"/>
          </a:p>
        </p:txBody>
      </p:sp>
    </p:spTree>
    <p:extLst>
      <p:ext uri="{BB962C8B-B14F-4D97-AF65-F5344CB8AC3E}">
        <p14:creationId xmlns:p14="http://schemas.microsoft.com/office/powerpoint/2010/main" val="1179486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7A278D-1889-2E1B-36B3-C3DBE51C8DD7}"/>
              </a:ext>
            </a:extLst>
          </p:cNvPr>
          <p:cNvSpPr>
            <a:spLocks noGrp="1"/>
          </p:cNvSpPr>
          <p:nvPr>
            <p:ph idx="1"/>
          </p:nvPr>
        </p:nvSpPr>
        <p:spPr>
          <a:xfrm>
            <a:off x="299803" y="194873"/>
            <a:ext cx="8974199" cy="5846490"/>
          </a:xfrm>
        </p:spPr>
        <p:txBody>
          <a:bodyPr/>
          <a:lstStyle/>
          <a:p>
            <a:r>
              <a:rPr lang="en-IN" dirty="0">
                <a:latin typeface="Times New Roman" panose="02020603050405020304" pitchFamily="18" charset="0"/>
                <a:cs typeface="Times New Roman" panose="02020603050405020304" pitchFamily="18" charset="0"/>
              </a:rPr>
              <a:t>Results of Reading Module </a:t>
            </a:r>
          </a:p>
        </p:txBody>
      </p:sp>
      <p:pic>
        <p:nvPicPr>
          <p:cNvPr id="5" name="Picture 4">
            <a:extLst>
              <a:ext uri="{FF2B5EF4-FFF2-40B4-BE49-F238E27FC236}">
                <a16:creationId xmlns:a16="http://schemas.microsoft.com/office/drawing/2014/main" id="{B21A87DA-4631-0B9C-769C-570A5E67697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3849" y="816636"/>
            <a:ext cx="7405141" cy="2612363"/>
          </a:xfrm>
          <a:prstGeom prst="rect">
            <a:avLst/>
          </a:prstGeom>
          <a:noFill/>
          <a:ln>
            <a:noFill/>
          </a:ln>
        </p:spPr>
      </p:pic>
      <p:pic>
        <p:nvPicPr>
          <p:cNvPr id="6" name="Picture 5">
            <a:extLst>
              <a:ext uri="{FF2B5EF4-FFF2-40B4-BE49-F238E27FC236}">
                <a16:creationId xmlns:a16="http://schemas.microsoft.com/office/drawing/2014/main" id="{3E08972A-D207-E806-4664-ADB07BF20BE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3849" y="3600863"/>
            <a:ext cx="7405141" cy="1615713"/>
          </a:xfrm>
          <a:prstGeom prst="rect">
            <a:avLst/>
          </a:prstGeom>
          <a:noFill/>
          <a:ln>
            <a:noFill/>
          </a:ln>
        </p:spPr>
      </p:pic>
      <p:sp>
        <p:nvSpPr>
          <p:cNvPr id="7" name="TextBox 6">
            <a:extLst>
              <a:ext uri="{FF2B5EF4-FFF2-40B4-BE49-F238E27FC236}">
                <a16:creationId xmlns:a16="http://schemas.microsoft.com/office/drawing/2014/main" id="{2827AD37-D2BF-884D-40A5-F1F94AE95519}"/>
              </a:ext>
            </a:extLst>
          </p:cNvPr>
          <p:cNvSpPr txBox="1"/>
          <p:nvPr/>
        </p:nvSpPr>
        <p:spPr>
          <a:xfrm>
            <a:off x="1753849" y="5223547"/>
            <a:ext cx="7405141"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Output 5</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7DA6FDF-2C44-067B-D66B-CB167DDB337B}"/>
              </a:ext>
            </a:extLst>
          </p:cNvPr>
          <p:cNvSpPr txBox="1"/>
          <p:nvPr/>
        </p:nvSpPr>
        <p:spPr>
          <a:xfrm>
            <a:off x="779489" y="5942629"/>
            <a:ext cx="9668655" cy="923330"/>
          </a:xfrm>
          <a:prstGeom prst="rect">
            <a:avLst/>
          </a:prstGeom>
          <a:noFill/>
        </p:spPr>
        <p:txBody>
          <a:bodyPr wrap="square" rtlCol="0">
            <a:spAutoFit/>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Output 5 represents the outcomes of reading module, shows the text output. Audio output also will generate.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73EAE5AD-7663-597F-5C5D-FAC4BF1C2EF9}"/>
              </a:ext>
            </a:extLst>
          </p:cNvPr>
          <p:cNvSpPr>
            <a:spLocks noGrp="1"/>
          </p:cNvSpPr>
          <p:nvPr>
            <p:ph type="sldNum" sz="quarter" idx="12"/>
          </p:nvPr>
        </p:nvSpPr>
        <p:spPr>
          <a:xfrm>
            <a:off x="8275869" y="6584853"/>
            <a:ext cx="683339" cy="365125"/>
          </a:xfrm>
        </p:spPr>
        <p:txBody>
          <a:bodyPr/>
          <a:lstStyle/>
          <a:p>
            <a:fld id="{1C009363-5EDB-4BCA-8EE1-C2ABFBEF550D}" type="slidenum">
              <a:rPr lang="en-US" smtClean="0"/>
              <a:pPr/>
              <a:t>22</a:t>
            </a:fld>
            <a:endParaRPr lang="en-US" dirty="0"/>
          </a:p>
        </p:txBody>
      </p:sp>
    </p:spTree>
    <p:extLst>
      <p:ext uri="{BB962C8B-B14F-4D97-AF65-F5344CB8AC3E}">
        <p14:creationId xmlns:p14="http://schemas.microsoft.com/office/powerpoint/2010/main" val="4050985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E5EC7-D46C-9DDC-0905-B40E77B3630F}"/>
              </a:ext>
            </a:extLst>
          </p:cNvPr>
          <p:cNvSpPr>
            <a:spLocks noGrp="1"/>
          </p:cNvSpPr>
          <p:nvPr>
            <p:ph type="title"/>
          </p:nvPr>
        </p:nvSpPr>
        <p:spPr>
          <a:xfrm>
            <a:off x="527433" y="129915"/>
            <a:ext cx="8596668" cy="664564"/>
          </a:xfrm>
        </p:spPr>
        <p:txBody>
          <a:bodyPr>
            <a:normAutofit/>
          </a:bodyPr>
          <a:lstStyle/>
          <a:p>
            <a:r>
              <a:rPr lang="en-US" sz="3200" dirty="0">
                <a:latin typeface="Times New Roman" panose="02020603050405020304" pitchFamily="18" charset="0"/>
                <a:cs typeface="Times New Roman" panose="02020603050405020304" pitchFamily="18" charset="0"/>
              </a:rPr>
              <a:t>Continued..</a:t>
            </a:r>
            <a:endParaRPr lang="en-IN" sz="3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3519D05-20E3-5CBA-9A43-88165B750CB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8486" y="794479"/>
            <a:ext cx="6480232" cy="4368071"/>
          </a:xfrm>
          <a:prstGeom prst="rect">
            <a:avLst/>
          </a:prstGeom>
          <a:noFill/>
          <a:ln>
            <a:noFill/>
          </a:ln>
        </p:spPr>
      </p:pic>
      <p:sp>
        <p:nvSpPr>
          <p:cNvPr id="10" name="TextBox 9">
            <a:extLst>
              <a:ext uri="{FF2B5EF4-FFF2-40B4-BE49-F238E27FC236}">
                <a16:creationId xmlns:a16="http://schemas.microsoft.com/office/drawing/2014/main" id="{E4118C4C-E7A8-2C11-9CB4-227DAE0BC985}"/>
              </a:ext>
            </a:extLst>
          </p:cNvPr>
          <p:cNvSpPr txBox="1"/>
          <p:nvPr/>
        </p:nvSpPr>
        <p:spPr>
          <a:xfrm>
            <a:off x="2308486" y="5162550"/>
            <a:ext cx="648023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Output 6</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36F137C-8A12-E970-20BF-72223CBEF1B7}"/>
              </a:ext>
            </a:extLst>
          </p:cNvPr>
          <p:cNvSpPr txBox="1"/>
          <p:nvPr/>
        </p:nvSpPr>
        <p:spPr>
          <a:xfrm>
            <a:off x="794479" y="5804755"/>
            <a:ext cx="9638675" cy="923330"/>
          </a:xfrm>
          <a:prstGeom prst="rect">
            <a:avLst/>
          </a:prstGeom>
          <a:noFill/>
        </p:spPr>
        <p:txBody>
          <a:bodyPr wrap="square" rtlCol="0">
            <a:spAutoFit/>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Output 6 represents the outcomes of reading module, shows the text output. Audio output also will generate.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12" name="Slide Number Placeholder 11">
            <a:extLst>
              <a:ext uri="{FF2B5EF4-FFF2-40B4-BE49-F238E27FC236}">
                <a16:creationId xmlns:a16="http://schemas.microsoft.com/office/drawing/2014/main" id="{C97E6477-F181-9DF2-BF57-DCEA7419D994}"/>
              </a:ext>
            </a:extLst>
          </p:cNvPr>
          <p:cNvSpPr>
            <a:spLocks noGrp="1"/>
          </p:cNvSpPr>
          <p:nvPr>
            <p:ph type="sldNum" sz="quarter" idx="12"/>
          </p:nvPr>
        </p:nvSpPr>
        <p:spPr>
          <a:xfrm>
            <a:off x="8290860" y="6492875"/>
            <a:ext cx="683339" cy="365125"/>
          </a:xfrm>
        </p:spPr>
        <p:txBody>
          <a:bodyPr/>
          <a:lstStyle/>
          <a:p>
            <a:fld id="{1C009363-5EDB-4BCA-8EE1-C2ABFBEF550D}" type="slidenum">
              <a:rPr lang="en-US" smtClean="0"/>
              <a:pPr/>
              <a:t>23</a:t>
            </a:fld>
            <a:endParaRPr lang="en-US" dirty="0"/>
          </a:p>
        </p:txBody>
      </p:sp>
    </p:spTree>
    <p:extLst>
      <p:ext uri="{BB962C8B-B14F-4D97-AF65-F5344CB8AC3E}">
        <p14:creationId xmlns:p14="http://schemas.microsoft.com/office/powerpoint/2010/main" val="116638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AD8FE-3BA9-41D1-84D7-507933F37178}"/>
              </a:ext>
            </a:extLst>
          </p:cNvPr>
          <p:cNvSpPr>
            <a:spLocks noGrp="1"/>
          </p:cNvSpPr>
          <p:nvPr>
            <p:ph type="title"/>
          </p:nvPr>
        </p:nvSpPr>
        <p:spPr>
          <a:xfrm>
            <a:off x="677334" y="211016"/>
            <a:ext cx="8596668" cy="969818"/>
          </a:xfrm>
        </p:spPr>
        <p:txBody>
          <a:bodyPr>
            <a:normAutofit/>
          </a:bodyPr>
          <a:lstStyle/>
          <a:p>
            <a:r>
              <a:rPr lang="en-US" sz="3200" b="1" dirty="0">
                <a:latin typeface="Times New Roman" panose="02020603050405020304" pitchFamily="18" charset="0"/>
                <a:cs typeface="Times New Roman" panose="02020603050405020304" pitchFamily="18" charset="0"/>
              </a:rPr>
              <a:t>Conclusion and Future Scope</a:t>
            </a:r>
          </a:p>
        </p:txBody>
      </p:sp>
      <p:sp>
        <p:nvSpPr>
          <p:cNvPr id="3" name="Content Placeholder 2">
            <a:extLst>
              <a:ext uri="{FF2B5EF4-FFF2-40B4-BE49-F238E27FC236}">
                <a16:creationId xmlns:a16="http://schemas.microsoft.com/office/drawing/2014/main" id="{F3B06566-D55F-4F36-8E10-7223F3832558}"/>
              </a:ext>
            </a:extLst>
          </p:cNvPr>
          <p:cNvSpPr>
            <a:spLocks noGrp="1"/>
          </p:cNvSpPr>
          <p:nvPr>
            <p:ph idx="1"/>
          </p:nvPr>
        </p:nvSpPr>
        <p:spPr>
          <a:xfrm>
            <a:off x="677334" y="959986"/>
            <a:ext cx="10116790" cy="5898013"/>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By seamlessly integrating advanced computer vision and image processing technologies, the project empowers users to navigate their surroundings confidently through real-time object identification. </a:t>
            </a:r>
          </a:p>
          <a:p>
            <a:pPr algn="just">
              <a:lnSpc>
                <a:spcPct val="150000"/>
              </a:lnSpc>
            </a:pPr>
            <a:r>
              <a:rPr lang="en-US" sz="2000" dirty="0">
                <a:latin typeface="Times New Roman" panose="02020603050405020304" pitchFamily="18" charset="0"/>
                <a:cs typeface="Times New Roman" panose="02020603050405020304" pitchFamily="18" charset="0"/>
              </a:rPr>
              <a:t>Moreover, the innovative inclusion of a book reading capability, supported by optical character recognition and text-to-speech functionalities, opens new avenues for autonomous access to written content.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Future Scope</a:t>
            </a:r>
          </a:p>
          <a:p>
            <a:pPr algn="just">
              <a:lnSpc>
                <a:spcPct val="150000"/>
              </a:lnSpc>
            </a:pPr>
            <a:r>
              <a:rPr lang="en-US" sz="2000" dirty="0">
                <a:latin typeface="Times New Roman" panose="02020603050405020304" pitchFamily="18" charset="0"/>
                <a:cs typeface="Times New Roman" panose="02020603050405020304" pitchFamily="18" charset="0"/>
              </a:rPr>
              <a:t>Enhanced Object Detection Accuracy</a:t>
            </a:r>
          </a:p>
          <a:p>
            <a:pPr algn="just">
              <a:lnSpc>
                <a:spcPct val="150000"/>
              </a:lnSpc>
            </a:pPr>
            <a:r>
              <a:rPr lang="en-US" sz="2000" dirty="0">
                <a:latin typeface="Times New Roman" panose="02020603050405020304" pitchFamily="18" charset="0"/>
                <a:cs typeface="Times New Roman" panose="02020603050405020304" pitchFamily="18" charset="0"/>
              </a:rPr>
              <a:t>Expanded Object Categories</a:t>
            </a:r>
          </a:p>
          <a:p>
            <a:pPr algn="just">
              <a:lnSpc>
                <a:spcPct val="150000"/>
              </a:lnSpc>
            </a:pPr>
            <a:r>
              <a:rPr lang="en-US" sz="2000" dirty="0">
                <a:latin typeface="Times New Roman" panose="02020603050405020304" pitchFamily="18" charset="0"/>
                <a:cs typeface="Times New Roman" panose="02020603050405020304" pitchFamily="18" charset="0"/>
              </a:rPr>
              <a:t>Improved Book Reading Experience</a:t>
            </a:r>
          </a:p>
          <a:p>
            <a:pPr algn="just">
              <a:lnSpc>
                <a:spcPct val="150000"/>
              </a:lnSpc>
            </a:pPr>
            <a:r>
              <a:rPr lang="en-US" sz="2000" dirty="0">
                <a:latin typeface="Times New Roman" panose="02020603050405020304" pitchFamily="18" charset="0"/>
                <a:cs typeface="Times New Roman" panose="02020603050405020304" pitchFamily="18" charset="0"/>
              </a:rPr>
              <a:t>Integration with Wearable Devices</a:t>
            </a:r>
          </a:p>
        </p:txBody>
      </p:sp>
      <p:sp>
        <p:nvSpPr>
          <p:cNvPr id="5" name="Footer Placeholder 3">
            <a:extLst>
              <a:ext uri="{FF2B5EF4-FFF2-40B4-BE49-F238E27FC236}">
                <a16:creationId xmlns:a16="http://schemas.microsoft.com/office/drawing/2014/main" id="{B2BB65FB-4161-4C01-9B8E-EE37F3CFEFB7}"/>
              </a:ext>
            </a:extLst>
          </p:cNvPr>
          <p:cNvSpPr txBox="1">
            <a:spLocks/>
          </p:cNvSpPr>
          <p:nvPr/>
        </p:nvSpPr>
        <p:spPr>
          <a:xfrm>
            <a:off x="10275570" y="6377940"/>
            <a:ext cx="1831446" cy="318516"/>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2060"/>
                </a:solidFill>
                <a:latin typeface="Times New Roman" panose="02020603050405020304" pitchFamily="18" charset="0"/>
                <a:cs typeface="Times New Roman" panose="02020603050405020304" pitchFamily="18" charset="0"/>
              </a:rPr>
              <a:t>DEPT OF CS&amp;E </a:t>
            </a:r>
          </a:p>
        </p:txBody>
      </p:sp>
      <p:sp>
        <p:nvSpPr>
          <p:cNvPr id="4" name="Slide Number Placeholder 3">
            <a:extLst>
              <a:ext uri="{FF2B5EF4-FFF2-40B4-BE49-F238E27FC236}">
                <a16:creationId xmlns:a16="http://schemas.microsoft.com/office/drawing/2014/main" id="{D29307DA-ABEB-FC8A-F56C-A757608AECD0}"/>
              </a:ext>
            </a:extLst>
          </p:cNvPr>
          <p:cNvSpPr>
            <a:spLocks noGrp="1"/>
          </p:cNvSpPr>
          <p:nvPr>
            <p:ph type="sldNum" sz="quarter" idx="12"/>
          </p:nvPr>
        </p:nvSpPr>
        <p:spPr/>
        <p:txBody>
          <a:bodyPr/>
          <a:lstStyle/>
          <a:p>
            <a:fld id="{1C009363-5EDB-4BCA-8EE1-C2ABFBEF550D}" type="slidenum">
              <a:rPr lang="en-US" smtClean="0"/>
              <a:pPr/>
              <a:t>24</a:t>
            </a:fld>
            <a:endParaRPr lang="en-US"/>
          </a:p>
        </p:txBody>
      </p:sp>
    </p:spTree>
    <p:extLst>
      <p:ext uri="{BB962C8B-B14F-4D97-AF65-F5344CB8AC3E}">
        <p14:creationId xmlns:p14="http://schemas.microsoft.com/office/powerpoint/2010/main" val="2958073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D62CC-97AF-4A29-94BE-7832ABA39C65}"/>
              </a:ext>
            </a:extLst>
          </p:cNvPr>
          <p:cNvSpPr>
            <a:spLocks noGrp="1"/>
          </p:cNvSpPr>
          <p:nvPr>
            <p:ph type="title"/>
          </p:nvPr>
        </p:nvSpPr>
        <p:spPr>
          <a:xfrm>
            <a:off x="675693" y="177395"/>
            <a:ext cx="10515600" cy="735724"/>
          </a:xfrm>
        </p:spPr>
        <p:txBody>
          <a:bodyPr>
            <a:normAutofit/>
          </a:bodyPr>
          <a:lstStyle/>
          <a:p>
            <a:r>
              <a:rPr lang="en-US" sz="3200" b="1"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06134534-150A-4355-AF57-486F4326AAE1}"/>
              </a:ext>
            </a:extLst>
          </p:cNvPr>
          <p:cNvSpPr>
            <a:spLocks noGrp="1"/>
          </p:cNvSpPr>
          <p:nvPr>
            <p:ph idx="1"/>
          </p:nvPr>
        </p:nvSpPr>
        <p:spPr>
          <a:xfrm>
            <a:off x="675693" y="735035"/>
            <a:ext cx="10515600" cy="6122965"/>
          </a:xfrm>
        </p:spPr>
        <p:txBody>
          <a:bodyPr>
            <a:noAutofit/>
          </a:bodyPr>
          <a:lstStyle/>
          <a:p>
            <a:pPr lvl="0">
              <a:spcBef>
                <a:spcPts val="1800"/>
              </a:spcBef>
              <a:spcAft>
                <a:spcPts val="1800"/>
              </a:spcAft>
              <a:buNone/>
            </a:pPr>
            <a:r>
              <a:rPr lang="en-IN" sz="2000" dirty="0">
                <a:latin typeface="Times New Roman" pitchFamily="18" charset="0"/>
                <a:cs typeface="Times New Roman" pitchFamily="18" charset="0"/>
              </a:rPr>
              <a:t>[1]  </a:t>
            </a:r>
            <a:r>
              <a:rPr lang="en-IN" dirty="0">
                <a:latin typeface="Times New Roman" pitchFamily="18" charset="0"/>
                <a:cs typeface="Times New Roman" pitchFamily="18" charset="0"/>
              </a:rPr>
              <a:t>Rajani  Suryakant </a:t>
            </a:r>
            <a:r>
              <a:rPr lang="en-IN" dirty="0" err="1">
                <a:latin typeface="Times New Roman" pitchFamily="18" charset="0"/>
                <a:cs typeface="Times New Roman" pitchFamily="18" charset="0"/>
              </a:rPr>
              <a:t>Kolhe</a:t>
            </a:r>
            <a:r>
              <a:rPr lang="en-IN" dirty="0">
                <a:latin typeface="Times New Roman" pitchFamily="18" charset="0"/>
                <a:cs typeface="Times New Roman" pitchFamily="18" charset="0"/>
              </a:rPr>
              <a:t>, Kajal Gajanan Dhole, Pratibha Sampat Thakre, Priyanka Sohan Prasad,” Smart Stick for The Blind and Visually Impaired People”, International Journal of Scientific Research in Science, Engineering and Technology,pp.207-210,2021.</a:t>
            </a:r>
            <a:endParaRPr lang="en-US" dirty="0">
              <a:latin typeface="Times New Roman" pitchFamily="18" charset="0"/>
              <a:cs typeface="Times New Roman" pitchFamily="18" charset="0"/>
            </a:endParaRPr>
          </a:p>
          <a:p>
            <a:pPr marL="0" lvl="0" indent="0" algn="just">
              <a:spcBef>
                <a:spcPts val="1800"/>
              </a:spcBef>
              <a:spcAft>
                <a:spcPts val="1800"/>
              </a:spcAft>
              <a:buSzPts val="1200"/>
              <a:buNone/>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“Object Detection and Recognition in Real Time Using Deep Learning for Visually Impaired People”, June 2022, International Journal of Electrical and Electronics Research 10(2):80-86, June 202210(2):80-86, DOI:10.37391/ijeer.100205</a:t>
            </a:r>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spcBef>
                <a:spcPts val="1800"/>
              </a:spcBef>
              <a:spcAft>
                <a:spcPts val="1800"/>
              </a:spcAft>
              <a:buSzPts val="1200"/>
              <a:buNone/>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  “Real time object detection for visually challenged people using machine learning “Prof. Sneha A. Khaire1, Dhanraj Nikam2, Ajinkya Pawar3, Chaitanya Devkar4, Shubham Pagar5, international journal of progressive research in engineering management and science (IJPREMS)Vol.03, Issue 05, May 2023, DOI: https://www.doi.org/10.58257/IJPREMS31126</a:t>
            </a:r>
          </a:p>
          <a:p>
            <a:pPr marL="0" lvl="0" indent="0" algn="just">
              <a:spcBef>
                <a:spcPts val="1800"/>
              </a:spcBef>
              <a:spcAft>
                <a:spcPts val="1800"/>
              </a:spcAft>
              <a:buSzPts val="1200"/>
              <a:buNone/>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“Real time object detection system for blind people” Prof. V.N. </a:t>
            </a:r>
            <a:r>
              <a:rPr lang="en-IN"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Nirgude</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en-IN"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Shwetark</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Kadam*2, </a:t>
            </a:r>
            <a:r>
              <a:rPr lang="en-IN"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Arihant</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Lodha*3, </a:t>
            </a:r>
            <a:r>
              <a:rPr lang="en-IN"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Rushikesh</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Kadam*4, </a:t>
            </a:r>
            <a:r>
              <a:rPr lang="en-IN"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Anirudha</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Kurhe</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International Research Journal of Modernization in Engineering Technology and Science (Peer-Reviewed, Open Access, Fully Refereed International Journal) Volume:05/Issue:05/May-2023.</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buNone/>
            </a:pPr>
            <a:br>
              <a:rPr lang="en-IN" sz="2400" dirty="0"/>
            </a:br>
            <a:endParaRPr lang="en-US" sz="2200" dirty="0">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18B86D4E-3416-1818-9819-2E3D7FF7B811}"/>
              </a:ext>
            </a:extLst>
          </p:cNvPr>
          <p:cNvSpPr txBox="1">
            <a:spLocks/>
          </p:cNvSpPr>
          <p:nvPr/>
        </p:nvSpPr>
        <p:spPr>
          <a:xfrm>
            <a:off x="10275570" y="6377940"/>
            <a:ext cx="1831446" cy="318516"/>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2060"/>
                </a:solidFill>
                <a:latin typeface="Times New Roman" panose="02020603050405020304" pitchFamily="18" charset="0"/>
                <a:cs typeface="Times New Roman" panose="02020603050405020304" pitchFamily="18" charset="0"/>
              </a:rPr>
              <a:t>DEPT OF CS&amp;E </a:t>
            </a:r>
          </a:p>
        </p:txBody>
      </p:sp>
      <p:sp>
        <p:nvSpPr>
          <p:cNvPr id="4" name="Slide Number Placeholder 3">
            <a:extLst>
              <a:ext uri="{FF2B5EF4-FFF2-40B4-BE49-F238E27FC236}">
                <a16:creationId xmlns:a16="http://schemas.microsoft.com/office/drawing/2014/main" id="{09D265D0-3F3E-2287-C6E7-54BEF8152795}"/>
              </a:ext>
            </a:extLst>
          </p:cNvPr>
          <p:cNvSpPr>
            <a:spLocks noGrp="1"/>
          </p:cNvSpPr>
          <p:nvPr>
            <p:ph type="sldNum" sz="quarter" idx="12"/>
          </p:nvPr>
        </p:nvSpPr>
        <p:spPr>
          <a:xfrm>
            <a:off x="8260879" y="6537198"/>
            <a:ext cx="683339" cy="365125"/>
          </a:xfrm>
        </p:spPr>
        <p:txBody>
          <a:bodyPr/>
          <a:lstStyle/>
          <a:p>
            <a:fld id="{1C009363-5EDB-4BCA-8EE1-C2ABFBEF550D}" type="slidenum">
              <a:rPr lang="en-US" smtClean="0"/>
              <a:pPr/>
              <a:t>25</a:t>
            </a:fld>
            <a:endParaRPr lang="en-US" dirty="0"/>
          </a:p>
        </p:txBody>
      </p:sp>
    </p:spTree>
    <p:extLst>
      <p:ext uri="{BB962C8B-B14F-4D97-AF65-F5344CB8AC3E}">
        <p14:creationId xmlns:p14="http://schemas.microsoft.com/office/powerpoint/2010/main" val="1021725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DAFFA39-69E5-4BAC-83A8-F144F8A8346F}"/>
              </a:ext>
            </a:extLst>
          </p:cNvPr>
          <p:cNvSpPr>
            <a:spLocks noGrp="1"/>
          </p:cNvSpPr>
          <p:nvPr>
            <p:ph type="title"/>
          </p:nvPr>
        </p:nvSpPr>
        <p:spPr>
          <a:xfrm>
            <a:off x="958449" y="2718346"/>
            <a:ext cx="8596668" cy="1320800"/>
          </a:xfrm>
        </p:spPr>
        <p:txBody>
          <a:bodyPr/>
          <a:lstStyle/>
          <a:p>
            <a:pPr algn="just"/>
            <a:r>
              <a:rPr lang="en-US" dirty="0"/>
              <a:t>						</a:t>
            </a:r>
            <a:r>
              <a:rPr lang="en-US" sz="4400" b="1" dirty="0">
                <a:latin typeface="Times New Roman" panose="02020603050405020304" pitchFamily="18" charset="0"/>
                <a:cs typeface="Times New Roman" panose="02020603050405020304" pitchFamily="18" charset="0"/>
              </a:rPr>
              <a:t>THANK YOU</a:t>
            </a:r>
            <a:endParaRPr lang="en-US" b="1" dirty="0">
              <a:latin typeface="Times New Roman" panose="02020603050405020304" pitchFamily="18" charset="0"/>
              <a:cs typeface="Times New Roman" panose="02020603050405020304" pitchFamily="18" charset="0"/>
            </a:endParaRPr>
          </a:p>
        </p:txBody>
      </p:sp>
      <p:sp>
        <p:nvSpPr>
          <p:cNvPr id="3" name="Footer Placeholder 3">
            <a:extLst>
              <a:ext uri="{FF2B5EF4-FFF2-40B4-BE49-F238E27FC236}">
                <a16:creationId xmlns:a16="http://schemas.microsoft.com/office/drawing/2014/main" id="{CD159FC2-F722-A621-67FB-8C3BF2273D4F}"/>
              </a:ext>
            </a:extLst>
          </p:cNvPr>
          <p:cNvSpPr txBox="1">
            <a:spLocks/>
          </p:cNvSpPr>
          <p:nvPr/>
        </p:nvSpPr>
        <p:spPr>
          <a:xfrm>
            <a:off x="10275570" y="6377940"/>
            <a:ext cx="1831446" cy="318516"/>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2060"/>
                </a:solidFill>
                <a:latin typeface="Times New Roman" panose="02020603050405020304" pitchFamily="18" charset="0"/>
                <a:cs typeface="Times New Roman" panose="02020603050405020304" pitchFamily="18" charset="0"/>
              </a:rPr>
              <a:t>DEPT OF CS&amp;E </a:t>
            </a:r>
          </a:p>
        </p:txBody>
      </p:sp>
      <p:sp>
        <p:nvSpPr>
          <p:cNvPr id="2" name="Slide Number Placeholder 1">
            <a:extLst>
              <a:ext uri="{FF2B5EF4-FFF2-40B4-BE49-F238E27FC236}">
                <a16:creationId xmlns:a16="http://schemas.microsoft.com/office/drawing/2014/main" id="{47E6034D-EF5B-582B-42CB-301FE47BAD21}"/>
              </a:ext>
            </a:extLst>
          </p:cNvPr>
          <p:cNvSpPr>
            <a:spLocks noGrp="1"/>
          </p:cNvSpPr>
          <p:nvPr>
            <p:ph type="sldNum" sz="quarter" idx="12"/>
          </p:nvPr>
        </p:nvSpPr>
        <p:spPr/>
        <p:txBody>
          <a:bodyPr/>
          <a:lstStyle/>
          <a:p>
            <a:fld id="{1C009363-5EDB-4BCA-8EE1-C2ABFBEF550D}" type="slidenum">
              <a:rPr lang="en-US" smtClean="0"/>
              <a:pPr/>
              <a:t>26</a:t>
            </a:fld>
            <a:endParaRPr lang="en-US"/>
          </a:p>
        </p:txBody>
      </p:sp>
    </p:spTree>
    <p:extLst>
      <p:ext uri="{BB962C8B-B14F-4D97-AF65-F5344CB8AC3E}">
        <p14:creationId xmlns:p14="http://schemas.microsoft.com/office/powerpoint/2010/main" val="503200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15B18-FA43-4748-9B6A-509B0AE40004}"/>
              </a:ext>
            </a:extLst>
          </p:cNvPr>
          <p:cNvSpPr>
            <a:spLocks noGrp="1"/>
          </p:cNvSpPr>
          <p:nvPr>
            <p:ph type="title"/>
          </p:nvPr>
        </p:nvSpPr>
        <p:spPr>
          <a:xfrm>
            <a:off x="593252" y="390969"/>
            <a:ext cx="8596668" cy="851338"/>
          </a:xfrm>
        </p:spPr>
        <p:txBody>
          <a:bodyPr>
            <a:normAutofit/>
          </a:bodyPr>
          <a:lstStyle/>
          <a:p>
            <a:r>
              <a:rPr lang="en-US" sz="32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7DAB8FEF-29A6-4B06-84E8-00BE4693DB64}"/>
              </a:ext>
            </a:extLst>
          </p:cNvPr>
          <p:cNvSpPr>
            <a:spLocks noGrp="1"/>
          </p:cNvSpPr>
          <p:nvPr>
            <p:ph idx="1"/>
          </p:nvPr>
        </p:nvSpPr>
        <p:spPr>
          <a:xfrm>
            <a:off x="677333" y="1492469"/>
            <a:ext cx="10379550" cy="4548893"/>
          </a:xfrm>
        </p:spPr>
        <p:txBody>
          <a:bodyPr>
            <a:normAutofit lnSpcReduction="10000"/>
          </a:bodyPr>
          <a:lstStyle/>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“Enhanced Techniques to assist Visually Impaired and Blind People” is a cutting-edge technological solution aimed at empowering visually impaired individuals to navigate their surroundings with greater autonomy and safety.</a:t>
            </a: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main aim of this project is to </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represent a significant leap in assistive technology, promising greater independence and safety for visual </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impairants</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and blind people.</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00"/>
                </a:solidFill>
                <a:latin typeface="Times New Roman" panose="02020603050405020304" pitchFamily="18" charset="0"/>
                <a:ea typeface="Times New Roman" panose="02020603050405020304" pitchFamily="18" charset="0"/>
              </a:rPr>
              <a:t>Mentioned technology</a:t>
            </a:r>
            <a:r>
              <a:rPr lang="en-US" sz="2400" dirty="0">
                <a:solidFill>
                  <a:srgbClr val="000000"/>
                </a:solidFill>
                <a:effectLst/>
                <a:latin typeface="Times New Roman" panose="02020603050405020304" pitchFamily="18" charset="0"/>
                <a:ea typeface="Times New Roman" panose="02020603050405020304" pitchFamily="18" charset="0"/>
              </a:rPr>
              <a:t> is implemented using Machine Learning and image processing techniques. </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70C11797-5B2E-3272-6510-8E79B6CA4652}"/>
              </a:ext>
            </a:extLst>
          </p:cNvPr>
          <p:cNvSpPr txBox="1">
            <a:spLocks/>
          </p:cNvSpPr>
          <p:nvPr/>
        </p:nvSpPr>
        <p:spPr>
          <a:xfrm>
            <a:off x="10275570" y="6377940"/>
            <a:ext cx="1831446" cy="318516"/>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2060"/>
                </a:solidFill>
                <a:latin typeface="Times New Roman" panose="02020603050405020304" pitchFamily="18" charset="0"/>
                <a:cs typeface="Times New Roman" panose="02020603050405020304" pitchFamily="18" charset="0"/>
              </a:rPr>
              <a:t>DEPT OF CS&amp;E </a:t>
            </a:r>
          </a:p>
        </p:txBody>
      </p:sp>
      <p:sp>
        <p:nvSpPr>
          <p:cNvPr id="4" name="Slide Number Placeholder 3">
            <a:extLst>
              <a:ext uri="{FF2B5EF4-FFF2-40B4-BE49-F238E27FC236}">
                <a16:creationId xmlns:a16="http://schemas.microsoft.com/office/drawing/2014/main" id="{74270BFD-6371-1BCA-1BB3-6DE02A38C346}"/>
              </a:ext>
            </a:extLst>
          </p:cNvPr>
          <p:cNvSpPr>
            <a:spLocks noGrp="1"/>
          </p:cNvSpPr>
          <p:nvPr>
            <p:ph type="sldNum" sz="quarter" idx="12"/>
          </p:nvPr>
        </p:nvSpPr>
        <p:spPr/>
        <p:txBody>
          <a:bodyPr/>
          <a:lstStyle/>
          <a:p>
            <a:fld id="{1C009363-5EDB-4BCA-8EE1-C2ABFBEF550D}" type="slidenum">
              <a:rPr lang="en-US" smtClean="0"/>
              <a:pPr/>
              <a:t>3</a:t>
            </a:fld>
            <a:endParaRPr lang="en-US"/>
          </a:p>
        </p:txBody>
      </p:sp>
    </p:spTree>
    <p:extLst>
      <p:ext uri="{BB962C8B-B14F-4D97-AF65-F5344CB8AC3E}">
        <p14:creationId xmlns:p14="http://schemas.microsoft.com/office/powerpoint/2010/main" val="245729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6168A-BC41-4638-AAAF-21433A4C8C13}"/>
              </a:ext>
            </a:extLst>
          </p:cNvPr>
          <p:cNvSpPr>
            <a:spLocks noGrp="1"/>
          </p:cNvSpPr>
          <p:nvPr>
            <p:ph type="title"/>
          </p:nvPr>
        </p:nvSpPr>
        <p:spPr>
          <a:xfrm>
            <a:off x="838200" y="225167"/>
            <a:ext cx="10515600" cy="1118442"/>
          </a:xfrm>
        </p:spPr>
        <p:txBody>
          <a:bodyPr>
            <a:normAutofit/>
          </a:bodyPr>
          <a:lstStyle/>
          <a:p>
            <a:r>
              <a:rPr lang="en-US" sz="32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22DF4BF-8FF9-4355-9790-55A5A4BE6E33}"/>
              </a:ext>
            </a:extLst>
          </p:cNvPr>
          <p:cNvSpPr>
            <a:spLocks noGrp="1"/>
          </p:cNvSpPr>
          <p:nvPr>
            <p:ph idx="1"/>
          </p:nvPr>
        </p:nvSpPr>
        <p:spPr>
          <a:xfrm>
            <a:off x="838200" y="914400"/>
            <a:ext cx="9146628" cy="5718433"/>
          </a:xfrm>
        </p:spPr>
        <p:txBody>
          <a:bodyPr>
            <a:noAutofit/>
          </a:bodyPr>
          <a:lstStyle/>
          <a:p>
            <a:pPr algn="just">
              <a:lnSpc>
                <a:spcPct val="150000"/>
              </a:lnSpc>
            </a:pPr>
            <a:r>
              <a:rPr lang="en-US" sz="2400" dirty="0">
                <a:latin typeface="Times New Roman" pitchFamily="18" charset="0"/>
                <a:cs typeface="Times New Roman" pitchFamily="18" charset="0"/>
              </a:rPr>
              <a:t>There are thousands of technologies being developed or have been developed for the assistance of blind people. Computer vision being one of these technologies is providing the most promising solute. </a:t>
            </a:r>
          </a:p>
          <a:p>
            <a:pPr algn="just">
              <a:lnSpc>
                <a:spcPct val="150000"/>
              </a:lnSpc>
            </a:pPr>
            <a:r>
              <a:rPr lang="en-US" sz="2400" dirty="0">
                <a:latin typeface="Times New Roman" pitchFamily="18" charset="0"/>
                <a:cs typeface="Times New Roman" pitchFamily="18" charset="0"/>
              </a:rPr>
              <a:t>Blind people find hard time while navigating and reading books or any text. Due to their inability to see world ,they are often in danger of getting hit by obstacle and vehicle and not able to read all books.</a:t>
            </a:r>
          </a:p>
          <a:p>
            <a:pPr algn="just">
              <a:lnSpc>
                <a:spcPct val="150000"/>
              </a:lnSpc>
            </a:pPr>
            <a:r>
              <a:rPr lang="en-IN" sz="2400" dirty="0">
                <a:latin typeface="Times New Roman" pitchFamily="18" charset="0"/>
                <a:cs typeface="Times New Roman" pitchFamily="18" charset="0"/>
              </a:rPr>
              <a:t>For visually impaired people to be able to provide, experience their vision, imagination mobility is necessary. </a:t>
            </a:r>
            <a:endParaRPr lang="en-US" sz="2400" dirty="0">
              <a:latin typeface="Times New Roman" pitchFamily="18" charset="0"/>
              <a:cs typeface="Times New Roman" pitchFamily="18" charset="0"/>
            </a:endParaRPr>
          </a:p>
          <a:p>
            <a:pPr marL="0" indent="0" algn="just">
              <a:lnSpc>
                <a:spcPct val="150000"/>
              </a:lnSpc>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3DD5C7B8-EBDF-CA49-8B56-D9250D699CC6}"/>
              </a:ext>
            </a:extLst>
          </p:cNvPr>
          <p:cNvSpPr txBox="1">
            <a:spLocks/>
          </p:cNvSpPr>
          <p:nvPr/>
        </p:nvSpPr>
        <p:spPr>
          <a:xfrm>
            <a:off x="10275570" y="6389370"/>
            <a:ext cx="1831446" cy="318516"/>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2060"/>
                </a:solidFill>
                <a:latin typeface="Times New Roman" panose="02020603050405020304" pitchFamily="18" charset="0"/>
                <a:cs typeface="Times New Roman" panose="02020603050405020304" pitchFamily="18" charset="0"/>
              </a:rPr>
              <a:t>DEPT OF CS&amp;E </a:t>
            </a:r>
          </a:p>
        </p:txBody>
      </p:sp>
      <p:sp>
        <p:nvSpPr>
          <p:cNvPr id="4" name="Slide Number Placeholder 3">
            <a:extLst>
              <a:ext uri="{FF2B5EF4-FFF2-40B4-BE49-F238E27FC236}">
                <a16:creationId xmlns:a16="http://schemas.microsoft.com/office/drawing/2014/main" id="{C116861A-7D39-3CEA-5F01-1DA93D97529D}"/>
              </a:ext>
            </a:extLst>
          </p:cNvPr>
          <p:cNvSpPr>
            <a:spLocks noGrp="1"/>
          </p:cNvSpPr>
          <p:nvPr>
            <p:ph type="sldNum" sz="quarter" idx="12"/>
          </p:nvPr>
        </p:nvSpPr>
        <p:spPr/>
        <p:txBody>
          <a:bodyPr/>
          <a:lstStyle/>
          <a:p>
            <a:fld id="{1C009363-5EDB-4BCA-8EE1-C2ABFBEF550D}" type="slidenum">
              <a:rPr lang="en-US" smtClean="0"/>
              <a:pPr/>
              <a:t>4</a:t>
            </a:fld>
            <a:endParaRPr lang="en-US"/>
          </a:p>
        </p:txBody>
      </p:sp>
    </p:spTree>
    <p:extLst>
      <p:ext uri="{BB962C8B-B14F-4D97-AF65-F5344CB8AC3E}">
        <p14:creationId xmlns:p14="http://schemas.microsoft.com/office/powerpoint/2010/main" val="663276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EE4AC-FE1D-4EA9-A4A9-BE5C5A13C301}"/>
              </a:ext>
            </a:extLst>
          </p:cNvPr>
          <p:cNvSpPr>
            <a:spLocks noGrp="1"/>
          </p:cNvSpPr>
          <p:nvPr>
            <p:ph type="title"/>
          </p:nvPr>
        </p:nvSpPr>
        <p:spPr>
          <a:xfrm>
            <a:off x="677334" y="609600"/>
            <a:ext cx="8596668" cy="851338"/>
          </a:xfrm>
        </p:spPr>
        <p:txBody>
          <a:bodyPr>
            <a:normAutofit/>
          </a:bodyPr>
          <a:lstStyle/>
          <a:p>
            <a:r>
              <a:rPr lang="en-US" sz="3200" b="1" dirty="0">
                <a:latin typeface="Times New Roman" panose="02020603050405020304" pitchFamily="18" charset="0"/>
                <a:cs typeface="Times New Roman" panose="02020603050405020304" pitchFamily="18" charset="0"/>
              </a:rPr>
              <a:t>Continued…</a:t>
            </a:r>
            <a:endParaRPr lang="en-US" sz="3200" dirty="0"/>
          </a:p>
        </p:txBody>
      </p:sp>
      <p:sp>
        <p:nvSpPr>
          <p:cNvPr id="3" name="Content Placeholder 2">
            <a:extLst>
              <a:ext uri="{FF2B5EF4-FFF2-40B4-BE49-F238E27FC236}">
                <a16:creationId xmlns:a16="http://schemas.microsoft.com/office/drawing/2014/main" id="{06474CE5-B2B4-464D-AF17-E52EF1AAA7D9}"/>
              </a:ext>
            </a:extLst>
          </p:cNvPr>
          <p:cNvSpPr>
            <a:spLocks noGrp="1"/>
          </p:cNvSpPr>
          <p:nvPr>
            <p:ph idx="1"/>
          </p:nvPr>
        </p:nvSpPr>
        <p:spPr>
          <a:xfrm>
            <a:off x="677334" y="1334814"/>
            <a:ext cx="9015308" cy="5307723"/>
          </a:xfrm>
        </p:spPr>
        <p:txBody>
          <a:bodyPr>
            <a:noAutofit/>
          </a:bodyPr>
          <a:lstStyle/>
          <a:p>
            <a:pPr>
              <a:lnSpc>
                <a:spcPct val="150000"/>
              </a:lnSpc>
              <a:spcBef>
                <a:spcPts val="0"/>
              </a:spcBef>
            </a:pPr>
            <a:r>
              <a:rPr lang="en-IN" sz="2400" dirty="0">
                <a:latin typeface="Times New Roman" pitchFamily="18" charset="0"/>
                <a:cs typeface="Times New Roman" pitchFamily="18" charset="0"/>
              </a:rPr>
              <a:t>With the advancement in technologies, diverse solutions have been introduced such, as the Eye- ring project, the text recognition system, the hand gesture, and face recognition system, etc. </a:t>
            </a:r>
            <a:endParaRPr lang="en-US" sz="2400" dirty="0">
              <a:effectLst/>
              <a:latin typeface="Times New Roman" pitchFamily="18" charset="0"/>
              <a:ea typeface="Calibri" panose="020F0502020204030204" pitchFamily="34" charset="0"/>
              <a:cs typeface="Times New Roman" pitchFamily="18" charset="0"/>
            </a:endParaRPr>
          </a:p>
          <a:p>
            <a:pPr>
              <a:lnSpc>
                <a:spcPct val="150000"/>
              </a:lnSpc>
            </a:pPr>
            <a:r>
              <a:rPr lang="en-IN" sz="2400" dirty="0">
                <a:latin typeface="Times New Roman" pitchFamily="18" charset="0"/>
                <a:cs typeface="Times New Roman" pitchFamily="18" charset="0"/>
              </a:rPr>
              <a:t>However, these solutions have disadvantages such as heavyweight, expensive, less robustness, low acceptance, etc. hence, advanced techniques must evolve to help them. </a:t>
            </a:r>
          </a:p>
          <a:p>
            <a:pPr indent="-457200">
              <a:lnSpc>
                <a:spcPct val="150000"/>
              </a:lnSpc>
            </a:pPr>
            <a:r>
              <a:rPr lang="en-IN" sz="2400" dirty="0">
                <a:latin typeface="Times New Roman" pitchFamily="18" charset="0"/>
                <a:cs typeface="Times New Roman" pitchFamily="18" charset="0"/>
              </a:rPr>
              <a:t>So, we propose a system built on the break through of image processing and machine learning. </a:t>
            </a:r>
            <a:endParaRPr lang="en-US" sz="2400" dirty="0">
              <a:latin typeface="Times New Roman" pitchFamily="18" charset="0"/>
              <a:cs typeface="Times New Roman" pitchFamily="18" charset="0"/>
            </a:endParaRPr>
          </a:p>
          <a:p>
            <a:pPr marL="0" marR="0" indent="-457200">
              <a:lnSpc>
                <a:spcPct val="150000"/>
              </a:lnSpc>
              <a:spcBef>
                <a:spcPts val="0"/>
              </a:spcBef>
              <a:spcAft>
                <a:spcPts val="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8CC6420C-B8B3-E137-1D12-E8D6AFFCB9E2}"/>
              </a:ext>
            </a:extLst>
          </p:cNvPr>
          <p:cNvSpPr txBox="1">
            <a:spLocks/>
          </p:cNvSpPr>
          <p:nvPr/>
        </p:nvSpPr>
        <p:spPr>
          <a:xfrm>
            <a:off x="10275570" y="6400800"/>
            <a:ext cx="1831446" cy="318516"/>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2060"/>
                </a:solidFill>
                <a:latin typeface="Times New Roman" panose="02020603050405020304" pitchFamily="18" charset="0"/>
                <a:cs typeface="Times New Roman" panose="02020603050405020304" pitchFamily="18" charset="0"/>
              </a:rPr>
              <a:t>DEPT OF CS&amp;E </a:t>
            </a:r>
          </a:p>
        </p:txBody>
      </p:sp>
      <p:sp>
        <p:nvSpPr>
          <p:cNvPr id="4" name="Slide Number Placeholder 3">
            <a:extLst>
              <a:ext uri="{FF2B5EF4-FFF2-40B4-BE49-F238E27FC236}">
                <a16:creationId xmlns:a16="http://schemas.microsoft.com/office/drawing/2014/main" id="{65A0ADC6-0E38-5C98-6D47-8FE168432FAD}"/>
              </a:ext>
            </a:extLst>
          </p:cNvPr>
          <p:cNvSpPr>
            <a:spLocks noGrp="1"/>
          </p:cNvSpPr>
          <p:nvPr>
            <p:ph type="sldNum" sz="quarter" idx="12"/>
          </p:nvPr>
        </p:nvSpPr>
        <p:spPr/>
        <p:txBody>
          <a:bodyPr/>
          <a:lstStyle/>
          <a:p>
            <a:fld id="{1C009363-5EDB-4BCA-8EE1-C2ABFBEF550D}" type="slidenum">
              <a:rPr lang="en-US" smtClean="0"/>
              <a:pPr/>
              <a:t>5</a:t>
            </a:fld>
            <a:endParaRPr lang="en-US"/>
          </a:p>
        </p:txBody>
      </p:sp>
    </p:spTree>
    <p:extLst>
      <p:ext uri="{BB962C8B-B14F-4D97-AF65-F5344CB8AC3E}">
        <p14:creationId xmlns:p14="http://schemas.microsoft.com/office/powerpoint/2010/main" val="530688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E52C-9BE4-40BF-8089-9DD98F899247}"/>
              </a:ext>
            </a:extLst>
          </p:cNvPr>
          <p:cNvSpPr>
            <a:spLocks noGrp="1"/>
          </p:cNvSpPr>
          <p:nvPr>
            <p:ph type="title"/>
          </p:nvPr>
        </p:nvSpPr>
        <p:spPr>
          <a:xfrm>
            <a:off x="315310" y="84083"/>
            <a:ext cx="11038489" cy="735724"/>
          </a:xfrm>
        </p:spPr>
        <p:txBody>
          <a:bodyPr>
            <a:normAutofit/>
          </a:bodyPr>
          <a:lstStyle/>
          <a:p>
            <a:r>
              <a:rPr lang="en-US" sz="3200" b="1" dirty="0">
                <a:latin typeface="Times New Roman" panose="02020603050405020304" pitchFamily="18" charset="0"/>
                <a:cs typeface="Times New Roman" panose="02020603050405020304" pitchFamily="18" charset="0"/>
              </a:rPr>
              <a:t>Literature Survey </a:t>
            </a:r>
            <a:endParaRPr lang="en-US" sz="3200" dirty="0"/>
          </a:p>
        </p:txBody>
      </p:sp>
      <p:graphicFrame>
        <p:nvGraphicFramePr>
          <p:cNvPr id="9" name="Table 9">
            <a:extLst>
              <a:ext uri="{FF2B5EF4-FFF2-40B4-BE49-F238E27FC236}">
                <a16:creationId xmlns:a16="http://schemas.microsoft.com/office/drawing/2014/main" id="{371EC8F7-1AE5-4784-9DD9-3AF122AA2714}"/>
              </a:ext>
            </a:extLst>
          </p:cNvPr>
          <p:cNvGraphicFramePr>
            <a:graphicFrameLocks noGrp="1"/>
          </p:cNvGraphicFramePr>
          <p:nvPr>
            <p:ph idx="1"/>
            <p:extLst>
              <p:ext uri="{D42A27DB-BD31-4B8C-83A1-F6EECF244321}">
                <p14:modId xmlns:p14="http://schemas.microsoft.com/office/powerpoint/2010/main" val="622233602"/>
              </p:ext>
            </p:extLst>
          </p:nvPr>
        </p:nvGraphicFramePr>
        <p:xfrm>
          <a:off x="84085" y="735723"/>
          <a:ext cx="11940275" cy="5717485"/>
        </p:xfrm>
        <a:graphic>
          <a:graphicData uri="http://schemas.openxmlformats.org/drawingml/2006/table">
            <a:tbl>
              <a:tblPr firstRow="1" bandRow="1">
                <a:tableStyleId>{5C22544A-7EE6-4342-B048-85BDC9FD1C3A}</a:tableStyleId>
              </a:tblPr>
              <a:tblGrid>
                <a:gridCol w="554706">
                  <a:extLst>
                    <a:ext uri="{9D8B030D-6E8A-4147-A177-3AD203B41FA5}">
                      <a16:colId xmlns:a16="http://schemas.microsoft.com/office/drawing/2014/main" val="3270086877"/>
                    </a:ext>
                  </a:extLst>
                </a:gridCol>
                <a:gridCol w="2626731">
                  <a:extLst>
                    <a:ext uri="{9D8B030D-6E8A-4147-A177-3AD203B41FA5}">
                      <a16:colId xmlns:a16="http://schemas.microsoft.com/office/drawing/2014/main" val="3247032783"/>
                    </a:ext>
                  </a:extLst>
                </a:gridCol>
                <a:gridCol w="2901073">
                  <a:extLst>
                    <a:ext uri="{9D8B030D-6E8A-4147-A177-3AD203B41FA5}">
                      <a16:colId xmlns:a16="http://schemas.microsoft.com/office/drawing/2014/main" val="637397207"/>
                    </a:ext>
                  </a:extLst>
                </a:gridCol>
                <a:gridCol w="1672383">
                  <a:extLst>
                    <a:ext uri="{9D8B030D-6E8A-4147-A177-3AD203B41FA5}">
                      <a16:colId xmlns:a16="http://schemas.microsoft.com/office/drawing/2014/main" val="1611751117"/>
                    </a:ext>
                  </a:extLst>
                </a:gridCol>
                <a:gridCol w="1979556">
                  <a:extLst>
                    <a:ext uri="{9D8B030D-6E8A-4147-A177-3AD203B41FA5}">
                      <a16:colId xmlns:a16="http://schemas.microsoft.com/office/drawing/2014/main" val="713775828"/>
                    </a:ext>
                  </a:extLst>
                </a:gridCol>
                <a:gridCol w="2205826">
                  <a:extLst>
                    <a:ext uri="{9D8B030D-6E8A-4147-A177-3AD203B41FA5}">
                      <a16:colId xmlns:a16="http://schemas.microsoft.com/office/drawing/2014/main" val="2823193633"/>
                    </a:ext>
                  </a:extLst>
                </a:gridCol>
              </a:tblGrid>
              <a:tr h="871165">
                <a:tc>
                  <a:txBody>
                    <a:bodyPr/>
                    <a:lstStyle/>
                    <a:p>
                      <a:pPr algn="ctr"/>
                      <a:r>
                        <a:rPr lang="en-US" dirty="0"/>
                        <a:t>SL.NO</a:t>
                      </a:r>
                    </a:p>
                  </a:txBody>
                  <a:tcPr/>
                </a:tc>
                <a:tc>
                  <a:txBody>
                    <a:bodyPr/>
                    <a:lstStyle/>
                    <a:p>
                      <a:pPr algn="ctr"/>
                      <a:r>
                        <a:rPr lang="en-US" dirty="0"/>
                        <a:t>TITLE OF THE PAPER</a:t>
                      </a:r>
                    </a:p>
                  </a:txBody>
                  <a:tcPr/>
                </a:tc>
                <a:tc>
                  <a:txBody>
                    <a:bodyPr/>
                    <a:lstStyle/>
                    <a:p>
                      <a:pPr algn="ctr"/>
                      <a:r>
                        <a:rPr lang="en-US" dirty="0"/>
                        <a:t>AUTHORS</a:t>
                      </a:r>
                    </a:p>
                  </a:txBody>
                  <a:tcPr/>
                </a:tc>
                <a:tc>
                  <a:txBody>
                    <a:bodyPr/>
                    <a:lstStyle/>
                    <a:p>
                      <a:pPr algn="ctr"/>
                      <a:r>
                        <a:rPr lang="en-US" dirty="0"/>
                        <a:t>YEAR OF PUBLICATION</a:t>
                      </a:r>
                    </a:p>
                  </a:txBody>
                  <a:tcPr/>
                </a:tc>
                <a:tc>
                  <a:txBody>
                    <a:bodyPr/>
                    <a:lstStyle/>
                    <a:p>
                      <a:pPr algn="ctr"/>
                      <a:r>
                        <a:rPr lang="en-US" dirty="0"/>
                        <a:t>PROPOSED SYSTEM</a:t>
                      </a:r>
                    </a:p>
                  </a:txBody>
                  <a:tcPr/>
                </a:tc>
                <a:tc>
                  <a:txBody>
                    <a:bodyPr/>
                    <a:lstStyle/>
                    <a:p>
                      <a:pPr algn="ctr"/>
                      <a:r>
                        <a:rPr lang="en-US" dirty="0"/>
                        <a:t>OUTCOME</a:t>
                      </a:r>
                    </a:p>
                  </a:txBody>
                  <a:tcPr/>
                </a:tc>
                <a:extLst>
                  <a:ext uri="{0D108BD9-81ED-4DB2-BD59-A6C34878D82A}">
                    <a16:rowId xmlns:a16="http://schemas.microsoft.com/office/drawing/2014/main" val="3098276010"/>
                  </a:ext>
                </a:extLst>
              </a:tr>
              <a:tr h="2211905">
                <a:tc>
                  <a:txBody>
                    <a:bodyPr/>
                    <a:lstStyle/>
                    <a:p>
                      <a:pPr algn="ctr"/>
                      <a:r>
                        <a:rPr lang="en-US" dirty="0"/>
                        <a:t>1.</a:t>
                      </a:r>
                    </a:p>
                  </a:txBody>
                  <a:tcPr/>
                </a:tc>
                <a:tc>
                  <a:txBody>
                    <a:bodyPr/>
                    <a:lstStyle/>
                    <a:p>
                      <a:pPr algn="ctr"/>
                      <a:r>
                        <a:rPr lang="en-US" dirty="0"/>
                        <a:t>“Reader</a:t>
                      </a:r>
                      <a:r>
                        <a:rPr lang="en-US" baseline="0" dirty="0"/>
                        <a:t> and Object Detector for Blind</a:t>
                      </a:r>
                      <a:r>
                        <a:rPr lang="en-US" dirty="0"/>
                        <a:t>”</a:t>
                      </a:r>
                    </a:p>
                  </a:txBody>
                  <a:tcPr/>
                </a:tc>
                <a:tc>
                  <a:txBody>
                    <a:bodyPr/>
                    <a:lstStyle/>
                    <a:p>
                      <a:pPr algn="l"/>
                      <a:r>
                        <a:rPr lang="en-US" dirty="0"/>
                        <a:t>1.M</a:t>
                      </a:r>
                      <a:r>
                        <a:rPr lang="en-US" baseline="0" dirty="0"/>
                        <a:t> </a:t>
                      </a:r>
                      <a:r>
                        <a:rPr lang="en-US" baseline="0" dirty="0" err="1"/>
                        <a:t>Murali</a:t>
                      </a:r>
                      <a:r>
                        <a:rPr lang="en-US" dirty="0"/>
                        <a:t>.</a:t>
                      </a:r>
                    </a:p>
                    <a:p>
                      <a:pPr algn="l"/>
                      <a:endParaRPr lang="en-US" dirty="0"/>
                    </a:p>
                    <a:p>
                      <a:pPr algn="l"/>
                      <a:r>
                        <a:rPr lang="en-US" dirty="0"/>
                        <a:t>2.Shreya</a:t>
                      </a:r>
                      <a:r>
                        <a:rPr lang="en-US" baseline="0" dirty="0"/>
                        <a:t> </a:t>
                      </a:r>
                      <a:r>
                        <a:rPr lang="en-US" baseline="0" dirty="0" err="1"/>
                        <a:t>sharma</a:t>
                      </a:r>
                      <a:r>
                        <a:rPr lang="en-US" dirty="0"/>
                        <a:t>.</a:t>
                      </a:r>
                    </a:p>
                    <a:p>
                      <a:pPr algn="l"/>
                      <a:endParaRPr lang="en-US" dirty="0"/>
                    </a:p>
                    <a:p>
                      <a:pPr algn="l"/>
                      <a:r>
                        <a:rPr lang="en-US" dirty="0"/>
                        <a:t>3.Neel</a:t>
                      </a:r>
                      <a:r>
                        <a:rPr lang="en-US" baseline="0" dirty="0"/>
                        <a:t> </a:t>
                      </a:r>
                      <a:r>
                        <a:rPr lang="en-US" baseline="0" dirty="0" err="1"/>
                        <a:t>nagansuri</a:t>
                      </a:r>
                      <a:r>
                        <a:rPr lang="en-US" dirty="0"/>
                        <a:t>.</a:t>
                      </a:r>
                    </a:p>
                  </a:txBody>
                  <a:tcPr/>
                </a:tc>
                <a:tc>
                  <a:txBody>
                    <a:bodyPr/>
                    <a:lstStyle/>
                    <a:p>
                      <a:pPr algn="ctr"/>
                      <a:r>
                        <a:rPr lang="en-US" dirty="0"/>
                        <a:t>2020</a:t>
                      </a:r>
                    </a:p>
                  </a:txBody>
                  <a:tcPr/>
                </a:tc>
                <a:tc>
                  <a:txBody>
                    <a:bodyPr/>
                    <a:lstStyle/>
                    <a:p>
                      <a:pPr algn="ctr"/>
                      <a:r>
                        <a:rPr lang="en-IN" sz="1800" kern="1200" dirty="0">
                          <a:solidFill>
                            <a:schemeClr val="dk1"/>
                          </a:solidFill>
                          <a:latin typeface="+mn-lt"/>
                          <a:ea typeface="+mn-ea"/>
                          <a:cs typeface="+mn-cs"/>
                        </a:rPr>
                        <a:t> Text reading - OCR</a:t>
                      </a:r>
                      <a:r>
                        <a:rPr lang="en-IN" sz="1800" kern="1200" baseline="0" dirty="0">
                          <a:solidFill>
                            <a:schemeClr val="dk1"/>
                          </a:solidFill>
                          <a:latin typeface="+mn-lt"/>
                          <a:ea typeface="+mn-ea"/>
                          <a:cs typeface="+mn-cs"/>
                        </a:rPr>
                        <a:t> and</a:t>
                      </a:r>
                      <a:r>
                        <a:rPr lang="en-IN" sz="1800" kern="1200" dirty="0">
                          <a:solidFill>
                            <a:schemeClr val="dk1"/>
                          </a:solidFill>
                          <a:latin typeface="+mn-lt"/>
                          <a:ea typeface="+mn-ea"/>
                          <a:cs typeface="+mn-cs"/>
                        </a:rPr>
                        <a:t> TTS Synthesis. </a:t>
                      </a:r>
                    </a:p>
                    <a:p>
                      <a:pPr algn="ctr"/>
                      <a:r>
                        <a:rPr lang="en-IN" sz="1800" kern="1200" dirty="0">
                          <a:solidFill>
                            <a:schemeClr val="dk1"/>
                          </a:solidFill>
                          <a:latin typeface="+mn-lt"/>
                          <a:ea typeface="+mn-ea"/>
                          <a:cs typeface="+mn-cs"/>
                        </a:rPr>
                        <a:t>Object Detection-</a:t>
                      </a:r>
                      <a:r>
                        <a:rPr lang="en-IN" sz="1800" kern="1200" dirty="0" err="1">
                          <a:solidFill>
                            <a:schemeClr val="dk1"/>
                          </a:solidFill>
                          <a:latin typeface="+mn-lt"/>
                          <a:ea typeface="+mn-ea"/>
                          <a:cs typeface="+mn-cs"/>
                        </a:rPr>
                        <a:t>TensorFlow</a:t>
                      </a:r>
                      <a:r>
                        <a:rPr lang="en-IN" sz="1800" kern="1200" dirty="0">
                          <a:solidFill>
                            <a:schemeClr val="dk1"/>
                          </a:solidFill>
                          <a:latin typeface="+mn-lt"/>
                          <a:ea typeface="+mn-ea"/>
                          <a:cs typeface="+mn-cs"/>
                        </a:rPr>
                        <a:t> Object Detection API.</a:t>
                      </a:r>
                      <a:endParaRPr lang="en-US" dirty="0"/>
                    </a:p>
                  </a:txBody>
                  <a:tcPr/>
                </a:tc>
                <a:tc>
                  <a:txBody>
                    <a:bodyPr/>
                    <a:lstStyle/>
                    <a:p>
                      <a:pPr algn="ctr"/>
                      <a:r>
                        <a:rPr lang="en-IN" sz="1800" kern="1200" dirty="0">
                          <a:solidFill>
                            <a:schemeClr val="dk1"/>
                          </a:solidFill>
                          <a:latin typeface="+mn-lt"/>
                          <a:ea typeface="+mn-ea"/>
                          <a:cs typeface="+mn-cs"/>
                        </a:rPr>
                        <a:t>Detect various objects in its surroundings and provide an audio feedback.</a:t>
                      </a:r>
                      <a:endParaRPr lang="en-US" dirty="0"/>
                    </a:p>
                  </a:txBody>
                  <a:tcPr/>
                </a:tc>
                <a:extLst>
                  <a:ext uri="{0D108BD9-81ED-4DB2-BD59-A6C34878D82A}">
                    <a16:rowId xmlns:a16="http://schemas.microsoft.com/office/drawing/2014/main" val="814789088"/>
                  </a:ext>
                </a:extLst>
              </a:tr>
              <a:tr h="2319249">
                <a:tc>
                  <a:txBody>
                    <a:bodyPr/>
                    <a:lstStyle/>
                    <a:p>
                      <a:pPr algn="ctr"/>
                      <a:r>
                        <a:rPr lang="en-US" dirty="0"/>
                        <a:t>2</a:t>
                      </a:r>
                    </a:p>
                  </a:txBody>
                  <a:tcPr/>
                </a:tc>
                <a:tc>
                  <a:txBody>
                    <a:bodyPr/>
                    <a:lstStyle/>
                    <a:p>
                      <a:pPr algn="ctr"/>
                      <a:r>
                        <a:rPr lang="en-US" dirty="0"/>
                        <a:t>“Automatic</a:t>
                      </a:r>
                      <a:r>
                        <a:rPr lang="en-US" baseline="0" dirty="0"/>
                        <a:t> Object Detection and Recognition to assist Blind People</a:t>
                      </a:r>
                      <a:r>
                        <a:rPr lang="en-US" dirty="0"/>
                        <a:t>”</a:t>
                      </a:r>
                    </a:p>
                  </a:txBody>
                  <a:tcPr/>
                </a:tc>
                <a:tc>
                  <a:txBody>
                    <a:bodyPr/>
                    <a:lstStyle/>
                    <a:p>
                      <a:pPr algn="l"/>
                      <a:r>
                        <a:rPr lang="en-US" dirty="0"/>
                        <a:t>1.Ervin</a:t>
                      </a:r>
                      <a:r>
                        <a:rPr lang="en-US" baseline="0" dirty="0"/>
                        <a:t> </a:t>
                      </a:r>
                      <a:r>
                        <a:rPr lang="en-US" baseline="0" dirty="0" err="1"/>
                        <a:t>yohannes</a:t>
                      </a:r>
                      <a:r>
                        <a:rPr lang="en-US" dirty="0"/>
                        <a:t>.</a:t>
                      </a:r>
                    </a:p>
                    <a:p>
                      <a:pPr algn="l"/>
                      <a:endParaRPr lang="en-US" dirty="0"/>
                    </a:p>
                    <a:p>
                      <a:pPr algn="l"/>
                      <a:r>
                        <a:rPr lang="en-US" dirty="0"/>
                        <a:t>2.Paul lin.</a:t>
                      </a:r>
                    </a:p>
                    <a:p>
                      <a:pPr algn="l"/>
                      <a:endParaRPr lang="en-US" dirty="0"/>
                    </a:p>
                    <a:p>
                      <a:pPr algn="l"/>
                      <a:r>
                        <a:rPr lang="en-US" dirty="0"/>
                        <a:t>3.Chih</a:t>
                      </a:r>
                      <a:r>
                        <a:rPr lang="en-US" baseline="0" dirty="0"/>
                        <a:t>-yang </a:t>
                      </a:r>
                      <a:r>
                        <a:rPr lang="en-US" baseline="0" dirty="0" err="1"/>
                        <a:t>lin</a:t>
                      </a:r>
                      <a:r>
                        <a:rPr lang="en-US" baseline="0" dirty="0"/>
                        <a:t>*</a:t>
                      </a:r>
                      <a:r>
                        <a:rPr lang="en-US" dirty="0"/>
                        <a:t>.</a:t>
                      </a:r>
                    </a:p>
                    <a:p>
                      <a:pPr algn="l"/>
                      <a:endParaRPr lang="en-US" dirty="0"/>
                    </a:p>
                    <a:p>
                      <a:pPr algn="l"/>
                      <a:r>
                        <a:rPr lang="en-US" dirty="0"/>
                        <a:t>4.Timothy</a:t>
                      </a:r>
                      <a:r>
                        <a:rPr lang="en-US" baseline="0" dirty="0"/>
                        <a:t> </a:t>
                      </a:r>
                      <a:r>
                        <a:rPr lang="en-US" baseline="0" dirty="0" err="1"/>
                        <a:t>k.shih</a:t>
                      </a:r>
                      <a:r>
                        <a:rPr lang="en-US" dirty="0"/>
                        <a:t>.</a:t>
                      </a:r>
                    </a:p>
                  </a:txBody>
                  <a:tcPr/>
                </a:tc>
                <a:tc>
                  <a:txBody>
                    <a:bodyPr/>
                    <a:lstStyle/>
                    <a:p>
                      <a:pPr algn="ctr"/>
                      <a:r>
                        <a:rPr lang="en-US" dirty="0"/>
                        <a:t>2020</a:t>
                      </a:r>
                    </a:p>
                  </a:txBody>
                  <a:tcPr/>
                </a:tc>
                <a:tc>
                  <a:txBody>
                    <a:bodyPr/>
                    <a:lstStyle/>
                    <a:p>
                      <a:pPr algn="ctr"/>
                      <a:r>
                        <a:rPr lang="en-IN" sz="1800" kern="1200" dirty="0">
                          <a:solidFill>
                            <a:schemeClr val="dk1"/>
                          </a:solidFill>
                          <a:latin typeface="+mn-lt"/>
                          <a:ea typeface="+mn-ea"/>
                          <a:cs typeface="+mn-cs"/>
                        </a:rPr>
                        <a:t>Using ZED stereo camera, a camera that can calculate depth information</a:t>
                      </a:r>
                      <a:r>
                        <a:rPr lang="en-IN" sz="1800" kern="1200" baseline="0" dirty="0">
                          <a:solidFill>
                            <a:schemeClr val="dk1"/>
                          </a:solidFill>
                          <a:latin typeface="+mn-lt"/>
                          <a:ea typeface="+mn-ea"/>
                          <a:cs typeface="+mn-cs"/>
                        </a:rPr>
                        <a:t> of object and can also capture the image of an object.</a:t>
                      </a:r>
                      <a:endParaRPr lang="en-US" dirty="0"/>
                    </a:p>
                  </a:txBody>
                  <a:tcPr/>
                </a:tc>
                <a:tc>
                  <a:txBody>
                    <a:bodyPr/>
                    <a:lstStyle/>
                    <a:p>
                      <a:pPr algn="ctr"/>
                      <a:r>
                        <a:rPr lang="en-IN" sz="1800" kern="1200" dirty="0">
                          <a:solidFill>
                            <a:schemeClr val="dk1"/>
                          </a:solidFill>
                          <a:latin typeface="+mn-lt"/>
                          <a:ea typeface="+mn-ea"/>
                          <a:cs typeface="+mn-cs"/>
                        </a:rPr>
                        <a:t>Achieves an accuracy rate of about 81%, which is better than naive YOLO v3.</a:t>
                      </a:r>
                      <a:endParaRPr lang="en-US" dirty="0"/>
                    </a:p>
                  </a:txBody>
                  <a:tcPr/>
                </a:tc>
                <a:extLst>
                  <a:ext uri="{0D108BD9-81ED-4DB2-BD59-A6C34878D82A}">
                    <a16:rowId xmlns:a16="http://schemas.microsoft.com/office/drawing/2014/main" val="4062331987"/>
                  </a:ext>
                </a:extLst>
              </a:tr>
            </a:tbl>
          </a:graphicData>
        </a:graphic>
      </p:graphicFrame>
      <p:sp>
        <p:nvSpPr>
          <p:cNvPr id="4" name="Footer Placeholder 3">
            <a:extLst>
              <a:ext uri="{FF2B5EF4-FFF2-40B4-BE49-F238E27FC236}">
                <a16:creationId xmlns:a16="http://schemas.microsoft.com/office/drawing/2014/main" id="{51D67245-0562-EDA0-83D5-0002DF3FE9ED}"/>
              </a:ext>
            </a:extLst>
          </p:cNvPr>
          <p:cNvSpPr txBox="1">
            <a:spLocks/>
          </p:cNvSpPr>
          <p:nvPr/>
        </p:nvSpPr>
        <p:spPr>
          <a:xfrm>
            <a:off x="10275570" y="6377940"/>
            <a:ext cx="1831446" cy="318516"/>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2060"/>
                </a:solidFill>
                <a:latin typeface="Times New Roman" panose="02020603050405020304" pitchFamily="18" charset="0"/>
                <a:cs typeface="Times New Roman" panose="02020603050405020304" pitchFamily="18" charset="0"/>
              </a:rPr>
              <a:t>DEPT OF CS&amp;E </a:t>
            </a:r>
          </a:p>
        </p:txBody>
      </p:sp>
      <p:sp>
        <p:nvSpPr>
          <p:cNvPr id="3" name="Slide Number Placeholder 2">
            <a:extLst>
              <a:ext uri="{FF2B5EF4-FFF2-40B4-BE49-F238E27FC236}">
                <a16:creationId xmlns:a16="http://schemas.microsoft.com/office/drawing/2014/main" id="{F0D7E5C7-C860-73B8-9BF2-35582CCDC31B}"/>
              </a:ext>
            </a:extLst>
          </p:cNvPr>
          <p:cNvSpPr>
            <a:spLocks noGrp="1"/>
          </p:cNvSpPr>
          <p:nvPr>
            <p:ph type="sldNum" sz="quarter" idx="12"/>
          </p:nvPr>
        </p:nvSpPr>
        <p:spPr>
          <a:xfrm>
            <a:off x="8275869" y="6537198"/>
            <a:ext cx="683339" cy="365125"/>
          </a:xfrm>
        </p:spPr>
        <p:txBody>
          <a:bodyPr/>
          <a:lstStyle/>
          <a:p>
            <a:fld id="{1C009363-5EDB-4BCA-8EE1-C2ABFBEF550D}" type="slidenum">
              <a:rPr lang="en-US" smtClean="0"/>
              <a:pPr/>
              <a:t>6</a:t>
            </a:fld>
            <a:endParaRPr lang="en-US" dirty="0"/>
          </a:p>
        </p:txBody>
      </p:sp>
    </p:spTree>
    <p:extLst>
      <p:ext uri="{BB962C8B-B14F-4D97-AF65-F5344CB8AC3E}">
        <p14:creationId xmlns:p14="http://schemas.microsoft.com/office/powerpoint/2010/main" val="3564198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9279-719F-4108-8040-E491883B6FD8}"/>
              </a:ext>
            </a:extLst>
          </p:cNvPr>
          <p:cNvSpPr>
            <a:spLocks noGrp="1"/>
          </p:cNvSpPr>
          <p:nvPr>
            <p:ph type="title"/>
          </p:nvPr>
        </p:nvSpPr>
        <p:spPr>
          <a:xfrm>
            <a:off x="325820" y="202215"/>
            <a:ext cx="11027979" cy="754227"/>
          </a:xfrm>
        </p:spPr>
        <p:txBody>
          <a:bodyPr>
            <a:normAutofit/>
          </a:bodyPr>
          <a:lstStyle/>
          <a:p>
            <a:r>
              <a:rPr lang="en-US" sz="3200" b="1" dirty="0">
                <a:latin typeface="Times New Roman" panose="02020603050405020304" pitchFamily="18" charset="0"/>
                <a:cs typeface="Times New Roman" panose="02020603050405020304" pitchFamily="18" charset="0"/>
              </a:rPr>
              <a:t>Literature Survey </a:t>
            </a:r>
            <a:endParaRPr lang="en-US" sz="3200" dirty="0"/>
          </a:p>
        </p:txBody>
      </p:sp>
      <p:graphicFrame>
        <p:nvGraphicFramePr>
          <p:cNvPr id="4" name="Table 4">
            <a:extLst>
              <a:ext uri="{FF2B5EF4-FFF2-40B4-BE49-F238E27FC236}">
                <a16:creationId xmlns:a16="http://schemas.microsoft.com/office/drawing/2014/main" id="{2D6E23AC-80C6-41F4-8FE5-891387445259}"/>
              </a:ext>
            </a:extLst>
          </p:cNvPr>
          <p:cNvGraphicFramePr>
            <a:graphicFrameLocks noGrp="1"/>
          </p:cNvGraphicFramePr>
          <p:nvPr>
            <p:ph idx="1"/>
            <p:extLst>
              <p:ext uri="{D42A27DB-BD31-4B8C-83A1-F6EECF244321}">
                <p14:modId xmlns:p14="http://schemas.microsoft.com/office/powerpoint/2010/main" val="3948306651"/>
              </p:ext>
            </p:extLst>
          </p:nvPr>
        </p:nvGraphicFramePr>
        <p:xfrm>
          <a:off x="119118" y="956442"/>
          <a:ext cx="11736552" cy="4572000"/>
        </p:xfrm>
        <a:graphic>
          <a:graphicData uri="http://schemas.openxmlformats.org/drawingml/2006/table">
            <a:tbl>
              <a:tblPr firstRow="1" bandRow="1">
                <a:tableStyleId>{5C22544A-7EE6-4342-B048-85BDC9FD1C3A}</a:tableStyleId>
              </a:tblPr>
              <a:tblGrid>
                <a:gridCol w="647402">
                  <a:extLst>
                    <a:ext uri="{9D8B030D-6E8A-4147-A177-3AD203B41FA5}">
                      <a16:colId xmlns:a16="http://schemas.microsoft.com/office/drawing/2014/main" val="1755549675"/>
                    </a:ext>
                  </a:extLst>
                </a:gridCol>
                <a:gridCol w="2295986">
                  <a:extLst>
                    <a:ext uri="{9D8B030D-6E8A-4147-A177-3AD203B41FA5}">
                      <a16:colId xmlns:a16="http://schemas.microsoft.com/office/drawing/2014/main" val="2771098415"/>
                    </a:ext>
                  </a:extLst>
                </a:gridCol>
                <a:gridCol w="3684988">
                  <a:extLst>
                    <a:ext uri="{9D8B030D-6E8A-4147-A177-3AD203B41FA5}">
                      <a16:colId xmlns:a16="http://schemas.microsoft.com/office/drawing/2014/main" val="549654724"/>
                    </a:ext>
                  </a:extLst>
                </a:gridCol>
                <a:gridCol w="1558746">
                  <a:extLst>
                    <a:ext uri="{9D8B030D-6E8A-4147-A177-3AD203B41FA5}">
                      <a16:colId xmlns:a16="http://schemas.microsoft.com/office/drawing/2014/main" val="122169978"/>
                    </a:ext>
                  </a:extLst>
                </a:gridCol>
                <a:gridCol w="1644122">
                  <a:extLst>
                    <a:ext uri="{9D8B030D-6E8A-4147-A177-3AD203B41FA5}">
                      <a16:colId xmlns:a16="http://schemas.microsoft.com/office/drawing/2014/main" val="1343021256"/>
                    </a:ext>
                  </a:extLst>
                </a:gridCol>
                <a:gridCol w="1905308">
                  <a:extLst>
                    <a:ext uri="{9D8B030D-6E8A-4147-A177-3AD203B41FA5}">
                      <a16:colId xmlns:a16="http://schemas.microsoft.com/office/drawing/2014/main" val="4103471683"/>
                    </a:ext>
                  </a:extLst>
                </a:gridCol>
              </a:tblGrid>
              <a:tr h="887565">
                <a:tc>
                  <a:txBody>
                    <a:bodyPr/>
                    <a:lstStyle/>
                    <a:p>
                      <a:pPr algn="ctr"/>
                      <a:r>
                        <a:rPr lang="en-US" dirty="0"/>
                        <a:t>SL.</a:t>
                      </a:r>
                    </a:p>
                    <a:p>
                      <a:pPr algn="ctr"/>
                      <a:r>
                        <a:rPr lang="en-US" dirty="0"/>
                        <a:t>NO</a:t>
                      </a:r>
                    </a:p>
                  </a:txBody>
                  <a:tcPr/>
                </a:tc>
                <a:tc>
                  <a:txBody>
                    <a:bodyPr/>
                    <a:lstStyle/>
                    <a:p>
                      <a:pPr algn="ctr"/>
                      <a:r>
                        <a:rPr lang="en-US" dirty="0"/>
                        <a:t>TITLE OF THE PAPER</a:t>
                      </a:r>
                    </a:p>
                  </a:txBody>
                  <a:tcPr/>
                </a:tc>
                <a:tc>
                  <a:txBody>
                    <a:bodyPr/>
                    <a:lstStyle/>
                    <a:p>
                      <a:pPr algn="ctr"/>
                      <a:r>
                        <a:rPr lang="en-US" dirty="0"/>
                        <a:t>AUTHORS</a:t>
                      </a:r>
                    </a:p>
                  </a:txBody>
                  <a:tcPr/>
                </a:tc>
                <a:tc>
                  <a:txBody>
                    <a:bodyPr/>
                    <a:lstStyle/>
                    <a:p>
                      <a:pPr algn="ctr"/>
                      <a:r>
                        <a:rPr lang="en-US" dirty="0"/>
                        <a:t>YEAR OF PUBLICATION</a:t>
                      </a:r>
                    </a:p>
                  </a:txBody>
                  <a:tcPr/>
                </a:tc>
                <a:tc>
                  <a:txBody>
                    <a:bodyPr/>
                    <a:lstStyle/>
                    <a:p>
                      <a:pPr algn="ctr"/>
                      <a:r>
                        <a:rPr lang="en-US" dirty="0"/>
                        <a:t>PROPOSED SYSTEM</a:t>
                      </a:r>
                    </a:p>
                  </a:txBody>
                  <a:tcPr/>
                </a:tc>
                <a:tc>
                  <a:txBody>
                    <a:bodyPr/>
                    <a:lstStyle/>
                    <a:p>
                      <a:pPr algn="ctr"/>
                      <a:r>
                        <a:rPr lang="en-US" dirty="0"/>
                        <a:t>OUTCOME</a:t>
                      </a:r>
                    </a:p>
                  </a:txBody>
                  <a:tcPr/>
                </a:tc>
                <a:extLst>
                  <a:ext uri="{0D108BD9-81ED-4DB2-BD59-A6C34878D82A}">
                    <a16:rowId xmlns:a16="http://schemas.microsoft.com/office/drawing/2014/main" val="3480961039"/>
                  </a:ext>
                </a:extLst>
              </a:tr>
              <a:tr h="3283991">
                <a:tc>
                  <a:txBody>
                    <a:bodyPr/>
                    <a:lstStyle/>
                    <a:p>
                      <a:pPr algn="ctr"/>
                      <a:r>
                        <a:rPr lang="en-US" dirty="0"/>
                        <a:t>3.</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a:t>
                      </a:r>
                      <a:r>
                        <a:rPr lang="en-IN" sz="1800" b="0" kern="1200" dirty="0">
                          <a:solidFill>
                            <a:schemeClr val="dk1"/>
                          </a:solidFill>
                          <a:latin typeface="+mn-lt"/>
                          <a:ea typeface="+mn-ea"/>
                          <a:cs typeface="+mn-cs"/>
                        </a:rPr>
                        <a:t>Assisting Blind People Using Object Detection with Vocal Feedback</a:t>
                      </a:r>
                      <a:r>
                        <a:rPr lang="en-US" dirty="0"/>
                        <a:t>”</a:t>
                      </a:r>
                    </a:p>
                  </a:txBody>
                  <a:tcPr/>
                </a:tc>
                <a:tc>
                  <a:txBody>
                    <a:bodyPr/>
                    <a:lstStyle/>
                    <a:p>
                      <a:pPr algn="l"/>
                      <a:r>
                        <a:rPr lang="en-US" dirty="0"/>
                        <a:t>1.Heba</a:t>
                      </a:r>
                      <a:r>
                        <a:rPr lang="en-US" baseline="0" dirty="0"/>
                        <a:t> </a:t>
                      </a:r>
                      <a:r>
                        <a:rPr lang="en-US" baseline="0" dirty="0" err="1"/>
                        <a:t>najm</a:t>
                      </a:r>
                      <a:endParaRPr lang="en-US" baseline="0" dirty="0"/>
                    </a:p>
                    <a:p>
                      <a:pPr algn="l"/>
                      <a:endParaRPr lang="en-US" baseline="0" dirty="0"/>
                    </a:p>
                    <a:p>
                      <a:pPr algn="l"/>
                      <a:r>
                        <a:rPr lang="en-US" baseline="0" dirty="0"/>
                        <a:t>2.Khirallah </a:t>
                      </a:r>
                      <a:r>
                        <a:rPr lang="en-US" baseline="0" dirty="0" err="1"/>
                        <a:t>Elferjni</a:t>
                      </a:r>
                      <a:endParaRPr lang="en-US" baseline="0" dirty="0"/>
                    </a:p>
                    <a:p>
                      <a:pPr algn="l"/>
                      <a:endParaRPr lang="en-US" baseline="0" dirty="0"/>
                    </a:p>
                    <a:p>
                      <a:pPr algn="l"/>
                      <a:r>
                        <a:rPr lang="en-US" baseline="0" dirty="0"/>
                        <a:t>3.Alhaam </a:t>
                      </a:r>
                      <a:r>
                        <a:rPr lang="en-US" baseline="0" dirty="0" err="1"/>
                        <a:t>alariyibi</a:t>
                      </a:r>
                      <a:r>
                        <a:rPr lang="en-US" baseline="0" dirty="0"/>
                        <a:t>.</a:t>
                      </a:r>
                    </a:p>
                  </a:txBody>
                  <a:tcPr/>
                </a:tc>
                <a:tc>
                  <a:txBody>
                    <a:bodyPr/>
                    <a:lstStyle/>
                    <a:p>
                      <a:pPr algn="ctr"/>
                      <a:r>
                        <a:rPr lang="en-US" dirty="0"/>
                        <a:t>2022</a:t>
                      </a:r>
                    </a:p>
                  </a:txBody>
                  <a:tcPr/>
                </a:tc>
                <a:tc>
                  <a:txBody>
                    <a:bodyPr/>
                    <a:lstStyle/>
                    <a:p>
                      <a:pPr algn="ctr"/>
                      <a:r>
                        <a:rPr lang="en-IN" sz="1800" kern="1200" dirty="0">
                          <a:solidFill>
                            <a:schemeClr val="dk1"/>
                          </a:solidFill>
                          <a:latin typeface="+mn-lt"/>
                          <a:ea typeface="+mn-ea"/>
                          <a:cs typeface="+mn-cs"/>
                        </a:rPr>
                        <a:t>You Look Only Once (YOLO) model is utilized which is CNN-based real-time object detection technique</a:t>
                      </a:r>
                      <a:r>
                        <a:rPr lang="en-IN" sz="1800" kern="1200" baseline="0" dirty="0">
                          <a:solidFill>
                            <a:schemeClr val="dk1"/>
                          </a:solidFill>
                          <a:latin typeface="+mn-lt"/>
                          <a:ea typeface="+mn-ea"/>
                          <a:cs typeface="+mn-cs"/>
                        </a:rPr>
                        <a:t> along with Open CV and deep learning.</a:t>
                      </a:r>
                      <a:endParaRPr lang="en-US" dirty="0"/>
                    </a:p>
                  </a:txBody>
                  <a:tcPr/>
                </a:tc>
                <a:tc>
                  <a:txBody>
                    <a:bodyPr/>
                    <a:lstStyle/>
                    <a:p>
                      <a:pPr algn="ctr"/>
                      <a:r>
                        <a:rPr lang="en-IN" sz="1800" kern="1200" dirty="0">
                          <a:solidFill>
                            <a:schemeClr val="dk1"/>
                          </a:solidFill>
                          <a:latin typeface="+mn-lt"/>
                          <a:ea typeface="+mn-ea"/>
                          <a:cs typeface="+mn-cs"/>
                        </a:rPr>
                        <a:t>result was evaluated by using the mean Average Precision (</a:t>
                      </a:r>
                      <a:r>
                        <a:rPr lang="en-IN" sz="1800" kern="1200" dirty="0" err="1">
                          <a:solidFill>
                            <a:schemeClr val="dk1"/>
                          </a:solidFill>
                          <a:latin typeface="+mn-lt"/>
                          <a:ea typeface="+mn-ea"/>
                          <a:cs typeface="+mn-cs"/>
                        </a:rPr>
                        <a:t>mAP</a:t>
                      </a:r>
                      <a:r>
                        <a:rPr lang="en-IN" sz="1800" kern="1200" dirty="0">
                          <a:solidFill>
                            <a:schemeClr val="dk1"/>
                          </a:solidFill>
                          <a:latin typeface="+mn-lt"/>
                          <a:ea typeface="+mn-ea"/>
                          <a:cs typeface="+mn-cs"/>
                        </a:rPr>
                        <a:t>)</a:t>
                      </a:r>
                      <a:r>
                        <a:rPr lang="en-US" dirty="0"/>
                        <a:t> </a:t>
                      </a:r>
                    </a:p>
                  </a:txBody>
                  <a:tcPr/>
                </a:tc>
                <a:extLst>
                  <a:ext uri="{0D108BD9-81ED-4DB2-BD59-A6C34878D82A}">
                    <a16:rowId xmlns:a16="http://schemas.microsoft.com/office/drawing/2014/main" val="2848080535"/>
                  </a:ext>
                </a:extLst>
              </a:tr>
            </a:tbl>
          </a:graphicData>
        </a:graphic>
      </p:graphicFrame>
      <p:sp>
        <p:nvSpPr>
          <p:cNvPr id="5" name="Footer Placeholder 3">
            <a:extLst>
              <a:ext uri="{FF2B5EF4-FFF2-40B4-BE49-F238E27FC236}">
                <a16:creationId xmlns:a16="http://schemas.microsoft.com/office/drawing/2014/main" id="{C1201CE4-3F0F-60C1-A8C0-2F619B0F9555}"/>
              </a:ext>
            </a:extLst>
          </p:cNvPr>
          <p:cNvSpPr txBox="1">
            <a:spLocks/>
          </p:cNvSpPr>
          <p:nvPr/>
        </p:nvSpPr>
        <p:spPr>
          <a:xfrm>
            <a:off x="10275570" y="6377940"/>
            <a:ext cx="1831446" cy="318516"/>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2060"/>
                </a:solidFill>
                <a:latin typeface="Times New Roman" panose="02020603050405020304" pitchFamily="18" charset="0"/>
                <a:cs typeface="Times New Roman" panose="02020603050405020304" pitchFamily="18" charset="0"/>
              </a:rPr>
              <a:t>DEPT OF CS&amp;E </a:t>
            </a:r>
          </a:p>
        </p:txBody>
      </p:sp>
      <p:sp>
        <p:nvSpPr>
          <p:cNvPr id="3" name="Slide Number Placeholder 2">
            <a:extLst>
              <a:ext uri="{FF2B5EF4-FFF2-40B4-BE49-F238E27FC236}">
                <a16:creationId xmlns:a16="http://schemas.microsoft.com/office/drawing/2014/main" id="{455CB3EF-C117-A6CC-5863-0BF28E01CFDB}"/>
              </a:ext>
            </a:extLst>
          </p:cNvPr>
          <p:cNvSpPr>
            <a:spLocks noGrp="1"/>
          </p:cNvSpPr>
          <p:nvPr>
            <p:ph type="sldNum" sz="quarter" idx="12"/>
          </p:nvPr>
        </p:nvSpPr>
        <p:spPr/>
        <p:txBody>
          <a:bodyPr/>
          <a:lstStyle/>
          <a:p>
            <a:fld id="{1C009363-5EDB-4BCA-8EE1-C2ABFBEF550D}" type="slidenum">
              <a:rPr lang="en-US" smtClean="0"/>
              <a:pPr/>
              <a:t>7</a:t>
            </a:fld>
            <a:endParaRPr lang="en-US"/>
          </a:p>
        </p:txBody>
      </p:sp>
    </p:spTree>
    <p:extLst>
      <p:ext uri="{BB962C8B-B14F-4D97-AF65-F5344CB8AC3E}">
        <p14:creationId xmlns:p14="http://schemas.microsoft.com/office/powerpoint/2010/main" val="1896198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B75920-3E65-5789-EF11-367E731EE688}"/>
              </a:ext>
            </a:extLst>
          </p:cNvPr>
          <p:cNvSpPr txBox="1">
            <a:spLocks/>
          </p:cNvSpPr>
          <p:nvPr/>
        </p:nvSpPr>
        <p:spPr>
          <a:xfrm>
            <a:off x="677334" y="1334814"/>
            <a:ext cx="9015308" cy="5307723"/>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spcBef>
                <a:spcPts val="0"/>
              </a:spcBef>
            </a:pPr>
            <a:endParaRPr lang="en-US" sz="2400" dirty="0">
              <a:latin typeface="Times New Roman" pitchFamily="18" charset="0"/>
              <a:cs typeface="Times New Roman" pitchFamily="18" charset="0"/>
            </a:endParaRPr>
          </a:p>
          <a:p>
            <a:pPr marL="0" indent="-457200">
              <a:lnSpc>
                <a:spcPct val="150000"/>
              </a:lnSpc>
              <a:spcBef>
                <a:spcPts val="0"/>
              </a:spcBef>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Bef>
                <a:spcPts val="0"/>
              </a:spcBef>
              <a:buFont typeface="Wingdings 3" charset="2"/>
              <a:buNone/>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9ED5BEA6-C807-C381-2C89-4DA9345F18BA}"/>
              </a:ext>
            </a:extLst>
          </p:cNvPr>
          <p:cNvSpPr txBox="1">
            <a:spLocks/>
          </p:cNvSpPr>
          <p:nvPr/>
        </p:nvSpPr>
        <p:spPr>
          <a:xfrm>
            <a:off x="1007534" y="1334814"/>
            <a:ext cx="9015308" cy="4706548"/>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spcBef>
                <a:spcPts val="0"/>
              </a:spcBef>
            </a:pPr>
            <a:r>
              <a:rPr lang="en-US" sz="2400" dirty="0">
                <a:latin typeface="Times New Roman" pitchFamily="18" charset="0"/>
                <a:cs typeface="Times New Roman" pitchFamily="18" charset="0"/>
              </a:rPr>
              <a:t>The project's motivation lies in fostering inclusivity, independence, and accessibility, providing a valuable tool for individuals with visual challenges to navigate and access information in their daily lives.</a:t>
            </a:r>
          </a:p>
          <a:p>
            <a:pPr>
              <a:lnSpc>
                <a:spcPct val="150000"/>
              </a:lnSpc>
              <a:spcBef>
                <a:spcPts val="0"/>
              </a:spcBef>
            </a:pPr>
            <a:r>
              <a:rPr lang="en-US" sz="2400" dirty="0">
                <a:latin typeface="Times New Roman" pitchFamily="18" charset="0"/>
                <a:cs typeface="Times New Roman" pitchFamily="18" charset="0"/>
              </a:rPr>
              <a:t>So far there are efforts in this direction However, those are less competitive in terms of performance and friendliness. Hence we would like to extend our digital support the community need.</a:t>
            </a:r>
          </a:p>
          <a:p>
            <a:pPr>
              <a:lnSpc>
                <a:spcPct val="150000"/>
              </a:lnSpc>
              <a:spcBef>
                <a:spcPts val="0"/>
              </a:spcBef>
            </a:pPr>
            <a:r>
              <a:rPr lang="en-US" sz="2400" dirty="0">
                <a:latin typeface="Times New Roman" pitchFamily="18" charset="0"/>
                <a:cs typeface="Times New Roman" pitchFamily="18" charset="0"/>
              </a:rPr>
              <a:t>Mathematical model is complex and getting output accuracy is challenging factor.</a:t>
            </a:r>
          </a:p>
          <a:p>
            <a:pPr marL="0" indent="0">
              <a:lnSpc>
                <a:spcPct val="150000"/>
              </a:lnSpc>
              <a:spcBef>
                <a:spcPts val="0"/>
              </a:spcBef>
              <a:buNone/>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Bef>
                <a:spcPts val="0"/>
              </a:spcBef>
              <a:buFont typeface="Wingdings 3" charset="2"/>
              <a:buNone/>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F7E98190-8594-B072-A830-7C26592F88CA}"/>
              </a:ext>
            </a:extLst>
          </p:cNvPr>
          <p:cNvSpPr txBox="1">
            <a:spLocks/>
          </p:cNvSpPr>
          <p:nvPr/>
        </p:nvSpPr>
        <p:spPr>
          <a:xfrm>
            <a:off x="315310" y="363040"/>
            <a:ext cx="11038489" cy="735724"/>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latin typeface="Times New Roman" panose="02020603050405020304" pitchFamily="18" charset="0"/>
                <a:cs typeface="Times New Roman" panose="02020603050405020304" pitchFamily="18" charset="0"/>
              </a:rPr>
              <a:t>Motivation and Challenges </a:t>
            </a:r>
            <a:endParaRPr lang="en-US" sz="3200" dirty="0"/>
          </a:p>
        </p:txBody>
      </p:sp>
      <p:sp>
        <p:nvSpPr>
          <p:cNvPr id="5" name="Slide Number Placeholder 4">
            <a:extLst>
              <a:ext uri="{FF2B5EF4-FFF2-40B4-BE49-F238E27FC236}">
                <a16:creationId xmlns:a16="http://schemas.microsoft.com/office/drawing/2014/main" id="{D8B3A0B6-A13C-489E-D9B4-8737AD66457D}"/>
              </a:ext>
            </a:extLst>
          </p:cNvPr>
          <p:cNvSpPr>
            <a:spLocks noGrp="1"/>
          </p:cNvSpPr>
          <p:nvPr>
            <p:ph type="sldNum" sz="quarter" idx="12"/>
          </p:nvPr>
        </p:nvSpPr>
        <p:spPr/>
        <p:txBody>
          <a:bodyPr/>
          <a:lstStyle/>
          <a:p>
            <a:fld id="{1C009363-5EDB-4BCA-8EE1-C2ABFBEF550D}" type="slidenum">
              <a:rPr lang="en-US" smtClean="0"/>
              <a:pPr/>
              <a:t>8</a:t>
            </a:fld>
            <a:endParaRPr lang="en-US"/>
          </a:p>
        </p:txBody>
      </p:sp>
    </p:spTree>
    <p:extLst>
      <p:ext uri="{BB962C8B-B14F-4D97-AF65-F5344CB8AC3E}">
        <p14:creationId xmlns:p14="http://schemas.microsoft.com/office/powerpoint/2010/main" val="1455497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7F20-E104-4A98-94F5-DC9EBEE91FC0}"/>
              </a:ext>
            </a:extLst>
          </p:cNvPr>
          <p:cNvSpPr>
            <a:spLocks noGrp="1"/>
          </p:cNvSpPr>
          <p:nvPr>
            <p:ph type="title"/>
          </p:nvPr>
        </p:nvSpPr>
        <p:spPr>
          <a:xfrm>
            <a:off x="515007" y="158970"/>
            <a:ext cx="8843078" cy="597775"/>
          </a:xfrm>
        </p:spPr>
        <p:txBody>
          <a:bodyPr>
            <a:normAutofit fontScale="90000"/>
          </a:bodyPr>
          <a:lstStyle/>
          <a:p>
            <a:r>
              <a:rPr lang="en-US" sz="3200" b="1" dirty="0">
                <a:latin typeface="Times New Roman" panose="02020603050405020304" pitchFamily="18" charset="0"/>
                <a:cs typeface="Times New Roman" panose="02020603050405020304" pitchFamily="18" charset="0"/>
              </a:rPr>
              <a:t>Existing System And Drawbacks</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7FB6E9-4180-4884-A5B8-92FCA1D0DB80}"/>
              </a:ext>
            </a:extLst>
          </p:cNvPr>
          <p:cNvSpPr>
            <a:spLocks noGrp="1"/>
          </p:cNvSpPr>
          <p:nvPr>
            <p:ph idx="1"/>
          </p:nvPr>
        </p:nvSpPr>
        <p:spPr>
          <a:xfrm>
            <a:off x="515007" y="756745"/>
            <a:ext cx="11246069" cy="5942286"/>
          </a:xfrm>
        </p:spPr>
        <p:txBody>
          <a:bodyPr>
            <a:noAutofit/>
          </a:bodyPr>
          <a:lstStyle/>
          <a:p>
            <a:pPr marL="0" indent="0" algn="just">
              <a:lnSpc>
                <a:spcPct val="150000"/>
              </a:lnSpc>
              <a:buNone/>
            </a:pPr>
            <a:r>
              <a:rPr lang="en-US" sz="2600" dirty="0">
                <a:solidFill>
                  <a:schemeClr val="accent1">
                    <a:lumMod val="75000"/>
                  </a:schemeClr>
                </a:solidFill>
                <a:latin typeface="Times New Roman" panose="02020603050405020304" pitchFamily="18" charset="0"/>
                <a:cs typeface="Times New Roman" panose="02020603050405020304" pitchFamily="18" charset="0"/>
              </a:rPr>
              <a:t>Existing System</a:t>
            </a:r>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dirty="0">
                <a:solidFill>
                  <a:schemeClr val="accent1">
                    <a:lumMod val="75000"/>
                  </a:schemeClr>
                </a:solidFill>
                <a:latin typeface="Times New Roman" panose="02020603050405020304" pitchFamily="18" charset="0"/>
                <a:cs typeface="Times New Roman" panose="02020603050405020304" pitchFamily="18" charset="0"/>
              </a:rPr>
              <a:t>:</a:t>
            </a:r>
          </a:p>
          <a:p>
            <a:pPr indent="-457200" algn="just">
              <a:lnSpc>
                <a:spcPct val="150000"/>
              </a:lnSpc>
            </a:pPr>
            <a:r>
              <a:rPr lang="en-US" sz="2400" dirty="0">
                <a:latin typeface="Times New Roman" panose="02020603050405020304" pitchFamily="18" charset="0"/>
                <a:cs typeface="Times New Roman" panose="02020603050405020304" pitchFamily="18" charset="0"/>
              </a:rPr>
              <a:t>Trained domestic animals like dogs</a:t>
            </a:r>
          </a:p>
          <a:p>
            <a:pPr indent="-457200" algn="just">
              <a:lnSpc>
                <a:spcPct val="150000"/>
              </a:lnSpc>
            </a:pPr>
            <a:r>
              <a:rPr lang="en-US" sz="2400" dirty="0">
                <a:latin typeface="Times New Roman" panose="02020603050405020304" pitchFamily="18" charset="0"/>
                <a:cs typeface="Times New Roman" panose="02020603050405020304" pitchFamily="18" charset="0"/>
              </a:rPr>
              <a:t> cleaver rehabilitative shoes </a:t>
            </a:r>
          </a:p>
          <a:p>
            <a:pPr indent="-457200" algn="just">
              <a:lnSpc>
                <a:spcPct val="150000"/>
              </a:lnSpc>
            </a:pPr>
            <a:r>
              <a:rPr lang="en-US" sz="2400" dirty="0">
                <a:latin typeface="Times New Roman" panose="02020603050405020304" pitchFamily="18" charset="0"/>
                <a:cs typeface="Times New Roman" panose="02020603050405020304" pitchFamily="18" charset="0"/>
              </a:rPr>
              <a:t>Enlarging Devices - Handled magnifiers</a:t>
            </a:r>
          </a:p>
          <a:p>
            <a:pPr indent="-457200" algn="just">
              <a:lnSpc>
                <a:spcPct val="150000"/>
              </a:lnSpc>
            </a:pPr>
            <a:r>
              <a:rPr lang="en-US" sz="2400" dirty="0">
                <a:latin typeface="Times New Roman" panose="02020603050405020304" pitchFamily="18" charset="0"/>
                <a:cs typeface="Times New Roman" panose="02020603050405020304" pitchFamily="18" charset="0"/>
              </a:rPr>
              <a:t>Braille - To read  and write</a:t>
            </a:r>
          </a:p>
          <a:p>
            <a:pPr indent="-457200" algn="just">
              <a:lnSpc>
                <a:spcPct val="150000"/>
              </a:lnSpc>
            </a:pPr>
            <a:r>
              <a:rPr lang="en-US" sz="2400" dirty="0">
                <a:latin typeface="Times New Roman" panose="02020603050405020304" pitchFamily="18" charset="0"/>
                <a:cs typeface="Times New Roman" panose="02020603050405020304" pitchFamily="18" charset="0"/>
              </a:rPr>
              <a:t>Blind Sticks</a:t>
            </a:r>
          </a:p>
          <a:p>
            <a:pPr indent="-457200" algn="just">
              <a:lnSpc>
                <a:spcPct val="150000"/>
              </a:lnSpc>
            </a:pPr>
            <a:endParaRPr lang="en-US" sz="2400" dirty="0">
              <a:latin typeface="Times New Roman" panose="02020603050405020304" pitchFamily="18" charset="0"/>
              <a:cs typeface="Times New Roman" panose="02020603050405020304" pitchFamily="18" charset="0"/>
            </a:endParaRPr>
          </a:p>
          <a:p>
            <a:pPr indent="-45720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B79B5CFF-0EE4-12C8-C9FB-A2AD129553AB}"/>
              </a:ext>
            </a:extLst>
          </p:cNvPr>
          <p:cNvSpPr txBox="1">
            <a:spLocks/>
          </p:cNvSpPr>
          <p:nvPr/>
        </p:nvSpPr>
        <p:spPr>
          <a:xfrm>
            <a:off x="10275570" y="6377940"/>
            <a:ext cx="1831446" cy="318516"/>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2060"/>
                </a:solidFill>
                <a:latin typeface="Times New Roman" panose="02020603050405020304" pitchFamily="18" charset="0"/>
                <a:cs typeface="Times New Roman" panose="02020603050405020304" pitchFamily="18" charset="0"/>
              </a:rPr>
              <a:t>DEPT OF CS&amp;E </a:t>
            </a:r>
          </a:p>
        </p:txBody>
      </p:sp>
      <p:sp>
        <p:nvSpPr>
          <p:cNvPr id="4" name="Slide Number Placeholder 3">
            <a:extLst>
              <a:ext uri="{FF2B5EF4-FFF2-40B4-BE49-F238E27FC236}">
                <a16:creationId xmlns:a16="http://schemas.microsoft.com/office/drawing/2014/main" id="{33334018-FEFD-8CA7-E820-A46C70B41A25}"/>
              </a:ext>
            </a:extLst>
          </p:cNvPr>
          <p:cNvSpPr>
            <a:spLocks noGrp="1"/>
          </p:cNvSpPr>
          <p:nvPr>
            <p:ph type="sldNum" sz="quarter" idx="12"/>
          </p:nvPr>
        </p:nvSpPr>
        <p:spPr/>
        <p:txBody>
          <a:bodyPr/>
          <a:lstStyle/>
          <a:p>
            <a:fld id="{1C009363-5EDB-4BCA-8EE1-C2ABFBEF550D}" type="slidenum">
              <a:rPr lang="en-US" smtClean="0"/>
              <a:pPr/>
              <a:t>9</a:t>
            </a:fld>
            <a:endParaRPr lang="en-US"/>
          </a:p>
        </p:txBody>
      </p:sp>
    </p:spTree>
    <p:extLst>
      <p:ext uri="{BB962C8B-B14F-4D97-AF65-F5344CB8AC3E}">
        <p14:creationId xmlns:p14="http://schemas.microsoft.com/office/powerpoint/2010/main" val="4210945653"/>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2068</TotalTime>
  <Words>1839</Words>
  <Application>Microsoft Office PowerPoint</Application>
  <PresentationFormat>Widescreen</PresentationFormat>
  <Paragraphs>251</Paragraphs>
  <Slides>26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Times New Roman</vt:lpstr>
      <vt:lpstr>Trebuchet MS</vt:lpstr>
      <vt:lpstr>Wingdings</vt:lpstr>
      <vt:lpstr>Wingdings 3</vt:lpstr>
      <vt:lpstr>Facet</vt:lpstr>
      <vt:lpstr>VISVESVARAYA TECHNOLOGICAL UNIVAERSITY “JNANASANGAMA”,BELAGAVI-590018 </vt:lpstr>
      <vt:lpstr>Contents</vt:lpstr>
      <vt:lpstr>Abstract</vt:lpstr>
      <vt:lpstr>Introduction</vt:lpstr>
      <vt:lpstr>Continued…</vt:lpstr>
      <vt:lpstr>Literature Survey </vt:lpstr>
      <vt:lpstr>Literature Survey </vt:lpstr>
      <vt:lpstr>PowerPoint Presentation</vt:lpstr>
      <vt:lpstr>Existing System And Drawbacks </vt:lpstr>
      <vt:lpstr>Drawbacks :</vt:lpstr>
      <vt:lpstr>Proposed System</vt:lpstr>
      <vt:lpstr>Problem Statement</vt:lpstr>
      <vt:lpstr>Objectives</vt:lpstr>
      <vt:lpstr>Application of The Project</vt:lpstr>
      <vt:lpstr>System Architecture Along With Its Modules</vt:lpstr>
      <vt:lpstr>System Architecture Along With Its Modules</vt:lpstr>
      <vt:lpstr>Flowchart For Object Detection Module</vt:lpstr>
      <vt:lpstr>Flowchart For Reading Module</vt:lpstr>
      <vt:lpstr>Software Requirements:</vt:lpstr>
      <vt:lpstr>Results</vt:lpstr>
      <vt:lpstr>Continued..</vt:lpstr>
      <vt:lpstr>PowerPoint Presentation</vt:lpstr>
      <vt:lpstr>Continued..</vt:lpstr>
      <vt:lpstr>Conclusion and Future Scope</vt:lpstr>
      <vt:lpstr>References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meghanar185@outlook.com</dc:creator>
  <cp:lastModifiedBy>Kavana S P</cp:lastModifiedBy>
  <cp:revision>102</cp:revision>
  <dcterms:created xsi:type="dcterms:W3CDTF">2022-12-10T17:14:08Z</dcterms:created>
  <dcterms:modified xsi:type="dcterms:W3CDTF">2024-05-28T17:05:21Z</dcterms:modified>
</cp:coreProperties>
</file>