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58" r:id="rId3"/>
    <p:sldId id="269" r:id="rId4"/>
    <p:sldId id="256" r:id="rId5"/>
    <p:sldId id="260" r:id="rId6"/>
    <p:sldId id="265" r:id="rId7"/>
    <p:sldId id="259" r:id="rId8"/>
    <p:sldId id="266" r:id="rId9"/>
    <p:sldId id="267" r:id="rId10"/>
    <p:sldId id="270" r:id="rId11"/>
    <p:sldId id="268" r:id="rId12"/>
    <p:sldId id="261" r:id="rId13"/>
    <p:sldId id="263" r:id="rId14"/>
    <p:sldId id="271" r:id="rId15"/>
    <p:sldId id="272"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Cambria Math" panose="02040503050406030204" pitchFamily="18" charset="0"/>
      <p:regular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7D0B80-BE17-4B65-A463-FD9433058ABC}" v="322" dt="2024-03-26T06:31:26.110"/>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547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4695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47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1618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319976" cy="1378492"/>
          </a:xfrm>
        </p:spPr>
        <p:txBody>
          <a:bodyPr/>
          <a:lstStyle/>
          <a:p>
            <a:r>
              <a:rPr lang="en-US" sz="2400" dirty="0">
                <a:latin typeface="Bookman Old Style" panose="02050604050505020204" pitchFamily="18" charset="0"/>
              </a:rPr>
              <a:t>SENTIMENT ANALYSIS USING HADOOP FRAMEWORK AND DEEP LEARNING</a:t>
            </a:r>
          </a:p>
        </p:txBody>
      </p:sp>
      <p:sp>
        <p:nvSpPr>
          <p:cNvPr id="3" name="TextBox 2"/>
          <p:cNvSpPr txBox="1"/>
          <p:nvPr/>
        </p:nvSpPr>
        <p:spPr>
          <a:xfrm>
            <a:off x="788088" y="3239550"/>
            <a:ext cx="3605423" cy="830997"/>
          </a:xfrm>
          <a:prstGeom prst="rect">
            <a:avLst/>
          </a:prstGeom>
          <a:noFill/>
        </p:spPr>
        <p:txBody>
          <a:bodyPr wrap="square" rtlCol="0">
            <a:spAutoFit/>
          </a:bodyPr>
          <a:lstStyle/>
          <a:p>
            <a:r>
              <a:rPr lang="en-US" sz="1200" dirty="0">
                <a:latin typeface="Bookman Old Style" panose="02050604050505020204" pitchFamily="18" charset="0"/>
              </a:rPr>
              <a:t>Team Details </a:t>
            </a:r>
          </a:p>
          <a:p>
            <a:r>
              <a:rPr lang="en-US" sz="1200" dirty="0">
                <a:latin typeface="Bookman Old Style" panose="02050604050505020204" pitchFamily="18" charset="0"/>
              </a:rPr>
              <a:t>1. K. Sowmya(20EG105416)</a:t>
            </a:r>
          </a:p>
          <a:p>
            <a:r>
              <a:rPr lang="en-US" sz="1200" dirty="0">
                <a:latin typeface="Bookman Old Style" panose="02050604050505020204" pitchFamily="18" charset="0"/>
              </a:rPr>
              <a:t>2. K. Chandu(20EG105422)</a:t>
            </a:r>
          </a:p>
          <a:p>
            <a:r>
              <a:rPr lang="en-US" sz="1200" dirty="0">
                <a:latin typeface="Bookman Old Style" panose="02050604050505020204" pitchFamily="18" charset="0"/>
              </a:rPr>
              <a:t>3. N. Harsha Vardhan Reddy(20EG105451)</a:t>
            </a:r>
          </a:p>
        </p:txBody>
      </p:sp>
      <p:sp>
        <p:nvSpPr>
          <p:cNvPr id="8" name="TextBox 7"/>
          <p:cNvSpPr txBox="1"/>
          <p:nvPr/>
        </p:nvSpPr>
        <p:spPr>
          <a:xfrm>
            <a:off x="5470632" y="3239550"/>
            <a:ext cx="2070599" cy="830997"/>
          </a:xfrm>
          <a:prstGeom prst="rect">
            <a:avLst/>
          </a:prstGeom>
          <a:noFill/>
        </p:spPr>
        <p:txBody>
          <a:bodyPr wrap="square" rtlCol="0">
            <a:spAutoFit/>
          </a:bodyPr>
          <a:lstStyle/>
          <a:p>
            <a:r>
              <a:rPr lang="en-US" sz="1200" dirty="0">
                <a:latin typeface="Bookman Old Style" panose="02050604050505020204" pitchFamily="18" charset="0"/>
              </a:rPr>
              <a:t>Project Supervisor </a:t>
            </a:r>
          </a:p>
          <a:p>
            <a:r>
              <a:rPr lang="en-US" sz="1200" dirty="0">
                <a:latin typeface="Bookman Old Style" panose="02050604050505020204" pitchFamily="18" charset="0"/>
              </a:rPr>
              <a:t>Dr. P. Rathna Sekhar</a:t>
            </a:r>
          </a:p>
          <a:p>
            <a:r>
              <a:rPr lang="en-US" sz="1200" dirty="0">
                <a:latin typeface="Bookman Old Style" panose="02050604050505020204" pitchFamily="18" charset="0"/>
              </a:rPr>
              <a:t>Assistant Professor</a:t>
            </a:r>
          </a:p>
          <a:p>
            <a:r>
              <a:rPr lang="en-US" sz="1200" dirty="0">
                <a:latin typeface="Bookman Old Style" panose="02050604050505020204" pitchFamily="18" charset="0"/>
              </a:rPr>
              <a:t>Department of CSE</a:t>
            </a: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03377" y="399328"/>
            <a:ext cx="4293220" cy="400110"/>
          </a:xfrm>
        </p:spPr>
        <p:txBody>
          <a:bodyPr/>
          <a:lstStyle/>
          <a:p>
            <a:r>
              <a:rPr lang="en-US" sz="2800" dirty="0"/>
              <a:t>Experiment Results </a:t>
            </a:r>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59A15AC8-4AB9-10ED-C407-E9EABFAC01B6}"/>
              </a:ext>
            </a:extLst>
          </p:cNvPr>
          <p:cNvSpPr txBox="1"/>
          <p:nvPr/>
        </p:nvSpPr>
        <p:spPr>
          <a:xfrm>
            <a:off x="4888702" y="1326863"/>
            <a:ext cx="1815790" cy="307777"/>
          </a:xfrm>
          <a:prstGeom prst="rect">
            <a:avLst/>
          </a:prstGeom>
          <a:noFill/>
        </p:spPr>
        <p:txBody>
          <a:bodyPr wrap="square" rtlCol="0">
            <a:spAutoFit/>
          </a:bodyPr>
          <a:lstStyle/>
          <a:p>
            <a:r>
              <a:rPr lang="en-IN" dirty="0"/>
              <a:t>Classification report</a:t>
            </a:r>
          </a:p>
        </p:txBody>
      </p:sp>
      <p:pic>
        <p:nvPicPr>
          <p:cNvPr id="7" name="Picture 6">
            <a:extLst>
              <a:ext uri="{FF2B5EF4-FFF2-40B4-BE49-F238E27FC236}">
                <a16:creationId xmlns:a16="http://schemas.microsoft.com/office/drawing/2014/main" id="{78ED73B0-AED8-9947-C840-9A3469DE6631}"/>
              </a:ext>
            </a:extLst>
          </p:cNvPr>
          <p:cNvPicPr>
            <a:picLocks noChangeAspect="1"/>
          </p:cNvPicPr>
          <p:nvPr/>
        </p:nvPicPr>
        <p:blipFill>
          <a:blip r:embed="rId3"/>
          <a:stretch>
            <a:fillRect/>
          </a:stretch>
        </p:blipFill>
        <p:spPr>
          <a:xfrm>
            <a:off x="4888702" y="1898245"/>
            <a:ext cx="3535242" cy="1773758"/>
          </a:xfrm>
          <a:prstGeom prst="rect">
            <a:avLst/>
          </a:prstGeom>
        </p:spPr>
      </p:pic>
      <p:sp>
        <p:nvSpPr>
          <p:cNvPr id="8" name="TextBox 7">
            <a:extLst>
              <a:ext uri="{FF2B5EF4-FFF2-40B4-BE49-F238E27FC236}">
                <a16:creationId xmlns:a16="http://schemas.microsoft.com/office/drawing/2014/main" id="{6AAE9ABD-BB2C-D755-8099-EBA2200FC21F}"/>
              </a:ext>
            </a:extLst>
          </p:cNvPr>
          <p:cNvSpPr txBox="1"/>
          <p:nvPr/>
        </p:nvSpPr>
        <p:spPr>
          <a:xfrm>
            <a:off x="758226" y="1326863"/>
            <a:ext cx="1813932" cy="307777"/>
          </a:xfrm>
          <a:prstGeom prst="rect">
            <a:avLst/>
          </a:prstGeom>
          <a:noFill/>
        </p:spPr>
        <p:txBody>
          <a:bodyPr wrap="square" rtlCol="0">
            <a:spAutoFit/>
          </a:bodyPr>
          <a:lstStyle/>
          <a:p>
            <a:r>
              <a:rPr lang="en-IN" dirty="0"/>
              <a:t>Model summary</a:t>
            </a:r>
          </a:p>
        </p:txBody>
      </p:sp>
      <p:pic>
        <p:nvPicPr>
          <p:cNvPr id="10" name="Picture 9">
            <a:extLst>
              <a:ext uri="{FF2B5EF4-FFF2-40B4-BE49-F238E27FC236}">
                <a16:creationId xmlns:a16="http://schemas.microsoft.com/office/drawing/2014/main" id="{5657BB08-CC65-6CFE-2309-0163D7D4EF3A}"/>
              </a:ext>
            </a:extLst>
          </p:cNvPr>
          <p:cNvPicPr>
            <a:picLocks noChangeAspect="1"/>
          </p:cNvPicPr>
          <p:nvPr/>
        </p:nvPicPr>
        <p:blipFill>
          <a:blip r:embed="rId4"/>
          <a:stretch>
            <a:fillRect/>
          </a:stretch>
        </p:blipFill>
        <p:spPr>
          <a:xfrm>
            <a:off x="665299" y="1894699"/>
            <a:ext cx="3655768" cy="1777769"/>
          </a:xfrm>
          <a:prstGeom prst="rect">
            <a:avLst/>
          </a:prstGeom>
        </p:spPr>
      </p:pic>
    </p:spTree>
    <p:extLst>
      <p:ext uri="{BB962C8B-B14F-4D97-AF65-F5344CB8AC3E}">
        <p14:creationId xmlns:p14="http://schemas.microsoft.com/office/powerpoint/2010/main" val="3535460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7339" y="271832"/>
            <a:ext cx="3102885" cy="627321"/>
          </a:xfrm>
        </p:spPr>
        <p:txBody>
          <a:bodyPr/>
          <a:lstStyle/>
          <a:p>
            <a:r>
              <a:rPr lang="en-US" sz="28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602A8C81-0C4E-8F08-141C-78E8567AD918}"/>
              </a:ext>
            </a:extLst>
          </p:cNvPr>
          <p:cNvPicPr>
            <a:picLocks noChangeAspect="1"/>
          </p:cNvPicPr>
          <p:nvPr/>
        </p:nvPicPr>
        <p:blipFill>
          <a:blip r:embed="rId3"/>
          <a:stretch>
            <a:fillRect/>
          </a:stretch>
        </p:blipFill>
        <p:spPr>
          <a:xfrm>
            <a:off x="808635" y="1650381"/>
            <a:ext cx="3564329" cy="2720898"/>
          </a:xfrm>
          <a:prstGeom prst="rect">
            <a:avLst/>
          </a:prstGeom>
        </p:spPr>
      </p:pic>
      <p:pic>
        <p:nvPicPr>
          <p:cNvPr id="8" name="Picture 7">
            <a:extLst>
              <a:ext uri="{FF2B5EF4-FFF2-40B4-BE49-F238E27FC236}">
                <a16:creationId xmlns:a16="http://schemas.microsoft.com/office/drawing/2014/main" id="{AD6991AA-AC08-6654-D4C8-92442379D244}"/>
              </a:ext>
            </a:extLst>
          </p:cNvPr>
          <p:cNvPicPr>
            <a:picLocks noChangeAspect="1"/>
          </p:cNvPicPr>
          <p:nvPr/>
        </p:nvPicPr>
        <p:blipFill>
          <a:blip r:embed="rId4"/>
          <a:stretch>
            <a:fillRect/>
          </a:stretch>
        </p:blipFill>
        <p:spPr>
          <a:xfrm>
            <a:off x="4854070" y="1650381"/>
            <a:ext cx="3561384" cy="2720898"/>
          </a:xfrm>
          <a:prstGeom prst="rect">
            <a:avLst/>
          </a:prstGeom>
        </p:spPr>
      </p:pic>
      <p:sp>
        <p:nvSpPr>
          <p:cNvPr id="9" name="TextBox 8">
            <a:extLst>
              <a:ext uri="{FF2B5EF4-FFF2-40B4-BE49-F238E27FC236}">
                <a16:creationId xmlns:a16="http://schemas.microsoft.com/office/drawing/2014/main" id="{AF63F3EC-A864-0103-335C-B2F8D0432170}"/>
              </a:ext>
            </a:extLst>
          </p:cNvPr>
          <p:cNvSpPr txBox="1"/>
          <p:nvPr/>
        </p:nvSpPr>
        <p:spPr>
          <a:xfrm>
            <a:off x="808635" y="1095549"/>
            <a:ext cx="5620214" cy="317694"/>
          </a:xfrm>
          <a:prstGeom prst="rect">
            <a:avLst/>
          </a:prstGeom>
          <a:noFill/>
        </p:spPr>
        <p:txBody>
          <a:bodyPr wrap="square" rtlCol="0">
            <a:spAutoFit/>
          </a:bodyPr>
          <a:lstStyle/>
          <a:p>
            <a:r>
              <a:rPr lang="en-IN" dirty="0"/>
              <a:t>Training and validation scores for Loss and Accuracy</a:t>
            </a:r>
          </a:p>
        </p:txBody>
      </p:sp>
    </p:spTree>
    <p:extLst>
      <p:ext uri="{BB962C8B-B14F-4D97-AF65-F5344CB8AC3E}">
        <p14:creationId xmlns:p14="http://schemas.microsoft.com/office/powerpoint/2010/main" val="324965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2" name="Title 1"/>
          <p:cNvSpPr>
            <a:spLocks noGrp="1"/>
          </p:cNvSpPr>
          <p:nvPr>
            <p:ph type="title"/>
          </p:nvPr>
        </p:nvSpPr>
        <p:spPr>
          <a:xfrm>
            <a:off x="1535990" y="47722"/>
            <a:ext cx="3687336" cy="477995"/>
          </a:xfrm>
        </p:spPr>
        <p:txBody>
          <a:bodyPr/>
          <a:lstStyle/>
          <a:p>
            <a:r>
              <a:rPr lang="en-US" sz="2400" dirty="0">
                <a:latin typeface="Bookman Old Style" panose="02050604050505020204" pitchFamily="18" charset="0"/>
              </a:rPr>
              <a:t>Experiment Results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pic>
        <p:nvPicPr>
          <p:cNvPr id="4" name="Picture 3">
            <a:extLst>
              <a:ext uri="{FF2B5EF4-FFF2-40B4-BE49-F238E27FC236}">
                <a16:creationId xmlns:a16="http://schemas.microsoft.com/office/drawing/2014/main" id="{A879A01F-68B7-CD1F-BFD5-23197154FC2B}"/>
              </a:ext>
            </a:extLst>
          </p:cNvPr>
          <p:cNvPicPr>
            <a:picLocks noChangeAspect="1"/>
          </p:cNvPicPr>
          <p:nvPr/>
        </p:nvPicPr>
        <p:blipFill>
          <a:blip r:embed="rId3"/>
          <a:stretch>
            <a:fillRect/>
          </a:stretch>
        </p:blipFill>
        <p:spPr>
          <a:xfrm>
            <a:off x="4347535" y="1810424"/>
            <a:ext cx="3777987" cy="662685"/>
          </a:xfrm>
          <a:prstGeom prst="rect">
            <a:avLst/>
          </a:prstGeom>
        </p:spPr>
      </p:pic>
      <p:sp>
        <p:nvSpPr>
          <p:cNvPr id="5" name="TextBox 4">
            <a:extLst>
              <a:ext uri="{FF2B5EF4-FFF2-40B4-BE49-F238E27FC236}">
                <a16:creationId xmlns:a16="http://schemas.microsoft.com/office/drawing/2014/main" id="{1DA2ED85-03FD-487E-6D10-7C43070A2D75}"/>
              </a:ext>
            </a:extLst>
          </p:cNvPr>
          <p:cNvSpPr txBox="1"/>
          <p:nvPr/>
        </p:nvSpPr>
        <p:spPr>
          <a:xfrm>
            <a:off x="4355389" y="601879"/>
            <a:ext cx="2084439" cy="307777"/>
          </a:xfrm>
          <a:prstGeom prst="rect">
            <a:avLst/>
          </a:prstGeom>
          <a:noFill/>
        </p:spPr>
        <p:txBody>
          <a:bodyPr wrap="square" rtlCol="0">
            <a:spAutoFit/>
          </a:bodyPr>
          <a:lstStyle/>
          <a:p>
            <a:r>
              <a:rPr lang="en-IN" dirty="0"/>
              <a:t>Reporting the results</a:t>
            </a:r>
          </a:p>
        </p:txBody>
      </p:sp>
      <p:sp>
        <p:nvSpPr>
          <p:cNvPr id="8" name="TextBox 7">
            <a:extLst>
              <a:ext uri="{FF2B5EF4-FFF2-40B4-BE49-F238E27FC236}">
                <a16:creationId xmlns:a16="http://schemas.microsoft.com/office/drawing/2014/main" id="{87F6CED6-1FB5-8F3A-082E-61C03449D588}"/>
              </a:ext>
            </a:extLst>
          </p:cNvPr>
          <p:cNvSpPr txBox="1"/>
          <p:nvPr/>
        </p:nvSpPr>
        <p:spPr>
          <a:xfrm>
            <a:off x="862361" y="754423"/>
            <a:ext cx="2661424" cy="307777"/>
          </a:xfrm>
          <a:prstGeom prst="rect">
            <a:avLst/>
          </a:prstGeom>
          <a:noFill/>
        </p:spPr>
        <p:txBody>
          <a:bodyPr wrap="square" rtlCol="0">
            <a:spAutoFit/>
          </a:bodyPr>
          <a:lstStyle/>
          <a:p>
            <a:r>
              <a:rPr lang="en-IN" dirty="0"/>
              <a:t>Confusion matrix</a:t>
            </a:r>
          </a:p>
        </p:txBody>
      </p:sp>
      <p:pic>
        <p:nvPicPr>
          <p:cNvPr id="9" name="Picture 8">
            <a:extLst>
              <a:ext uri="{FF2B5EF4-FFF2-40B4-BE49-F238E27FC236}">
                <a16:creationId xmlns:a16="http://schemas.microsoft.com/office/drawing/2014/main" id="{FD5B2AB0-3A76-966B-CFED-893936F24A0C}"/>
              </a:ext>
            </a:extLst>
          </p:cNvPr>
          <p:cNvPicPr>
            <a:picLocks noChangeAspect="1"/>
          </p:cNvPicPr>
          <p:nvPr/>
        </p:nvPicPr>
        <p:blipFill>
          <a:blip r:embed="rId4"/>
          <a:stretch>
            <a:fillRect/>
          </a:stretch>
        </p:blipFill>
        <p:spPr>
          <a:xfrm>
            <a:off x="635865" y="1113197"/>
            <a:ext cx="3159021" cy="2711043"/>
          </a:xfrm>
          <a:prstGeom prst="rect">
            <a:avLst/>
          </a:prstGeom>
        </p:spPr>
      </p:pic>
      <p:sp>
        <p:nvSpPr>
          <p:cNvPr id="11" name="TextBox 10">
            <a:extLst>
              <a:ext uri="{FF2B5EF4-FFF2-40B4-BE49-F238E27FC236}">
                <a16:creationId xmlns:a16="http://schemas.microsoft.com/office/drawing/2014/main" id="{EEEDF983-7BE5-C54B-1946-83A14FD18174}"/>
              </a:ext>
            </a:extLst>
          </p:cNvPr>
          <p:cNvSpPr txBox="1"/>
          <p:nvPr/>
        </p:nvSpPr>
        <p:spPr>
          <a:xfrm>
            <a:off x="4372116" y="937637"/>
            <a:ext cx="2084439" cy="307777"/>
          </a:xfrm>
          <a:prstGeom prst="rect">
            <a:avLst/>
          </a:prstGeom>
          <a:noFill/>
        </p:spPr>
        <p:txBody>
          <a:bodyPr wrap="square" rtlCol="0">
            <a:spAutoFit/>
          </a:bodyPr>
          <a:lstStyle/>
          <a:p>
            <a:r>
              <a:rPr lang="en-IN" dirty="0"/>
              <a:t>Positive sentiment:</a:t>
            </a:r>
          </a:p>
        </p:txBody>
      </p:sp>
      <p:sp>
        <p:nvSpPr>
          <p:cNvPr id="12" name="TextBox 11">
            <a:extLst>
              <a:ext uri="{FF2B5EF4-FFF2-40B4-BE49-F238E27FC236}">
                <a16:creationId xmlns:a16="http://schemas.microsoft.com/office/drawing/2014/main" id="{E2042855-DDA1-4306-8D77-67A624067081}"/>
              </a:ext>
            </a:extLst>
          </p:cNvPr>
          <p:cNvSpPr txBox="1"/>
          <p:nvPr/>
        </p:nvSpPr>
        <p:spPr>
          <a:xfrm>
            <a:off x="4402938" y="2705593"/>
            <a:ext cx="2356624" cy="307777"/>
          </a:xfrm>
          <a:prstGeom prst="rect">
            <a:avLst/>
          </a:prstGeom>
          <a:noFill/>
        </p:spPr>
        <p:txBody>
          <a:bodyPr wrap="square" rtlCol="0">
            <a:spAutoFit/>
          </a:bodyPr>
          <a:lstStyle/>
          <a:p>
            <a:r>
              <a:rPr lang="en-IN" dirty="0"/>
              <a:t>Negative sentiment:</a:t>
            </a:r>
          </a:p>
        </p:txBody>
      </p:sp>
      <p:pic>
        <p:nvPicPr>
          <p:cNvPr id="14" name="Picture 13">
            <a:extLst>
              <a:ext uri="{FF2B5EF4-FFF2-40B4-BE49-F238E27FC236}">
                <a16:creationId xmlns:a16="http://schemas.microsoft.com/office/drawing/2014/main" id="{6E7B2E8C-D547-0697-6070-6154BF2152AF}"/>
              </a:ext>
            </a:extLst>
          </p:cNvPr>
          <p:cNvPicPr>
            <a:picLocks noChangeAspect="1"/>
          </p:cNvPicPr>
          <p:nvPr/>
        </p:nvPicPr>
        <p:blipFill>
          <a:blip r:embed="rId5"/>
          <a:stretch>
            <a:fillRect/>
          </a:stretch>
        </p:blipFill>
        <p:spPr>
          <a:xfrm>
            <a:off x="4369237" y="1273032"/>
            <a:ext cx="2552104" cy="391417"/>
          </a:xfrm>
          <a:prstGeom prst="rect">
            <a:avLst/>
          </a:prstGeom>
        </p:spPr>
      </p:pic>
      <p:pic>
        <p:nvPicPr>
          <p:cNvPr id="16" name="Picture 15">
            <a:extLst>
              <a:ext uri="{FF2B5EF4-FFF2-40B4-BE49-F238E27FC236}">
                <a16:creationId xmlns:a16="http://schemas.microsoft.com/office/drawing/2014/main" id="{09D11ACA-CC30-E174-D714-E27F09F14D4D}"/>
              </a:ext>
            </a:extLst>
          </p:cNvPr>
          <p:cNvPicPr>
            <a:picLocks noChangeAspect="1"/>
          </p:cNvPicPr>
          <p:nvPr/>
        </p:nvPicPr>
        <p:blipFill>
          <a:blip r:embed="rId6"/>
          <a:stretch>
            <a:fillRect/>
          </a:stretch>
        </p:blipFill>
        <p:spPr>
          <a:xfrm>
            <a:off x="4333948" y="3752763"/>
            <a:ext cx="3371703" cy="538712"/>
          </a:xfrm>
          <a:prstGeom prst="rect">
            <a:avLst/>
          </a:prstGeom>
        </p:spPr>
      </p:pic>
      <p:pic>
        <p:nvPicPr>
          <p:cNvPr id="18" name="Picture 17">
            <a:extLst>
              <a:ext uri="{FF2B5EF4-FFF2-40B4-BE49-F238E27FC236}">
                <a16:creationId xmlns:a16="http://schemas.microsoft.com/office/drawing/2014/main" id="{E59972E0-420E-A318-D2EB-78BA4241743F}"/>
              </a:ext>
            </a:extLst>
          </p:cNvPr>
          <p:cNvPicPr>
            <a:picLocks noChangeAspect="1"/>
          </p:cNvPicPr>
          <p:nvPr/>
        </p:nvPicPr>
        <p:blipFill>
          <a:blip r:embed="rId7"/>
          <a:stretch>
            <a:fillRect/>
          </a:stretch>
        </p:blipFill>
        <p:spPr>
          <a:xfrm>
            <a:off x="4347535" y="3231792"/>
            <a:ext cx="2573806" cy="448993"/>
          </a:xfrm>
          <a:prstGeom prst="rect">
            <a:avLst/>
          </a:prstGeom>
        </p:spPr>
      </p:pic>
    </p:spTree>
    <p:extLst>
      <p:ext uri="{BB962C8B-B14F-4D97-AF65-F5344CB8AC3E}">
        <p14:creationId xmlns:p14="http://schemas.microsoft.com/office/powerpoint/2010/main" val="74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931274" y="1048634"/>
            <a:ext cx="6993526" cy="2677656"/>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method is able to predict the sentiment accurately.</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Apache spark has better scalability than Hadoop especially for the real-time sentiment analysis.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Apache spark utilizes resources more efficiently providing better performance.</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By utilizing deep learning technique, sentiment analysis with Hadoop achieved higher accuracy in classifying sentiment as positive and negative.</a:t>
            </a:r>
          </a:p>
        </p:txBody>
      </p:sp>
      <p:sp>
        <p:nvSpPr>
          <p:cNvPr id="8" name="TextBox 7">
            <a:extLst>
              <a:ext uri="{FF2B5EF4-FFF2-40B4-BE49-F238E27FC236}">
                <a16:creationId xmlns:a16="http://schemas.microsoft.com/office/drawing/2014/main" id="{53C89320-C641-1CE9-E250-515A04CC7CC1}"/>
              </a:ext>
            </a:extLst>
          </p:cNvPr>
          <p:cNvSpPr txBox="1"/>
          <p:nvPr/>
        </p:nvSpPr>
        <p:spPr>
          <a:xfrm>
            <a:off x="1469263" y="512957"/>
            <a:ext cx="1856531" cy="461665"/>
          </a:xfrm>
          <a:prstGeom prst="rect">
            <a:avLst/>
          </a:prstGeom>
          <a:noFill/>
        </p:spPr>
        <p:txBody>
          <a:bodyPr wrap="square" rtlCol="0">
            <a:spAutoFit/>
          </a:bodyPr>
          <a:lstStyle/>
          <a:p>
            <a:r>
              <a:rPr lang="en-IN" sz="2400" dirty="0">
                <a:latin typeface="Bookman Old Style" panose="02050604050505020204" pitchFamily="18" charset="0"/>
              </a:rPr>
              <a:t>Findings</a:t>
            </a:r>
          </a:p>
        </p:txBody>
      </p:sp>
    </p:spTree>
    <p:extLst>
      <p:ext uri="{BB962C8B-B14F-4D97-AF65-F5344CB8AC3E}">
        <p14:creationId xmlns:p14="http://schemas.microsoft.com/office/powerpoint/2010/main" val="190410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93638" y="296959"/>
            <a:ext cx="2405933" cy="550126"/>
          </a:xfrm>
        </p:spPr>
        <p:txBody>
          <a:bodyPr/>
          <a:lstStyle/>
          <a:p>
            <a:r>
              <a:rPr lang="en-US" sz="2400" dirty="0">
                <a:latin typeface="Bookman Old Style" panose="02050604050505020204" pitchFamily="18" charset="0"/>
              </a:rPr>
              <a:t>Justification</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41266C15-7AC4-AD3C-3A01-FE81438F9BD8}"/>
                  </a:ext>
                </a:extLst>
              </p:cNvPr>
              <p:cNvGraphicFramePr>
                <a:graphicFrameLocks noGrp="1"/>
              </p:cNvGraphicFramePr>
              <p:nvPr>
                <p:extLst>
                  <p:ext uri="{D42A27DB-BD31-4B8C-83A1-F6EECF244321}">
                    <p14:modId xmlns:p14="http://schemas.microsoft.com/office/powerpoint/2010/main" val="771874943"/>
                  </p:ext>
                </p:extLst>
              </p:nvPr>
            </p:nvGraphicFramePr>
            <p:xfrm>
              <a:off x="360556" y="1151090"/>
              <a:ext cx="8422888" cy="3042568"/>
            </p:xfrm>
            <a:graphic>
              <a:graphicData uri="http://schemas.openxmlformats.org/drawingml/2006/table">
                <a:tbl>
                  <a:tblPr firstRow="1" bandRow="1">
                    <a:tableStyleId>{1D3205E1-8B83-452B-8570-0B3C4014EAE2}</a:tableStyleId>
                  </a:tblPr>
                  <a:tblGrid>
                    <a:gridCol w="1149277">
                      <a:extLst>
                        <a:ext uri="{9D8B030D-6E8A-4147-A177-3AD203B41FA5}">
                          <a16:colId xmlns:a16="http://schemas.microsoft.com/office/drawing/2014/main" val="3776803870"/>
                        </a:ext>
                      </a:extLst>
                    </a:gridCol>
                    <a:gridCol w="3099338">
                      <a:extLst>
                        <a:ext uri="{9D8B030D-6E8A-4147-A177-3AD203B41FA5}">
                          <a16:colId xmlns:a16="http://schemas.microsoft.com/office/drawing/2014/main" val="2918678653"/>
                        </a:ext>
                      </a:extLst>
                    </a:gridCol>
                    <a:gridCol w="1137424">
                      <a:extLst>
                        <a:ext uri="{9D8B030D-6E8A-4147-A177-3AD203B41FA5}">
                          <a16:colId xmlns:a16="http://schemas.microsoft.com/office/drawing/2014/main" val="3006773085"/>
                        </a:ext>
                      </a:extLst>
                    </a:gridCol>
                    <a:gridCol w="1025912">
                      <a:extLst>
                        <a:ext uri="{9D8B030D-6E8A-4147-A177-3AD203B41FA5}">
                          <a16:colId xmlns:a16="http://schemas.microsoft.com/office/drawing/2014/main" val="4087131335"/>
                        </a:ext>
                      </a:extLst>
                    </a:gridCol>
                    <a:gridCol w="2010937">
                      <a:extLst>
                        <a:ext uri="{9D8B030D-6E8A-4147-A177-3AD203B41FA5}">
                          <a16:colId xmlns:a16="http://schemas.microsoft.com/office/drawing/2014/main" val="1844085233"/>
                        </a:ext>
                      </a:extLst>
                    </a:gridCol>
                  </a:tblGrid>
                  <a:tr h="654157">
                    <a:tc>
                      <a:txBody>
                        <a:bodyPr/>
                        <a:lstStyle/>
                        <a:p>
                          <a:r>
                            <a:rPr lang="en-IN" dirty="0"/>
                            <a:t>Parameters</a:t>
                          </a:r>
                        </a:p>
                      </a:txBody>
                      <a:tcPr/>
                    </a:tc>
                    <a:tc>
                      <a:txBody>
                        <a:bodyPr/>
                        <a:lstStyle/>
                        <a:p>
                          <a:r>
                            <a:rPr lang="en-IN" dirty="0"/>
                            <a:t>Mathematical formulae</a:t>
                          </a:r>
                        </a:p>
                      </a:txBody>
                      <a:tcPr/>
                    </a:tc>
                    <a:tc>
                      <a:txBody>
                        <a:bodyPr/>
                        <a:lstStyle/>
                        <a:p>
                          <a:r>
                            <a:rPr lang="en-IN" dirty="0"/>
                            <a:t>Existing values</a:t>
                          </a:r>
                        </a:p>
                      </a:txBody>
                      <a:tcPr/>
                    </a:tc>
                    <a:tc>
                      <a:txBody>
                        <a:bodyPr/>
                        <a:lstStyle/>
                        <a:p>
                          <a:r>
                            <a:rPr lang="en-IN" dirty="0"/>
                            <a:t>Improved values</a:t>
                          </a:r>
                        </a:p>
                      </a:txBody>
                      <a:tcPr/>
                    </a:tc>
                    <a:tc>
                      <a:txBody>
                        <a:bodyPr/>
                        <a:lstStyle/>
                        <a:p>
                          <a:r>
                            <a:rPr lang="en-IN" dirty="0"/>
                            <a:t>Justification</a:t>
                          </a:r>
                        </a:p>
                      </a:txBody>
                      <a:tcPr/>
                    </a:tc>
                    <a:extLst>
                      <a:ext uri="{0D108BD9-81ED-4DB2-BD59-A6C34878D82A}">
                        <a16:rowId xmlns:a16="http://schemas.microsoft.com/office/drawing/2014/main" val="3590075434"/>
                      </a:ext>
                    </a:extLst>
                  </a:tr>
                  <a:tr h="468171">
                    <a:tc>
                      <a:txBody>
                        <a:bodyPr/>
                        <a:lstStyle/>
                        <a:p>
                          <a:r>
                            <a:rPr lang="en-IN" dirty="0"/>
                            <a:t>Accuracy</a:t>
                          </a:r>
                        </a:p>
                      </a:txBody>
                      <a:tcPr/>
                    </a:tc>
                    <a:tc>
                      <a:txBody>
                        <a:bodyPr/>
                        <a:lstStyle/>
                        <a:p>
                          <a:r>
                            <a:rPr lang="en-IN" sz="1100" dirty="0"/>
                            <a:t>Accuracy = </a:t>
                          </a:r>
                          <a14:m>
                            <m:oMath xmlns:m="http://schemas.openxmlformats.org/officeDocument/2006/math">
                              <m:f>
                                <m:fPr>
                                  <m:ctrlPr>
                                    <a:rPr lang="en-IN" sz="1100" i="1" smtClean="0">
                                      <a:latin typeface="Cambria Math" panose="02040503050406030204" pitchFamily="18" charset="0"/>
                                    </a:rPr>
                                  </m:ctrlPr>
                                </m:fPr>
                                <m:num>
                                  <m:r>
                                    <a:rPr lang="en-IN" sz="1100" b="0" i="1" smtClean="0">
                                      <a:latin typeface="Cambria Math" panose="02040503050406030204" pitchFamily="18" charset="0"/>
                                    </a:rPr>
                                    <m:t>𝑁𝑢𝑚𝑏𝑒𝑟</m:t>
                                  </m:r>
                                  <m:r>
                                    <a:rPr lang="en-IN" sz="1100" b="0" i="1" smtClean="0">
                                      <a:latin typeface="Cambria Math" panose="02040503050406030204" pitchFamily="18" charset="0"/>
                                    </a:rPr>
                                    <m:t> </m:t>
                                  </m:r>
                                  <m:r>
                                    <a:rPr lang="en-IN" sz="1100" b="0" i="1" smtClean="0">
                                      <a:latin typeface="Cambria Math" panose="02040503050406030204" pitchFamily="18" charset="0"/>
                                    </a:rPr>
                                    <m:t>𝑜𝑓</m:t>
                                  </m:r>
                                  <m:r>
                                    <a:rPr lang="en-IN" sz="1100" b="0" i="1" smtClean="0">
                                      <a:latin typeface="Cambria Math" panose="02040503050406030204" pitchFamily="18" charset="0"/>
                                    </a:rPr>
                                    <m:t> </m:t>
                                  </m:r>
                                  <m:r>
                                    <a:rPr lang="en-IN" sz="1100" b="0" i="1" smtClean="0">
                                      <a:latin typeface="Cambria Math" panose="02040503050406030204" pitchFamily="18" charset="0"/>
                                    </a:rPr>
                                    <m:t>𝑐𝑜𝑟𝑟𝑒𝑐𝑡</m:t>
                                  </m:r>
                                  <m:r>
                                    <a:rPr lang="en-IN" sz="1100" b="0" i="1" smtClean="0">
                                      <a:latin typeface="Cambria Math" panose="02040503050406030204" pitchFamily="18" charset="0"/>
                                    </a:rPr>
                                    <m:t> </m:t>
                                  </m:r>
                                  <m:r>
                                    <a:rPr lang="en-IN" sz="1100" b="0" i="1" smtClean="0">
                                      <a:latin typeface="Cambria Math" panose="02040503050406030204" pitchFamily="18" charset="0"/>
                                    </a:rPr>
                                    <m:t>𝑝𝑟𝑒𝑑𝑖𝑐𝑡𝑖𝑜𝑛𝑠</m:t>
                                  </m:r>
                                </m:num>
                                <m:den>
                                  <m:r>
                                    <a:rPr lang="en-IN" sz="1100" b="0" i="1" smtClean="0">
                                      <a:latin typeface="Cambria Math" panose="02040503050406030204" pitchFamily="18" charset="0"/>
                                    </a:rPr>
                                    <m:t>𝑇𝑜𝑡𝑎𝑙</m:t>
                                  </m:r>
                                  <m:r>
                                    <a:rPr lang="en-IN" sz="1100" b="0" i="1" smtClean="0">
                                      <a:latin typeface="Cambria Math" panose="02040503050406030204" pitchFamily="18" charset="0"/>
                                    </a:rPr>
                                    <m:t> </m:t>
                                  </m:r>
                                  <m:r>
                                    <a:rPr lang="en-IN" sz="1100" b="0" i="1" smtClean="0">
                                      <a:latin typeface="Cambria Math" panose="02040503050406030204" pitchFamily="18" charset="0"/>
                                    </a:rPr>
                                    <m:t>𝑛</m:t>
                                  </m:r>
                                  <m:r>
                                    <a:rPr lang="en-IN" sz="1100" b="0" i="1" smtClean="0">
                                      <a:latin typeface="Cambria Math" panose="02040503050406030204" pitchFamily="18" charset="0"/>
                                    </a:rPr>
                                    <m:t>𝑢𝑚𝑏𝑒𝑟</m:t>
                                  </m:r>
                                  <m:r>
                                    <a:rPr lang="en-IN" sz="1100" b="0" i="1" smtClean="0">
                                      <a:latin typeface="Cambria Math" panose="02040503050406030204" pitchFamily="18" charset="0"/>
                                    </a:rPr>
                                    <m:t> </m:t>
                                  </m:r>
                                  <m:r>
                                    <a:rPr lang="en-IN" sz="1100" b="0" i="1" smtClean="0">
                                      <a:latin typeface="Cambria Math" panose="02040503050406030204" pitchFamily="18" charset="0"/>
                                    </a:rPr>
                                    <m:t>𝑜𝑓</m:t>
                                  </m:r>
                                  <m:r>
                                    <a:rPr lang="en-IN" sz="1100" b="0" i="1" smtClean="0">
                                      <a:latin typeface="Cambria Math" panose="02040503050406030204" pitchFamily="18" charset="0"/>
                                    </a:rPr>
                                    <m:t> </m:t>
                                  </m:r>
                                  <m:r>
                                    <a:rPr lang="en-IN" sz="1100" b="0" i="1" smtClean="0">
                                      <a:latin typeface="Cambria Math" panose="02040503050406030204" pitchFamily="18" charset="0"/>
                                    </a:rPr>
                                    <m:t>𝑝𝑟𝑒𝑑𝑖𝑐𝑡𝑖𝑜𝑛𝑠</m:t>
                                  </m:r>
                                </m:den>
                              </m:f>
                              <m:r>
                                <a:rPr lang="en-IN" sz="1100" i="1" smtClean="0">
                                  <a:latin typeface="Cambria Math" panose="02040503050406030204" pitchFamily="18" charset="0"/>
                                </a:rPr>
                                <m:t>×</m:t>
                              </m:r>
                              <m:r>
                                <a:rPr lang="en-IN" sz="1100" b="0" i="1" smtClean="0">
                                  <a:latin typeface="Cambria Math" panose="02040503050406030204" pitchFamily="18" charset="0"/>
                                </a:rPr>
                                <m:t>100</m:t>
                              </m:r>
                            </m:oMath>
                          </a14:m>
                          <a:endParaRPr lang="en-IN" sz="1100" dirty="0"/>
                        </a:p>
                      </a:txBody>
                      <a:tcPr/>
                    </a:tc>
                    <a:tc>
                      <a:txBody>
                        <a:bodyPr/>
                        <a:lstStyle/>
                        <a:p>
                          <a:r>
                            <a:rPr lang="en-IN" sz="1200" dirty="0"/>
                            <a:t>0.96</a:t>
                          </a:r>
                        </a:p>
                      </a:txBody>
                      <a:tcPr/>
                    </a:tc>
                    <a:tc>
                      <a:txBody>
                        <a:bodyPr/>
                        <a:lstStyle/>
                        <a:p>
                          <a:r>
                            <a:rPr lang="en-IN" sz="1100" dirty="0"/>
                            <a:t>0.97</a:t>
                          </a:r>
                        </a:p>
                      </a:txBody>
                      <a:tcPr/>
                    </a:tc>
                    <a:tc>
                      <a:txBody>
                        <a:bodyPr/>
                        <a:lstStyle/>
                        <a:p>
                          <a:r>
                            <a:rPr lang="en-IN" sz="1200" dirty="0"/>
                            <a:t>Proposed method is able to produce an accurate prediction.</a:t>
                          </a:r>
                        </a:p>
                      </a:txBody>
                      <a:tcPr/>
                    </a:tc>
                    <a:extLst>
                      <a:ext uri="{0D108BD9-81ED-4DB2-BD59-A6C34878D82A}">
                        <a16:rowId xmlns:a16="http://schemas.microsoft.com/office/drawing/2014/main" val="3552745614"/>
                      </a:ext>
                    </a:extLst>
                  </a:tr>
                  <a:tr h="468171">
                    <a:tc>
                      <a:txBody>
                        <a:bodyPr/>
                        <a:lstStyle/>
                        <a:p>
                          <a:r>
                            <a:rPr lang="en-IN" dirty="0"/>
                            <a:t>Recall</a:t>
                          </a:r>
                        </a:p>
                      </a:txBody>
                      <a:tcPr/>
                    </a:tc>
                    <a:tc>
                      <a:txBody>
                        <a:bodyPr/>
                        <a:lstStyle/>
                        <a:p>
                          <a:r>
                            <a:rPr lang="en-IN" sz="1100" dirty="0"/>
                            <a:t>Recall = </a:t>
                          </a:r>
                          <a14:m>
                            <m:oMath xmlns:m="http://schemas.openxmlformats.org/officeDocument/2006/math">
                              <m:f>
                                <m:fPr>
                                  <m:ctrlPr>
                                    <a:rPr lang="en-IN" sz="1100" i="1" smtClean="0">
                                      <a:latin typeface="Cambria Math" panose="02040503050406030204" pitchFamily="18" charset="0"/>
                                    </a:rPr>
                                  </m:ctrlPr>
                                </m:fPr>
                                <m:num>
                                  <m:r>
                                    <a:rPr lang="en-IN" sz="1100" b="0" i="1" smtClean="0">
                                      <a:latin typeface="Cambria Math" panose="02040503050406030204" pitchFamily="18" charset="0"/>
                                    </a:rPr>
                                    <m:t>𝑇𝑟𝑢𝑒</m:t>
                                  </m:r>
                                  <m:r>
                                    <a:rPr lang="en-IN" sz="1100" b="0" i="1" smtClean="0">
                                      <a:latin typeface="Cambria Math" panose="02040503050406030204" pitchFamily="18" charset="0"/>
                                    </a:rPr>
                                    <m:t> </m:t>
                                  </m:r>
                                  <m:r>
                                    <a:rPr lang="en-IN" sz="1100" b="0" i="1" smtClean="0">
                                      <a:latin typeface="Cambria Math" panose="02040503050406030204" pitchFamily="18" charset="0"/>
                                    </a:rPr>
                                    <m:t>𝑝𝑜𝑠𝑖𝑡𝑖𝑣𝑒𝑠</m:t>
                                  </m:r>
                                  <m:r>
                                    <a:rPr lang="en-IN" sz="1100" b="0" i="1" smtClean="0">
                                      <a:latin typeface="Cambria Math" panose="02040503050406030204" pitchFamily="18" charset="0"/>
                                    </a:rPr>
                                    <m:t>+</m:t>
                                  </m:r>
                                  <m:r>
                                    <a:rPr lang="en-IN" sz="1100" b="0" i="1" smtClean="0">
                                      <a:latin typeface="Cambria Math" panose="02040503050406030204" pitchFamily="18" charset="0"/>
                                    </a:rPr>
                                    <m:t>𝐹𝑎𝑙𝑠𝑒</m:t>
                                  </m:r>
                                  <m:r>
                                    <a:rPr lang="en-IN" sz="1100" b="0" i="1" smtClean="0">
                                      <a:latin typeface="Cambria Math" panose="02040503050406030204" pitchFamily="18" charset="0"/>
                                    </a:rPr>
                                    <m:t> </m:t>
                                  </m:r>
                                  <m:r>
                                    <a:rPr lang="en-IN" sz="1100" b="0" i="1" smtClean="0">
                                      <a:latin typeface="Cambria Math" panose="02040503050406030204" pitchFamily="18" charset="0"/>
                                    </a:rPr>
                                    <m:t>𝑛𝑒𝑔𝑎𝑡𝑖𝑣𝑒𝑠</m:t>
                                  </m:r>
                                </m:num>
                                <m:den>
                                  <m:r>
                                    <a:rPr lang="en-IN" sz="1100" b="0" i="1" smtClean="0">
                                      <a:latin typeface="Cambria Math" panose="02040503050406030204" pitchFamily="18" charset="0"/>
                                    </a:rPr>
                                    <m:t>𝑇𝑟𝑢𝑒</m:t>
                                  </m:r>
                                  <m:r>
                                    <a:rPr lang="en-IN" sz="1100" b="0" i="1" smtClean="0">
                                      <a:latin typeface="Cambria Math" panose="02040503050406030204" pitchFamily="18" charset="0"/>
                                    </a:rPr>
                                    <m:t> </m:t>
                                  </m:r>
                                  <m:r>
                                    <a:rPr lang="en-IN" sz="1100" b="0" i="1" smtClean="0">
                                      <a:latin typeface="Cambria Math" panose="02040503050406030204" pitchFamily="18" charset="0"/>
                                    </a:rPr>
                                    <m:t>𝑝𝑜𝑠𝑖𝑡𝑖𝑣𝑒𝑠</m:t>
                                  </m:r>
                                </m:den>
                              </m:f>
                            </m:oMath>
                          </a14:m>
                          <a:endParaRPr lang="en-IN" sz="1100" dirty="0"/>
                        </a:p>
                      </a:txBody>
                      <a:tcPr/>
                    </a:tc>
                    <a:tc>
                      <a:txBody>
                        <a:bodyPr/>
                        <a:lstStyle/>
                        <a:p>
                          <a:r>
                            <a:rPr lang="en-IN" sz="1200" dirty="0"/>
                            <a:t>0.98</a:t>
                          </a:r>
                        </a:p>
                      </a:txBody>
                      <a:tcPr/>
                    </a:tc>
                    <a:tc>
                      <a:txBody>
                        <a:bodyPr/>
                        <a:lstStyle/>
                        <a:p>
                          <a:r>
                            <a:rPr lang="en-IN" sz="1100" dirty="0"/>
                            <a:t>0.99</a:t>
                          </a:r>
                        </a:p>
                      </a:txBody>
                      <a:tcPr/>
                    </a:tc>
                    <a:tc>
                      <a:txBody>
                        <a:bodyPr/>
                        <a:lstStyle/>
                        <a:p>
                          <a:r>
                            <a:rPr lang="en-IN" sz="1200" dirty="0"/>
                            <a:t>Proposed method is able to get a True Positive Rate(TPR) of 0.99.</a:t>
                          </a:r>
                        </a:p>
                      </a:txBody>
                      <a:tcPr/>
                    </a:tc>
                    <a:extLst>
                      <a:ext uri="{0D108BD9-81ED-4DB2-BD59-A6C34878D82A}">
                        <a16:rowId xmlns:a16="http://schemas.microsoft.com/office/drawing/2014/main" val="1861734644"/>
                      </a:ext>
                    </a:extLst>
                  </a:tr>
                  <a:tr h="468171">
                    <a:tc>
                      <a:txBody>
                        <a:bodyPr/>
                        <a:lstStyle/>
                        <a:p>
                          <a:r>
                            <a:rPr lang="en-IN" dirty="0"/>
                            <a:t>F1-score</a:t>
                          </a:r>
                        </a:p>
                      </a:txBody>
                      <a:tcPr/>
                    </a:tc>
                    <a:tc>
                      <a:txBody>
                        <a:bodyPr/>
                        <a:lstStyle/>
                        <a:p>
                          <a:r>
                            <a:rPr lang="en-IN" sz="1100" dirty="0"/>
                            <a:t>F1-score = </a:t>
                          </a:r>
                          <a14:m>
                            <m:oMath xmlns:m="http://schemas.openxmlformats.org/officeDocument/2006/math">
                              <m:f>
                                <m:fPr>
                                  <m:ctrlPr>
                                    <a:rPr lang="en-IN" sz="1100" i="1" smtClean="0">
                                      <a:latin typeface="Cambria Math" panose="02040503050406030204" pitchFamily="18" charset="0"/>
                                    </a:rPr>
                                  </m:ctrlPr>
                                </m:fPr>
                                <m:num>
                                  <m:r>
                                    <a:rPr lang="en-IN" sz="1100" b="0" i="1" smtClean="0">
                                      <a:latin typeface="Cambria Math" panose="02040503050406030204" pitchFamily="18" charset="0"/>
                                    </a:rPr>
                                    <m:t>2×</m:t>
                                  </m:r>
                                  <m:r>
                                    <a:rPr lang="en-IN" sz="1100" b="0" i="1" smtClean="0">
                                      <a:latin typeface="Cambria Math" panose="02040503050406030204" pitchFamily="18" charset="0"/>
                                    </a:rPr>
                                    <m:t>𝑟𝑒𝑐𝑎𝑙𝑙</m:t>
                                  </m:r>
                                  <m:r>
                                    <a:rPr lang="en-IN" sz="1100" b="0" i="1" smtClean="0">
                                      <a:latin typeface="Cambria Math" panose="02040503050406030204" pitchFamily="18" charset="0"/>
                                    </a:rPr>
                                    <m:t>×</m:t>
                                  </m:r>
                                  <m:r>
                                    <a:rPr lang="en-IN" sz="1100" b="0" i="1" smtClean="0">
                                      <a:latin typeface="Cambria Math" panose="02040503050406030204" pitchFamily="18" charset="0"/>
                                    </a:rPr>
                                    <m:t>𝑝𝑟𝑒𝑐𝑖𝑠𝑖𝑜𝑛</m:t>
                                  </m:r>
                                </m:num>
                                <m:den>
                                  <m:r>
                                    <a:rPr lang="en-IN" sz="1100" b="0" i="1" smtClean="0">
                                      <a:latin typeface="Cambria Math" panose="02040503050406030204" pitchFamily="18" charset="0"/>
                                    </a:rPr>
                                    <m:t>𝑟𝑒𝑐𝑎𝑙𝑙</m:t>
                                  </m:r>
                                  <m:r>
                                    <a:rPr lang="en-IN" sz="1100" b="0" i="1" smtClean="0">
                                      <a:latin typeface="Cambria Math" panose="02040503050406030204" pitchFamily="18" charset="0"/>
                                    </a:rPr>
                                    <m:t>+</m:t>
                                  </m:r>
                                  <m:r>
                                    <a:rPr lang="en-IN" sz="1100" b="0" i="1" smtClean="0">
                                      <a:latin typeface="Cambria Math" panose="02040503050406030204" pitchFamily="18" charset="0"/>
                                    </a:rPr>
                                    <m:t>𝑝𝑟𝑒𝑐𝑖𝑠𝑖𝑜𝑛</m:t>
                                  </m:r>
                                </m:den>
                              </m:f>
                            </m:oMath>
                          </a14:m>
                          <a:endParaRPr lang="en-IN" sz="1100" dirty="0"/>
                        </a:p>
                      </a:txBody>
                      <a:tcPr/>
                    </a:tc>
                    <a:tc>
                      <a:txBody>
                        <a:bodyPr/>
                        <a:lstStyle/>
                        <a:p>
                          <a:r>
                            <a:rPr lang="en-IN" sz="1200" dirty="0"/>
                            <a:t>0.98</a:t>
                          </a:r>
                        </a:p>
                      </a:txBody>
                      <a:tcPr/>
                    </a:tc>
                    <a:tc>
                      <a:txBody>
                        <a:bodyPr/>
                        <a:lstStyle/>
                        <a:p>
                          <a:r>
                            <a:rPr lang="en-IN" sz="1100" dirty="0"/>
                            <a:t>0.99</a:t>
                          </a:r>
                        </a:p>
                      </a:txBody>
                      <a:tcPr/>
                    </a:tc>
                    <a:tc>
                      <a:txBody>
                        <a:bodyPr/>
                        <a:lstStyle/>
                        <a:p>
                          <a:r>
                            <a:rPr lang="en-IN" sz="1200" dirty="0"/>
                            <a:t>The overall model performance is high.</a:t>
                          </a:r>
                        </a:p>
                      </a:txBody>
                      <a:tcPr/>
                    </a:tc>
                    <a:extLst>
                      <a:ext uri="{0D108BD9-81ED-4DB2-BD59-A6C34878D82A}">
                        <a16:rowId xmlns:a16="http://schemas.microsoft.com/office/drawing/2014/main" val="2807474156"/>
                      </a:ext>
                    </a:extLst>
                  </a:tr>
                  <a:tr h="457964">
                    <a:tc>
                      <a:txBody>
                        <a:bodyPr/>
                        <a:lstStyle/>
                        <a:p>
                          <a:r>
                            <a:rPr lang="en-IN" dirty="0"/>
                            <a:t>Precision</a:t>
                          </a:r>
                        </a:p>
                      </a:txBody>
                      <a:tcPr/>
                    </a:tc>
                    <a:tc>
                      <a:txBody>
                        <a:bodyPr/>
                        <a:lstStyle/>
                        <a:p>
                          <a:r>
                            <a:rPr lang="en-IN" sz="1100" dirty="0"/>
                            <a:t>Precision = </a:t>
                          </a:r>
                          <a14:m>
                            <m:oMath xmlns:m="http://schemas.openxmlformats.org/officeDocument/2006/math">
                              <m:f>
                                <m:fPr>
                                  <m:ctrlPr>
                                    <a:rPr lang="en-IN" sz="1100" i="1" smtClean="0">
                                      <a:latin typeface="Cambria Math" panose="02040503050406030204" pitchFamily="18" charset="0"/>
                                    </a:rPr>
                                  </m:ctrlPr>
                                </m:fPr>
                                <m:num>
                                  <m:r>
                                    <a:rPr lang="en-IN" sz="1100" b="0" i="1" smtClean="0">
                                      <a:latin typeface="Cambria Math" panose="02040503050406030204" pitchFamily="18" charset="0"/>
                                    </a:rPr>
                                    <m:t>𝑇𝑟𝑢𝑒</m:t>
                                  </m:r>
                                  <m:r>
                                    <a:rPr lang="en-IN" sz="1100" b="0" i="1" smtClean="0">
                                      <a:latin typeface="Cambria Math" panose="02040503050406030204" pitchFamily="18" charset="0"/>
                                    </a:rPr>
                                    <m:t> </m:t>
                                  </m:r>
                                  <m:r>
                                    <a:rPr lang="en-IN" sz="1100" b="0" i="1" smtClean="0">
                                      <a:latin typeface="Cambria Math" panose="02040503050406030204" pitchFamily="18" charset="0"/>
                                    </a:rPr>
                                    <m:t>𝑝𝑜𝑠𝑖𝑡𝑖𝑣𝑒𝑠</m:t>
                                  </m:r>
                                </m:num>
                                <m:den>
                                  <m:r>
                                    <a:rPr lang="en-IN" sz="1100" b="0" i="1" smtClean="0">
                                      <a:latin typeface="Cambria Math" panose="02040503050406030204" pitchFamily="18" charset="0"/>
                                    </a:rPr>
                                    <m:t>𝑇𝑟𝑢𝑒</m:t>
                                  </m:r>
                                  <m:r>
                                    <a:rPr lang="en-IN" sz="1100" b="0" i="1" smtClean="0">
                                      <a:latin typeface="Cambria Math" panose="02040503050406030204" pitchFamily="18" charset="0"/>
                                    </a:rPr>
                                    <m:t> </m:t>
                                  </m:r>
                                  <m:r>
                                    <a:rPr lang="en-IN" sz="1100" b="0" i="1" smtClean="0">
                                      <a:latin typeface="Cambria Math" panose="02040503050406030204" pitchFamily="18" charset="0"/>
                                    </a:rPr>
                                    <m:t>𝑝𝑜𝑠𝑖𝑡𝑖𝑣𝑒𝑠</m:t>
                                  </m:r>
                                  <m:r>
                                    <a:rPr lang="en-IN" sz="1100" b="0" i="1" smtClean="0">
                                      <a:latin typeface="Cambria Math" panose="02040503050406030204" pitchFamily="18" charset="0"/>
                                    </a:rPr>
                                    <m:t>+</m:t>
                                  </m:r>
                                  <m:r>
                                    <a:rPr lang="en-IN" sz="1100" b="0" i="1" smtClean="0">
                                      <a:latin typeface="Cambria Math" panose="02040503050406030204" pitchFamily="18" charset="0"/>
                                    </a:rPr>
                                    <m:t>𝐹𝑎𝑙𝑠𝑒</m:t>
                                  </m:r>
                                  <m:r>
                                    <a:rPr lang="en-IN" sz="1100" b="0" i="1" smtClean="0">
                                      <a:latin typeface="Cambria Math" panose="02040503050406030204" pitchFamily="18" charset="0"/>
                                    </a:rPr>
                                    <m:t> </m:t>
                                  </m:r>
                                  <m:r>
                                    <a:rPr lang="en-IN" sz="1100" b="0" i="1" smtClean="0">
                                      <a:latin typeface="Cambria Math" panose="02040503050406030204" pitchFamily="18" charset="0"/>
                                    </a:rPr>
                                    <m:t>𝑝𝑜𝑠𝑖𝑡𝑖𝑣𝑒𝑠</m:t>
                                  </m:r>
                                </m:den>
                              </m:f>
                            </m:oMath>
                          </a14:m>
                          <a:endParaRPr lang="en-IN" sz="1100" dirty="0"/>
                        </a:p>
                      </a:txBody>
                      <a:tcPr/>
                    </a:tc>
                    <a:tc>
                      <a:txBody>
                        <a:bodyPr/>
                        <a:lstStyle/>
                        <a:p>
                          <a:r>
                            <a:rPr lang="en-IN" sz="1200" dirty="0"/>
                            <a:t>0.98</a:t>
                          </a:r>
                        </a:p>
                      </a:txBody>
                      <a:tcPr/>
                    </a:tc>
                    <a:tc>
                      <a:txBody>
                        <a:bodyPr/>
                        <a:lstStyle/>
                        <a:p>
                          <a:r>
                            <a:rPr lang="en-IN" sz="1100" dirty="0"/>
                            <a:t>0.99</a:t>
                          </a:r>
                        </a:p>
                      </a:txBody>
                      <a:tcPr/>
                    </a:tc>
                    <a:tc>
                      <a:txBody>
                        <a:bodyPr/>
                        <a:lstStyle/>
                        <a:p>
                          <a:r>
                            <a:rPr lang="en-IN" sz="1200" dirty="0"/>
                            <a:t>The positive predictions are accurate. At the value of 0.99.</a:t>
                          </a:r>
                        </a:p>
                      </a:txBody>
                      <a:tcPr/>
                    </a:tc>
                    <a:extLst>
                      <a:ext uri="{0D108BD9-81ED-4DB2-BD59-A6C34878D82A}">
                        <a16:rowId xmlns:a16="http://schemas.microsoft.com/office/drawing/2014/main" val="1843898004"/>
                      </a:ext>
                    </a:extLst>
                  </a:tr>
                </a:tbl>
              </a:graphicData>
            </a:graphic>
          </p:graphicFrame>
        </mc:Choice>
        <mc:Fallback>
          <p:graphicFrame>
            <p:nvGraphicFramePr>
              <p:cNvPr id="6" name="Table 5">
                <a:extLst>
                  <a:ext uri="{FF2B5EF4-FFF2-40B4-BE49-F238E27FC236}">
                    <a16:creationId xmlns:a16="http://schemas.microsoft.com/office/drawing/2014/main" id="{41266C15-7AC4-AD3C-3A01-FE81438F9BD8}"/>
                  </a:ext>
                </a:extLst>
              </p:cNvPr>
              <p:cNvGraphicFramePr>
                <a:graphicFrameLocks noGrp="1"/>
              </p:cNvGraphicFramePr>
              <p:nvPr>
                <p:extLst>
                  <p:ext uri="{D42A27DB-BD31-4B8C-83A1-F6EECF244321}">
                    <p14:modId xmlns:p14="http://schemas.microsoft.com/office/powerpoint/2010/main" val="771874943"/>
                  </p:ext>
                </p:extLst>
              </p:nvPr>
            </p:nvGraphicFramePr>
            <p:xfrm>
              <a:off x="360556" y="1151090"/>
              <a:ext cx="8422888" cy="3042568"/>
            </p:xfrm>
            <a:graphic>
              <a:graphicData uri="http://schemas.openxmlformats.org/drawingml/2006/table">
                <a:tbl>
                  <a:tblPr firstRow="1" bandRow="1">
                    <a:tableStyleId>{1D3205E1-8B83-452B-8570-0B3C4014EAE2}</a:tableStyleId>
                  </a:tblPr>
                  <a:tblGrid>
                    <a:gridCol w="1149277">
                      <a:extLst>
                        <a:ext uri="{9D8B030D-6E8A-4147-A177-3AD203B41FA5}">
                          <a16:colId xmlns:a16="http://schemas.microsoft.com/office/drawing/2014/main" val="3776803870"/>
                        </a:ext>
                      </a:extLst>
                    </a:gridCol>
                    <a:gridCol w="3099338">
                      <a:extLst>
                        <a:ext uri="{9D8B030D-6E8A-4147-A177-3AD203B41FA5}">
                          <a16:colId xmlns:a16="http://schemas.microsoft.com/office/drawing/2014/main" val="2918678653"/>
                        </a:ext>
                      </a:extLst>
                    </a:gridCol>
                    <a:gridCol w="1137424">
                      <a:extLst>
                        <a:ext uri="{9D8B030D-6E8A-4147-A177-3AD203B41FA5}">
                          <a16:colId xmlns:a16="http://schemas.microsoft.com/office/drawing/2014/main" val="3006773085"/>
                        </a:ext>
                      </a:extLst>
                    </a:gridCol>
                    <a:gridCol w="1025912">
                      <a:extLst>
                        <a:ext uri="{9D8B030D-6E8A-4147-A177-3AD203B41FA5}">
                          <a16:colId xmlns:a16="http://schemas.microsoft.com/office/drawing/2014/main" val="4087131335"/>
                        </a:ext>
                      </a:extLst>
                    </a:gridCol>
                    <a:gridCol w="2010937">
                      <a:extLst>
                        <a:ext uri="{9D8B030D-6E8A-4147-A177-3AD203B41FA5}">
                          <a16:colId xmlns:a16="http://schemas.microsoft.com/office/drawing/2014/main" val="1844085233"/>
                        </a:ext>
                      </a:extLst>
                    </a:gridCol>
                  </a:tblGrid>
                  <a:tr h="654157">
                    <a:tc>
                      <a:txBody>
                        <a:bodyPr/>
                        <a:lstStyle/>
                        <a:p>
                          <a:r>
                            <a:rPr lang="en-IN" dirty="0"/>
                            <a:t>Parameters</a:t>
                          </a:r>
                        </a:p>
                      </a:txBody>
                      <a:tcPr/>
                    </a:tc>
                    <a:tc>
                      <a:txBody>
                        <a:bodyPr/>
                        <a:lstStyle/>
                        <a:p>
                          <a:r>
                            <a:rPr lang="en-IN" dirty="0"/>
                            <a:t>Mathematical formulae</a:t>
                          </a:r>
                        </a:p>
                      </a:txBody>
                      <a:tcPr/>
                    </a:tc>
                    <a:tc>
                      <a:txBody>
                        <a:bodyPr/>
                        <a:lstStyle/>
                        <a:p>
                          <a:r>
                            <a:rPr lang="en-IN" dirty="0"/>
                            <a:t>Existing values</a:t>
                          </a:r>
                        </a:p>
                      </a:txBody>
                      <a:tcPr/>
                    </a:tc>
                    <a:tc>
                      <a:txBody>
                        <a:bodyPr/>
                        <a:lstStyle/>
                        <a:p>
                          <a:r>
                            <a:rPr lang="en-IN" dirty="0"/>
                            <a:t>Improved values</a:t>
                          </a:r>
                        </a:p>
                      </a:txBody>
                      <a:tcPr/>
                    </a:tc>
                    <a:tc>
                      <a:txBody>
                        <a:bodyPr/>
                        <a:lstStyle/>
                        <a:p>
                          <a:r>
                            <a:rPr lang="en-IN" dirty="0"/>
                            <a:t>Justification</a:t>
                          </a:r>
                        </a:p>
                      </a:txBody>
                      <a:tcPr/>
                    </a:tc>
                    <a:extLst>
                      <a:ext uri="{0D108BD9-81ED-4DB2-BD59-A6C34878D82A}">
                        <a16:rowId xmlns:a16="http://schemas.microsoft.com/office/drawing/2014/main" val="3590075434"/>
                      </a:ext>
                    </a:extLst>
                  </a:tr>
                  <a:tr h="640080">
                    <a:tc>
                      <a:txBody>
                        <a:bodyPr/>
                        <a:lstStyle/>
                        <a:p>
                          <a:r>
                            <a:rPr lang="en-IN" dirty="0"/>
                            <a:t>Accuracy</a:t>
                          </a:r>
                        </a:p>
                      </a:txBody>
                      <a:tcPr/>
                    </a:tc>
                    <a:tc>
                      <a:txBody>
                        <a:bodyPr/>
                        <a:lstStyle/>
                        <a:p>
                          <a:endParaRPr lang="en-US"/>
                        </a:p>
                      </a:txBody>
                      <a:tcPr>
                        <a:blipFill>
                          <a:blip r:embed="rId3"/>
                          <a:stretch>
                            <a:fillRect l="-37402" t="-103810" r="-135236" b="-280000"/>
                          </a:stretch>
                        </a:blipFill>
                      </a:tcPr>
                    </a:tc>
                    <a:tc>
                      <a:txBody>
                        <a:bodyPr/>
                        <a:lstStyle/>
                        <a:p>
                          <a:r>
                            <a:rPr lang="en-IN" sz="1200" dirty="0"/>
                            <a:t>0.96</a:t>
                          </a:r>
                        </a:p>
                      </a:txBody>
                      <a:tcPr/>
                    </a:tc>
                    <a:tc>
                      <a:txBody>
                        <a:bodyPr/>
                        <a:lstStyle/>
                        <a:p>
                          <a:r>
                            <a:rPr lang="en-IN" sz="1100" dirty="0"/>
                            <a:t>0.97</a:t>
                          </a:r>
                        </a:p>
                      </a:txBody>
                      <a:tcPr/>
                    </a:tc>
                    <a:tc>
                      <a:txBody>
                        <a:bodyPr/>
                        <a:lstStyle/>
                        <a:p>
                          <a:r>
                            <a:rPr lang="en-IN" sz="1200" dirty="0"/>
                            <a:t>Proposed method is able to produce an accurate prediction.</a:t>
                          </a:r>
                        </a:p>
                      </a:txBody>
                      <a:tcPr/>
                    </a:tc>
                    <a:extLst>
                      <a:ext uri="{0D108BD9-81ED-4DB2-BD59-A6C34878D82A}">
                        <a16:rowId xmlns:a16="http://schemas.microsoft.com/office/drawing/2014/main" val="3552745614"/>
                      </a:ext>
                    </a:extLst>
                  </a:tr>
                  <a:tr h="640080">
                    <a:tc>
                      <a:txBody>
                        <a:bodyPr/>
                        <a:lstStyle/>
                        <a:p>
                          <a:r>
                            <a:rPr lang="en-IN" dirty="0"/>
                            <a:t>Recall</a:t>
                          </a:r>
                        </a:p>
                      </a:txBody>
                      <a:tcPr/>
                    </a:tc>
                    <a:tc>
                      <a:txBody>
                        <a:bodyPr/>
                        <a:lstStyle/>
                        <a:p>
                          <a:endParaRPr lang="en-US"/>
                        </a:p>
                      </a:txBody>
                      <a:tcPr>
                        <a:blipFill>
                          <a:blip r:embed="rId3"/>
                          <a:stretch>
                            <a:fillRect l="-37402" t="-203810" r="-135236" b="-180000"/>
                          </a:stretch>
                        </a:blipFill>
                      </a:tcPr>
                    </a:tc>
                    <a:tc>
                      <a:txBody>
                        <a:bodyPr/>
                        <a:lstStyle/>
                        <a:p>
                          <a:r>
                            <a:rPr lang="en-IN" sz="1200" dirty="0"/>
                            <a:t>0.98</a:t>
                          </a:r>
                        </a:p>
                      </a:txBody>
                      <a:tcPr/>
                    </a:tc>
                    <a:tc>
                      <a:txBody>
                        <a:bodyPr/>
                        <a:lstStyle/>
                        <a:p>
                          <a:r>
                            <a:rPr lang="en-IN" sz="1100" dirty="0"/>
                            <a:t>0.99</a:t>
                          </a:r>
                        </a:p>
                      </a:txBody>
                      <a:tcPr/>
                    </a:tc>
                    <a:tc>
                      <a:txBody>
                        <a:bodyPr/>
                        <a:lstStyle/>
                        <a:p>
                          <a:r>
                            <a:rPr lang="en-IN" sz="1200" dirty="0"/>
                            <a:t>Proposed method is able to get a True Positive Rate(TPR) of 0.99.</a:t>
                          </a:r>
                        </a:p>
                      </a:txBody>
                      <a:tcPr/>
                    </a:tc>
                    <a:extLst>
                      <a:ext uri="{0D108BD9-81ED-4DB2-BD59-A6C34878D82A}">
                        <a16:rowId xmlns:a16="http://schemas.microsoft.com/office/drawing/2014/main" val="1861734644"/>
                      </a:ext>
                    </a:extLst>
                  </a:tr>
                  <a:tr h="468171">
                    <a:tc>
                      <a:txBody>
                        <a:bodyPr/>
                        <a:lstStyle/>
                        <a:p>
                          <a:r>
                            <a:rPr lang="en-IN" dirty="0"/>
                            <a:t>F1-score</a:t>
                          </a:r>
                        </a:p>
                      </a:txBody>
                      <a:tcPr/>
                    </a:tc>
                    <a:tc>
                      <a:txBody>
                        <a:bodyPr/>
                        <a:lstStyle/>
                        <a:p>
                          <a:endParaRPr lang="en-US"/>
                        </a:p>
                      </a:txBody>
                      <a:tcPr>
                        <a:blipFill>
                          <a:blip r:embed="rId3"/>
                          <a:stretch>
                            <a:fillRect l="-37402" t="-414286" r="-135236" b="-145455"/>
                          </a:stretch>
                        </a:blipFill>
                      </a:tcPr>
                    </a:tc>
                    <a:tc>
                      <a:txBody>
                        <a:bodyPr/>
                        <a:lstStyle/>
                        <a:p>
                          <a:r>
                            <a:rPr lang="en-IN" sz="1200" dirty="0"/>
                            <a:t>0.98</a:t>
                          </a:r>
                        </a:p>
                      </a:txBody>
                      <a:tcPr/>
                    </a:tc>
                    <a:tc>
                      <a:txBody>
                        <a:bodyPr/>
                        <a:lstStyle/>
                        <a:p>
                          <a:r>
                            <a:rPr lang="en-IN" sz="1100" dirty="0"/>
                            <a:t>0.99</a:t>
                          </a:r>
                        </a:p>
                      </a:txBody>
                      <a:tcPr/>
                    </a:tc>
                    <a:tc>
                      <a:txBody>
                        <a:bodyPr/>
                        <a:lstStyle/>
                        <a:p>
                          <a:r>
                            <a:rPr lang="en-IN" sz="1200" dirty="0"/>
                            <a:t>The overall model performance is high.</a:t>
                          </a:r>
                        </a:p>
                      </a:txBody>
                      <a:tcPr/>
                    </a:tc>
                    <a:extLst>
                      <a:ext uri="{0D108BD9-81ED-4DB2-BD59-A6C34878D82A}">
                        <a16:rowId xmlns:a16="http://schemas.microsoft.com/office/drawing/2014/main" val="2807474156"/>
                      </a:ext>
                    </a:extLst>
                  </a:tr>
                  <a:tr h="640080">
                    <a:tc>
                      <a:txBody>
                        <a:bodyPr/>
                        <a:lstStyle/>
                        <a:p>
                          <a:r>
                            <a:rPr lang="en-IN" dirty="0"/>
                            <a:t>Precision</a:t>
                          </a:r>
                        </a:p>
                      </a:txBody>
                      <a:tcPr/>
                    </a:tc>
                    <a:tc>
                      <a:txBody>
                        <a:bodyPr/>
                        <a:lstStyle/>
                        <a:p>
                          <a:endParaRPr lang="en-US"/>
                        </a:p>
                      </a:txBody>
                      <a:tcPr>
                        <a:blipFill>
                          <a:blip r:embed="rId3"/>
                          <a:stretch>
                            <a:fillRect l="-37402" t="-377143" r="-135236" b="-6667"/>
                          </a:stretch>
                        </a:blipFill>
                      </a:tcPr>
                    </a:tc>
                    <a:tc>
                      <a:txBody>
                        <a:bodyPr/>
                        <a:lstStyle/>
                        <a:p>
                          <a:r>
                            <a:rPr lang="en-IN" sz="1200" dirty="0"/>
                            <a:t>0.98</a:t>
                          </a:r>
                        </a:p>
                      </a:txBody>
                      <a:tcPr/>
                    </a:tc>
                    <a:tc>
                      <a:txBody>
                        <a:bodyPr/>
                        <a:lstStyle/>
                        <a:p>
                          <a:r>
                            <a:rPr lang="en-IN" sz="1100" dirty="0"/>
                            <a:t>0.99</a:t>
                          </a:r>
                        </a:p>
                      </a:txBody>
                      <a:tcPr/>
                    </a:tc>
                    <a:tc>
                      <a:txBody>
                        <a:bodyPr/>
                        <a:lstStyle/>
                        <a:p>
                          <a:r>
                            <a:rPr lang="en-IN" sz="1200" dirty="0"/>
                            <a:t>The positive predictions are accurate. At the value of 0.99.</a:t>
                          </a:r>
                        </a:p>
                      </a:txBody>
                      <a:tcPr/>
                    </a:tc>
                    <a:extLst>
                      <a:ext uri="{0D108BD9-81ED-4DB2-BD59-A6C34878D82A}">
                        <a16:rowId xmlns:a16="http://schemas.microsoft.com/office/drawing/2014/main" val="1843898004"/>
                      </a:ext>
                    </a:extLst>
                  </a:tr>
                </a:tbl>
              </a:graphicData>
            </a:graphic>
          </p:graphicFrame>
        </mc:Fallback>
      </mc:AlternateContent>
    </p:spTree>
    <p:extLst>
      <p:ext uri="{BB962C8B-B14F-4D97-AF65-F5344CB8AC3E}">
        <p14:creationId xmlns:p14="http://schemas.microsoft.com/office/powerpoint/2010/main" val="4226873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8" name="TextBox 7">
            <a:extLst>
              <a:ext uri="{FF2B5EF4-FFF2-40B4-BE49-F238E27FC236}">
                <a16:creationId xmlns:a16="http://schemas.microsoft.com/office/drawing/2014/main" id="{53C89320-C641-1CE9-E250-515A04CC7CC1}"/>
              </a:ext>
            </a:extLst>
          </p:cNvPr>
          <p:cNvSpPr txBox="1"/>
          <p:nvPr/>
        </p:nvSpPr>
        <p:spPr>
          <a:xfrm>
            <a:off x="2812112" y="1958223"/>
            <a:ext cx="2979087" cy="584775"/>
          </a:xfrm>
          <a:prstGeom prst="rect">
            <a:avLst/>
          </a:prstGeom>
          <a:noFill/>
        </p:spPr>
        <p:txBody>
          <a:bodyPr wrap="square" rtlCol="0">
            <a:spAutoFit/>
          </a:bodyPr>
          <a:lstStyle/>
          <a:p>
            <a:r>
              <a:rPr lang="en-IN" sz="3200" dirty="0">
                <a:latin typeface="Bookman Old Style" panose="02050604050505020204" pitchFamily="18" charset="0"/>
              </a:rPr>
              <a:t>Thank you</a:t>
            </a:r>
          </a:p>
        </p:txBody>
      </p:sp>
    </p:spTree>
    <p:extLst>
      <p:ext uri="{BB962C8B-B14F-4D97-AF65-F5344CB8AC3E}">
        <p14:creationId xmlns:p14="http://schemas.microsoft.com/office/powerpoint/2010/main" val="3905405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6660" y="239286"/>
            <a:ext cx="6117431" cy="627321"/>
          </a:xfrm>
        </p:spPr>
        <p:txBody>
          <a:bodyPr/>
          <a:lstStyle/>
          <a:p>
            <a:r>
              <a:rPr lang="en-US" sz="2400" dirty="0">
                <a:latin typeface="Bookman Old Style" panose="02050604050505020204" pitchFamily="18" charset="0"/>
              </a:rPr>
              <a:t>Introduction</a:t>
            </a:r>
          </a:p>
        </p:txBody>
      </p:sp>
      <p:sp>
        <p:nvSpPr>
          <p:cNvPr id="5" name="TextBox 4"/>
          <p:cNvSpPr txBox="1"/>
          <p:nvPr/>
        </p:nvSpPr>
        <p:spPr>
          <a:xfrm>
            <a:off x="539848" y="915430"/>
            <a:ext cx="8549734" cy="3988784"/>
          </a:xfrm>
          <a:prstGeom prst="rect">
            <a:avLst/>
          </a:prstGeom>
          <a:noFill/>
        </p:spPr>
        <p:txBody>
          <a:bodyPr wrap="square" rtlCol="0">
            <a:spAutoFit/>
          </a:bodyPr>
          <a:lstStyle/>
          <a:p>
            <a:pPr>
              <a:lnSpc>
                <a:spcPct val="115000"/>
              </a:lnSpc>
            </a:pPr>
            <a:r>
              <a:rPr lang="en-GB" sz="1600" dirty="0">
                <a:effectLst/>
                <a:latin typeface="Times New Roman" panose="02020603050405020304" pitchFamily="18" charset="0"/>
                <a:ea typeface="Times New Roman" panose="02020603050405020304" pitchFamily="18" charset="0"/>
              </a:rPr>
              <a:t>Sentiment analysis, a crucial task in natural language processing (NLP), plays a pivotal role in understanding and extracting sentiments and opinions from textual data. With the exponential growth of online content across social media platforms, e-commerce websites, and customer reviews, the demand for real-time sentiment analysis solutions has surged. Real-time sentiment analysis enables businesses to swiftly respond to customer feedback, monitor brand perception, and gauge market trends, thus gaining a competitive edge in today's dynamic landscape.</a:t>
            </a:r>
            <a:endParaRPr lang="en-IN" sz="1600" dirty="0">
              <a:effectLst/>
              <a:latin typeface="Arial" panose="020B0604020202020204" pitchFamily="34" charset="0"/>
              <a:ea typeface="Arial" panose="020B0604020202020204" pitchFamily="34" charset="0"/>
            </a:endParaRPr>
          </a:p>
          <a:p>
            <a:pPr>
              <a:lnSpc>
                <a:spcPct val="115000"/>
              </a:lnSpc>
            </a:pPr>
            <a:r>
              <a:rPr lang="en-GB" sz="1600" dirty="0">
                <a:effectLst/>
                <a:latin typeface="Times New Roman" panose="02020603050405020304" pitchFamily="18" charset="0"/>
                <a:ea typeface="Times New Roman" panose="02020603050405020304" pitchFamily="18" charset="0"/>
              </a:rPr>
              <a:t> Traditional sentiment analysis approaches often face challenges in processing large-scale, real-time data due to their computational overhead and scalability limitations. To address these challenges, emerging technologies such as Hadoop and Apache Spark have garnered attention for their distributed computing capabilities, enabling the processing of massive datasets in parallel. Additionally, deep learning algorithms, particularly Recurrent Neural Networks (RNN) and Convolutional Neural Networks (CNN) , have demonstrated remarkable performance in sentiment analysis tasks by automatically learning hierarchical representations of text.</a:t>
            </a:r>
            <a:endParaRPr lang="en-IN" sz="1600" dirty="0">
              <a:effectLst/>
              <a:latin typeface="Arial" panose="020B0604020202020204" pitchFamily="34" charset="0"/>
              <a:ea typeface="Arial" panose="020B0604020202020204" pitchFamily="34" charset="0"/>
            </a:endParaRPr>
          </a:p>
          <a:p>
            <a:endParaRPr lang="en-US" dirty="0">
              <a:latin typeface="Bookman Old Style" panose="02050604050505020204" pitchFamily="18" charset="0"/>
            </a:endParaRP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6660" y="239286"/>
            <a:ext cx="6117431" cy="627321"/>
          </a:xfrm>
        </p:spPr>
        <p:txBody>
          <a:bodyPr/>
          <a:lstStyle/>
          <a:p>
            <a:r>
              <a:rPr lang="en-US" sz="2400" dirty="0">
                <a:latin typeface="Bookman Old Style" panose="02050604050505020204" pitchFamily="18" charset="0"/>
              </a:rPr>
              <a:t>Introduction</a:t>
            </a:r>
          </a:p>
        </p:txBody>
      </p:sp>
      <p:sp>
        <p:nvSpPr>
          <p:cNvPr id="5" name="TextBox 4"/>
          <p:cNvSpPr txBox="1"/>
          <p:nvPr/>
        </p:nvSpPr>
        <p:spPr>
          <a:xfrm>
            <a:off x="783688" y="866607"/>
            <a:ext cx="7775096" cy="2519921"/>
          </a:xfrm>
          <a:prstGeom prst="rect">
            <a:avLst/>
          </a:prstGeom>
          <a:noFill/>
        </p:spPr>
        <p:txBody>
          <a:bodyPr wrap="square" rtlCol="0">
            <a:spAutoFit/>
          </a:bodyPr>
          <a:lstStyle/>
          <a:p>
            <a:r>
              <a:rPr lang="en-US" b="1" dirty="0">
                <a:latin typeface="Bookman Old Style" panose="02050604050505020204" pitchFamily="18" charset="0"/>
              </a:rPr>
              <a:t>Benefits:</a:t>
            </a:r>
          </a:p>
          <a:p>
            <a:pPr marL="285750" indent="-285750">
              <a:lnSpc>
                <a:spcPct val="115000"/>
              </a:lnSpc>
              <a:buFont typeface="Arial" panose="020B0604020202020204" pitchFamily="34" charset="0"/>
              <a:buChar char="•"/>
            </a:pPr>
            <a:r>
              <a:rPr lang="en-GB" dirty="0">
                <a:effectLst/>
                <a:latin typeface="Bookman Old Style" panose="02050604050505020204" pitchFamily="18" charset="0"/>
                <a:ea typeface="Times New Roman" panose="02020603050405020304" pitchFamily="18" charset="0"/>
              </a:rPr>
              <a:t>Scalability</a:t>
            </a:r>
          </a:p>
          <a:p>
            <a:pPr marL="285750" indent="-285750">
              <a:lnSpc>
                <a:spcPct val="115000"/>
              </a:lnSpc>
              <a:buFont typeface="Arial" panose="020B0604020202020204" pitchFamily="34" charset="0"/>
              <a:buChar char="•"/>
            </a:pPr>
            <a:r>
              <a:rPr lang="en-GB" dirty="0">
                <a:effectLst/>
                <a:latin typeface="Bookman Old Style" panose="02050604050505020204" pitchFamily="18" charset="0"/>
                <a:ea typeface="Times New Roman" panose="02020603050405020304" pitchFamily="18" charset="0"/>
              </a:rPr>
              <a:t>Efficiency</a:t>
            </a:r>
            <a:endParaRPr lang="en-IN" dirty="0">
              <a:effectLst/>
              <a:latin typeface="Bookman Old Style" panose="02050604050505020204" pitchFamily="18" charset="0"/>
              <a:ea typeface="Arial" panose="020B0604020202020204" pitchFamily="34" charset="0"/>
            </a:endParaRPr>
          </a:p>
          <a:p>
            <a:pPr marL="285750" indent="-285750">
              <a:lnSpc>
                <a:spcPct val="115000"/>
              </a:lnSpc>
              <a:buFont typeface="Arial" panose="020B0604020202020204" pitchFamily="34" charset="0"/>
              <a:buChar char="•"/>
            </a:pPr>
            <a:r>
              <a:rPr lang="en-GB" dirty="0">
                <a:effectLst/>
                <a:latin typeface="Bookman Old Style" panose="02050604050505020204" pitchFamily="18" charset="0"/>
                <a:ea typeface="Times New Roman" panose="02020603050405020304" pitchFamily="18" charset="0"/>
              </a:rPr>
              <a:t>Accuracy</a:t>
            </a:r>
          </a:p>
          <a:p>
            <a:pPr marL="285750" indent="-285750">
              <a:lnSpc>
                <a:spcPct val="115000"/>
              </a:lnSpc>
              <a:buFont typeface="Arial" panose="020B0604020202020204" pitchFamily="34" charset="0"/>
              <a:buChar char="•"/>
            </a:pPr>
            <a:r>
              <a:rPr lang="en-GB" dirty="0">
                <a:effectLst/>
                <a:latin typeface="Bookman Old Style" panose="02050604050505020204" pitchFamily="18" charset="0"/>
                <a:ea typeface="Times New Roman" panose="02020603050405020304" pitchFamily="18" charset="0"/>
              </a:rPr>
              <a:t>Flexibility and Adaptability</a:t>
            </a:r>
          </a:p>
          <a:p>
            <a:pPr>
              <a:lnSpc>
                <a:spcPct val="115000"/>
              </a:lnSpc>
            </a:pPr>
            <a:r>
              <a:rPr lang="en-GB" b="1" dirty="0">
                <a:latin typeface="Bookman Old Style" panose="02050604050505020204" pitchFamily="18" charset="0"/>
              </a:rPr>
              <a:t>Applications:</a:t>
            </a:r>
          </a:p>
          <a:p>
            <a:pPr marL="285750" indent="-285750">
              <a:lnSpc>
                <a:spcPct val="115000"/>
              </a:lnSpc>
              <a:buFont typeface="Arial" panose="020B0604020202020204" pitchFamily="34" charset="0"/>
              <a:buChar char="•"/>
            </a:pPr>
            <a:r>
              <a:rPr lang="en-US" dirty="0">
                <a:latin typeface="Bookman Old Style" panose="02050604050505020204" pitchFamily="18" charset="0"/>
              </a:rPr>
              <a:t>Customer service</a:t>
            </a:r>
          </a:p>
          <a:p>
            <a:pPr marL="285750" indent="-285750">
              <a:lnSpc>
                <a:spcPct val="115000"/>
              </a:lnSpc>
              <a:buFont typeface="Arial" panose="020B0604020202020204" pitchFamily="34" charset="0"/>
              <a:buChar char="•"/>
            </a:pPr>
            <a:r>
              <a:rPr lang="en-US" dirty="0">
                <a:latin typeface="Bookman Old Style" panose="02050604050505020204" pitchFamily="18" charset="0"/>
              </a:rPr>
              <a:t>Social media monitoring</a:t>
            </a:r>
          </a:p>
          <a:p>
            <a:pPr marL="285750" indent="-285750">
              <a:lnSpc>
                <a:spcPct val="115000"/>
              </a:lnSpc>
              <a:buFont typeface="Arial" panose="020B0604020202020204" pitchFamily="34" charset="0"/>
              <a:buChar char="•"/>
            </a:pPr>
            <a:r>
              <a:rPr lang="en-US" dirty="0">
                <a:latin typeface="Bookman Old Style" panose="02050604050505020204" pitchFamily="18" charset="0"/>
              </a:rPr>
              <a:t>Financial markets</a:t>
            </a:r>
          </a:p>
          <a:p>
            <a:pPr marL="285750" indent="-285750">
              <a:lnSpc>
                <a:spcPct val="115000"/>
              </a:lnSpc>
              <a:buFont typeface="Arial" panose="020B0604020202020204" pitchFamily="34" charset="0"/>
              <a:buChar char="•"/>
            </a:pPr>
            <a:r>
              <a:rPr lang="en-US" dirty="0">
                <a:latin typeface="Bookman Old Style" panose="02050604050505020204" pitchFamily="18" charset="0"/>
              </a:rPr>
              <a:t>Healthcare</a:t>
            </a:r>
          </a:p>
        </p:txBody>
      </p:sp>
    </p:spTree>
    <p:extLst>
      <p:ext uri="{BB962C8B-B14F-4D97-AF65-F5344CB8AC3E}">
        <p14:creationId xmlns:p14="http://schemas.microsoft.com/office/powerpoint/2010/main" val="253625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639496" y="186201"/>
            <a:ext cx="4572000" cy="639366"/>
          </a:xfrm>
        </p:spPr>
        <p:txBody>
          <a:bodyPr/>
          <a:lstStyle/>
          <a:p>
            <a:r>
              <a:rPr lang="en-US" sz="2800" dirty="0">
                <a:latin typeface="Bookman Old Style" panose="02050604050505020204" pitchFamily="18" charset="0"/>
              </a:rPr>
              <a:t>Problem Statement</a:t>
            </a:r>
          </a:p>
        </p:txBody>
      </p:sp>
      <p:sp>
        <p:nvSpPr>
          <p:cNvPr id="14" name="TextBox 13"/>
          <p:cNvSpPr txBox="1"/>
          <p:nvPr/>
        </p:nvSpPr>
        <p:spPr>
          <a:xfrm>
            <a:off x="457200" y="710896"/>
            <a:ext cx="8040623" cy="3816429"/>
          </a:xfrm>
          <a:prstGeom prst="rect">
            <a:avLst/>
          </a:prstGeom>
          <a:noFill/>
        </p:spPr>
        <p:txBody>
          <a:bodyPr wrap="square" rtlCol="0">
            <a:spAutoFit/>
          </a:bodyPr>
          <a:lstStyle/>
          <a:p>
            <a:r>
              <a:rPr lang="en-GB" dirty="0">
                <a:effectLst/>
                <a:latin typeface="Times New Roman" panose="02020603050405020304" pitchFamily="18" charset="0"/>
                <a:ea typeface="Times New Roman" panose="02020603050405020304" pitchFamily="18" charset="0"/>
              </a:rPr>
              <a:t>The problem statement aims to evaluate and compare the performance of real-time sentiment analysis frameworks utilizing Hadoop, Apache Spark, and deep learning algorithms such as Recurrent Neural Networks (RNN). The study seeks to assess the scalability, efficiency, and accuracy of these frameworks in handling real-time sentiment analysis tasks, with the objective of providing insights into their strengths and limitations for practitioners seeking to deploy such systems in various applications. </a:t>
            </a:r>
          </a:p>
          <a:p>
            <a:endParaRPr lang="en-GB" dirty="0">
              <a:latin typeface="Times New Roman" panose="02020603050405020304" pitchFamily="18" charset="0"/>
              <a:ea typeface="Arial" panose="020B0604020202020204" pitchFamily="34" charset="0"/>
            </a:endParaRPr>
          </a:p>
          <a:p>
            <a:r>
              <a:rPr lang="en-GB" b="1" dirty="0">
                <a:latin typeface="Times New Roman" panose="02020603050405020304" pitchFamily="18" charset="0"/>
                <a:ea typeface="Arial" panose="020B0604020202020204" pitchFamily="34" charset="0"/>
              </a:rPr>
              <a:t>Existing method:</a:t>
            </a:r>
          </a:p>
          <a:p>
            <a:r>
              <a:rPr lang="en-GB" dirty="0">
                <a:effectLst/>
                <a:latin typeface="Times New Roman" panose="02020603050405020304" pitchFamily="18" charset="0"/>
                <a:ea typeface="Times New Roman" panose="02020603050405020304" pitchFamily="18" charset="0"/>
              </a:rPr>
              <a:t>The current landscape of real-time sentiment analysis systems predominantly relies on traditional approaches and standalone frameworks. These systems often employ batch processing techniques for sentiment analysis tasks and lack the scalability and efficiency required to handle large-scale, real-time data streams effectively. Typically, sentiment analysis in these systems involves preprocessing textual data, extracting features, and applying machine learning algorithms for sentiment classification. However, due to the inherent limitations of batch processing and single-node architectures, the systems encounter several disadvantages like lack of real-time processing, limited efficiency, complexity in deployment and maintenance.</a:t>
            </a:r>
            <a:endParaRPr lang="en-IN" dirty="0">
              <a:effectLst/>
              <a:latin typeface="Arial" panose="020B0604020202020204" pitchFamily="34" charset="0"/>
              <a:ea typeface="Arial" panose="020B0604020202020204" pitchFamily="34" charset="0"/>
            </a:endParaRPr>
          </a:p>
          <a:p>
            <a:endParaRPr lang="en-GB" sz="1600" b="1" dirty="0">
              <a:latin typeface="Times New Roman" panose="02020603050405020304" pitchFamily="18" charset="0"/>
              <a:ea typeface="Arial" panose="020B0604020202020204" pitchFamily="34" charset="0"/>
            </a:endParaRPr>
          </a:p>
          <a:p>
            <a:endParaRPr lang="en-IN" sz="1600" dirty="0">
              <a:effectLst/>
              <a:latin typeface="Arial" panose="020B0604020202020204" pitchFamily="34" charset="0"/>
              <a:ea typeface="Arial" panose="020B0604020202020204" pitchFamily="34" charset="0"/>
            </a:endParaRPr>
          </a:p>
          <a:p>
            <a:endParaRPr lang="en-US" dirty="0">
              <a:latin typeface="Bookman Old Style" panose="02050604050505020204" pitchFamily="18" charset="0"/>
            </a:endParaRPr>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11555" y="236151"/>
            <a:ext cx="5006898" cy="524985"/>
          </a:xfrm>
        </p:spPr>
        <p:txBody>
          <a:bodyPr/>
          <a:lstStyle/>
          <a:p>
            <a:r>
              <a:rPr lang="en-US" sz="2800" dirty="0">
                <a:latin typeface="Bookman Old Style" panose="02050604050505020204" pitchFamily="18" charset="0"/>
              </a:rPr>
              <a:t>Proposed Method</a:t>
            </a:r>
          </a:p>
        </p:txBody>
      </p:sp>
      <p:sp>
        <p:nvSpPr>
          <p:cNvPr id="5" name="TextBox 4">
            <a:extLst>
              <a:ext uri="{FF2B5EF4-FFF2-40B4-BE49-F238E27FC236}">
                <a16:creationId xmlns:a16="http://schemas.microsoft.com/office/drawing/2014/main" id="{A90B3CCC-2889-E6E4-8AC8-A24EFD9E04EF}"/>
              </a:ext>
            </a:extLst>
          </p:cNvPr>
          <p:cNvSpPr txBox="1"/>
          <p:nvPr/>
        </p:nvSpPr>
        <p:spPr>
          <a:xfrm>
            <a:off x="654205" y="855403"/>
            <a:ext cx="7415561" cy="418576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Performing real-time sentiment analysis using the Hadoop framework and deep learning involves several steps.</a:t>
            </a:r>
          </a:p>
          <a:p>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Data Collection: </a:t>
            </a:r>
            <a:r>
              <a:rPr lang="en-US" dirty="0">
                <a:latin typeface="Times New Roman" panose="02020603050405020304" pitchFamily="18" charset="0"/>
                <a:cs typeface="Times New Roman" panose="02020603050405020304" pitchFamily="18" charset="0"/>
              </a:rPr>
              <a:t>Gathering real-time data from various sources such as social media, news feeds, or any other relevant platforms. This data will contain text that needs to be analyzed for sentiment.</a:t>
            </a:r>
          </a:p>
          <a:p>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Data Pre-processing: </a:t>
            </a:r>
            <a:r>
              <a:rPr lang="en-US" dirty="0">
                <a:latin typeface="Times New Roman" panose="02020603050405020304" pitchFamily="18" charset="0"/>
                <a:cs typeface="Times New Roman" panose="02020603050405020304" pitchFamily="18" charset="0"/>
              </a:rPr>
              <a:t>This involves tasks like removing special characters, tokenizing the text into words, removing stop words, and stemming or lemmatizing words.</a:t>
            </a:r>
          </a:p>
          <a:p>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Hadoop Setup: </a:t>
            </a:r>
            <a:r>
              <a:rPr lang="en-US" dirty="0">
                <a:latin typeface="Times New Roman" panose="02020603050405020304" pitchFamily="18" charset="0"/>
                <a:cs typeface="Times New Roman" panose="02020603050405020304" pitchFamily="18" charset="0"/>
              </a:rPr>
              <a:t>Setting up a Hadoop cluster for distributed processing. Hadoop provides a distributed file system (HDFS) and Apache spark, which can be used for distributed storage and processing of large datasets.</a:t>
            </a:r>
          </a:p>
          <a:p>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Deep Learning Model: </a:t>
            </a:r>
            <a:r>
              <a:rPr lang="en-US" dirty="0">
                <a:latin typeface="Times New Roman" panose="02020603050405020304" pitchFamily="18" charset="0"/>
                <a:cs typeface="Times New Roman" panose="02020603050405020304" pitchFamily="18" charset="0"/>
              </a:rPr>
              <a:t>Training a deep learning model for sentiment analysis. This involves using frameworks like TensorFlow to build and train a deep learning model such as a recurrent neural network (RNN) for sentiment analysis.</a:t>
            </a:r>
          </a:p>
          <a:p>
            <a:pPr marL="0" indent="0" algn="just">
              <a:buNone/>
            </a:pP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Integration with Hadoop: </a:t>
            </a:r>
            <a:r>
              <a:rPr lang="en-US" dirty="0">
                <a:latin typeface="Times New Roman" panose="02020603050405020304" pitchFamily="18" charset="0"/>
                <a:cs typeface="Times New Roman" panose="02020603050405020304" pitchFamily="18" charset="0"/>
              </a:rPr>
              <a:t>Integrate the deep learning model with Hadoop for real-time analysis. This can be done using tools like Apache Spark, which provides APIs for running computations on large datasets in a distributed manner.</a:t>
            </a:r>
            <a:r>
              <a:rPr lang="en-US" sz="1400" b="1" dirty="0">
                <a:latin typeface="Times New Roman" panose="02020603050405020304" pitchFamily="18" charset="0"/>
                <a:cs typeface="Times New Roman" panose="02020603050405020304" pitchFamily="18" charset="0"/>
              </a:rPr>
              <a:t> </a:t>
            </a:r>
          </a:p>
          <a:p>
            <a:pPr marL="0" indent="0" algn="just">
              <a:buNone/>
            </a:pPr>
            <a:r>
              <a:rPr lang="en-US" sz="1400" b="1" dirty="0">
                <a:latin typeface="Times New Roman" panose="02020603050405020304" pitchFamily="18" charset="0"/>
                <a:cs typeface="Times New Roman" panose="02020603050405020304" pitchFamily="18" charset="0"/>
              </a:rPr>
              <a:t>Real-Time Analysis:  </a:t>
            </a:r>
            <a:r>
              <a:rPr lang="en-US" sz="1400" dirty="0">
                <a:latin typeface="Times New Roman" panose="02020603050405020304" pitchFamily="18" charset="0"/>
                <a:cs typeface="Times New Roman" panose="02020603050405020304" pitchFamily="18" charset="0"/>
              </a:rPr>
              <a:t>As new data arrives, it can be processed and analyzed in parallel across the nodes of the Hadoop cluster using the deep learning model.</a:t>
            </a:r>
          </a:p>
          <a:p>
            <a:pPr marL="0" indent="0" algn="just">
              <a:buNone/>
            </a:pPr>
            <a:r>
              <a:rPr lang="en-US" sz="1400" b="1" dirty="0">
                <a:latin typeface="Times New Roman" panose="02020603050405020304" pitchFamily="18" charset="0"/>
                <a:cs typeface="Times New Roman" panose="02020603050405020304" pitchFamily="18" charset="0"/>
              </a:rPr>
              <a:t>Visualization: </a:t>
            </a:r>
            <a:r>
              <a:rPr lang="en-US" sz="1400" dirty="0">
                <a:latin typeface="Times New Roman" panose="02020603050405020304" pitchFamily="18" charset="0"/>
                <a:cs typeface="Times New Roman" panose="02020603050405020304" pitchFamily="18" charset="0"/>
              </a:rPr>
              <a:t>Visualizing the results of the sentiment analysis and generating reports as needed.</a:t>
            </a:r>
            <a:endParaRPr lang="en-IN" sz="1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7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1800" y="205483"/>
            <a:ext cx="6117431" cy="627321"/>
          </a:xfrm>
        </p:spPr>
        <p:txBody>
          <a:bodyPr/>
          <a:lstStyle/>
          <a:p>
            <a:r>
              <a:rPr lang="en-US" sz="2800" dirty="0"/>
              <a:t>Experiment Requirements</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10" name="TextBox 9">
            <a:extLst>
              <a:ext uri="{FF2B5EF4-FFF2-40B4-BE49-F238E27FC236}">
                <a16:creationId xmlns:a16="http://schemas.microsoft.com/office/drawing/2014/main" id="{E9CB6953-D26E-0020-2594-3BB7E2526567}"/>
              </a:ext>
            </a:extLst>
          </p:cNvPr>
          <p:cNvSpPr txBox="1"/>
          <p:nvPr/>
        </p:nvSpPr>
        <p:spPr>
          <a:xfrm>
            <a:off x="661800" y="1036617"/>
            <a:ext cx="8025000" cy="3100849"/>
          </a:xfrm>
          <a:prstGeom prst="rect">
            <a:avLst/>
          </a:prstGeom>
          <a:noFill/>
        </p:spPr>
        <p:txBody>
          <a:bodyPr wrap="square" rtlCol="0">
            <a:spAutoFit/>
          </a:bodyPr>
          <a:lstStyle/>
          <a:p>
            <a:r>
              <a:rPr lang="en-GB" sz="1600" dirty="0">
                <a:effectLst/>
                <a:latin typeface="Times New Roman" panose="02020603050405020304" pitchFamily="18" charset="0"/>
                <a:ea typeface="Times New Roman" panose="02020603050405020304" pitchFamily="18" charset="0"/>
              </a:rPr>
              <a:t>1. </a:t>
            </a:r>
            <a:r>
              <a:rPr lang="en-GB" sz="1600" b="1" dirty="0">
                <a:effectLst/>
                <a:latin typeface="Times New Roman" panose="02020603050405020304" pitchFamily="18" charset="0"/>
                <a:ea typeface="Times New Roman" panose="02020603050405020304" pitchFamily="18" charset="0"/>
              </a:rPr>
              <a:t>Hadoop</a:t>
            </a:r>
            <a:r>
              <a:rPr lang="en-GB" sz="1600" dirty="0">
                <a:effectLst/>
                <a:latin typeface="Times New Roman" panose="02020603050405020304" pitchFamily="18" charset="0"/>
                <a:ea typeface="Times New Roman" panose="02020603050405020304" pitchFamily="18" charset="0"/>
              </a:rPr>
              <a:t>: The project requires installation and configuration of the Hadoop distributed computing framework to facilitate distributed storage and processing of large-scale data.</a:t>
            </a:r>
            <a:endParaRPr lang="en-IN" sz="1600" dirty="0">
              <a:effectLst/>
              <a:latin typeface="Arial" panose="020B0604020202020204" pitchFamily="34" charset="0"/>
              <a:ea typeface="Arial" panose="020B0604020202020204" pitchFamily="34" charset="0"/>
            </a:endParaRPr>
          </a:p>
          <a:p>
            <a:pPr>
              <a:lnSpc>
                <a:spcPct val="115000"/>
              </a:lnSpc>
            </a:pPr>
            <a:r>
              <a:rPr lang="en-GB" sz="1600" dirty="0">
                <a:effectLst/>
                <a:latin typeface="Times New Roman" panose="02020603050405020304" pitchFamily="18" charset="0"/>
                <a:ea typeface="Times New Roman" panose="02020603050405020304" pitchFamily="18" charset="0"/>
              </a:rPr>
              <a:t>2. </a:t>
            </a:r>
            <a:r>
              <a:rPr lang="en-GB" sz="1600" b="1" dirty="0">
                <a:effectLst/>
                <a:latin typeface="Times New Roman" panose="02020603050405020304" pitchFamily="18" charset="0"/>
                <a:ea typeface="Times New Roman" panose="02020603050405020304" pitchFamily="18" charset="0"/>
              </a:rPr>
              <a:t>Apache Spark</a:t>
            </a:r>
            <a:r>
              <a:rPr lang="en-GB" sz="1600" dirty="0">
                <a:effectLst/>
                <a:latin typeface="Times New Roman" panose="02020603050405020304" pitchFamily="18" charset="0"/>
                <a:ea typeface="Times New Roman" panose="02020603050405020304" pitchFamily="18" charset="0"/>
              </a:rPr>
              <a:t>: Apache Spark needs to be installed to leverage its in-memory data processing capabilities for efficient data manipulation and feature extraction.</a:t>
            </a:r>
            <a:endParaRPr lang="en-IN" sz="1600" dirty="0">
              <a:effectLst/>
              <a:latin typeface="Arial" panose="020B0604020202020204" pitchFamily="34" charset="0"/>
              <a:ea typeface="Arial" panose="020B0604020202020204" pitchFamily="34" charset="0"/>
            </a:endParaRPr>
          </a:p>
          <a:p>
            <a:pPr>
              <a:lnSpc>
                <a:spcPct val="115000"/>
              </a:lnSpc>
            </a:pPr>
            <a:r>
              <a:rPr lang="en-GB" sz="1600" dirty="0">
                <a:effectLst/>
                <a:latin typeface="Times New Roman" panose="02020603050405020304" pitchFamily="18" charset="0"/>
                <a:ea typeface="Times New Roman" panose="02020603050405020304" pitchFamily="18" charset="0"/>
              </a:rPr>
              <a:t>3. </a:t>
            </a:r>
            <a:r>
              <a:rPr lang="en-GB" sz="1600" b="1" dirty="0">
                <a:effectLst/>
                <a:latin typeface="Times New Roman" panose="02020603050405020304" pitchFamily="18" charset="0"/>
                <a:ea typeface="Times New Roman" panose="02020603050405020304" pitchFamily="18" charset="0"/>
              </a:rPr>
              <a:t>Deep Learning Framework</a:t>
            </a:r>
            <a:r>
              <a:rPr lang="en-GB" sz="1600" dirty="0">
                <a:effectLst/>
                <a:latin typeface="Times New Roman" panose="02020603050405020304" pitchFamily="18" charset="0"/>
                <a:ea typeface="Times New Roman" panose="02020603050405020304" pitchFamily="18" charset="0"/>
              </a:rPr>
              <a:t>: A deep learning framework such as TensorFlow or PyTorch is required for implementing Recurrent Neural Networks (RNNs) for sentiment analysis.</a:t>
            </a:r>
          </a:p>
          <a:p>
            <a:pPr>
              <a:lnSpc>
                <a:spcPct val="115000"/>
              </a:lnSpc>
            </a:pPr>
            <a:r>
              <a:rPr lang="en-GB" sz="1600" dirty="0">
                <a:effectLst/>
                <a:latin typeface="Times New Roman" panose="02020603050405020304" pitchFamily="18" charset="0"/>
                <a:ea typeface="Times New Roman" panose="02020603050405020304" pitchFamily="18" charset="0"/>
              </a:rPr>
              <a:t>4. </a:t>
            </a:r>
            <a:r>
              <a:rPr lang="en-GB" sz="1600" b="1" dirty="0">
                <a:effectLst/>
                <a:latin typeface="Times New Roman" panose="02020603050405020304" pitchFamily="18" charset="0"/>
                <a:ea typeface="Times New Roman" panose="02020603050405020304" pitchFamily="18" charset="0"/>
              </a:rPr>
              <a:t>Python Libraries</a:t>
            </a:r>
            <a:r>
              <a:rPr lang="en-GB" sz="1600" dirty="0">
                <a:effectLst/>
                <a:latin typeface="Times New Roman" panose="02020603050405020304" pitchFamily="18" charset="0"/>
                <a:ea typeface="Times New Roman" panose="02020603050405020304" pitchFamily="18" charset="0"/>
              </a:rPr>
              <a:t>: Various Python libraries such as Pandas, NumPy, NLTK (Natural Language Toolkit), and Scikit-learn may be necessary for data preprocessing, feature extraction, and model evaluation.</a:t>
            </a:r>
            <a:endParaRPr lang="en-IN" sz="1600" dirty="0">
              <a:effectLst/>
              <a:latin typeface="Arial" panose="020B0604020202020204" pitchFamily="34" charset="0"/>
              <a:ea typeface="Arial" panose="020B0604020202020204" pitchFamily="34" charset="0"/>
            </a:endParaRPr>
          </a:p>
          <a:p>
            <a:pPr>
              <a:lnSpc>
                <a:spcPct val="115000"/>
              </a:lnSpc>
            </a:pP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8271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631795" y="206983"/>
            <a:ext cx="3962400" cy="400110"/>
          </a:xfrm>
        </p:spPr>
        <p:txBody>
          <a:bodyPr/>
          <a:lstStyle/>
          <a:p>
            <a:r>
              <a:rPr lang="en-US" sz="24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494AAD03-84F5-F8E5-5848-1B0B04F233B3}"/>
              </a:ext>
            </a:extLst>
          </p:cNvPr>
          <p:cNvSpPr txBox="1"/>
          <p:nvPr/>
        </p:nvSpPr>
        <p:spPr>
          <a:xfrm>
            <a:off x="503282" y="842933"/>
            <a:ext cx="2763644" cy="738664"/>
          </a:xfrm>
          <a:prstGeom prst="rect">
            <a:avLst/>
          </a:prstGeom>
          <a:noFill/>
        </p:spPr>
        <p:txBody>
          <a:bodyPr wrap="square" rtlCol="0">
            <a:spAutoFit/>
          </a:bodyPr>
          <a:lstStyle/>
          <a:p>
            <a:r>
              <a:rPr lang="en-IN" dirty="0"/>
              <a:t>1.Importing necessary libraries</a:t>
            </a:r>
          </a:p>
          <a:p>
            <a:endParaRPr lang="en-IN" dirty="0"/>
          </a:p>
          <a:p>
            <a:endParaRPr lang="en-IN" dirty="0"/>
          </a:p>
        </p:txBody>
      </p:sp>
      <p:pic>
        <p:nvPicPr>
          <p:cNvPr id="7" name="Picture 6">
            <a:extLst>
              <a:ext uri="{FF2B5EF4-FFF2-40B4-BE49-F238E27FC236}">
                <a16:creationId xmlns:a16="http://schemas.microsoft.com/office/drawing/2014/main" id="{1589D3B4-D10C-F6F0-76B3-ED0B8961217A}"/>
              </a:ext>
            </a:extLst>
          </p:cNvPr>
          <p:cNvPicPr>
            <a:picLocks noChangeAspect="1"/>
          </p:cNvPicPr>
          <p:nvPr/>
        </p:nvPicPr>
        <p:blipFill>
          <a:blip r:embed="rId3"/>
          <a:stretch>
            <a:fillRect/>
          </a:stretch>
        </p:blipFill>
        <p:spPr>
          <a:xfrm>
            <a:off x="503282" y="1212265"/>
            <a:ext cx="3772091" cy="1524888"/>
          </a:xfrm>
          <a:prstGeom prst="rect">
            <a:avLst/>
          </a:prstGeom>
        </p:spPr>
      </p:pic>
      <p:sp>
        <p:nvSpPr>
          <p:cNvPr id="8" name="TextBox 7">
            <a:extLst>
              <a:ext uri="{FF2B5EF4-FFF2-40B4-BE49-F238E27FC236}">
                <a16:creationId xmlns:a16="http://schemas.microsoft.com/office/drawing/2014/main" id="{6D64E59F-574F-30FF-A35B-286AFEFBCD01}"/>
              </a:ext>
            </a:extLst>
          </p:cNvPr>
          <p:cNvSpPr txBox="1"/>
          <p:nvPr/>
        </p:nvSpPr>
        <p:spPr>
          <a:xfrm>
            <a:off x="4666048" y="768275"/>
            <a:ext cx="2304585" cy="307777"/>
          </a:xfrm>
          <a:prstGeom prst="rect">
            <a:avLst/>
          </a:prstGeom>
          <a:noFill/>
        </p:spPr>
        <p:txBody>
          <a:bodyPr wrap="square" rtlCol="0">
            <a:spAutoFit/>
          </a:bodyPr>
          <a:lstStyle/>
          <a:p>
            <a:r>
              <a:rPr lang="en-IN" dirty="0"/>
              <a:t>2.Starting a spark session</a:t>
            </a:r>
          </a:p>
        </p:txBody>
      </p:sp>
      <p:pic>
        <p:nvPicPr>
          <p:cNvPr id="9" name="Picture 8">
            <a:extLst>
              <a:ext uri="{FF2B5EF4-FFF2-40B4-BE49-F238E27FC236}">
                <a16:creationId xmlns:a16="http://schemas.microsoft.com/office/drawing/2014/main" id="{0F993CCD-71B7-71C5-3959-6099E4F035AA}"/>
              </a:ext>
            </a:extLst>
          </p:cNvPr>
          <p:cNvPicPr>
            <a:picLocks noChangeAspect="1"/>
          </p:cNvPicPr>
          <p:nvPr/>
        </p:nvPicPr>
        <p:blipFill>
          <a:blip r:embed="rId4"/>
          <a:stretch>
            <a:fillRect/>
          </a:stretch>
        </p:blipFill>
        <p:spPr>
          <a:xfrm>
            <a:off x="4809894" y="1107001"/>
            <a:ext cx="3474186" cy="542657"/>
          </a:xfrm>
          <a:prstGeom prst="rect">
            <a:avLst/>
          </a:prstGeom>
        </p:spPr>
      </p:pic>
      <p:sp>
        <p:nvSpPr>
          <p:cNvPr id="10" name="TextBox 9">
            <a:extLst>
              <a:ext uri="{FF2B5EF4-FFF2-40B4-BE49-F238E27FC236}">
                <a16:creationId xmlns:a16="http://schemas.microsoft.com/office/drawing/2014/main" id="{21E32C18-F56C-83CA-A9A4-4203CE160A05}"/>
              </a:ext>
            </a:extLst>
          </p:cNvPr>
          <p:cNvSpPr txBox="1"/>
          <p:nvPr/>
        </p:nvSpPr>
        <p:spPr>
          <a:xfrm>
            <a:off x="562017" y="2937083"/>
            <a:ext cx="3713356" cy="307777"/>
          </a:xfrm>
          <a:prstGeom prst="rect">
            <a:avLst/>
          </a:prstGeom>
          <a:noFill/>
        </p:spPr>
        <p:txBody>
          <a:bodyPr wrap="square" rtlCol="0">
            <a:spAutoFit/>
          </a:bodyPr>
          <a:lstStyle/>
          <a:p>
            <a:r>
              <a:rPr lang="en-IN" dirty="0"/>
              <a:t>3. Reading the dataset</a:t>
            </a:r>
          </a:p>
        </p:txBody>
      </p:sp>
      <p:pic>
        <p:nvPicPr>
          <p:cNvPr id="12" name="Picture 11">
            <a:extLst>
              <a:ext uri="{FF2B5EF4-FFF2-40B4-BE49-F238E27FC236}">
                <a16:creationId xmlns:a16="http://schemas.microsoft.com/office/drawing/2014/main" id="{B6FF28EC-BE8C-873F-76BC-02EDBF6B4FB3}"/>
              </a:ext>
            </a:extLst>
          </p:cNvPr>
          <p:cNvPicPr>
            <a:picLocks noChangeAspect="1"/>
          </p:cNvPicPr>
          <p:nvPr/>
        </p:nvPicPr>
        <p:blipFill>
          <a:blip r:embed="rId5"/>
          <a:stretch>
            <a:fillRect/>
          </a:stretch>
        </p:blipFill>
        <p:spPr>
          <a:xfrm>
            <a:off x="338994" y="3351663"/>
            <a:ext cx="5132942" cy="954602"/>
          </a:xfrm>
          <a:prstGeom prst="rect">
            <a:avLst/>
          </a:prstGeom>
        </p:spPr>
      </p:pic>
      <p:sp>
        <p:nvSpPr>
          <p:cNvPr id="13" name="TextBox 12">
            <a:extLst>
              <a:ext uri="{FF2B5EF4-FFF2-40B4-BE49-F238E27FC236}">
                <a16:creationId xmlns:a16="http://schemas.microsoft.com/office/drawing/2014/main" id="{1D7FB34F-8F81-A62B-1127-47BA9F91A980}"/>
              </a:ext>
            </a:extLst>
          </p:cNvPr>
          <p:cNvSpPr txBox="1"/>
          <p:nvPr/>
        </p:nvSpPr>
        <p:spPr>
          <a:xfrm>
            <a:off x="4666048" y="1796709"/>
            <a:ext cx="3772091" cy="523220"/>
          </a:xfrm>
          <a:prstGeom prst="rect">
            <a:avLst/>
          </a:prstGeom>
          <a:noFill/>
        </p:spPr>
        <p:txBody>
          <a:bodyPr wrap="square" rtlCol="0">
            <a:spAutoFit/>
          </a:bodyPr>
          <a:lstStyle/>
          <a:p>
            <a:r>
              <a:rPr lang="en-IN" dirty="0"/>
              <a:t>4. Dividing the data into training and testing data</a:t>
            </a:r>
          </a:p>
        </p:txBody>
      </p:sp>
      <p:pic>
        <p:nvPicPr>
          <p:cNvPr id="14" name="Picture 13">
            <a:extLst>
              <a:ext uri="{FF2B5EF4-FFF2-40B4-BE49-F238E27FC236}">
                <a16:creationId xmlns:a16="http://schemas.microsoft.com/office/drawing/2014/main" id="{E8E47EAB-FA2C-C0F8-72E1-4A69C0F75462}"/>
              </a:ext>
            </a:extLst>
          </p:cNvPr>
          <p:cNvPicPr>
            <a:picLocks noChangeAspect="1"/>
          </p:cNvPicPr>
          <p:nvPr/>
        </p:nvPicPr>
        <p:blipFill>
          <a:blip r:embed="rId6"/>
          <a:stretch>
            <a:fillRect/>
          </a:stretch>
        </p:blipFill>
        <p:spPr>
          <a:xfrm>
            <a:off x="4939792" y="2446817"/>
            <a:ext cx="3498347" cy="790393"/>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714443" y="28402"/>
            <a:ext cx="3667880" cy="400111"/>
          </a:xfrm>
        </p:spPr>
        <p:txBody>
          <a:bodyPr/>
          <a:lstStyle/>
          <a:p>
            <a:r>
              <a:rPr lang="en-US" sz="2400" dirty="0"/>
              <a:t>Experiment Screen shots</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8DD224B9-1502-7FF1-C7DA-95DFCE293972}"/>
              </a:ext>
            </a:extLst>
          </p:cNvPr>
          <p:cNvSpPr txBox="1"/>
          <p:nvPr/>
        </p:nvSpPr>
        <p:spPr>
          <a:xfrm>
            <a:off x="914400" y="588461"/>
            <a:ext cx="3947532" cy="307777"/>
          </a:xfrm>
          <a:prstGeom prst="rect">
            <a:avLst/>
          </a:prstGeom>
          <a:noFill/>
        </p:spPr>
        <p:txBody>
          <a:bodyPr wrap="square" rtlCol="0">
            <a:spAutoFit/>
          </a:bodyPr>
          <a:lstStyle/>
          <a:p>
            <a:r>
              <a:rPr lang="en-IN" dirty="0"/>
              <a:t>5. Embedding RNN</a:t>
            </a:r>
          </a:p>
        </p:txBody>
      </p:sp>
      <p:pic>
        <p:nvPicPr>
          <p:cNvPr id="7" name="Picture 6">
            <a:extLst>
              <a:ext uri="{FF2B5EF4-FFF2-40B4-BE49-F238E27FC236}">
                <a16:creationId xmlns:a16="http://schemas.microsoft.com/office/drawing/2014/main" id="{1CA245BB-13B7-D078-4FCA-00C324ABF9FB}"/>
              </a:ext>
            </a:extLst>
          </p:cNvPr>
          <p:cNvPicPr>
            <a:picLocks noChangeAspect="1"/>
          </p:cNvPicPr>
          <p:nvPr/>
        </p:nvPicPr>
        <p:blipFill>
          <a:blip r:embed="rId3"/>
          <a:stretch>
            <a:fillRect/>
          </a:stretch>
        </p:blipFill>
        <p:spPr>
          <a:xfrm>
            <a:off x="703963" y="952775"/>
            <a:ext cx="4961928" cy="941925"/>
          </a:xfrm>
          <a:prstGeom prst="rect">
            <a:avLst/>
          </a:prstGeom>
        </p:spPr>
      </p:pic>
      <p:pic>
        <p:nvPicPr>
          <p:cNvPr id="8" name="Picture 7">
            <a:extLst>
              <a:ext uri="{FF2B5EF4-FFF2-40B4-BE49-F238E27FC236}">
                <a16:creationId xmlns:a16="http://schemas.microsoft.com/office/drawing/2014/main" id="{8A20B463-57E5-0F78-0F6B-470BE1017DB1}"/>
              </a:ext>
            </a:extLst>
          </p:cNvPr>
          <p:cNvPicPr>
            <a:picLocks noChangeAspect="1"/>
          </p:cNvPicPr>
          <p:nvPr/>
        </p:nvPicPr>
        <p:blipFill>
          <a:blip r:embed="rId4"/>
          <a:stretch>
            <a:fillRect/>
          </a:stretch>
        </p:blipFill>
        <p:spPr>
          <a:xfrm>
            <a:off x="703963" y="2421666"/>
            <a:ext cx="7344937" cy="420557"/>
          </a:xfrm>
          <a:prstGeom prst="rect">
            <a:avLst/>
          </a:prstGeom>
        </p:spPr>
      </p:pic>
      <p:sp>
        <p:nvSpPr>
          <p:cNvPr id="9" name="TextBox 8">
            <a:extLst>
              <a:ext uri="{FF2B5EF4-FFF2-40B4-BE49-F238E27FC236}">
                <a16:creationId xmlns:a16="http://schemas.microsoft.com/office/drawing/2014/main" id="{019A053A-CB40-E81B-EBF7-91A5EC8D5AE8}"/>
              </a:ext>
            </a:extLst>
          </p:cNvPr>
          <p:cNvSpPr txBox="1"/>
          <p:nvPr/>
        </p:nvSpPr>
        <p:spPr>
          <a:xfrm>
            <a:off x="900602" y="1995570"/>
            <a:ext cx="4757855" cy="307777"/>
          </a:xfrm>
          <a:prstGeom prst="rect">
            <a:avLst/>
          </a:prstGeom>
          <a:noFill/>
        </p:spPr>
        <p:txBody>
          <a:bodyPr wrap="square" rtlCol="0">
            <a:spAutoFit/>
          </a:bodyPr>
          <a:lstStyle/>
          <a:p>
            <a:r>
              <a:rPr lang="en-IN" dirty="0"/>
              <a:t>6. Training the model</a:t>
            </a:r>
          </a:p>
        </p:txBody>
      </p:sp>
      <p:sp>
        <p:nvSpPr>
          <p:cNvPr id="10" name="TextBox 9">
            <a:extLst>
              <a:ext uri="{FF2B5EF4-FFF2-40B4-BE49-F238E27FC236}">
                <a16:creationId xmlns:a16="http://schemas.microsoft.com/office/drawing/2014/main" id="{B7684D27-2620-D1CD-4D9E-52BF5DA9E2F3}"/>
              </a:ext>
            </a:extLst>
          </p:cNvPr>
          <p:cNvSpPr txBox="1"/>
          <p:nvPr/>
        </p:nvSpPr>
        <p:spPr>
          <a:xfrm>
            <a:off x="848563" y="2993300"/>
            <a:ext cx="3961330" cy="307777"/>
          </a:xfrm>
          <a:prstGeom prst="rect">
            <a:avLst/>
          </a:prstGeom>
          <a:noFill/>
        </p:spPr>
        <p:txBody>
          <a:bodyPr wrap="square" rtlCol="0">
            <a:spAutoFit/>
          </a:bodyPr>
          <a:lstStyle/>
          <a:p>
            <a:r>
              <a:rPr lang="en-IN" dirty="0"/>
              <a:t>7. Generating the classification report</a:t>
            </a:r>
          </a:p>
        </p:txBody>
      </p:sp>
      <p:pic>
        <p:nvPicPr>
          <p:cNvPr id="12" name="Picture 11">
            <a:extLst>
              <a:ext uri="{FF2B5EF4-FFF2-40B4-BE49-F238E27FC236}">
                <a16:creationId xmlns:a16="http://schemas.microsoft.com/office/drawing/2014/main" id="{0E1E5BE5-89D7-6C8B-4467-E17C071BA9C8}"/>
              </a:ext>
            </a:extLst>
          </p:cNvPr>
          <p:cNvPicPr>
            <a:picLocks noChangeAspect="1"/>
          </p:cNvPicPr>
          <p:nvPr/>
        </p:nvPicPr>
        <p:blipFill>
          <a:blip r:embed="rId5"/>
          <a:stretch>
            <a:fillRect/>
          </a:stretch>
        </p:blipFill>
        <p:spPr>
          <a:xfrm>
            <a:off x="848562" y="3410568"/>
            <a:ext cx="4013369" cy="639240"/>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732156" y="227211"/>
            <a:ext cx="4821044" cy="400110"/>
          </a:xfrm>
        </p:spPr>
        <p:txBody>
          <a:bodyPr/>
          <a:lstStyle/>
          <a:p>
            <a:r>
              <a:rPr lang="en-US" sz="2800" dirty="0"/>
              <a:t>Experiment Screen shots</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3582DE52-88B0-E6A1-761F-4CBA25D6CF1F}"/>
              </a:ext>
            </a:extLst>
          </p:cNvPr>
          <p:cNvSpPr txBox="1"/>
          <p:nvPr/>
        </p:nvSpPr>
        <p:spPr>
          <a:xfrm>
            <a:off x="741742" y="790299"/>
            <a:ext cx="4163122" cy="307777"/>
          </a:xfrm>
          <a:prstGeom prst="rect">
            <a:avLst/>
          </a:prstGeom>
          <a:noFill/>
        </p:spPr>
        <p:txBody>
          <a:bodyPr wrap="square" rtlCol="0">
            <a:spAutoFit/>
          </a:bodyPr>
          <a:lstStyle/>
          <a:p>
            <a:r>
              <a:rPr lang="en-IN" dirty="0"/>
              <a:t>8. Predicting the sentiment</a:t>
            </a:r>
          </a:p>
        </p:txBody>
      </p:sp>
      <p:pic>
        <p:nvPicPr>
          <p:cNvPr id="8" name="Picture 7">
            <a:extLst>
              <a:ext uri="{FF2B5EF4-FFF2-40B4-BE49-F238E27FC236}">
                <a16:creationId xmlns:a16="http://schemas.microsoft.com/office/drawing/2014/main" id="{98535AE1-19A5-6380-B0F2-AA4E0016A413}"/>
              </a:ext>
            </a:extLst>
          </p:cNvPr>
          <p:cNvPicPr>
            <a:picLocks noChangeAspect="1"/>
          </p:cNvPicPr>
          <p:nvPr/>
        </p:nvPicPr>
        <p:blipFill>
          <a:blip r:embed="rId3"/>
          <a:stretch>
            <a:fillRect/>
          </a:stretch>
        </p:blipFill>
        <p:spPr>
          <a:xfrm>
            <a:off x="741742" y="1206519"/>
            <a:ext cx="4023546" cy="764135"/>
          </a:xfrm>
          <a:prstGeom prst="rect">
            <a:avLst/>
          </a:prstGeom>
        </p:spPr>
      </p:pic>
      <p:pic>
        <p:nvPicPr>
          <p:cNvPr id="10" name="Picture 9">
            <a:extLst>
              <a:ext uri="{FF2B5EF4-FFF2-40B4-BE49-F238E27FC236}">
                <a16:creationId xmlns:a16="http://schemas.microsoft.com/office/drawing/2014/main" id="{CE6D2A7D-5755-4688-8BAB-E2375BA514BD}"/>
              </a:ext>
            </a:extLst>
          </p:cNvPr>
          <p:cNvPicPr>
            <a:picLocks noChangeAspect="1"/>
          </p:cNvPicPr>
          <p:nvPr/>
        </p:nvPicPr>
        <p:blipFill>
          <a:blip r:embed="rId4"/>
          <a:stretch>
            <a:fillRect/>
          </a:stretch>
        </p:blipFill>
        <p:spPr>
          <a:xfrm>
            <a:off x="734308" y="2072728"/>
            <a:ext cx="6956106" cy="1237722"/>
          </a:xfrm>
          <a:prstGeom prst="rect">
            <a:avLst/>
          </a:prstGeom>
        </p:spPr>
      </p:pic>
    </p:spTree>
    <p:extLst>
      <p:ext uri="{BB962C8B-B14F-4D97-AF65-F5344CB8AC3E}">
        <p14:creationId xmlns:p14="http://schemas.microsoft.com/office/powerpoint/2010/main" val="280476067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3987</TotalTime>
  <Words>1107</Words>
  <Application>Microsoft Office PowerPoint</Application>
  <PresentationFormat>On-screen Show (16:9)</PresentationFormat>
  <Paragraphs>129</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Cambria Math</vt:lpstr>
      <vt:lpstr>Trebuchet MS</vt:lpstr>
      <vt:lpstr>Noto Sans Symbols</vt:lpstr>
      <vt:lpstr>Calibri</vt:lpstr>
      <vt:lpstr>Bookman Old Style</vt:lpstr>
      <vt:lpstr>Times New Roman</vt:lpstr>
      <vt:lpstr>1_Office Theme</vt:lpstr>
      <vt:lpstr>SENTIMENT ANALYSIS USING HADOOP FRAMEWORK AND DEEP LEARNING</vt:lpstr>
      <vt:lpstr>Introduction</vt:lpstr>
      <vt:lpstr>Introduction</vt:lpstr>
      <vt:lpstr>Problem Statement</vt:lpstr>
      <vt:lpstr>Proposed Method</vt:lpstr>
      <vt:lpstr>Experiment Requirements</vt:lpstr>
      <vt:lpstr>Experiment Screen shorts </vt:lpstr>
      <vt:lpstr>Experiment Screen shots</vt:lpstr>
      <vt:lpstr>Experiment Screen shots</vt:lpstr>
      <vt:lpstr>Experiment Results </vt:lpstr>
      <vt:lpstr>Experiment Results </vt:lpstr>
      <vt:lpstr>Experiment Results </vt:lpstr>
      <vt:lpstr>PowerPoint Presentation</vt:lpstr>
      <vt:lpstr>Justification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K Chandu</cp:lastModifiedBy>
  <cp:revision>16</cp:revision>
  <dcterms:modified xsi:type="dcterms:W3CDTF">2024-03-27T05:00:45Z</dcterms:modified>
</cp:coreProperties>
</file>