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58" r:id="rId4"/>
    <p:sldId id="279" r:id="rId5"/>
    <p:sldId id="272" r:id="rId6"/>
    <p:sldId id="280" r:id="rId7"/>
    <p:sldId id="282" r:id="rId8"/>
    <p:sldId id="283" r:id="rId9"/>
    <p:sldId id="284" r:id="rId10"/>
    <p:sldId id="267" r:id="rId11"/>
    <p:sldId id="281" r:id="rId12"/>
    <p:sldId id="265" r:id="rId13"/>
    <p:sldId id="268" r:id="rId14"/>
    <p:sldId id="264" r:id="rId15"/>
    <p:sldId id="269" r:id="rId16"/>
    <p:sldId id="271" r:id="rId17"/>
    <p:sldId id="270" r:id="rId18"/>
    <p:sldId id="263" r:id="rId19"/>
    <p:sldId id="274" r:id="rId20"/>
    <p:sldId id="275" r:id="rId21"/>
    <p:sldId id="278"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042F2-CFCB-41FF-90F1-CF73DA87F8F2}"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56590-255E-4E36-8B2E-9921E5B72B34}" type="slidenum">
              <a:rPr lang="en-US" smtClean="0"/>
              <a:t>‹#›</a:t>
            </a:fld>
            <a:endParaRPr lang="en-US"/>
          </a:p>
        </p:txBody>
      </p:sp>
    </p:spTree>
    <p:extLst>
      <p:ext uri="{BB962C8B-B14F-4D97-AF65-F5344CB8AC3E}">
        <p14:creationId xmlns:p14="http://schemas.microsoft.com/office/powerpoint/2010/main" val="92003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hj5992/restaurantreviews?resource=download"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5" name="Freeform: Shape 2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4" name="Rounded Rectangle 13"/>
          <p:cNvSpPr/>
          <p:nvPr/>
        </p:nvSpPr>
        <p:spPr>
          <a:xfrm>
            <a:off x="2961930" y="1408250"/>
            <a:ext cx="7824984" cy="4096207"/>
          </a:xfrm>
          <a:prstGeom prst="roundRect">
            <a:avLst/>
          </a:prstGeom>
          <a:solidFill>
            <a:schemeClr val="bg1">
              <a:lumMod val="95000"/>
              <a:alpha val="33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s 11"/>
          <p:cNvSpPr/>
          <p:nvPr/>
        </p:nvSpPr>
        <p:spPr>
          <a:xfrm>
            <a:off x="3986818" y="2352868"/>
            <a:ext cx="5740806" cy="2206973"/>
          </a:xfrm>
          <a:prstGeom prst="rect">
            <a:avLst/>
          </a:prstGeom>
          <a:solidFill>
            <a:schemeClr val="bg1">
              <a:lumMod val="8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3"/>
          <p:cNvPicPr>
            <a:picLocks noChangeAspect="1"/>
          </p:cNvPicPr>
          <p:nvPr/>
        </p:nvPicPr>
        <p:blipFill>
          <a:blip r:embed="rId2"/>
          <a:stretch>
            <a:fillRect/>
          </a:stretch>
        </p:blipFill>
        <p:spPr>
          <a:xfrm>
            <a:off x="1936976" y="425380"/>
            <a:ext cx="4273951" cy="2175586"/>
          </a:xfrm>
          <a:prstGeom prst="rect">
            <a:avLst/>
          </a:prstGeom>
        </p:spPr>
      </p:pic>
      <p:sp>
        <p:nvSpPr>
          <p:cNvPr id="2" name="Title 1"/>
          <p:cNvSpPr>
            <a:spLocks noGrp="1"/>
          </p:cNvSpPr>
          <p:nvPr>
            <p:ph type="ctrTitle"/>
          </p:nvPr>
        </p:nvSpPr>
        <p:spPr>
          <a:xfrm>
            <a:off x="2560425" y="1959397"/>
            <a:ext cx="7755375" cy="1796540"/>
          </a:xfrm>
        </p:spPr>
        <p:txBody>
          <a:bodyPr>
            <a:scene3d>
              <a:camera prst="orthographicFront"/>
              <a:lightRig rig="threePt" dir="t"/>
            </a:scene3d>
          </a:bodyPr>
          <a:lstStyle/>
          <a:p>
            <a:pPr defTabSz="685800"/>
            <a: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t>CSE 6363</a:t>
            </a:r>
            <a:b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br>
            <a:r>
              <a:rPr lang="en-US" sz="450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j-lt"/>
                <a:ea typeface="+mj-ea"/>
                <a:cs typeface="+mj-cs"/>
              </a:rPr>
              <a:t>MACHINE LEARNING</a:t>
            </a:r>
            <a:endParaRPr lang="en-US" dirty="0">
              <a:ln w="6600">
                <a:solidFill>
                  <a:schemeClr val="accent2"/>
                </a:solidFill>
                <a:prstDash val="solid"/>
              </a:ln>
              <a:solidFill>
                <a:schemeClr val="tx1">
                  <a:lumMod val="95000"/>
                  <a:lumOff val="5000"/>
                </a:schemeClr>
              </a:solidFill>
              <a:effectLst>
                <a:outerShdw dist="38100" dir="2700000" algn="tl" rotWithShape="0">
                  <a:schemeClr val="accent2"/>
                </a:outerShdw>
              </a:effectLst>
            </a:endParaRPr>
          </a:p>
        </p:txBody>
      </p:sp>
      <p:sp>
        <p:nvSpPr>
          <p:cNvPr id="3" name="Subtitle 2"/>
          <p:cNvSpPr>
            <a:spLocks noGrp="1"/>
          </p:cNvSpPr>
          <p:nvPr>
            <p:ph type="subTitle" idx="1"/>
          </p:nvPr>
        </p:nvSpPr>
        <p:spPr>
          <a:xfrm>
            <a:off x="2648309" y="3755938"/>
            <a:ext cx="7648857" cy="1245872"/>
          </a:xfrm>
        </p:spPr>
        <p:txBody>
          <a:bodyPr>
            <a:noAutofit/>
          </a:bodyPr>
          <a:lstStyle/>
          <a:p>
            <a:pPr defTabSz="685800">
              <a:spcBef>
                <a:spcPts val="750"/>
              </a:spcBef>
            </a:pPr>
            <a:r>
              <a:rPr lang="en-US" sz="2250" kern="12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mn-lt"/>
                <a:ea typeface="+mn-ea"/>
                <a:cs typeface="+mn-cs"/>
              </a:rPr>
              <a:t>RESTAURANT REVIEW ANALYSIS</a:t>
            </a:r>
            <a:endParaRPr lang="en-US" sz="3000" dirty="0">
              <a:ln w="6600">
                <a:solidFill>
                  <a:schemeClr val="accent2"/>
                </a:solidFill>
                <a:prstDash val="solid"/>
              </a:ln>
              <a:solidFill>
                <a:schemeClr val="tx1">
                  <a:lumMod val="95000"/>
                  <a:lumOff val="5000"/>
                </a:schemeClr>
              </a:solidFill>
              <a:effectLst>
                <a:outerShdw dist="38100" dir="2700000" algn="tl" rotWithShape="0">
                  <a:schemeClr val="accent2"/>
                </a:outerShdw>
              </a:effectLst>
            </a:endParaRPr>
          </a:p>
        </p:txBody>
      </p:sp>
      <p:pic>
        <p:nvPicPr>
          <p:cNvPr id="6" name="Picture 5" descr="2"/>
          <p:cNvPicPr>
            <a:picLocks noChangeAspect="1"/>
          </p:cNvPicPr>
          <p:nvPr/>
        </p:nvPicPr>
        <p:blipFill>
          <a:blip r:embed="rId3"/>
          <a:stretch>
            <a:fillRect/>
          </a:stretch>
        </p:blipFill>
        <p:spPr>
          <a:xfrm>
            <a:off x="1113960" y="2243332"/>
            <a:ext cx="1646032" cy="1646032"/>
          </a:xfrm>
          <a:prstGeom prst="rect">
            <a:avLst/>
          </a:prstGeom>
        </p:spPr>
      </p:pic>
      <p:pic>
        <p:nvPicPr>
          <p:cNvPr id="8" name="Picture 7" descr="6"/>
          <p:cNvPicPr>
            <a:picLocks noChangeAspect="1"/>
          </p:cNvPicPr>
          <p:nvPr/>
        </p:nvPicPr>
        <p:blipFill>
          <a:blip r:embed="rId4"/>
          <a:stretch>
            <a:fillRect/>
          </a:stretch>
        </p:blipFill>
        <p:spPr>
          <a:xfrm>
            <a:off x="2927528" y="4395549"/>
            <a:ext cx="1857221" cy="1857221"/>
          </a:xfrm>
          <a:prstGeom prst="rect">
            <a:avLst/>
          </a:prstGeom>
        </p:spPr>
      </p:pic>
      <p:pic>
        <p:nvPicPr>
          <p:cNvPr id="11" name="Picture 10" descr="4"/>
          <p:cNvPicPr>
            <a:picLocks noChangeAspect="1"/>
          </p:cNvPicPr>
          <p:nvPr/>
        </p:nvPicPr>
        <p:blipFill>
          <a:blip r:embed="rId5"/>
          <a:stretch>
            <a:fillRect/>
          </a:stretch>
        </p:blipFill>
        <p:spPr>
          <a:xfrm>
            <a:off x="9070167" y="4048132"/>
            <a:ext cx="2522801" cy="2249976"/>
          </a:xfrm>
          <a:prstGeom prst="rect">
            <a:avLst/>
          </a:prstGeom>
        </p:spPr>
      </p:pic>
      <p:pic>
        <p:nvPicPr>
          <p:cNvPr id="15" name="Picture 14" descr="8"/>
          <p:cNvPicPr>
            <a:picLocks noChangeAspect="1"/>
          </p:cNvPicPr>
          <p:nvPr/>
        </p:nvPicPr>
        <p:blipFill>
          <a:blip r:embed="rId6"/>
          <a:stretch>
            <a:fillRect/>
          </a:stretch>
        </p:blipFill>
        <p:spPr>
          <a:xfrm>
            <a:off x="8655434" y="203405"/>
            <a:ext cx="2732557" cy="2479799"/>
          </a:xfrm>
          <a:prstGeom prst="rect">
            <a:avLst/>
          </a:prstGeom>
        </p:spPr>
      </p:pic>
      <p:sp>
        <p:nvSpPr>
          <p:cNvPr id="4" name="TextBox 3">
            <a:extLst>
              <a:ext uri="{FF2B5EF4-FFF2-40B4-BE49-F238E27FC236}">
                <a16:creationId xmlns:a16="http://schemas.microsoft.com/office/drawing/2014/main" id="{61D3FB2B-7BE8-3C55-9BA7-DA6B11B3A0A2}"/>
              </a:ext>
            </a:extLst>
          </p:cNvPr>
          <p:cNvSpPr txBox="1"/>
          <p:nvPr/>
        </p:nvSpPr>
        <p:spPr>
          <a:xfrm>
            <a:off x="5650302" y="5754514"/>
            <a:ext cx="3820108" cy="923330"/>
          </a:xfrm>
          <a:prstGeom prst="rect">
            <a:avLst/>
          </a:prstGeom>
          <a:noFill/>
        </p:spPr>
        <p:txBody>
          <a:bodyPr wrap="square" rtlCol="0">
            <a:spAutoFit/>
          </a:bodyPr>
          <a:lstStyle/>
          <a:p>
            <a:r>
              <a:rPr lang="en-US" b="1" dirty="0"/>
              <a:t>Team members:</a:t>
            </a:r>
          </a:p>
          <a:p>
            <a:r>
              <a:rPr lang="en-US" dirty="0" err="1"/>
              <a:t>Kommabathula</a:t>
            </a:r>
            <a:r>
              <a:rPr lang="en-US" dirty="0"/>
              <a:t> Sowmya(1002034779)</a:t>
            </a:r>
          </a:p>
          <a:p>
            <a:r>
              <a:rPr lang="en-US" dirty="0" err="1"/>
              <a:t>Singampalli</a:t>
            </a:r>
            <a:r>
              <a:rPr lang="en-US" dirty="0"/>
              <a:t> Venkata Karun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3467" y="1456996"/>
            <a:ext cx="7047923" cy="3939772"/>
          </a:xfrm>
        </p:spPr>
        <p:txBody>
          <a:bodyPr>
            <a:normAutofit/>
          </a:bodyPr>
          <a:lstStyle/>
          <a:p>
            <a:pPr algn="ctr" defTabSz="612648"/>
            <a:r>
              <a:rPr lang="en-US" sz="2948" kern="1200">
                <a:solidFill>
                  <a:schemeClr val="tx1"/>
                </a:solidFill>
                <a:latin typeface="+mj-lt"/>
                <a:ea typeface="+mj-ea"/>
                <a:cs typeface="+mj-cs"/>
              </a:rPr>
              <a:t>MODEL 1</a:t>
            </a:r>
            <a:br>
              <a:rPr lang="en-US" sz="2948" kern="1200">
                <a:solidFill>
                  <a:schemeClr val="tx1"/>
                </a:solidFill>
                <a:latin typeface="+mj-lt"/>
                <a:ea typeface="+mj-ea"/>
                <a:cs typeface="+mj-cs"/>
              </a:rPr>
            </a:br>
            <a:r>
              <a:rPr lang="en-US" sz="2948" kern="1200">
                <a:solidFill>
                  <a:schemeClr val="tx1"/>
                </a:solidFill>
                <a:latin typeface="+mj-lt"/>
                <a:ea typeface="+mj-ea"/>
                <a:cs typeface="+mj-cs"/>
              </a:rPr>
              <a:t>NAVIE BAYES</a:t>
            </a:r>
            <a:endParaRPr lang="en-US"/>
          </a:p>
        </p:txBody>
      </p:sp>
      <p:sp>
        <p:nvSpPr>
          <p:cNvPr id="4" name="Rectangles 3"/>
          <p:cNvSpPr/>
          <p:nvPr/>
        </p:nvSpPr>
        <p:spPr>
          <a:xfrm>
            <a:off x="1867490" y="2364799"/>
            <a:ext cx="4599876" cy="2305045"/>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2601-3581-311E-59E9-0F4E39E1D6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9B5715-DBDA-5AC6-72A3-5A8ACFB826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806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9411" y="767258"/>
            <a:ext cx="3209335" cy="5323484"/>
          </a:xfrm>
        </p:spPr>
        <p:txBody>
          <a:bodyPr>
            <a:normAutofit/>
          </a:bodyPr>
          <a:lstStyle/>
          <a:p>
            <a:pPr algn="ctr"/>
            <a:r>
              <a:rPr lang="en-US" sz="2800" dirty="0" err="1">
                <a:solidFill>
                  <a:schemeClr val="bg1"/>
                </a:solidFill>
              </a:rPr>
              <a:t>Navie</a:t>
            </a:r>
            <a:r>
              <a:rPr lang="en-US" sz="2800" dirty="0">
                <a:solidFill>
                  <a:schemeClr val="bg1"/>
                </a:solidFill>
              </a:rPr>
              <a:t> Bayes</a:t>
            </a:r>
          </a:p>
        </p:txBody>
      </p:sp>
      <p:sp>
        <p:nvSpPr>
          <p:cNvPr id="14" name="Rectangle 13">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11593" y="2620120"/>
            <a:ext cx="6085550" cy="2518190"/>
          </a:xfrm>
        </p:spPr>
        <p:txBody>
          <a:bodyPr/>
          <a:lstStyle/>
          <a:p>
            <a:pPr marL="130302" indent="-130302" defTabSz="521208">
              <a:spcBef>
                <a:spcPts val="570"/>
              </a:spcBef>
            </a:pPr>
            <a:r>
              <a:rPr lang="en-US" sz="1596" kern="1200">
                <a:solidFill>
                  <a:schemeClr val="tx1"/>
                </a:solidFill>
                <a:latin typeface="+mn-lt"/>
                <a:ea typeface="+mn-ea"/>
                <a:cs typeface="+mn-cs"/>
              </a:rPr>
              <a:t>The Naive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p>
          <a:p>
            <a:pPr marL="130302" indent="-130302" defTabSz="521208">
              <a:spcBef>
                <a:spcPts val="570"/>
              </a:spcBef>
            </a:pPr>
            <a:r>
              <a:rPr lang="en-US" sz="1596" kern="1200">
                <a:solidFill>
                  <a:schemeClr val="tx1"/>
                </a:solidFill>
                <a:latin typeface="+mn-lt"/>
                <a:ea typeface="+mn-ea"/>
                <a:cs typeface="+mn-cs"/>
              </a:rPr>
              <a:t>Some best examples of the Naive Bayes Algorithm are sentimental analysis, classifying new articles, and spam filtration. Classification algorithms are used for categorizing new observations into predefined classes for the uninitiated data.</a:t>
            </a:r>
            <a:endParaRPr lang="en-US"/>
          </a:p>
        </p:txBody>
      </p:sp>
      <p:sp>
        <p:nvSpPr>
          <p:cNvPr id="5" name="Rectangles 4"/>
          <p:cNvSpPr/>
          <p:nvPr/>
        </p:nvSpPr>
        <p:spPr>
          <a:xfrm>
            <a:off x="5242917" y="1895440"/>
            <a:ext cx="6422901" cy="3305159"/>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Model</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8990" y="2766060"/>
            <a:ext cx="5494020" cy="1325880"/>
          </a:xfrm>
        </p:spPr>
        <p:txBody>
          <a:bodyPr>
            <a:normAutofit/>
          </a:bodyPr>
          <a:lstStyle/>
          <a:p>
            <a:pPr algn="ctr"/>
            <a:r>
              <a:rPr lang="en-US"/>
              <a:t>MODEL 2 </a:t>
            </a:r>
            <a:br>
              <a:rPr lang="en-US"/>
            </a:br>
            <a:r>
              <a:rPr lang="en-US"/>
              <a:t>LOGISTIC REGRESSION</a:t>
            </a:r>
          </a:p>
        </p:txBody>
      </p:sp>
      <p:sp>
        <p:nvSpPr>
          <p:cNvPr id="5" name="Rectangles 4"/>
          <p:cNvSpPr/>
          <p:nvPr/>
        </p:nvSpPr>
        <p:spPr>
          <a:xfrm>
            <a:off x="2664460" y="1709420"/>
            <a:ext cx="6863080" cy="3439160"/>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a:t>
            </a:r>
          </a:p>
        </p:txBody>
      </p:sp>
      <p:sp>
        <p:nvSpPr>
          <p:cNvPr id="3" name="Content Placeholder 2"/>
          <p:cNvSpPr>
            <a:spLocks noGrp="1"/>
          </p:cNvSpPr>
          <p:nvPr>
            <p:ph idx="1"/>
          </p:nvPr>
        </p:nvSpPr>
        <p:spPr/>
        <p:txBody>
          <a:bodyPr/>
          <a:lstStyle/>
          <a:p>
            <a:r>
              <a:rPr lang="en-US"/>
              <a:t>The type of statistical model is often used for classification and predictive analytics. Logistic regression estimates the probability of an event occurring, such as voted or didn't vote, based on a given dataset of independent variables.</a:t>
            </a:r>
          </a:p>
          <a:p>
            <a:r>
              <a:rPr lang="en-US"/>
              <a:t>Logistic regression is used to obtain odds ratio in the presence of more than one explanatory variable. </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Logistic Regression to Restarant Review Analysis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85035" y="2766060"/>
            <a:ext cx="7821930" cy="1325880"/>
          </a:xfrm>
        </p:spPr>
        <p:txBody>
          <a:bodyPr>
            <a:normAutofit/>
          </a:bodyPr>
          <a:lstStyle/>
          <a:p>
            <a:pPr algn="ctr"/>
            <a:r>
              <a:rPr lang="en-US"/>
              <a:t>MODEL 3 </a:t>
            </a:r>
            <a:br>
              <a:rPr lang="en-US"/>
            </a:br>
            <a:r>
              <a:rPr lang="en-US"/>
              <a:t>Random Forest</a:t>
            </a:r>
          </a:p>
        </p:txBody>
      </p:sp>
      <p:sp>
        <p:nvSpPr>
          <p:cNvPr id="5" name="Rectangles 4"/>
          <p:cNvSpPr/>
          <p:nvPr/>
        </p:nvSpPr>
        <p:spPr>
          <a:xfrm>
            <a:off x="2664460" y="1709420"/>
            <a:ext cx="6863080" cy="3439160"/>
          </a:xfrm>
          <a:prstGeom prst="rect">
            <a:avLst/>
          </a:prstGeom>
          <a:solidFill>
            <a:schemeClr val="bg1">
              <a:lumMod val="8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Forest to Restaurant Review Analysis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ngwing.com"/>
          <p:cNvPicPr>
            <a:picLocks noGrp="1" noChangeAspect="1"/>
          </p:cNvPicPr>
          <p:nvPr>
            <p:ph sz="half" idx="2"/>
          </p:nvPr>
        </p:nvPicPr>
        <p:blipFill rotWithShape="1">
          <a:blip r:embed="rId2"/>
          <a:srcRect t="11315" b="11314"/>
          <a:stretch/>
        </p:blipFill>
        <p:spPr>
          <a:xfrm>
            <a:off x="1" y="-111957"/>
            <a:ext cx="9669642" cy="6857990"/>
          </a:xfrm>
          <a:prstGeom prst="rect">
            <a:avLst/>
          </a:prstGeom>
        </p:spPr>
      </p:pic>
      <p:sp>
        <p:nvSpPr>
          <p:cNvPr id="60" name="Rectangle 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3822189" cy="1053128"/>
          </a:xfrm>
        </p:spPr>
        <p:txBody>
          <a:bodyPr vert="horz" lIns="91440" tIns="45720" rIns="91440" bIns="45720" rtlCol="0" anchor="ctr">
            <a:normAutofit/>
          </a:bodyPr>
          <a:lstStyle/>
          <a:p>
            <a:r>
              <a:rPr lang="en-US" sz="2400" b="1" dirty="0"/>
              <a:t>TABLE OF CONTENTS</a:t>
            </a:r>
          </a:p>
        </p:txBody>
      </p:sp>
      <p:sp>
        <p:nvSpPr>
          <p:cNvPr id="3" name="Content Placeholder 2"/>
          <p:cNvSpPr>
            <a:spLocks noGrp="1"/>
          </p:cNvSpPr>
          <p:nvPr>
            <p:ph sz="half" idx="1"/>
          </p:nvPr>
        </p:nvSpPr>
        <p:spPr>
          <a:xfrm>
            <a:off x="7531610" y="1240971"/>
            <a:ext cx="3822189" cy="4935992"/>
          </a:xfrm>
        </p:spPr>
        <p:txBody>
          <a:bodyPr vert="horz" lIns="91440" tIns="45720" rIns="91440" bIns="45720" rtlCol="0">
            <a:normAutofit/>
          </a:bodyPr>
          <a:lstStyle/>
          <a:p>
            <a:r>
              <a:rPr lang="en-US" sz="1600" b="1" dirty="0"/>
              <a:t>Introduction</a:t>
            </a:r>
          </a:p>
          <a:p>
            <a:r>
              <a:rPr lang="en-US" sz="1600" b="1" dirty="0"/>
              <a:t>Problem statement</a:t>
            </a:r>
          </a:p>
          <a:p>
            <a:r>
              <a:rPr lang="en-US" sz="1600" b="1" dirty="0"/>
              <a:t>Model 1 - Naive Bayes</a:t>
            </a:r>
          </a:p>
          <a:p>
            <a:pPr lvl="1"/>
            <a:r>
              <a:rPr lang="en-US" sz="1600" dirty="0"/>
              <a:t>Model 1 to Restaurant Review Analysis</a:t>
            </a:r>
          </a:p>
          <a:p>
            <a:pPr lvl="1"/>
            <a:r>
              <a:rPr lang="en-US" sz="1600" dirty="0"/>
              <a:t>Results</a:t>
            </a:r>
          </a:p>
          <a:p>
            <a:r>
              <a:rPr lang="en-US" sz="1600" b="1" dirty="0"/>
              <a:t>Model 2 - Logistic Regression</a:t>
            </a:r>
          </a:p>
          <a:p>
            <a:pPr lvl="1"/>
            <a:r>
              <a:rPr lang="en-US" sz="1600" dirty="0">
                <a:sym typeface="+mn-ea"/>
              </a:rPr>
              <a:t>Model 2 to Restaurant Review Analysis</a:t>
            </a:r>
          </a:p>
          <a:p>
            <a:pPr lvl="1"/>
            <a:r>
              <a:rPr lang="en-US" sz="1600" dirty="0"/>
              <a:t>Results</a:t>
            </a:r>
          </a:p>
          <a:p>
            <a:r>
              <a:rPr lang="en-US" sz="1600" b="1" dirty="0">
                <a:sym typeface="+mn-ea"/>
              </a:rPr>
              <a:t>Model 3 - Random Forest</a:t>
            </a:r>
          </a:p>
          <a:p>
            <a:pPr lvl="1"/>
            <a:r>
              <a:rPr lang="en-US" sz="1600" dirty="0">
                <a:sym typeface="+mn-ea"/>
              </a:rPr>
              <a:t>Model 3 to Restaurant Analysis</a:t>
            </a:r>
          </a:p>
          <a:p>
            <a:pPr lvl="1"/>
            <a:r>
              <a:rPr lang="en-US" sz="1600" dirty="0">
                <a:sym typeface="+mn-ea"/>
              </a:rPr>
              <a:t>Results</a:t>
            </a:r>
            <a:endParaRPr lang="en-US" sz="1600" dirty="0"/>
          </a:p>
          <a:p>
            <a:r>
              <a:rPr lang="en-US" sz="1600" b="1" dirty="0"/>
              <a:t>Accuracy Score</a:t>
            </a:r>
          </a:p>
          <a:p>
            <a:r>
              <a:rPr lang="en-US" sz="1600" b="1" dirty="0"/>
              <a:t>Visualizations</a:t>
            </a:r>
          </a:p>
          <a:p>
            <a:r>
              <a:rPr lang="en-US" sz="1600" b="1" dirty="0"/>
              <a:t>Applications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ACCURACY SCORE FOR THREE MODELS</a:t>
            </a:r>
          </a:p>
        </p:txBody>
      </p:sp>
      <p:graphicFrame>
        <p:nvGraphicFramePr>
          <p:cNvPr id="5" name="Content Placeholder 4"/>
          <p:cNvGraphicFramePr>
            <a:graphicFrameLocks noGrp="1"/>
          </p:cNvGraphicFramePr>
          <p:nvPr>
            <p:ph idx="1"/>
          </p:nvPr>
        </p:nvGraphicFramePr>
        <p:xfrm>
          <a:off x="694690" y="2152650"/>
          <a:ext cx="10515600" cy="3403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850900">
                <a:tc>
                  <a:txBody>
                    <a:bodyPr/>
                    <a:lstStyle/>
                    <a:p>
                      <a:pPr>
                        <a:buNone/>
                      </a:pPr>
                      <a:endParaRPr lang="en-US"/>
                    </a:p>
                  </a:txBody>
                  <a:tcPr/>
                </a:tc>
                <a:tc>
                  <a:txBody>
                    <a:bodyPr/>
                    <a:lstStyle/>
                    <a:p>
                      <a:pPr>
                        <a:buNone/>
                      </a:pPr>
                      <a:r>
                        <a:rPr lang="en-US"/>
                        <a:t>Model 1</a:t>
                      </a:r>
                    </a:p>
                    <a:p>
                      <a:pPr>
                        <a:buNone/>
                      </a:pPr>
                      <a:r>
                        <a:rPr lang="en-US"/>
                        <a:t>Navie Bayes</a:t>
                      </a:r>
                    </a:p>
                  </a:txBody>
                  <a:tcPr/>
                </a:tc>
                <a:tc>
                  <a:txBody>
                    <a:bodyPr/>
                    <a:lstStyle/>
                    <a:p>
                      <a:pPr>
                        <a:buNone/>
                      </a:pPr>
                      <a:r>
                        <a:rPr lang="en-US"/>
                        <a:t>Model 2</a:t>
                      </a:r>
                    </a:p>
                    <a:p>
                      <a:pPr>
                        <a:buNone/>
                      </a:pPr>
                      <a:r>
                        <a:rPr lang="en-US"/>
                        <a:t>Logistic Regression</a:t>
                      </a:r>
                    </a:p>
                  </a:txBody>
                  <a:tcPr/>
                </a:tc>
                <a:tc>
                  <a:txBody>
                    <a:bodyPr/>
                    <a:lstStyle/>
                    <a:p>
                      <a:pPr>
                        <a:buNone/>
                      </a:pPr>
                      <a:r>
                        <a:rPr lang="en-US"/>
                        <a:t>Model 3</a:t>
                      </a:r>
                    </a:p>
                    <a:p>
                      <a:pPr>
                        <a:buNone/>
                      </a:pPr>
                      <a:r>
                        <a:rPr lang="en-US"/>
                        <a:t>Random Forest</a:t>
                      </a:r>
                    </a:p>
                  </a:txBody>
                  <a:tcPr/>
                </a:tc>
                <a:extLst>
                  <a:ext uri="{0D108BD9-81ED-4DB2-BD59-A6C34878D82A}">
                    <a16:rowId xmlns:a16="http://schemas.microsoft.com/office/drawing/2014/main" val="10000"/>
                  </a:ext>
                </a:extLst>
              </a:tr>
              <a:tr h="850900">
                <a:tc>
                  <a:txBody>
                    <a:bodyPr/>
                    <a:lstStyle/>
                    <a:p>
                      <a:pPr>
                        <a:buNone/>
                      </a:pPr>
                      <a:r>
                        <a:rPr lang="en-US"/>
                        <a:t>Accuracy Score</a:t>
                      </a:r>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1"/>
                  </a:ext>
                </a:extLst>
              </a:tr>
              <a:tr h="850900">
                <a:tc>
                  <a:txBody>
                    <a:bodyPr/>
                    <a:lstStyle/>
                    <a:p>
                      <a:pPr>
                        <a:buNone/>
                      </a:pPr>
                      <a:r>
                        <a:rPr lang="en-US"/>
                        <a:t>Precision</a:t>
                      </a:r>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VISUALIZATIONS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alpha val="2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p>
        </p:txBody>
      </p:sp>
      <p:sp>
        <p:nvSpPr>
          <p:cNvPr id="3" name="Content Placeholder 2"/>
          <p:cNvSpPr>
            <a:spLocks noGrp="1"/>
          </p:cNvSpPr>
          <p:nvPr>
            <p:ph idx="1"/>
          </p:nvPr>
        </p:nvSpPr>
        <p:spPr>
          <a:xfrm>
            <a:off x="838200" y="1691005"/>
            <a:ext cx="10515600" cy="4351338"/>
          </a:xfrm>
        </p:spPr>
        <p:txBody>
          <a:bodyPr/>
          <a:lstStyle/>
          <a:p>
            <a:r>
              <a:rPr lang="en-US"/>
              <a:t>Our models can be applied for any of the restaurant reviews to find out the positive and negative reviews and the most used words in the reviews, this can help thee management to figure out their strong and weak areas and can use it for the development of the restaurant by enhancing the strong points and improving the weak point. We categorize the review and show the best category of the restaurant using the bag of words while processing the reviews, and show the best category the restaurant is reviewed for (like most of reviews has written about hygiene or food etc)</a:t>
            </a:r>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Graphs on a display with reflection of office">
            <a:extLst>
              <a:ext uri="{FF2B5EF4-FFF2-40B4-BE49-F238E27FC236}">
                <a16:creationId xmlns:a16="http://schemas.microsoft.com/office/drawing/2014/main" id="{026832DF-0367-9E23-EB98-5733FC938790}"/>
              </a:ext>
            </a:extLst>
          </p:cNvPr>
          <p:cNvPicPr>
            <a:picLocks noChangeAspect="1"/>
          </p:cNvPicPr>
          <p:nvPr/>
        </p:nvPicPr>
        <p:blipFill rotWithShape="1">
          <a:blip r:embed="rId2"/>
          <a:srcRect l="17982" t="9091" r="5316"/>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65366" y="646981"/>
            <a:ext cx="4268646" cy="938209"/>
          </a:xfrm>
        </p:spPr>
        <p:txBody>
          <a:bodyPr anchor="b">
            <a:normAutofit/>
          </a:bodyPr>
          <a:lstStyle/>
          <a:p>
            <a:r>
              <a:rPr lang="en-US" sz="2800" b="1" dirty="0">
                <a:latin typeface="+mn-lt"/>
              </a:rPr>
              <a:t>INTRODUCTION</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p:cNvSpPr>
            <a:spLocks noGrp="1"/>
          </p:cNvSpPr>
          <p:nvPr>
            <p:ph idx="1"/>
          </p:nvPr>
        </p:nvSpPr>
        <p:spPr>
          <a:xfrm>
            <a:off x="7305869" y="2718054"/>
            <a:ext cx="4528905" cy="3207258"/>
          </a:xfrm>
        </p:spPr>
        <p:txBody>
          <a:bodyPr anchor="t">
            <a:noAutofit/>
          </a:bodyPr>
          <a:lstStyle/>
          <a:p>
            <a:r>
              <a:rPr lang="en-US" sz="1600" b="0" i="0" dirty="0">
                <a:effectLst/>
              </a:rPr>
              <a:t>There are several methods to analyze customer reviews for a restaurant, such as Naive Bayes, Regression, and Random Forest. We will be using these three models to analyze restaurant reviews and will explain each model in subsequent slides. Afterwards, we will compare the accuracy scores of each model to determine which one is best suited for the chosen dataset. Finally, we will identify and present the best model for the given dataset</a:t>
            </a:r>
            <a:endParaRPr lang="en-US" sz="16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11 Best Restaurant Review Sites for 2023 - Restaurant Clicks">
            <a:extLst>
              <a:ext uri="{FF2B5EF4-FFF2-40B4-BE49-F238E27FC236}">
                <a16:creationId xmlns:a16="http://schemas.microsoft.com/office/drawing/2014/main" id="{0A9D9064-8235-F6BD-6182-C047D882FE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29" r="13209" b="7859"/>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74B153-617B-4BDB-E41A-1419C0680827}"/>
              </a:ext>
            </a:extLst>
          </p:cNvPr>
          <p:cNvSpPr>
            <a:spLocks noGrp="1"/>
          </p:cNvSpPr>
          <p:nvPr>
            <p:ph type="title"/>
          </p:nvPr>
        </p:nvSpPr>
        <p:spPr>
          <a:xfrm>
            <a:off x="8395868" y="1161288"/>
            <a:ext cx="3438144" cy="1124712"/>
          </a:xfrm>
        </p:spPr>
        <p:txBody>
          <a:bodyPr anchor="b">
            <a:normAutofit/>
          </a:bodyPr>
          <a:lstStyle/>
          <a:p>
            <a:r>
              <a:rPr lang="en-US" sz="2800" b="1" kern="1200">
                <a:latin typeface="+mn-lt"/>
                <a:ea typeface="+mj-ea"/>
                <a:cs typeface="+mj-cs"/>
              </a:rPr>
              <a:t>PROBLEM STATEMENT</a:t>
            </a:r>
            <a:endParaRPr lang="en-US" sz="2800">
              <a:latin typeface="+mn-lt"/>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BE9CFA-78A1-B891-3228-3B319C86C0A3}"/>
              </a:ext>
            </a:extLst>
          </p:cNvPr>
          <p:cNvSpPr>
            <a:spLocks noGrp="1"/>
          </p:cNvSpPr>
          <p:nvPr>
            <p:ph idx="1"/>
          </p:nvPr>
        </p:nvSpPr>
        <p:spPr>
          <a:xfrm>
            <a:off x="8395868" y="2718054"/>
            <a:ext cx="3438906" cy="3207258"/>
          </a:xfrm>
        </p:spPr>
        <p:txBody>
          <a:bodyPr anchor="t">
            <a:normAutofit/>
          </a:bodyPr>
          <a:lstStyle/>
          <a:p>
            <a:pPr marL="0" indent="0" defTabSz="493776">
              <a:spcBef>
                <a:spcPts val="540"/>
              </a:spcBef>
              <a:buNone/>
            </a:pPr>
            <a:r>
              <a:rPr lang="en-US" sz="1700" b="1" kern="1200">
                <a:latin typeface="+mn-lt"/>
                <a:ea typeface="+mn-ea"/>
                <a:cs typeface="+mn-cs"/>
              </a:rPr>
              <a:t>Restaurant Review Analysis</a:t>
            </a:r>
          </a:p>
          <a:p>
            <a:pPr marL="0" indent="0" defTabSz="493776">
              <a:spcBef>
                <a:spcPts val="540"/>
              </a:spcBef>
              <a:buNone/>
            </a:pPr>
            <a:r>
              <a:rPr lang="en-US" sz="1700" kern="1200">
                <a:latin typeface="+mn-lt"/>
                <a:ea typeface="+mn-ea"/>
                <a:cs typeface="+mn-cs"/>
              </a:rPr>
              <a:t>We aim to build a Machine Learning model that can accurately detect the various sentiments expressed in a collection of English sentences or large paragraphs, such as reviews. The model's objective is to correctly identify the sentiment of users' reviews, which can be either positive or negative. Therefore, we will classify reviews as either positive or negative based on their sentiment.</a:t>
            </a:r>
            <a:endParaRPr lang="en-US" sz="1700"/>
          </a:p>
          <a:p>
            <a:endParaRPr lang="en-US" sz="1700"/>
          </a:p>
        </p:txBody>
      </p:sp>
    </p:spTree>
    <p:extLst>
      <p:ext uri="{BB962C8B-B14F-4D97-AF65-F5344CB8AC3E}">
        <p14:creationId xmlns:p14="http://schemas.microsoft.com/office/powerpoint/2010/main" val="27074572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vert="horz" lIns="91440" tIns="45720" rIns="91440" bIns="45720" rtlCol="0" anchor="ctr">
            <a:normAutofit/>
          </a:bodyPr>
          <a:lstStyle/>
          <a:p>
            <a:r>
              <a:rPr lang="en-US" b="1"/>
              <a:t>DATASET</a:t>
            </a:r>
          </a:p>
        </p:txBody>
      </p:sp>
      <p:pic>
        <p:nvPicPr>
          <p:cNvPr id="4" name="Content Placeholder 3" descr="pngwing.com (1)"/>
          <p:cNvPicPr>
            <a:picLocks noGrp="1" noChangeAspect="1"/>
          </p:cNvPicPr>
          <p:nvPr>
            <p:ph sz="half" idx="2"/>
          </p:nvPr>
        </p:nvPicPr>
        <p:blipFill rotWithShape="1">
          <a:blip r:embed="rId2"/>
          <a:srcRect l="21551" r="198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sz="half" idx="1"/>
          </p:nvPr>
        </p:nvSpPr>
        <p:spPr>
          <a:xfrm>
            <a:off x="6513788" y="2333297"/>
            <a:ext cx="4840010" cy="3843666"/>
          </a:xfrm>
        </p:spPr>
        <p:txBody>
          <a:bodyPr vert="horz" lIns="91440" tIns="45720" rIns="91440" bIns="45720" rtlCol="0">
            <a:normAutofit/>
          </a:bodyPr>
          <a:lstStyle/>
          <a:p>
            <a:r>
              <a:rPr lang="en-US" sz="2000" dirty="0"/>
              <a:t>We have used the Data set from </a:t>
            </a:r>
            <a:r>
              <a:rPr lang="en-US" sz="2000" dirty="0" err="1"/>
              <a:t>kaggle</a:t>
            </a:r>
            <a:r>
              <a:rPr lang="en-US" sz="2000" dirty="0"/>
              <a:t> and below is the hyperlink to the data set</a:t>
            </a:r>
          </a:p>
          <a:p>
            <a:r>
              <a:rPr lang="en-US" sz="2000" dirty="0"/>
              <a:t>It has around 1000 reviews</a:t>
            </a:r>
          </a:p>
          <a:p>
            <a:pPr marL="0"/>
            <a:r>
              <a:rPr lang="en-US" sz="2000" dirty="0">
                <a:hlinkClick r:id="rId3"/>
              </a:rPr>
              <a:t>https://www.kaggle.com/datasets/hj5992/restaurantreviews?resource=download</a:t>
            </a:r>
            <a:endParaRPr lang="en-US" sz="2000" dirty="0"/>
          </a:p>
          <a:p>
            <a:pPr marL="0"/>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067D-98A3-A9E1-8A09-2B18CDB9B66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DATA PREPROCESSING</a:t>
            </a:r>
          </a:p>
        </p:txBody>
      </p:sp>
      <p:pic>
        <p:nvPicPr>
          <p:cNvPr id="6" name="Content Placeholder 5">
            <a:extLst>
              <a:ext uri="{FF2B5EF4-FFF2-40B4-BE49-F238E27FC236}">
                <a16:creationId xmlns:a16="http://schemas.microsoft.com/office/drawing/2014/main" id="{6732C33D-FBE2-91BB-A48D-46EB80AF85DA}"/>
              </a:ext>
            </a:extLst>
          </p:cNvPr>
          <p:cNvPicPr>
            <a:picLocks noGrp="1" noChangeAspect="1"/>
          </p:cNvPicPr>
          <p:nvPr>
            <p:ph idx="1"/>
          </p:nvPr>
        </p:nvPicPr>
        <p:blipFill rotWithShape="1">
          <a:blip r:embed="rId2"/>
          <a:srcRect b="4842"/>
          <a:stretch/>
        </p:blipFill>
        <p:spPr>
          <a:xfrm>
            <a:off x="4585126" y="0"/>
            <a:ext cx="6780700" cy="3548805"/>
          </a:xfrm>
          <a:prstGeom prst="rect">
            <a:avLst/>
          </a:prstGeom>
        </p:spPr>
      </p:pic>
      <p:sp>
        <p:nvSpPr>
          <p:cNvPr id="7" name="TextBox 6">
            <a:extLst>
              <a:ext uri="{FF2B5EF4-FFF2-40B4-BE49-F238E27FC236}">
                <a16:creationId xmlns:a16="http://schemas.microsoft.com/office/drawing/2014/main" id="{9E14FEFD-654A-AB4B-6C6C-C9E6531A4A5D}"/>
              </a:ext>
            </a:extLst>
          </p:cNvPr>
          <p:cNvSpPr txBox="1"/>
          <p:nvPr/>
        </p:nvSpPr>
        <p:spPr>
          <a:xfrm>
            <a:off x="4527804" y="4217437"/>
            <a:ext cx="6799559" cy="646331"/>
          </a:xfrm>
          <a:prstGeom prst="rect">
            <a:avLst/>
          </a:prstGeom>
          <a:noFill/>
        </p:spPr>
        <p:txBody>
          <a:bodyPr wrap="square" rtlCol="0">
            <a:spAutoFit/>
          </a:bodyPr>
          <a:lstStyle/>
          <a:p>
            <a:r>
              <a:rPr lang="en-US" dirty="0"/>
              <a:t>We created a data frame </a:t>
            </a:r>
            <a:r>
              <a:rPr lang="en-US" dirty="0" err="1"/>
              <a:t>reviews_df</a:t>
            </a:r>
            <a:r>
              <a:rPr lang="en-US" dirty="0"/>
              <a:t> that has the columns Review and Liked</a:t>
            </a:r>
          </a:p>
        </p:txBody>
      </p:sp>
    </p:spTree>
    <p:extLst>
      <p:ext uri="{BB962C8B-B14F-4D97-AF65-F5344CB8AC3E}">
        <p14:creationId xmlns:p14="http://schemas.microsoft.com/office/powerpoint/2010/main" val="400321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09421E-9254-FC5F-BD75-2C7A54CD2FE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100" b="1" kern="1200">
                <a:solidFill>
                  <a:schemeClr val="tx1"/>
                </a:solidFill>
                <a:latin typeface="+mj-lt"/>
                <a:ea typeface="+mj-ea"/>
                <a:cs typeface="+mj-cs"/>
              </a:rPr>
              <a:t>DATA PREPROCESSING</a:t>
            </a:r>
          </a:p>
        </p:txBody>
      </p:sp>
      <p:sp>
        <p:nvSpPr>
          <p:cNvPr id="4" name="TextBox 3">
            <a:extLst>
              <a:ext uri="{FF2B5EF4-FFF2-40B4-BE49-F238E27FC236}">
                <a16:creationId xmlns:a16="http://schemas.microsoft.com/office/drawing/2014/main" id="{24F5764E-F84B-0482-8822-7AE94D65BFCD}"/>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Download the data and libraries required for textual data preparation. It begins by loading the necessary libraries, including the CountVectorizer module from Scikit-learn, regular expression, string, and NLTK (Natural Language Toolkit), a toolkit for NLP (Natural Language Processing).The method then sets the English stopwords as a variable and downloads lemmatizer and stopword data from NLTK and Open Multilingual Wordnet (OMW). The WordNetLemmatizer, which is used to break down words into their root or base form, is then initialized.</a:t>
            </a:r>
          </a:p>
        </p:txBody>
      </p:sp>
      <p:pic>
        <p:nvPicPr>
          <p:cNvPr id="6" name="Picture 5">
            <a:extLst>
              <a:ext uri="{FF2B5EF4-FFF2-40B4-BE49-F238E27FC236}">
                <a16:creationId xmlns:a16="http://schemas.microsoft.com/office/drawing/2014/main" id="{6E8B5DE3-10DF-8D8A-4827-8B8942AA0728}"/>
              </a:ext>
            </a:extLst>
          </p:cNvPr>
          <p:cNvPicPr>
            <a:picLocks noChangeAspect="1"/>
          </p:cNvPicPr>
          <p:nvPr/>
        </p:nvPicPr>
        <p:blipFill>
          <a:blip r:embed="rId2"/>
          <a:stretch>
            <a:fillRect/>
          </a:stretch>
        </p:blipFill>
        <p:spPr>
          <a:xfrm>
            <a:off x="5445457" y="1148081"/>
            <a:ext cx="6155141" cy="4585579"/>
          </a:xfrm>
          <a:prstGeom prst="rect">
            <a:avLst/>
          </a:prstGeom>
        </p:spPr>
      </p:pic>
    </p:spTree>
    <p:extLst>
      <p:ext uri="{BB962C8B-B14F-4D97-AF65-F5344CB8AC3E}">
        <p14:creationId xmlns:p14="http://schemas.microsoft.com/office/powerpoint/2010/main" val="144126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D8F917-7BC8-2867-6F61-D54C1DE15E40}"/>
              </a:ext>
            </a:extLst>
          </p:cNvPr>
          <p:cNvSpPr>
            <a:spLocks noGrp="1"/>
          </p:cNvSpPr>
          <p:nvPr>
            <p:ph type="title"/>
          </p:nvPr>
        </p:nvSpPr>
        <p:spPr>
          <a:xfrm>
            <a:off x="630936" y="457200"/>
            <a:ext cx="4343400" cy="1929384"/>
          </a:xfrm>
        </p:spPr>
        <p:txBody>
          <a:bodyPr anchor="ctr">
            <a:normAutofit/>
          </a:bodyPr>
          <a:lstStyle/>
          <a:p>
            <a:r>
              <a:rPr lang="en-US" sz="3200" b="1" kern="1200" dirty="0">
                <a:latin typeface="+mj-lt"/>
                <a:ea typeface="+mj-ea"/>
                <a:cs typeface="+mj-cs"/>
              </a:rPr>
              <a:t>DATA PREPROCESSING</a:t>
            </a:r>
            <a:endParaRPr lang="en-US" sz="3200" b="1" dirty="0"/>
          </a:p>
        </p:txBody>
      </p:sp>
      <p:sp>
        <p:nvSpPr>
          <p:cNvPr id="3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A17C45-E5DE-9564-7806-6FB1B82D8444}"/>
              </a:ext>
            </a:extLst>
          </p:cNvPr>
          <p:cNvSpPr>
            <a:spLocks noGrp="1"/>
          </p:cNvSpPr>
          <p:nvPr>
            <p:ph idx="1"/>
          </p:nvPr>
        </p:nvSpPr>
        <p:spPr>
          <a:xfrm>
            <a:off x="5541263" y="457200"/>
            <a:ext cx="6007608" cy="1929384"/>
          </a:xfrm>
        </p:spPr>
        <p:txBody>
          <a:bodyPr anchor="ctr">
            <a:noAutofit/>
          </a:bodyPr>
          <a:lstStyle/>
          <a:p>
            <a:r>
              <a:rPr lang="en-US" sz="1400" dirty="0"/>
              <a:t>These code lines perform text preprocessing and vectorization on the Review column of the </a:t>
            </a:r>
            <a:r>
              <a:rPr lang="en-US" sz="1400" dirty="0" err="1"/>
              <a:t>reviews_df</a:t>
            </a:r>
            <a:r>
              <a:rPr lang="en-US" sz="1400" dirty="0"/>
              <a:t> </a:t>
            </a:r>
            <a:r>
              <a:rPr lang="en-US" sz="1400" dirty="0" err="1"/>
              <a:t>dataframe.The</a:t>
            </a:r>
            <a:r>
              <a:rPr lang="en-US" sz="1400" dirty="0"/>
              <a:t> first line removes all punctuation from the text using regular </a:t>
            </a:r>
            <a:r>
              <a:rPr lang="en-US" sz="1400" dirty="0" err="1"/>
              <a:t>expression.The</a:t>
            </a:r>
            <a:r>
              <a:rPr lang="en-US" sz="1400" dirty="0"/>
              <a:t> second line converts all text to lowercase using the .lower() method. This is done to standardize the text and ensure that uppercase and lowercase letters are treated as the </a:t>
            </a:r>
            <a:r>
              <a:rPr lang="en-US" sz="1400" dirty="0" err="1"/>
              <a:t>same.The</a:t>
            </a:r>
            <a:r>
              <a:rPr lang="en-US" sz="1400" dirty="0"/>
              <a:t> third and fourth lines vectorize the text data using a bag-of-words model. This converts the text data into a matrix of word counts, where each row corresponds to a review and each column corresponds to a unique word in the corpus. The resulting matrix can be used as input for various machine learning </a:t>
            </a:r>
            <a:r>
              <a:rPr lang="en-US" sz="1400" dirty="0" err="1"/>
              <a:t>models.The</a:t>
            </a:r>
            <a:r>
              <a:rPr lang="en-US" sz="1400" dirty="0"/>
              <a:t> figure shows output after this step.</a:t>
            </a:r>
          </a:p>
        </p:txBody>
      </p:sp>
      <p:pic>
        <p:nvPicPr>
          <p:cNvPr id="7" name="Picture 6">
            <a:extLst>
              <a:ext uri="{FF2B5EF4-FFF2-40B4-BE49-F238E27FC236}">
                <a16:creationId xmlns:a16="http://schemas.microsoft.com/office/drawing/2014/main" id="{D39B222D-17D6-0FA7-4BE1-C21ACF12BDC3}"/>
              </a:ext>
            </a:extLst>
          </p:cNvPr>
          <p:cNvPicPr>
            <a:picLocks noChangeAspect="1"/>
          </p:cNvPicPr>
          <p:nvPr/>
        </p:nvPicPr>
        <p:blipFill>
          <a:blip r:embed="rId2"/>
          <a:stretch>
            <a:fillRect/>
          </a:stretch>
        </p:blipFill>
        <p:spPr>
          <a:xfrm>
            <a:off x="6604487" y="2769471"/>
            <a:ext cx="5468112" cy="2844960"/>
          </a:xfrm>
          <a:prstGeom prst="rect">
            <a:avLst/>
          </a:prstGeom>
        </p:spPr>
      </p:pic>
      <p:pic>
        <p:nvPicPr>
          <p:cNvPr id="5" name="Picture 4">
            <a:extLst>
              <a:ext uri="{FF2B5EF4-FFF2-40B4-BE49-F238E27FC236}">
                <a16:creationId xmlns:a16="http://schemas.microsoft.com/office/drawing/2014/main" id="{532E5C8B-ECF7-5C85-7131-732D6F20E131}"/>
              </a:ext>
            </a:extLst>
          </p:cNvPr>
          <p:cNvPicPr>
            <a:picLocks noChangeAspect="1"/>
          </p:cNvPicPr>
          <p:nvPr/>
        </p:nvPicPr>
        <p:blipFill>
          <a:blip r:embed="rId3"/>
          <a:stretch>
            <a:fillRect/>
          </a:stretch>
        </p:blipFill>
        <p:spPr>
          <a:xfrm>
            <a:off x="1020023" y="2744405"/>
            <a:ext cx="5468112" cy="1995546"/>
          </a:xfrm>
          <a:prstGeom prst="rect">
            <a:avLst/>
          </a:prstGeom>
        </p:spPr>
      </p:pic>
    </p:spTree>
    <p:extLst>
      <p:ext uri="{BB962C8B-B14F-4D97-AF65-F5344CB8AC3E}">
        <p14:creationId xmlns:p14="http://schemas.microsoft.com/office/powerpoint/2010/main" val="361187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CF13-73E2-E1F7-80FA-FCD28668C658}"/>
              </a:ext>
            </a:extLst>
          </p:cNvPr>
          <p:cNvSpPr>
            <a:spLocks noGrp="1"/>
          </p:cNvSpPr>
          <p:nvPr>
            <p:ph type="title"/>
          </p:nvPr>
        </p:nvSpPr>
        <p:spPr>
          <a:xfrm>
            <a:off x="838200" y="365125"/>
            <a:ext cx="10515600" cy="721803"/>
          </a:xfrm>
        </p:spPr>
        <p:txBody>
          <a:bodyPr>
            <a:normAutofit/>
          </a:bodyPr>
          <a:lstStyle/>
          <a:p>
            <a:r>
              <a:rPr lang="en-US" sz="2800" b="1" kern="1200" dirty="0">
                <a:latin typeface="+mj-lt"/>
                <a:ea typeface="+mj-ea"/>
                <a:cs typeface="+mj-cs"/>
              </a:rPr>
              <a:t>DATA PREPROCESSING</a:t>
            </a:r>
            <a:endParaRPr lang="en-US" sz="2800" dirty="0"/>
          </a:p>
        </p:txBody>
      </p:sp>
      <p:sp>
        <p:nvSpPr>
          <p:cNvPr id="3" name="Content Placeholder 2">
            <a:extLst>
              <a:ext uri="{FF2B5EF4-FFF2-40B4-BE49-F238E27FC236}">
                <a16:creationId xmlns:a16="http://schemas.microsoft.com/office/drawing/2014/main" id="{51FD1295-8C04-5FDE-4B12-A5EBDDC138A8}"/>
              </a:ext>
            </a:extLst>
          </p:cNvPr>
          <p:cNvSpPr>
            <a:spLocks noGrp="1"/>
          </p:cNvSpPr>
          <p:nvPr>
            <p:ph idx="1"/>
          </p:nvPr>
        </p:nvSpPr>
        <p:spPr>
          <a:xfrm>
            <a:off x="838200" y="1086928"/>
            <a:ext cx="10515600" cy="5090035"/>
          </a:xfrm>
        </p:spPr>
        <p:txBody>
          <a:bodyPr/>
          <a:lstStyle/>
          <a:p>
            <a:endParaRPr lang="en-US" dirty="0"/>
          </a:p>
        </p:txBody>
      </p:sp>
    </p:spTree>
    <p:extLst>
      <p:ext uri="{BB962C8B-B14F-4D97-AF65-F5344CB8AC3E}">
        <p14:creationId xmlns:p14="http://schemas.microsoft.com/office/powerpoint/2010/main" val="3999766417"/>
      </p:ext>
    </p:extLst>
  </p:cSld>
  <p:clrMapOvr>
    <a:masterClrMapping/>
  </p:clrMapOvr>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817</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CSE 6363 MACHINE LEARNING</vt:lpstr>
      <vt:lpstr>TABLE OF CONTENTS</vt:lpstr>
      <vt:lpstr>INTRODUCTION</vt:lpstr>
      <vt:lpstr>PROBLEM STATEMENT</vt:lpstr>
      <vt:lpstr>DATASET</vt:lpstr>
      <vt:lpstr>DATA PREPROCESSING</vt:lpstr>
      <vt:lpstr>DATA PREPROCESSING</vt:lpstr>
      <vt:lpstr>DATA PREPROCESSING</vt:lpstr>
      <vt:lpstr>DATA PREPROCESSING</vt:lpstr>
      <vt:lpstr>MODEL 1 NAVIE BAYES</vt:lpstr>
      <vt:lpstr>PowerPoint Presentation</vt:lpstr>
      <vt:lpstr>Navie Bayes</vt:lpstr>
      <vt:lpstr>Naïve Bayes Model</vt:lpstr>
      <vt:lpstr>MODEL 2  LOGISTIC REGRESSION</vt:lpstr>
      <vt:lpstr>Logistic Regression</vt:lpstr>
      <vt:lpstr>Logistic Regression to Restarant Review Analysis</vt:lpstr>
      <vt:lpstr>Results</vt:lpstr>
      <vt:lpstr>MODEL 3  Random Forest</vt:lpstr>
      <vt:lpstr>Random Forest to Restaurant Review Analysis</vt:lpstr>
      <vt:lpstr>Results</vt:lpstr>
      <vt:lpstr>ACCURACY SCORE FOR THREE MODELS</vt:lpstr>
      <vt:lpstr>VISUALIZATIONS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6363 MACHINE LEARNING</dc:title>
  <dc:creator>KARUN</dc:creator>
  <cp:lastModifiedBy>Rongala, Devi Vara Prasad</cp:lastModifiedBy>
  <cp:revision>4</cp:revision>
  <dcterms:created xsi:type="dcterms:W3CDTF">2023-05-09T15:02:29Z</dcterms:created>
  <dcterms:modified xsi:type="dcterms:W3CDTF">2023-05-10T22:32:04Z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1C0E53B6021646DE85254611BE1198CE</vt:lpwstr>
  </property>
  <property fmtid="{D5CDD505-2E9C-101B-9397-08002B2CF9AE}" pid="3" name="KSOProductBuildVer">
    <vt:lpwstr>1033-11.2.0.11537</vt:lpwstr>
  </property>
</Properties>
</file>