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1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145" autoAdjust="0"/>
  </p:normalViewPr>
  <p:slideViewPr>
    <p:cSldViewPr>
      <p:cViewPr varScale="1">
        <p:scale>
          <a:sx n="80" d="100"/>
          <a:sy n="80" d="100"/>
        </p:scale>
        <p:origin x="-31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GOD-IS-LOVE\Desktop\Employee_Dataset%20(1)_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(1)_2.xlsx]Sheet3!PivotTable1</c:name>
    <c:fmtId val="10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EMPLOYEE PERFORMANCE ANALYSE</a:t>
            </a:r>
          </a:p>
        </c:rich>
      </c:tx>
      <c:layout>
        <c:manualLayout>
          <c:xMode val="edge"/>
          <c:yMode val="edge"/>
          <c:x val="0.08851399825021873"/>
          <c:y val="0.041666666666666664"/>
        </c:manualLayout>
      </c:layout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  <c:dLbl>
          <c:idx val="0"/>
          <c:delete val="1"/>
        </c:dLbl>
      </c:pivotFmt>
      <c:pivotFmt>
        <c:idx val="4"/>
        <c:marker>
          <c:symbol val="none"/>
        </c:marker>
        <c:dLbl>
          <c:idx val="0"/>
          <c:delete val="1"/>
        </c:dLbl>
      </c:pivotFmt>
      <c:pivotFmt>
        <c:idx val="5"/>
        <c:marker>
          <c:symbol val="none"/>
        </c:marker>
        <c:dLbl>
          <c:idx val="0"/>
          <c:delete val="1"/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Fixed Term</c:v>
                </c:pt>
              </c:strCache>
            </c:strRef>
          </c:tx>
          <c:invertIfNegative val="0"/>
          <c:cat>
            <c:strRef>
              <c:f>Sheet3!$A$5:$A$7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Sheet3!$B$5:$B$7</c:f>
              <c:numCache>
                <c:formatCode>General</c:formatCode>
                <c:ptCount val="2"/>
                <c:pt idx="0">
                  <c:v>17.0</c:v>
                </c:pt>
                <c:pt idx="1">
                  <c:v>17.0</c:v>
                </c:pt>
              </c:numCache>
            </c:numRef>
          </c:val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Permanent</c:v>
                </c:pt>
              </c:strCache>
            </c:strRef>
          </c:tx>
          <c:invertIfNegative val="0"/>
          <c:cat>
            <c:strRef>
              <c:f>Sheet3!$A$5:$A$7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Sheet3!$C$5:$C$7</c:f>
              <c:numCache>
                <c:formatCode>General</c:formatCode>
                <c:ptCount val="2"/>
                <c:pt idx="0">
                  <c:v>66.0</c:v>
                </c:pt>
                <c:pt idx="1">
                  <c:v>58.0</c:v>
                </c:pt>
              </c:numCache>
            </c:numRef>
          </c:val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Temporary</c:v>
                </c:pt>
              </c:strCache>
            </c:strRef>
          </c:tx>
          <c:invertIfNegative val="0"/>
          <c:cat>
            <c:strRef>
              <c:f>Sheet3!$A$5:$A$7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Sheet3!$D$5:$D$7</c:f>
              <c:numCache>
                <c:formatCode>General</c:formatCode>
                <c:ptCount val="2"/>
                <c:pt idx="0">
                  <c:v>12.0</c:v>
                </c:pt>
                <c:pt idx="1">
                  <c:v>20.0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715008"/>
        <c:axId val="41009152"/>
      </c:barChart>
      <c:catAx>
        <c:axId val="40715008"/>
        <c:scaling>
          <c:orientation val="minMax"/>
        </c:scaling>
        <c:delete val="0"/>
        <c:axPos val="b"/>
        <c:majorTickMark val="none"/>
        <c:minorTickMark val="none"/>
        <c:tickLblPos val="nextTo"/>
        <c:crossAx val="41009152"/>
        <c:crosses val="autoZero"/>
        <c:auto val="1"/>
        <c:lblAlgn val="ctr"/>
        <c:lblOffset val="100"/>
        <c:noMultiLvlLbl val="0"/>
      </c:catAx>
      <c:valAx>
        <c:axId val="4100915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407150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69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0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8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2667000" y="1905000"/>
            <a:ext cx="4572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45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2" name="TextBox 13"/>
          <p:cNvSpPr txBox="1"/>
          <p:nvPr/>
        </p:nvSpPr>
        <p:spPr>
          <a:xfrm>
            <a:off x="2554542" y="3314150"/>
            <a:ext cx="8610600" cy="2123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S</a:t>
            </a:r>
            <a:r>
              <a:rPr altLang="en-IN" dirty="0" sz="2400" lang="en-US" smtClean="0"/>
              <a:t>O</a:t>
            </a:r>
            <a:r>
              <a:rPr altLang="en-IN" dirty="0" sz="2400" lang="en-US" smtClean="0"/>
              <a:t>W</a:t>
            </a:r>
            <a:r>
              <a:rPr altLang="en-IN" dirty="0" sz="2400" lang="en-US" smtClean="0"/>
              <a:t>M</a:t>
            </a:r>
            <a:r>
              <a:rPr altLang="en-IN" dirty="0" sz="2400" lang="en-US" smtClean="0"/>
              <a:t>Y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R</a:t>
            </a:r>
            <a:endParaRPr dirty="0" sz="2400" lang="en-US"/>
          </a:p>
          <a:p>
            <a:r>
              <a:rPr dirty="0" sz="2400" lang="en-US"/>
              <a:t>REGISTER </a:t>
            </a:r>
            <a:r>
              <a:rPr dirty="0" sz="2400" lang="en-US" smtClean="0"/>
              <a:t>NO: 221132110421</a:t>
            </a:r>
            <a:r>
              <a:rPr altLang="en-IN" dirty="0" sz="2400" lang="en-US" smtClean="0"/>
              <a:t>5</a:t>
            </a:r>
            <a:r>
              <a:rPr altLang="en-IN" dirty="0" sz="2400" lang="en-US" smtClean="0"/>
              <a:t>4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B.COM(CORPORATE SECRETARYSHIP)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altLang="en-IN" dirty="0" sz="2400" lang="en-US" smtClean="0"/>
              <a:t>P</a:t>
            </a:r>
            <a:r>
              <a:rPr altLang="en-IN" dirty="0" sz="2400" lang="en-US" smtClean="0"/>
              <a:t>R</a:t>
            </a:r>
            <a:r>
              <a:rPr altLang="en-IN" dirty="0" sz="2400" lang="en-US" smtClean="0"/>
              <a:t>E</a:t>
            </a:r>
            <a:r>
              <a:rPr altLang="en-IN" dirty="0" sz="2400" lang="en-US" smtClean="0"/>
              <a:t>S</a:t>
            </a:r>
            <a:r>
              <a:rPr altLang="en-IN" dirty="0" sz="2400" lang="en-US" smtClean="0"/>
              <a:t>I</a:t>
            </a:r>
            <a:r>
              <a:rPr altLang="en-IN" dirty="0" sz="2400" lang="en-US" smtClean="0"/>
              <a:t>D</a:t>
            </a:r>
            <a:r>
              <a:rPr altLang="en-IN" dirty="0" sz="2400" lang="en-US" smtClean="0"/>
              <a:t>E</a:t>
            </a:r>
            <a:r>
              <a:rPr altLang="en-IN" dirty="0" sz="2400" lang="en-US" smtClean="0"/>
              <a:t>N</a:t>
            </a:r>
            <a:r>
              <a:rPr altLang="en-IN" dirty="0" sz="2400" lang="en-US" smtClean="0"/>
              <a:t>C</a:t>
            </a:r>
            <a:r>
              <a:rPr altLang="en-IN" dirty="0" sz="2400" lang="en-US" smtClean="0"/>
              <a:t>Y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C</a:t>
            </a:r>
            <a:r>
              <a:rPr altLang="en-IN" dirty="0" sz="2400" lang="en-US" smtClean="0"/>
              <a:t>O</a:t>
            </a:r>
            <a:r>
              <a:rPr altLang="en-IN" dirty="0" sz="2400" lang="en-US" smtClean="0"/>
              <a:t>L</a:t>
            </a:r>
            <a:r>
              <a:rPr altLang="en-IN" dirty="0" sz="2400" lang="en-US" smtClean="0"/>
              <a:t>L</a:t>
            </a:r>
            <a:r>
              <a:rPr altLang="en-IN" dirty="0" sz="2400" lang="en-US" smtClean="0"/>
              <a:t>E</a:t>
            </a:r>
            <a:r>
              <a:rPr altLang="en-IN" dirty="0" sz="2400" lang="en-US" smtClean="0"/>
              <a:t>G</a:t>
            </a:r>
            <a:r>
              <a:rPr altLang="en-IN" dirty="0" sz="2400" lang="en-US" smtClean="0"/>
              <a:t>E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C</a:t>
            </a:r>
            <a:r>
              <a:rPr altLang="en-IN" dirty="0" sz="2400" lang="en-US" smtClean="0"/>
              <a:t>H</a:t>
            </a:r>
            <a:r>
              <a:rPr altLang="en-IN" dirty="0" sz="2400" lang="en-US" smtClean="0"/>
              <a:t>E</a:t>
            </a:r>
            <a:r>
              <a:rPr altLang="en-IN" dirty="0" sz="2400" lang="en-US" smtClean="0"/>
              <a:t>N</a:t>
            </a:r>
            <a:r>
              <a:rPr altLang="en-IN" dirty="0" sz="2400" lang="en-US" smtClean="0"/>
              <a:t>N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I</a:t>
            </a:r>
            <a:r>
              <a:rPr altLang="en-IN" dirty="0" sz="2400" lang="en-US" smtClean="0"/>
              <a:t>-</a:t>
            </a:r>
            <a:r>
              <a:rPr altLang="en-IN" dirty="0" sz="2400" lang="en-US" smtClean="0"/>
              <a:t>6</a:t>
            </a:r>
            <a:r>
              <a:rPr altLang="en-IN" dirty="0" sz="2400" lang="en-US" smtClean="0"/>
              <a:t>0</a:t>
            </a:r>
            <a:r>
              <a:rPr altLang="en-IN" dirty="0" sz="2400" lang="en-US" smtClean="0"/>
              <a:t>0</a:t>
            </a:r>
            <a:r>
              <a:rPr altLang="en-IN" dirty="0" sz="2400" lang="en-US" smtClean="0"/>
              <a:t>0</a:t>
            </a:r>
            <a:r>
              <a:rPr altLang="en-IN" dirty="0" sz="2400" lang="en-US" smtClean="0"/>
              <a:t>0</a:t>
            </a:r>
            <a:r>
              <a:rPr altLang="en-IN" dirty="0" sz="2400" lang="en-US" smtClean="0"/>
              <a:t>5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8305800" y="9144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8134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7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3"/>
          <p:cNvGraphicFramePr>
            <a:graphicFrameLocks/>
          </p:cNvGraphicFramePr>
          <p:nvPr/>
        </p:nvGraphicFramePr>
        <p:xfrm>
          <a:off x="3810000" y="762000"/>
          <a:ext cx="6324600" cy="556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>
          <a:xfrm>
            <a:off x="228600" y="-90368"/>
            <a:ext cx="11138535" cy="7010399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 anchor="ctr"/>
          <a:p>
            <a:pPr algn="l"/>
            <a:r>
              <a:rPr dirty="0" sz="4400" lang="en-GB" smtClean="0"/>
              <a:t>Conclusion                                                                       </a:t>
            </a:r>
            <a:r>
              <a:rPr dirty="0" sz="2000" lang="en-GB" smtClean="0"/>
              <a:t>    </a:t>
            </a:r>
            <a:br>
              <a:rPr dirty="0" sz="2000" lang="en-GB" smtClean="0"/>
            </a:br>
            <a:r>
              <a:rPr dirty="0" sz="2000" lang="en-GB" smtClean="0"/>
              <a:t>                                                                                                                                                                                       </a:t>
            </a:r>
            <a:br>
              <a:rPr dirty="0" sz="2000" lang="en-GB" smtClean="0"/>
            </a:br>
            <a:r>
              <a:rPr dirty="0" sz="2000" lang="en-GB" smtClean="0"/>
              <a:t/>
            </a:r>
            <a:br>
              <a:rPr dirty="0" sz="2000" lang="en-GB" smtClean="0"/>
            </a:br>
            <a:r>
              <a:rPr dirty="0" sz="2000" lang="en-GB" smtClean="0"/>
              <a:t>      1.The employee qualification analysis helps identify the current situation by efficiently     aligning employee departments and their workspaces, as well as the number of    employees in the organization.     </a:t>
            </a:r>
            <a:br>
              <a:rPr dirty="0" sz="2000" lang="en-GB" smtClean="0"/>
            </a:br>
            <a:r>
              <a:rPr dirty="0" sz="2000" lang="en-GB" smtClean="0"/>
              <a:t>    </a:t>
            </a:r>
            <a:br>
              <a:rPr dirty="0" sz="2000" lang="en-GB" smtClean="0"/>
            </a:br>
            <a:r>
              <a:rPr dirty="0" sz="2000" lang="en-GB" smtClean="0"/>
              <a:t>      2. The approach provides actionable insights for HR supporting better talent   management and strategic workforce planning and establishing strategies through the use of Excel tools for data organization analysis and reporting. </a:t>
            </a:r>
            <a:br>
              <a:rPr dirty="0" sz="2000" lang="en-GB" smtClean="0"/>
            </a:br>
            <a:r>
              <a:rPr dirty="0" sz="2000" lang="en-GB" smtClean="0"/>
              <a:t/>
            </a:r>
            <a:br>
              <a:rPr dirty="0" sz="2000" lang="en-GB" smtClean="0"/>
            </a:br>
            <a:r>
              <a:rPr dirty="0" sz="2000" lang="en-GB" smtClean="0"/>
              <a:t>      3. The user-friendly method of seeing and acting upon the findings is provided by the interactive dashboard and customized reports.                                                                          </a:t>
            </a:r>
            <a:br>
              <a:rPr dirty="0" sz="2000" lang="en-GB" smtClean="0"/>
            </a:br>
            <a:r>
              <a:rPr dirty="0" sz="2000" lang="en-GB" smtClean="0"/>
              <a:t/>
            </a:r>
            <a:br>
              <a:rPr dirty="0" sz="2000" lang="en-GB" smtClean="0"/>
            </a:br>
            <a:r>
              <a:rPr dirty="0" sz="2000" lang="en-GB" smtClean="0"/>
              <a:t>      4. In general, this analysis strengthens the organization's capacity to develop talent and keep a competitive advantage in addition to supporting strategic workforce planning.</a:t>
            </a:r>
            <a:br>
              <a:rPr dirty="0" sz="2000" lang="en-GB" smtClean="0"/>
            </a:br>
            <a:r>
              <a:rPr dirty="0" sz="2000" lang="en-GB" smtClean="0"/>
              <a:t/>
            </a:r>
            <a:br>
              <a:rPr dirty="0" sz="2000" lang="en-GB" smtClean="0"/>
            </a:br>
            <a:r>
              <a:rPr dirty="0" sz="2000" lang="en-GB" smtClean="0"/>
              <a:t>      5. I've included the problem statement, project overview, our solution, its values, the dataset description, and the graph's outcome. that enhances the development of my skills and gaining knowledge.</a:t>
            </a:r>
            <a:endParaRPr dirty="0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76200" y="922020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6" name="TextBox 22"/>
          <p:cNvSpPr txBox="1"/>
          <p:nvPr/>
        </p:nvSpPr>
        <p:spPr>
          <a:xfrm>
            <a:off x="1217522" y="2123271"/>
            <a:ext cx="8593228" cy="1564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11201400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1905000" y="1295400"/>
            <a:ext cx="5029200" cy="4320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sz="2800" lang="en-US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0" dirty="0" sz="2800" i="0" lang="en-US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6.Results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0" dirty="0" sz="2800" i="0" lang="en-US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9429750" y="360045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8763000" y="2286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Title 10"/>
          <p:cNvSpPr>
            <a:spLocks noGrp="1"/>
          </p:cNvSpPr>
          <p:nvPr>
            <p:ph type="title"/>
          </p:nvPr>
        </p:nvSpPr>
        <p:spPr>
          <a:xfrm>
            <a:off x="228600" y="228600"/>
            <a:ext cx="9067800" cy="4699000"/>
          </a:xfrm>
        </p:spPr>
        <p:txBody>
          <a:bodyPr/>
          <a:p>
            <a:pPr indent="-914400" marL="914400"/>
            <a:r>
              <a:rPr dirty="0" sz="2000" lang="en-GB" smtClean="0"/>
              <a:t>                                                                                                                                                                                       </a:t>
            </a:r>
            <a:br>
              <a:rPr dirty="0" sz="2000" lang="en-GB" smtClean="0"/>
            </a:br>
            <a:r>
              <a:rPr dirty="0" sz="2400" lang="en-GB" smtClean="0"/>
              <a:t>PROBLEM STATEMENT          </a:t>
            </a:r>
            <a:br>
              <a:rPr dirty="0" sz="2400" lang="en-GB" smtClean="0"/>
            </a:br>
            <a:r>
              <a:rPr dirty="0" sz="2000" lang="en-GB" smtClean="0"/>
              <a:t/>
            </a:r>
            <a:br>
              <a:rPr dirty="0" sz="2000" lang="en-GB" smtClean="0"/>
            </a:br>
            <a:r>
              <a:rPr dirty="0" sz="2000" lang="en-GB" smtClean="0"/>
              <a:t>     Every organization seeks to maximize the allocation of human resources by assessing personnel qualifications across multiple areas.</a:t>
            </a:r>
            <a:br>
              <a:rPr dirty="0" sz="2000" lang="en-GB" smtClean="0"/>
            </a:br>
            <a:r>
              <a:rPr dirty="0" sz="2000" lang="en-GB" smtClean="0"/>
              <a:t/>
            </a:r>
            <a:br>
              <a:rPr dirty="0" sz="2000" lang="en-GB" smtClean="0"/>
            </a:br>
            <a:r>
              <a:rPr dirty="0" sz="2000" lang="en-GB" smtClean="0"/>
              <a:t>     To raise performance ratings and increase overall efficiency, we must identify skill gaps, training needs, and internal promotion opportunities.                                                                                                                       </a:t>
            </a:r>
            <a:br>
              <a:rPr dirty="0" sz="2000" lang="en-GB" smtClean="0"/>
            </a:br>
            <a:r>
              <a:rPr dirty="0" sz="2000" lang="en-GB" smtClean="0"/>
              <a:t/>
            </a:r>
            <a:br>
              <a:rPr dirty="0" sz="2000" lang="en-GB" smtClean="0"/>
            </a:br>
            <a:r>
              <a:rPr dirty="0" sz="2000" lang="en-GB" smtClean="0"/>
              <a:t>     Performance ratings and working conditions of employees as well as their departments will be evaluated as part of the analysis.</a:t>
            </a:r>
            <a:br>
              <a:rPr dirty="0" sz="2000" lang="en-GB" smtClean="0"/>
            </a:br>
            <a:r>
              <a:rPr dirty="0" sz="2000" lang="en-GB" smtClean="0"/>
              <a:t>     </a:t>
            </a:r>
            <a:br>
              <a:rPr dirty="0" sz="2000" lang="en-GB" smtClean="0"/>
            </a:br>
            <a:r>
              <a:rPr dirty="0" sz="2000" lang="en-GB" smtClean="0"/>
              <a:t>     Assessing people against job role criteria, classifying them according to their capabilities, and giving HR decision-makers useful information.</a:t>
            </a:r>
            <a:endParaRPr dirty="0" sz="2000" lang="en-GB"/>
          </a:p>
        </p:txBody>
      </p:sp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10896600" y="5334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7566025" cy="5045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 smtClean="0"/>
              <a:t>OVERVIEW</a:t>
            </a:r>
            <a:r>
              <a:rPr dirty="0" sz="4250" lang="en-GB" spc="-20" smtClean="0"/>
              <a:t>   </a:t>
            </a:r>
            <a:br>
              <a:rPr dirty="0" sz="4250" lang="en-GB" spc="-20" smtClean="0"/>
            </a:br>
            <a:r>
              <a:rPr dirty="0" sz="4250" lang="en-GB" spc="-20" smtClean="0"/>
              <a:t>    </a:t>
            </a:r>
            <a:r>
              <a:rPr dirty="0" sz="2000" lang="en-GB" smtClean="0"/>
              <a:t>Creating a customized training program with modules covering fundamental, advanced, and pivot table operations in Excel, including data entry formulas, pivot tables, and data visualization; conducting a baseline evaluation to determine the employees' current proficiency in Excel and areas in need of improvement. </a:t>
            </a:r>
            <a:br>
              <a:rPr dirty="0" sz="2000" lang="en-GB" smtClean="0"/>
            </a:br>
            <a:r>
              <a:rPr dirty="0" sz="2000" lang="en-GB" smtClean="0"/>
              <a:t/>
            </a:r>
            <a:br>
              <a:rPr dirty="0" sz="2000" lang="en-GB" smtClean="0"/>
            </a:br>
            <a:r>
              <a:rPr dirty="0" sz="2000" lang="en-GB" smtClean="0"/>
              <a:t>       Testing, quizzing, or practical evaluations to gauge the training's efficacy and getting input to make necessary program revisions</a:t>
            </a:r>
            <a:br>
              <a:rPr dirty="0" sz="2000" lang="en-GB" smtClean="0"/>
            </a:br>
            <a:r>
              <a:rPr dirty="0" sz="2000" lang="en-GB" smtClean="0"/>
              <a:t/>
            </a:r>
            <a:br>
              <a:rPr dirty="0" sz="2000" lang="en-GB" smtClean="0"/>
            </a:br>
            <a:endParaRPr dirty="0" sz="2000"/>
          </a:p>
        </p:txBody>
      </p:sp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TextBox 10"/>
          <p:cNvSpPr txBox="1"/>
          <p:nvPr/>
        </p:nvSpPr>
        <p:spPr>
          <a:xfrm>
            <a:off x="990600" y="2133600"/>
            <a:ext cx="7924800" cy="904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11277600" y="6096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7377748" cy="87795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 smtClean="0"/>
              <a:t>W</a:t>
            </a:r>
            <a:r>
              <a:rPr dirty="0" sz="3200" spc="-20" smtClean="0"/>
              <a:t>H</a:t>
            </a:r>
            <a:r>
              <a:rPr dirty="0" sz="3200" spc="20" smtClean="0"/>
              <a:t>O</a:t>
            </a:r>
            <a:r>
              <a:rPr dirty="0" sz="3200" spc="-235" smtClean="0"/>
              <a:t> </a:t>
            </a:r>
            <a:r>
              <a:rPr dirty="0" sz="3200" spc="-10" smtClean="0"/>
              <a:t>AR</a:t>
            </a:r>
            <a:r>
              <a:rPr dirty="0" sz="3200" spc="15" smtClean="0"/>
              <a:t>E</a:t>
            </a:r>
            <a:r>
              <a:rPr dirty="0" sz="3200" spc="-35" smtClean="0"/>
              <a:t> </a:t>
            </a:r>
            <a:r>
              <a:rPr dirty="0" sz="3200" spc="-10" smtClean="0"/>
              <a:t>T</a:t>
            </a:r>
            <a:r>
              <a:rPr dirty="0" sz="3200" spc="-15" smtClean="0"/>
              <a:t>H</a:t>
            </a:r>
            <a:r>
              <a:rPr dirty="0" sz="3200" spc="15" smtClean="0"/>
              <a:t>E</a:t>
            </a:r>
            <a:r>
              <a:rPr dirty="0" sz="3200" spc="-35" smtClean="0"/>
              <a:t> </a:t>
            </a:r>
            <a:r>
              <a:rPr dirty="0" sz="3200" spc="-20" smtClean="0"/>
              <a:t>E</a:t>
            </a:r>
            <a:r>
              <a:rPr dirty="0" sz="3200" spc="30" smtClean="0"/>
              <a:t>N</a:t>
            </a:r>
            <a:r>
              <a:rPr dirty="0" sz="3200" spc="15" smtClean="0"/>
              <a:t>D</a:t>
            </a:r>
            <a:r>
              <a:rPr dirty="0" sz="3200" spc="-45" smtClean="0"/>
              <a:t> </a:t>
            </a:r>
            <a:r>
              <a:rPr dirty="0" sz="3200" smtClean="0"/>
              <a:t>U</a:t>
            </a:r>
            <a:r>
              <a:rPr dirty="0" sz="3200" spc="10" smtClean="0"/>
              <a:t>S</a:t>
            </a:r>
            <a:r>
              <a:rPr dirty="0" sz="3200" spc="-25" smtClean="0"/>
              <a:t>E</a:t>
            </a:r>
            <a:r>
              <a:rPr dirty="0" sz="3200" spc="-10" smtClean="0"/>
              <a:t>R</a:t>
            </a:r>
            <a:r>
              <a:rPr dirty="0" sz="3200" spc="5" smtClean="0"/>
              <a:t>S?</a:t>
            </a:r>
            <a:r>
              <a:rPr dirty="0" sz="3200" lang="en-GB" spc="5" smtClean="0"/>
              <a:t/>
            </a:r>
            <a:br>
              <a:rPr dirty="0" sz="3200" lang="en-GB" spc="5" smtClean="0"/>
            </a:br>
            <a:r>
              <a:rPr dirty="0" sz="3200" lang="en-GB" spc="5" smtClean="0"/>
              <a:t/>
            </a:r>
            <a:br>
              <a:rPr dirty="0" sz="3200" lang="en-GB" spc="5" smtClean="0"/>
            </a:br>
            <a:r>
              <a:rPr dirty="0" sz="3200" lang="en-GB" spc="5" smtClean="0"/>
              <a:t/>
            </a:r>
            <a:br>
              <a:rPr dirty="0" sz="3200" lang="en-GB" spc="5" smtClean="0"/>
            </a:br>
            <a:r>
              <a:rPr dirty="0" sz="2000" lang="en-GB" smtClean="0"/>
              <a:t>     HR professionals utilize the data to evaluate training requirements, monitor staff advancement, and make sure employees are qualified for their positions.</a:t>
            </a:r>
            <a:br>
              <a:rPr dirty="0" sz="2000" lang="en-GB" smtClean="0"/>
            </a:br>
            <a:r>
              <a:rPr dirty="0" sz="2000" lang="en-GB" smtClean="0"/>
              <a:t/>
            </a:r>
            <a:br>
              <a:rPr dirty="0" sz="2000" lang="en-GB" smtClean="0"/>
            </a:br>
            <a:r>
              <a:rPr dirty="0" sz="2000" lang="en-GB" smtClean="0"/>
              <a:t>     Employees can use the brief letter to learn about the standards for excel proficiency, pinpoint areas for personal growth, and monitor their own advancement.</a:t>
            </a:r>
            <a:br>
              <a:rPr dirty="0" sz="2000" lang="en-GB" smtClean="0"/>
            </a:br>
            <a:r>
              <a:rPr dirty="0" sz="2000" lang="en-GB" smtClean="0"/>
              <a:t> </a:t>
            </a:r>
            <a:br>
              <a:rPr dirty="0" sz="2000" lang="en-GB" smtClean="0"/>
            </a:br>
            <a:r>
              <a:rPr dirty="0" sz="2000" lang="en-GB" smtClean="0"/>
              <a:t>     These experts use the short note to plan, carry </a:t>
            </a:r>
            <a:r>
              <a:rPr dirty="0" sz="2000" lang="en-GB" err="1" smtClean="0"/>
              <a:t>ut</a:t>
            </a:r>
            <a:r>
              <a:rPr dirty="0" sz="2000" lang="en-GB" smtClean="0"/>
              <a:t>, and assess training initiatives meant to enhance workers' Excel skills.</a:t>
            </a:r>
            <a:br>
              <a:rPr dirty="0" sz="2000" lang="en-GB" smtClean="0"/>
            </a:br>
            <a:r>
              <a:rPr dirty="0" sz="3200" lang="en-GB" spc="5" smtClean="0"/>
              <a:t/>
            </a:r>
            <a:br>
              <a:rPr dirty="0" sz="3200" lang="en-GB" spc="5" smtClean="0"/>
            </a:br>
            <a:r>
              <a:rPr dirty="0" sz="3200" lang="en-GB" spc="5" smtClean="0"/>
              <a:t/>
            </a:r>
            <a:br>
              <a:rPr dirty="0" sz="3200" lang="en-GB" spc="5" smtClean="0"/>
            </a:br>
            <a:r>
              <a:rPr dirty="0" sz="3200" lang="en-GB" spc="5" smtClean="0"/>
              <a:t/>
            </a:r>
            <a:br>
              <a:rPr dirty="0" sz="3200" lang="en-GB" spc="5" smtClean="0"/>
            </a:br>
            <a:r>
              <a:rPr dirty="0" sz="3200" lang="en-GB" spc="5" smtClean="0"/>
              <a:t/>
            </a:r>
            <a:br>
              <a:rPr dirty="0" sz="3200" lang="en-GB" spc="5" smtClean="0"/>
            </a:br>
            <a:r>
              <a:rPr dirty="0" sz="3200" lang="en-GB" spc="5" smtClean="0"/>
              <a:t/>
            </a:r>
            <a:br>
              <a:rPr dirty="0" sz="3200" lang="en-GB" spc="5" smtClean="0"/>
            </a:br>
            <a:r>
              <a:rPr dirty="0" sz="3200" lang="en-GB" spc="5" smtClean="0"/>
              <a:t/>
            </a:r>
            <a:br>
              <a:rPr dirty="0" sz="3200" lang="en-GB" spc="5" smtClean="0"/>
            </a:br>
            <a:r>
              <a:rPr dirty="0" sz="3200" lang="en-GB" spc="5" smtClean="0"/>
              <a:t>    </a:t>
            </a:r>
            <a:endParaRPr dirty="0" sz="3200"/>
          </a:p>
        </p:txBody>
      </p:sp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0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11353800" y="6096000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8763000" y="3048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10820400" y="6096000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2057400" y="0"/>
            <a:ext cx="10134600" cy="10630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 smtClean="0"/>
              <a:t>P</a:t>
            </a:r>
            <a:r>
              <a:rPr dirty="0" sz="3600" spc="-30" smtClean="0"/>
              <a:t>R</a:t>
            </a:r>
            <a:r>
              <a:rPr dirty="0" sz="3600" spc="10" smtClean="0"/>
              <a:t>O</a:t>
            </a:r>
            <a:r>
              <a:rPr dirty="0" sz="3600" spc="-15" smtClean="0"/>
              <a:t>P</a:t>
            </a:r>
            <a:r>
              <a:rPr dirty="0" sz="3600" spc="10" smtClean="0"/>
              <a:t>O</a:t>
            </a:r>
            <a:r>
              <a:rPr dirty="0" sz="3600" spc="25" smtClean="0"/>
              <a:t>S</a:t>
            </a:r>
            <a:r>
              <a:rPr dirty="0" sz="3600" spc="-30" smtClean="0"/>
              <a:t>I</a:t>
            </a:r>
            <a:r>
              <a:rPr dirty="0" sz="3600" spc="-35" smtClean="0"/>
              <a:t>T</a:t>
            </a:r>
            <a:r>
              <a:rPr dirty="0" sz="3600" spc="-30" smtClean="0"/>
              <a:t>I</a:t>
            </a:r>
            <a:r>
              <a:rPr dirty="0" sz="3600" spc="10" smtClean="0"/>
              <a:t>O</a:t>
            </a:r>
            <a:r>
              <a:rPr dirty="0" sz="3600" lang="en-GB" smtClean="0"/>
              <a:t>N </a:t>
            </a:r>
            <a:br>
              <a:rPr dirty="0" sz="3600" lang="en-GB" smtClean="0"/>
            </a:br>
            <a:r>
              <a:rPr dirty="0" sz="3600" lang="en-GB" smtClean="0"/>
              <a:t/>
            </a:r>
            <a:br>
              <a:rPr dirty="0" sz="3600" lang="en-GB" smtClean="0"/>
            </a:br>
            <a:r>
              <a:rPr dirty="0" sz="2000" lang="en-GB" smtClean="0"/>
              <a:t>     We create interactive Excel dashboards that offer managers instantaneous insights into employee qualifications, enabling them to quickly identify areas of strength and weakness. </a:t>
            </a:r>
            <a:br>
              <a:rPr dirty="0" sz="2000" lang="en-GB" smtClean="0"/>
            </a:br>
            <a:r>
              <a:rPr dirty="0" sz="2000" lang="en-GB" smtClean="0"/>
              <a:t/>
            </a:r>
            <a:br>
              <a:rPr dirty="0" sz="2000" lang="en-GB" smtClean="0"/>
            </a:br>
            <a:r>
              <a:rPr dirty="0" sz="2000" lang="en-GB" smtClean="0"/>
              <a:t>      We establish a centralized, readily available Excel-based database that contains all pertinent employee credentials. An excel-based system expedites the qualification tracking procedure, saving HR teams and managers time and reducing mistake rates.</a:t>
            </a:r>
            <a:br>
              <a:rPr dirty="0" sz="2000" lang="en-GB" smtClean="0"/>
            </a:br>
            <a:r>
              <a:rPr dirty="0" sz="2000" lang="en-GB" smtClean="0"/>
              <a:t/>
            </a:r>
            <a:br>
              <a:rPr dirty="0" sz="2000" lang="en-GB" smtClean="0"/>
            </a:br>
            <a:r>
              <a:rPr dirty="0" sz="2000" lang="en-GB" smtClean="0"/>
              <a:t>      The system is adaptable to various sectors, roles, and particular qualification requirements. It is also scalable, enabling it to expand with the business. </a:t>
            </a:r>
            <a:br>
              <a:rPr dirty="0" sz="2000" lang="en-GB" smtClean="0"/>
            </a:br>
            <a:r>
              <a:rPr dirty="0" sz="3600" lang="en-GB" smtClean="0"/>
              <a:t/>
            </a:r>
            <a:br>
              <a:rPr dirty="0" sz="3600" lang="en-GB" smtClean="0"/>
            </a:br>
            <a:r>
              <a:rPr dirty="0" sz="3600" lang="en-GB" smtClean="0"/>
              <a:t/>
            </a:r>
            <a:br>
              <a:rPr dirty="0" sz="3600" lang="en-GB" smtClean="0"/>
            </a:br>
            <a:r>
              <a:rPr dirty="0" sz="3600" lang="en-GB" smtClean="0"/>
              <a:t/>
            </a:r>
            <a:br>
              <a:rPr dirty="0" sz="3600" lang="en-GB" smtClean="0"/>
            </a:br>
            <a:r>
              <a:rPr dirty="0" sz="3600" lang="en-GB" smtClean="0"/>
              <a:t/>
            </a:r>
            <a:br>
              <a:rPr dirty="0" sz="3600" lang="en-GB" smtClean="0"/>
            </a:br>
            <a:r>
              <a:rPr dirty="0" sz="3600" lang="en-GB" smtClean="0"/>
              <a:t/>
            </a:r>
            <a:br>
              <a:rPr dirty="0" sz="3600" lang="en-GB" smtClean="0"/>
            </a:br>
            <a:r>
              <a:rPr dirty="0" sz="3600" lang="en-GB" smtClean="0"/>
              <a:t/>
            </a:r>
            <a:br>
              <a:rPr dirty="0" sz="3600" lang="en-GB" smtClean="0"/>
            </a:br>
            <a:r>
              <a:rPr dirty="0" sz="3600" lang="en-GB" smtClean="0"/>
              <a:t/>
            </a:r>
            <a:br>
              <a:rPr dirty="0" sz="3600" lang="en-GB" smtClean="0"/>
            </a:br>
            <a:r>
              <a:rPr dirty="0" sz="3600" lang="en-GB" smtClean="0"/>
              <a:t/>
            </a:r>
            <a:br>
              <a:rPr dirty="0" sz="3600" lang="en-GB" smtClean="0"/>
            </a:br>
            <a:r>
              <a:rPr dirty="0" sz="3600" lang="en-GB" smtClean="0"/>
              <a:t/>
            </a:r>
            <a:br>
              <a:rPr dirty="0" sz="3600" lang="en-GB" smtClean="0"/>
            </a:br>
            <a:endParaRPr dirty="0" sz="3600"/>
          </a:p>
        </p:txBody>
      </p:sp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681335" cy="4851400"/>
          </a:xfrm>
        </p:spPr>
        <p:txBody>
          <a:bodyPr/>
          <a:p>
            <a:r>
              <a:rPr dirty="0" lang="en-IN"/>
              <a:t>Dataset </a:t>
            </a:r>
            <a:r>
              <a:rPr dirty="0" lang="en-IN" smtClean="0"/>
              <a:t>Description</a:t>
            </a:r>
            <a:br>
              <a:rPr dirty="0" lang="en-IN" smtClean="0"/>
            </a:br>
            <a:r>
              <a:rPr dirty="0" lang="en-IN" smtClean="0"/>
              <a:t>     </a:t>
            </a:r>
            <a:r>
              <a:rPr dirty="0" sz="2000" lang="en-GB" smtClean="0"/>
              <a:t>Details on the particular credentials or licenses that every worker </a:t>
            </a:r>
            <a:r>
              <a:rPr dirty="0" sz="2000" lang="en-GB" err="1" smtClean="0"/>
              <a:t>possesses,such</a:t>
            </a:r>
            <a:r>
              <a:rPr dirty="0" sz="2000" lang="en-GB" smtClean="0"/>
              <a:t> as the titles of the courses taken, the degrees attained, and the completion date.</a:t>
            </a:r>
            <a:br>
              <a:rPr dirty="0" sz="2000" lang="en-GB" smtClean="0"/>
            </a:br>
            <a:r>
              <a:rPr dirty="0" sz="2000" lang="en-GB" smtClean="0"/>
              <a:t>documentation of any training sessions or seminars that the staff member attended,      </a:t>
            </a:r>
            <a:br>
              <a:rPr dirty="0" sz="2000" lang="en-GB" smtClean="0"/>
            </a:br>
            <a:r>
              <a:rPr dirty="0" sz="2000" lang="en-GB" smtClean="0"/>
              <a:t> including the dates, subjects covered, and any results or grades.</a:t>
            </a:r>
            <a:br>
              <a:rPr dirty="0" sz="2000" lang="en-GB" smtClean="0"/>
            </a:br>
            <a:r>
              <a:rPr dirty="0" sz="2000" lang="en-GB" smtClean="0"/>
              <a:t/>
            </a:r>
            <a:br>
              <a:rPr dirty="0" sz="2000" lang="en-GB" smtClean="0"/>
            </a:br>
            <a:r>
              <a:rPr dirty="0" sz="2000" lang="en-GB" smtClean="0"/>
              <a:t>            Essential information such an employee's function, department classifications, and gender are also Provided.</a:t>
            </a:r>
            <a:r>
              <a:rPr dirty="0" lang="en-GB" smtClean="0"/>
              <a:t/>
            </a:r>
            <a:br>
              <a:rPr dirty="0" lang="en-GB" smtClean="0"/>
            </a:br>
            <a:endParaRPr dirty="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8991600" y="61722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2438400" y="304800"/>
            <a:ext cx="8480425" cy="13884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lang="en-GB" spc="15" smtClean="0"/>
              <a:t>THE “WOW” IN OUR SOLUTION</a:t>
            </a:r>
            <a:br>
              <a:rPr dirty="0" sz="4400" lang="en-GB" spc="15" smtClean="0"/>
            </a:br>
            <a:r>
              <a:rPr dirty="0" sz="4400" lang="en-GB" spc="15" smtClean="0"/>
              <a:t/>
            </a:r>
            <a:br>
              <a:rPr dirty="0" sz="4400" lang="en-GB" spc="15" smtClean="0"/>
            </a:br>
            <a:r>
              <a:rPr dirty="0" sz="2000" lang="en-GB" smtClean="0">
                <a:latin typeface="Arial Rounded MT Bold" pitchFamily="34" charset="0"/>
              </a:rPr>
              <a:t>1. Interactive Dashboard</a:t>
            </a:r>
            <a:r>
              <a:rPr dirty="0" sz="2000" lang="en-GB" smtClean="0"/>
              <a:t>: a dynamic Excel dashboard that provides updates on the qualifications and deficiencies of employees.</a:t>
            </a:r>
            <a:br>
              <a:rPr dirty="0" sz="2000" lang="en-GB" smtClean="0"/>
            </a:br>
            <a:r>
              <a:rPr dirty="0" sz="2000" lang="en-GB" smtClean="0"/>
              <a:t/>
            </a:r>
            <a:br>
              <a:rPr dirty="0" sz="2000" lang="en-GB" smtClean="0"/>
            </a:br>
            <a:r>
              <a:rPr dirty="0" sz="2000" lang="en-GB" smtClean="0">
                <a:latin typeface="Arial Rounded MT Bold" pitchFamily="34" charset="0"/>
              </a:rPr>
              <a:t>2. Automatic Reports</a:t>
            </a:r>
            <a:r>
              <a:rPr dirty="0" sz="2000" lang="en-GB" smtClean="0"/>
              <a:t>: Produced automatically, these reports are customized for each department and emphasize important findings, areas in need of training, and chances for advancement.</a:t>
            </a:r>
            <a:br>
              <a:rPr dirty="0" sz="2000" lang="en-GB" smtClean="0"/>
            </a:br>
            <a:r>
              <a:rPr dirty="0" sz="2000" lang="en-GB" smtClean="0"/>
              <a:t/>
            </a:r>
            <a:br>
              <a:rPr dirty="0" sz="2000" lang="en-GB" smtClean="0"/>
            </a:br>
            <a:r>
              <a:rPr dirty="0" sz="2000" lang="en-GB" smtClean="0">
                <a:latin typeface="Arial Rounded MT Bold" pitchFamily="34" charset="0"/>
              </a:rPr>
              <a:t>3. Advanced Analysis Tools: </a:t>
            </a:r>
            <a:r>
              <a:rPr dirty="0" sz="2000" lang="en-GB" smtClean="0"/>
              <a:t>For deeper insights, use Power Pivot and Power Query, two advanced Excel functions that enable predictive analysis and scenario planning.</a:t>
            </a:r>
            <a:br>
              <a:rPr dirty="0" sz="2000" lang="en-GB" smtClean="0"/>
            </a:br>
            <a:r>
              <a:rPr dirty="0" sz="2000" lang="en-GB" smtClean="0">
                <a:latin typeface="Arial Rounded MT Bold" pitchFamily="34" charset="0"/>
              </a:rPr>
              <a:t/>
            </a:r>
            <a:br>
              <a:rPr dirty="0" sz="2000" lang="en-GB" smtClean="0">
                <a:latin typeface="Arial Rounded MT Bold" pitchFamily="34" charset="0"/>
              </a:rPr>
            </a:br>
            <a:r>
              <a:rPr dirty="0" sz="2000" lang="en-GB" smtClean="0">
                <a:latin typeface="Arial Rounded MT Bold" pitchFamily="34" charset="0"/>
              </a:rPr>
              <a:t>4. User-friendly interface: </a:t>
            </a:r>
            <a:r>
              <a:rPr dirty="0" sz="2000" lang="en-GB" smtClean="0"/>
              <a:t>All users can easily filter, sort, and examine data thanks to this user-friendly design, which enables HR teams to perform complicated analysis.</a:t>
            </a:r>
            <a:r>
              <a:rPr dirty="0" sz="4400" lang="en-GB" smtClean="0"/>
              <a:t/>
            </a:r>
            <a:br>
              <a:rPr dirty="0" sz="4400" lang="en-GB" smtClean="0"/>
            </a:br>
            <a:r>
              <a:rPr dirty="0" sz="4400" lang="en-GB" smtClean="0"/>
              <a:t/>
            </a:r>
            <a:br>
              <a:rPr dirty="0" sz="4400" lang="en-GB" smtClean="0"/>
            </a:br>
            <a:r>
              <a:rPr dirty="0" sz="4400" lang="en-GB" smtClean="0"/>
              <a:t/>
            </a:r>
            <a:br>
              <a:rPr dirty="0" sz="4400" lang="en-GB" smtClean="0"/>
            </a:br>
            <a:r>
              <a:rPr dirty="0" sz="4400" lang="en-GB" smtClean="0"/>
              <a:t/>
            </a:r>
            <a:br>
              <a:rPr dirty="0" sz="4400" lang="en-GB" smtClean="0"/>
            </a:br>
            <a:r>
              <a:rPr dirty="0" sz="4400" lang="en-GB" smtClean="0"/>
              <a:t/>
            </a:r>
            <a:br>
              <a:rPr dirty="0" sz="4400" lang="en-GB" smtClean="0"/>
            </a:br>
            <a:r>
              <a:rPr dirty="0" sz="4400" lang="en-GB" spc="15" smtClean="0"/>
              <a:t/>
            </a:r>
            <a:br>
              <a:rPr dirty="0" sz="4400" lang="en-GB" spc="15" smtClean="0"/>
            </a:br>
            <a:r>
              <a:rPr dirty="0" sz="4400" lang="en-GB" spc="15" smtClean="0"/>
              <a:t/>
            </a:r>
            <a:br>
              <a:rPr dirty="0" sz="4400" lang="en-GB" spc="15" smtClean="0"/>
            </a:br>
            <a:r>
              <a:rPr dirty="0" sz="4400" lang="en-GB" spc="15" smtClean="0"/>
              <a:t/>
            </a:r>
            <a:br>
              <a:rPr dirty="0" sz="4400" lang="en-GB" spc="15" smtClean="0"/>
            </a:br>
            <a:r>
              <a:rPr dirty="0" sz="4400" lang="en-GB" spc="15" smtClean="0"/>
              <a:t/>
            </a:r>
            <a:br>
              <a:rPr dirty="0" sz="4400" lang="en-GB" spc="15" smtClean="0"/>
            </a:br>
            <a:r>
              <a:rPr dirty="0" sz="4400" lang="en-GB" spc="15" smtClean="0"/>
              <a:t/>
            </a:r>
            <a:br>
              <a:rPr dirty="0" sz="4400" lang="en-GB" spc="15" smtClean="0"/>
            </a:br>
            <a:endParaRPr dirty="0" sz="440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10312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GOD-IS-LOVE</cp:lastModifiedBy>
  <dcterms:created xsi:type="dcterms:W3CDTF">2024-03-29T04:07:22Z</dcterms:created>
  <dcterms:modified xsi:type="dcterms:W3CDTF">2024-09-04T15:33:38Z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15067dda9b474e0885d07d9705664772</vt:lpwstr>
  </property>
</Properties>
</file>