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2.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3.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4.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5.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0" r:id="rId5"/>
    <p:sldId id="261" r:id="rId6"/>
    <p:sldId id="280" r:id="rId7"/>
    <p:sldId id="278" r:id="rId8"/>
    <p:sldId id="262" r:id="rId9"/>
    <p:sldId id="281" r:id="rId10"/>
    <p:sldId id="282" r:id="rId11"/>
    <p:sldId id="263" r:id="rId12"/>
    <p:sldId id="283" r:id="rId13"/>
    <p:sldId id="264" r:id="rId14"/>
    <p:sldId id="272" r:id="rId15"/>
    <p:sldId id="273" r:id="rId16"/>
    <p:sldId id="274" r:id="rId17"/>
    <p:sldId id="275" r:id="rId18"/>
    <p:sldId id="284"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03_9A777FF4.xlsx" /><Relationship Id="rId2" Type="http://schemas.microsoft.com/office/2011/relationships/chartColorStyle" Target="colors1.xml" /><Relationship Id="rId1" Type="http://schemas.microsoft.com/office/2011/relationships/chartStyle" Target="style1.xml" /></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_11B_395BA6314.xlsx" /><Relationship Id="rId2" Type="http://schemas.microsoft.com/office/2011/relationships/chartColorStyle" Target="colors10.xml" /><Relationship Id="rId1" Type="http://schemas.microsoft.com/office/2011/relationships/chartStyle" Target="style10.xml" /><Relationship Id="rId4" Type="http://schemas.openxmlformats.org/officeDocument/2006/relationships/chartUserShapes" Target="../drawings/drawing5.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18_B91A8536.xlsx"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18_B91A85361.xlsx" /><Relationship Id="rId2" Type="http://schemas.microsoft.com/office/2011/relationships/chartColorStyle" Target="colors3.xml" /><Relationship Id="rId1" Type="http://schemas.microsoft.com/office/2011/relationships/chartStyle" Target="style3.xml" /><Relationship Id="rId4" Type="http://schemas.openxmlformats.org/officeDocument/2006/relationships/chartUserShapes" Target="../drawings/drawing1.xml" /></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_116_E2BA1ECB.xlsx" /><Relationship Id="rId2" Type="http://schemas.microsoft.com/office/2011/relationships/chartColorStyle" Target="colors4.xml" /><Relationship Id="rId1" Type="http://schemas.microsoft.com/office/2011/relationships/chartStyle" Target="style4.xml" /></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_116_E2BA1ECB2.xlsx" /><Relationship Id="rId2" Type="http://schemas.microsoft.com/office/2011/relationships/chartColorStyle" Target="colors5.xml" /><Relationship Id="rId1" Type="http://schemas.microsoft.com/office/2011/relationships/chartStyle" Target="style5.xml" /></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_119_E4CA1E8.xlsx" /><Relationship Id="rId2" Type="http://schemas.microsoft.com/office/2011/relationships/chartColorStyle" Target="colors6.xml" /><Relationship Id="rId1" Type="http://schemas.microsoft.com/office/2011/relationships/chartStyle" Target="style6.xml" /><Relationship Id="rId4" Type="http://schemas.openxmlformats.org/officeDocument/2006/relationships/chartUserShapes" Target="../drawings/drawing2.xml" /></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_11A_CE67660C.xlsx" /><Relationship Id="rId2" Type="http://schemas.microsoft.com/office/2011/relationships/chartColorStyle" Target="colors7.xml" /><Relationship Id="rId1" Type="http://schemas.microsoft.com/office/2011/relationships/chartStyle" Target="style7.xml" /><Relationship Id="rId4" Type="http://schemas.openxmlformats.org/officeDocument/2006/relationships/chartUserShapes" Target="../drawings/drawing3.xml" /></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_11A_CE67660C3.xlsx" /><Relationship Id="rId2" Type="http://schemas.microsoft.com/office/2011/relationships/chartColorStyle" Target="colors8.xml" /><Relationship Id="rId1" Type="http://schemas.microsoft.com/office/2011/relationships/chartStyle" Target="style8.xml" /><Relationship Id="rId4" Type="http://schemas.openxmlformats.org/officeDocument/2006/relationships/chartUserShapes" Target="../drawings/drawing4.xml" /></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_11B_395BA631.xlsx" /><Relationship Id="rId2" Type="http://schemas.microsoft.com/office/2011/relationships/chartColorStyle" Target="colors9.xml" /><Relationship Id="rId1" Type="http://schemas.microsoft.com/office/2011/relationships/chartStyle" Target="style9.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a:t>Overall</a:t>
            </a:r>
            <a:r>
              <a:rPr lang="en-US" altLang="zh-CN" baseline="0"/>
              <a:t> </a:t>
            </a:r>
            <a:r>
              <a:rPr lang="en-US" altLang="zh-CN"/>
              <a:t>Profit from 2007-2010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Profit</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2007</c:v>
                </c:pt>
                <c:pt idx="1">
                  <c:v>2008</c:v>
                </c:pt>
                <c:pt idx="2">
                  <c:v>2009</c:v>
                </c:pt>
                <c:pt idx="3">
                  <c:v>2010</c:v>
                </c:pt>
              </c:strCache>
            </c:strRef>
          </c:cat>
          <c:val>
            <c:numRef>
              <c:f>Sheet1!$B$2:$B$5</c:f>
              <c:numCache>
                <c:formatCode>"$"#,##0.0,,"M";\("$"#,##0.0,,"M"\)</c:formatCode>
                <c:ptCount val="4"/>
                <c:pt idx="0">
                  <c:v>2080665.079999998</c:v>
                </c:pt>
                <c:pt idx="1">
                  <c:v>1766187.6600000013</c:v>
                </c:pt>
                <c:pt idx="2">
                  <c:v>1636579.9399999988</c:v>
                </c:pt>
                <c:pt idx="3">
                  <c:v>1800000</c:v>
                </c:pt>
              </c:numCache>
            </c:numRef>
          </c:val>
          <c:smooth val="0"/>
          <c:extLst>
            <c:ext xmlns:c16="http://schemas.microsoft.com/office/drawing/2014/chart" uri="{C3380CC4-5D6E-409C-BE32-E72D297353CC}">
              <c16:uniqueId val="{00000000-B384-4CBA-8BEB-9F1C541E87A2}"/>
            </c:ext>
          </c:extLst>
        </c:ser>
        <c:dLbls>
          <c:dLblPos val="t"/>
          <c:showLegendKey val="0"/>
          <c:showVal val="1"/>
          <c:showCatName val="0"/>
          <c:showSerName val="0"/>
          <c:showPercent val="0"/>
          <c:showBubbleSize val="0"/>
        </c:dLbls>
        <c:smooth val="0"/>
        <c:axId val="474582712"/>
        <c:axId val="474582072"/>
      </c:lineChart>
      <c:catAx>
        <c:axId val="474582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4582072"/>
        <c:crosses val="autoZero"/>
        <c:auto val="1"/>
        <c:lblAlgn val="ctr"/>
        <c:lblOffset val="100"/>
        <c:noMultiLvlLbl val="0"/>
      </c:catAx>
      <c:valAx>
        <c:axId val="47458207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quot;M&quot;;\(&quot;$&quot;#,##0.0,,&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4582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00">
                <a:solidFill>
                  <a:schemeClr val="tx1"/>
                </a:solidFill>
                <a:latin typeface="Times New Roman" panose="02020603050405020304" pitchFamily="18" charset="0"/>
                <a:cs typeface="Times New Roman" panose="02020603050405020304" pitchFamily="18" charset="0"/>
              </a:rPr>
              <a:t>Profit</a:t>
            </a:r>
            <a:r>
              <a:rPr lang="en-US" altLang="zh-CN" sz="1800" baseline="0">
                <a:solidFill>
                  <a:schemeClr val="tx1"/>
                </a:solidFill>
                <a:latin typeface="Times New Roman" panose="02020603050405020304" pitchFamily="18" charset="0"/>
                <a:cs typeface="Times New Roman" panose="02020603050405020304" pitchFamily="18" charset="0"/>
              </a:rPr>
              <a:t> Earned by Each Representatives</a:t>
            </a:r>
            <a:endParaRPr lang="en-US" altLang="zh-CN" sz="18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Profit(in U.S. Dollar)</c:v>
                </c:pt>
              </c:strCache>
            </c:strRef>
          </c:tx>
          <c:spPr>
            <a:solidFill>
              <a:schemeClr val="accent2"/>
            </a:solidFill>
            <a:ln>
              <a:noFill/>
            </a:ln>
            <a:effectLst/>
          </c:spPr>
          <c:invertIfNegative val="0"/>
          <c:dPt>
            <c:idx val="3"/>
            <c:invertIfNegative val="0"/>
            <c:bubble3D val="0"/>
            <c:spPr>
              <a:solidFill>
                <a:srgbClr val="005C2A"/>
              </a:solidFill>
              <a:ln>
                <a:noFill/>
              </a:ln>
              <a:effectLst/>
            </c:spPr>
            <c:extLst>
              <c:ext xmlns:c16="http://schemas.microsoft.com/office/drawing/2014/chart" uri="{C3380CC4-5D6E-409C-BE32-E72D297353CC}">
                <c16:uniqueId val="{00000001-2F7E-734E-BF48-D03A92D65944}"/>
              </c:ext>
            </c:extLst>
          </c:dPt>
          <c:dPt>
            <c:idx val="8"/>
            <c:invertIfNegative val="0"/>
            <c:bubble3D val="0"/>
            <c:spPr>
              <a:solidFill>
                <a:srgbClr val="005C2A"/>
              </a:solidFill>
              <a:ln>
                <a:noFill/>
              </a:ln>
              <a:effectLst/>
            </c:spPr>
            <c:extLst>
              <c:ext xmlns:c16="http://schemas.microsoft.com/office/drawing/2014/chart" uri="{C3380CC4-5D6E-409C-BE32-E72D297353CC}">
                <c16:uniqueId val="{00000003-2F7E-734E-BF48-D03A92D65944}"/>
              </c:ext>
            </c:extLst>
          </c:dPt>
          <c:dPt>
            <c:idx val="9"/>
            <c:invertIfNegative val="0"/>
            <c:bubble3D val="0"/>
            <c:spPr>
              <a:solidFill>
                <a:srgbClr val="005C2A"/>
              </a:solidFill>
              <a:ln>
                <a:noFill/>
              </a:ln>
              <a:effectLst/>
            </c:spPr>
            <c:extLst>
              <c:ext xmlns:c16="http://schemas.microsoft.com/office/drawing/2014/chart" uri="{C3380CC4-5D6E-409C-BE32-E72D297353CC}">
                <c16:uniqueId val="{00000005-2F7E-734E-BF48-D03A92D6594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Oscar O'Briant</c:v>
                </c:pt>
                <c:pt idx="1">
                  <c:v>Wally Wasserman</c:v>
                </c:pt>
                <c:pt idx="2">
                  <c:v>Pricilla Patt</c:v>
                </c:pt>
                <c:pt idx="3">
                  <c:v>Mary Monton</c:v>
                </c:pt>
                <c:pt idx="4">
                  <c:v>Brock Brown</c:v>
                </c:pt>
                <c:pt idx="5">
                  <c:v>Deborah Dominguez</c:v>
                </c:pt>
                <c:pt idx="6">
                  <c:v>Stephen Skaria</c:v>
                </c:pt>
                <c:pt idx="7">
                  <c:v>Terry Thomas</c:v>
                </c:pt>
                <c:pt idx="8">
                  <c:v>Dolly DeCherney</c:v>
                </c:pt>
                <c:pt idx="9">
                  <c:v>Bill Barreto</c:v>
                </c:pt>
              </c:strCache>
            </c:strRef>
          </c:cat>
          <c:val>
            <c:numRef>
              <c:f>Sheet1!$B$2:$B$11</c:f>
              <c:numCache>
                <c:formatCode>"$"#,##0;\("$"#,##0\)</c:formatCode>
                <c:ptCount val="10"/>
                <c:pt idx="0">
                  <c:v>51906.570000000007</c:v>
                </c:pt>
                <c:pt idx="1">
                  <c:v>53302.579999999994</c:v>
                </c:pt>
                <c:pt idx="2">
                  <c:v>72992.13</c:v>
                </c:pt>
                <c:pt idx="3">
                  <c:v>76188.729999999967</c:v>
                </c:pt>
                <c:pt idx="4">
                  <c:v>82786.290000000023</c:v>
                </c:pt>
                <c:pt idx="5">
                  <c:v>102726.42</c:v>
                </c:pt>
                <c:pt idx="6">
                  <c:v>108636.18999999997</c:v>
                </c:pt>
                <c:pt idx="7">
                  <c:v>119356.78000000003</c:v>
                </c:pt>
                <c:pt idx="8">
                  <c:v>157485.1</c:v>
                </c:pt>
                <c:pt idx="9">
                  <c:v>185840.56000000003</c:v>
                </c:pt>
              </c:numCache>
            </c:numRef>
          </c:val>
          <c:extLst>
            <c:ext xmlns:c16="http://schemas.microsoft.com/office/drawing/2014/chart" uri="{C3380CC4-5D6E-409C-BE32-E72D297353CC}">
              <c16:uniqueId val="{00000006-2F7E-734E-BF48-D03A92D65944}"/>
            </c:ext>
          </c:extLst>
        </c:ser>
        <c:dLbls>
          <c:dLblPos val="outEnd"/>
          <c:showLegendKey val="0"/>
          <c:showVal val="1"/>
          <c:showCatName val="0"/>
          <c:showSerName val="0"/>
          <c:showPercent val="0"/>
          <c:showBubbleSize val="0"/>
        </c:dLbls>
        <c:gapWidth val="182"/>
        <c:axId val="622767440"/>
        <c:axId val="622769360"/>
      </c:barChart>
      <c:catAx>
        <c:axId val="6227674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2769360"/>
        <c:crosses val="autoZero"/>
        <c:auto val="1"/>
        <c:lblAlgn val="ctr"/>
        <c:lblOffset val="100"/>
        <c:noMultiLvlLbl val="0"/>
      </c:catAx>
      <c:valAx>
        <c:axId val="622769360"/>
        <c:scaling>
          <c:orientation val="minMax"/>
        </c:scaling>
        <c:delete val="0"/>
        <c:axPos val="b"/>
        <c:majorGridlines>
          <c:spPr>
            <a:ln w="9525" cap="flat" cmpd="sng" algn="ctr">
              <a:solidFill>
                <a:schemeClr val="tx1">
                  <a:lumMod val="15000"/>
                  <a:lumOff val="85000"/>
                </a:schemeClr>
              </a:solidFill>
              <a:round/>
            </a:ln>
            <a:effectLst/>
          </c:spPr>
        </c:majorGridlines>
        <c:numFmt formatCode="&quot;$&quot;#,##0;\(&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2767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00">
                <a:solidFill>
                  <a:schemeClr val="tx1"/>
                </a:solidFill>
                <a:latin typeface="Times New Roman" panose="02020603050405020304" pitchFamily="18" charset="0"/>
                <a:cs typeface="Times New Roman" panose="02020603050405020304" pitchFamily="18" charset="0"/>
              </a:rPr>
              <a:t>Profit</a:t>
            </a:r>
            <a:r>
              <a:rPr lang="en-US" altLang="zh-CN" sz="1800" baseline="0">
                <a:solidFill>
                  <a:schemeClr val="tx1"/>
                </a:solidFill>
                <a:latin typeface="Times New Roman" panose="02020603050405020304" pitchFamily="18" charset="0"/>
                <a:cs typeface="Times New Roman" panose="02020603050405020304" pitchFamily="18" charset="0"/>
              </a:rPr>
              <a:t> Analysis from 2007-2010</a:t>
            </a:r>
            <a:endParaRPr lang="en-US" altLang="zh-CN" sz="18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Profit</c:v>
                </c:pt>
              </c:strCache>
            </c:strRef>
          </c:tx>
          <c:spPr>
            <a:solidFill>
              <a:schemeClr val="accent2"/>
            </a:solidFill>
            <a:ln>
              <a:noFill/>
            </a:ln>
            <a:effectLst/>
          </c:spPr>
          <c:cat>
            <c:strRef>
              <c:f>Sheet1!$A$2:$A$6</c:f>
              <c:strCache>
                <c:ptCount val="4"/>
                <c:pt idx="0">
                  <c:v>2007</c:v>
                </c:pt>
                <c:pt idx="1">
                  <c:v>2008</c:v>
                </c:pt>
                <c:pt idx="2">
                  <c:v>2009</c:v>
                </c:pt>
                <c:pt idx="3">
                  <c:v>2010</c:v>
                </c:pt>
              </c:strCache>
            </c:strRef>
          </c:cat>
          <c:val>
            <c:numRef>
              <c:f>Sheet1!$B$2:$B$6</c:f>
              <c:numCache>
                <c:formatCode>"$"#,##0.0,,"M";\("$"#,##0.0,,"M"\)</c:formatCode>
                <c:ptCount val="5"/>
                <c:pt idx="0">
                  <c:v>2080665.079999998</c:v>
                </c:pt>
                <c:pt idx="1">
                  <c:v>1766187.6600000013</c:v>
                </c:pt>
                <c:pt idx="2">
                  <c:v>1636579.9399999988</c:v>
                </c:pt>
                <c:pt idx="3">
                  <c:v>1811580.1100000013</c:v>
                </c:pt>
              </c:numCache>
            </c:numRef>
          </c:val>
          <c:extLst>
            <c:ext xmlns:c16="http://schemas.microsoft.com/office/drawing/2014/chart" uri="{C3380CC4-5D6E-409C-BE32-E72D297353CC}">
              <c16:uniqueId val="{00000000-797A-324E-A279-777FE1DE9F21}"/>
            </c:ext>
          </c:extLst>
        </c:ser>
        <c:dLbls>
          <c:showLegendKey val="0"/>
          <c:showVal val="0"/>
          <c:showCatName val="0"/>
          <c:showSerName val="0"/>
          <c:showPercent val="0"/>
          <c:showBubbleSize val="0"/>
        </c:dLbls>
        <c:axId val="544835664"/>
        <c:axId val="434861048"/>
      </c:areaChart>
      <c:catAx>
        <c:axId val="5448356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4861048"/>
        <c:crosses val="autoZero"/>
        <c:auto val="1"/>
        <c:lblAlgn val="ctr"/>
        <c:lblOffset val="100"/>
        <c:noMultiLvlLbl val="0"/>
      </c:catAx>
      <c:valAx>
        <c:axId val="43486104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quot;M&quot;;\(&quot;$&quot;#,##0.0,,&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4835664"/>
        <c:crosses val="autoZero"/>
        <c:crossBetween val="midCat"/>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00">
                <a:solidFill>
                  <a:schemeClr val="tx1"/>
                </a:solidFill>
                <a:latin typeface="Times New Roman" panose="02020603050405020304" pitchFamily="18" charset="0"/>
                <a:cs typeface="Times New Roman" panose="02020603050405020304" pitchFamily="18" charset="0"/>
              </a:rPr>
              <a:t>Units Sold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Rx Units Sold</c:v>
                </c:pt>
              </c:strCache>
            </c:strRef>
          </c:tx>
          <c:spPr>
            <a:ln w="28575" cap="rnd">
              <a:solidFill>
                <a:schemeClr val="accent2"/>
              </a:solidFill>
              <a:round/>
            </a:ln>
            <a:effectLst/>
          </c:spPr>
          <c:marker>
            <c:symbol val="none"/>
          </c:marker>
          <c:dLbls>
            <c:dLbl>
              <c:idx val="2"/>
              <c:layout>
                <c:manualLayout>
                  <c:x val="-5.4578239078372857E-2"/>
                  <c:y val="3.2446822892400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08B-F84C-BCA2-74D4203D41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2007</c:v>
                </c:pt>
                <c:pt idx="1">
                  <c:v>2008</c:v>
                </c:pt>
                <c:pt idx="2">
                  <c:v>2009</c:v>
                </c:pt>
                <c:pt idx="3">
                  <c:v>2010</c:v>
                </c:pt>
              </c:strCache>
            </c:strRef>
          </c:cat>
          <c:val>
            <c:numRef>
              <c:f>Sheet1!$B$2:$B$5</c:f>
              <c:numCache>
                <c:formatCode>#,##0</c:formatCode>
                <c:ptCount val="4"/>
                <c:pt idx="0">
                  <c:v>54280</c:v>
                </c:pt>
                <c:pt idx="1">
                  <c:v>54492</c:v>
                </c:pt>
                <c:pt idx="2">
                  <c:v>51587</c:v>
                </c:pt>
                <c:pt idx="3">
                  <c:v>54449</c:v>
                </c:pt>
              </c:numCache>
            </c:numRef>
          </c:val>
          <c:smooth val="0"/>
          <c:extLst>
            <c:ext xmlns:c16="http://schemas.microsoft.com/office/drawing/2014/chart" uri="{C3380CC4-5D6E-409C-BE32-E72D297353CC}">
              <c16:uniqueId val="{00000001-E08B-F84C-BCA2-74D4203D414F}"/>
            </c:ext>
          </c:extLst>
        </c:ser>
        <c:dLbls>
          <c:dLblPos val="t"/>
          <c:showLegendKey val="0"/>
          <c:showVal val="1"/>
          <c:showCatName val="0"/>
          <c:showSerName val="0"/>
          <c:showPercent val="0"/>
          <c:showBubbleSize val="0"/>
        </c:dLbls>
        <c:smooth val="0"/>
        <c:axId val="623385208"/>
        <c:axId val="623385528"/>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Column2</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Sheet1!$A$2:$A$5</c15:sqref>
                        </c15:formulaRef>
                      </c:ext>
                    </c:extLst>
                    <c:strCache>
                      <c:ptCount val="4"/>
                      <c:pt idx="0">
                        <c:v>2007</c:v>
                      </c:pt>
                      <c:pt idx="1">
                        <c:v>2008</c:v>
                      </c:pt>
                      <c:pt idx="2">
                        <c:v>2009</c:v>
                      </c:pt>
                      <c:pt idx="3">
                        <c:v>2010</c:v>
                      </c:pt>
                    </c:strCache>
                  </c:strRef>
                </c:cat>
                <c:val>
                  <c:numRef>
                    <c:extLst>
                      <c:ext uri="{02D57815-91ED-43cb-92C2-25804820EDAC}">
                        <c15:formulaRef>
                          <c15:sqref>Sheet1!$C$2:$C$5</c15:sqref>
                        </c15:formulaRef>
                      </c:ext>
                    </c:extLst>
                    <c:numCache>
                      <c:formatCode>General</c:formatCode>
                      <c:ptCount val="4"/>
                    </c:numCache>
                  </c:numRef>
                </c:val>
                <c:smooth val="0"/>
                <c:extLst>
                  <c:ext xmlns:c16="http://schemas.microsoft.com/office/drawing/2014/chart" uri="{C3380CC4-5D6E-409C-BE32-E72D297353CC}">
                    <c16:uniqueId val="{00000002-E08B-F84C-BCA2-74D4203D414F}"/>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Column3</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Sheet1!$A$2:$A$5</c15:sqref>
                        </c15:formulaRef>
                      </c:ext>
                    </c:extLst>
                    <c:strCache>
                      <c:ptCount val="4"/>
                      <c:pt idx="0">
                        <c:v>2007</c:v>
                      </c:pt>
                      <c:pt idx="1">
                        <c:v>2008</c:v>
                      </c:pt>
                      <c:pt idx="2">
                        <c:v>2009</c:v>
                      </c:pt>
                      <c:pt idx="3">
                        <c:v>2010</c:v>
                      </c:pt>
                    </c:strCache>
                  </c:strRef>
                </c:cat>
                <c:val>
                  <c:numRef>
                    <c:extLst xmlns:c15="http://schemas.microsoft.com/office/drawing/2012/chart">
                      <c:ext xmlns:c15="http://schemas.microsoft.com/office/drawing/2012/chart" uri="{02D57815-91ED-43cb-92C2-25804820EDAC}">
                        <c15:formulaRef>
                          <c15:sqref>Sheet1!$D$2:$D$5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3-E08B-F84C-BCA2-74D4203D414F}"/>
                  </c:ext>
                </c:extLst>
              </c15:ser>
            </c15:filteredLineSeries>
          </c:ext>
        </c:extLst>
      </c:lineChart>
      <c:catAx>
        <c:axId val="62338520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sz="1400">
                    <a:latin typeface="Avenir Next LT Pro" panose="020B0504020202020204" pitchFamily="34" charset="0"/>
                  </a:rPr>
                  <a:t>Year</a:t>
                </a:r>
              </a:p>
            </c:rich>
          </c:tx>
          <c:layout>
            <c:manualLayout>
              <c:xMode val="edge"/>
              <c:yMode val="edge"/>
              <c:x val="0.44979700626689528"/>
              <c:y val="0.92540216638695039"/>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3385528"/>
        <c:crosses val="autoZero"/>
        <c:auto val="1"/>
        <c:lblAlgn val="ctr"/>
        <c:lblOffset val="100"/>
        <c:noMultiLvlLbl val="0"/>
      </c:catAx>
      <c:valAx>
        <c:axId val="623385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sz="1400">
                    <a:latin typeface="Avenir Next LT Pro" panose="020B0504020202020204" pitchFamily="34" charset="0"/>
                  </a:rPr>
                  <a:t>Units</a:t>
                </a:r>
                <a:r>
                  <a:rPr lang="en-US" altLang="zh-CN" sz="1400" baseline="0">
                    <a:latin typeface="Avenir Next LT Pro" panose="020B0504020202020204" pitchFamily="34" charset="0"/>
                  </a:rPr>
                  <a:t> Sold</a:t>
                </a:r>
                <a:endParaRPr lang="en-US" altLang="zh-CN" sz="1400">
                  <a:latin typeface="Avenir Next LT Pro" panose="020B0504020202020204" pitchFamily="34" charset="0"/>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3385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00">
                <a:solidFill>
                  <a:schemeClr val="tx1"/>
                </a:solidFill>
                <a:latin typeface="Times New Roman" panose="02020603050405020304" pitchFamily="18" charset="0"/>
                <a:cs typeface="Times New Roman" panose="02020603050405020304" pitchFamily="18" charset="0"/>
              </a:rPr>
              <a:t>Units Sold For</a:t>
            </a:r>
            <a:r>
              <a:rPr lang="en-US" altLang="zh-CN" sz="1800" baseline="0">
                <a:solidFill>
                  <a:schemeClr val="tx1"/>
                </a:solidFill>
                <a:latin typeface="Times New Roman" panose="02020603050405020304" pitchFamily="18" charset="0"/>
                <a:cs typeface="Times New Roman" panose="02020603050405020304" pitchFamily="18" charset="0"/>
              </a:rPr>
              <a:t> Each States</a:t>
            </a:r>
            <a:endParaRPr lang="en-US" altLang="zh-CN" sz="18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Units Sold</c:v>
                </c:pt>
              </c:strCache>
            </c:strRef>
          </c:tx>
          <c:spPr>
            <a:solidFill>
              <a:schemeClr val="accent2"/>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1-45AC-CA4B-9509-876F9929808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Texas</c:v>
                </c:pt>
                <c:pt idx="1">
                  <c:v>New York</c:v>
                </c:pt>
                <c:pt idx="2">
                  <c:v>Michigan</c:v>
                </c:pt>
                <c:pt idx="3">
                  <c:v>Massachusetts</c:v>
                </c:pt>
                <c:pt idx="4">
                  <c:v>Illinois</c:v>
                </c:pt>
                <c:pt idx="5">
                  <c:v>Idaho</c:v>
                </c:pt>
                <c:pt idx="6">
                  <c:v>Virginia</c:v>
                </c:pt>
                <c:pt idx="7">
                  <c:v>New Jersey</c:v>
                </c:pt>
                <c:pt idx="8">
                  <c:v>Utah</c:v>
                </c:pt>
                <c:pt idx="9">
                  <c:v>Florida</c:v>
                </c:pt>
              </c:strCache>
            </c:strRef>
          </c:cat>
          <c:val>
            <c:numRef>
              <c:f>Sheet1!$B$2:$B$11</c:f>
              <c:numCache>
                <c:formatCode>#,##0</c:formatCode>
                <c:ptCount val="10"/>
                <c:pt idx="0">
                  <c:v>11178</c:v>
                </c:pt>
                <c:pt idx="1">
                  <c:v>11041</c:v>
                </c:pt>
                <c:pt idx="2">
                  <c:v>10942</c:v>
                </c:pt>
                <c:pt idx="3">
                  <c:v>10347</c:v>
                </c:pt>
                <c:pt idx="4">
                  <c:v>10100</c:v>
                </c:pt>
                <c:pt idx="5">
                  <c:v>9886</c:v>
                </c:pt>
                <c:pt idx="6">
                  <c:v>9448</c:v>
                </c:pt>
                <c:pt idx="7">
                  <c:v>9225</c:v>
                </c:pt>
                <c:pt idx="8">
                  <c:v>8973</c:v>
                </c:pt>
                <c:pt idx="9">
                  <c:v>8817</c:v>
                </c:pt>
              </c:numCache>
            </c:numRef>
          </c:val>
          <c:extLst>
            <c:ext xmlns:c16="http://schemas.microsoft.com/office/drawing/2014/chart" uri="{C3380CC4-5D6E-409C-BE32-E72D297353CC}">
              <c16:uniqueId val="{00000002-45AC-CA4B-9509-876F99298083}"/>
            </c:ext>
          </c:extLst>
        </c:ser>
        <c:dLbls>
          <c:dLblPos val="outEnd"/>
          <c:showLegendKey val="0"/>
          <c:showVal val="1"/>
          <c:showCatName val="0"/>
          <c:showSerName val="0"/>
          <c:showPercent val="0"/>
          <c:showBubbleSize val="0"/>
        </c:dLbls>
        <c:gapWidth val="219"/>
        <c:overlap val="-27"/>
        <c:axId val="1052425352"/>
        <c:axId val="1052427272"/>
      </c:barChart>
      <c:catAx>
        <c:axId val="1052425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2427272"/>
        <c:crosses val="autoZero"/>
        <c:auto val="1"/>
        <c:lblAlgn val="ctr"/>
        <c:lblOffset val="100"/>
        <c:noMultiLvlLbl val="0"/>
      </c:catAx>
      <c:valAx>
        <c:axId val="1052427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sz="1600">
                    <a:solidFill>
                      <a:schemeClr val="tx1">
                        <a:lumMod val="50000"/>
                        <a:lumOff val="50000"/>
                      </a:schemeClr>
                    </a:solidFill>
                    <a:latin typeface="Avenir Next LT Pro" panose="020B0504020202020204" pitchFamily="34" charset="0"/>
                  </a:rPr>
                  <a:t>Units Sold</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2425352"/>
        <c:crosses val="autoZero"/>
        <c:crossBetween val="between"/>
      </c:valAx>
      <c:spPr>
        <a:noFill/>
        <a:ln w="127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00">
                <a:solidFill>
                  <a:schemeClr val="tx1"/>
                </a:solidFill>
                <a:latin typeface="Times New Roman" panose="02020603050405020304" pitchFamily="18" charset="0"/>
                <a:cs typeface="Times New Roman" panose="02020603050405020304" pitchFamily="18" charset="0"/>
              </a:rPr>
              <a:t>Profit For</a:t>
            </a:r>
            <a:r>
              <a:rPr lang="en-US" altLang="zh-CN" sz="1800" baseline="0">
                <a:solidFill>
                  <a:schemeClr val="tx1"/>
                </a:solidFill>
                <a:latin typeface="Times New Roman" panose="02020603050405020304" pitchFamily="18" charset="0"/>
                <a:cs typeface="Times New Roman" panose="02020603050405020304" pitchFamily="18" charset="0"/>
              </a:rPr>
              <a:t> Each States</a:t>
            </a:r>
            <a:endParaRPr lang="en-US" altLang="zh-CN" sz="18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Profit (in U.S. Dollar)</c:v>
                </c:pt>
              </c:strCache>
            </c:strRef>
          </c:tx>
          <c:spPr>
            <a:solidFill>
              <a:schemeClr val="accent2"/>
            </a:solidFill>
            <a:ln>
              <a:noFill/>
            </a:ln>
            <a:effectLst/>
          </c:spPr>
          <c:invertIfNegative val="0"/>
          <c:dPt>
            <c:idx val="9"/>
            <c:invertIfNegative val="0"/>
            <c:bubble3D val="0"/>
            <c:spPr>
              <a:solidFill>
                <a:srgbClr val="C00000"/>
              </a:solidFill>
              <a:ln>
                <a:noFill/>
              </a:ln>
              <a:effectLst/>
            </c:spPr>
            <c:extLst>
              <c:ext xmlns:c16="http://schemas.microsoft.com/office/drawing/2014/chart" uri="{C3380CC4-5D6E-409C-BE32-E72D297353CC}">
                <c16:uniqueId val="{00000001-F69E-DE47-81B1-23E064EE32F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North Carolina</c:v>
                </c:pt>
                <c:pt idx="1">
                  <c:v>New Jersey</c:v>
                </c:pt>
                <c:pt idx="2">
                  <c:v>California</c:v>
                </c:pt>
                <c:pt idx="3">
                  <c:v>Michigan</c:v>
                </c:pt>
                <c:pt idx="4">
                  <c:v>Texas</c:v>
                </c:pt>
                <c:pt idx="5">
                  <c:v>Idaho</c:v>
                </c:pt>
                <c:pt idx="6">
                  <c:v>Illinois</c:v>
                </c:pt>
                <c:pt idx="7">
                  <c:v>Maryland</c:v>
                </c:pt>
                <c:pt idx="8">
                  <c:v>Massachusetts</c:v>
                </c:pt>
                <c:pt idx="9">
                  <c:v>New York</c:v>
                </c:pt>
              </c:strCache>
            </c:strRef>
          </c:cat>
          <c:val>
            <c:numRef>
              <c:f>Sheet1!$B$2:$B$11</c:f>
              <c:numCache>
                <c:formatCode>"$"#,##0;\("$"#,##0\)</c:formatCode>
                <c:ptCount val="10"/>
                <c:pt idx="0">
                  <c:v>301078.91000000003</c:v>
                </c:pt>
                <c:pt idx="1">
                  <c:v>314266.05999999994</c:v>
                </c:pt>
                <c:pt idx="2">
                  <c:v>321484.32000000007</c:v>
                </c:pt>
                <c:pt idx="3">
                  <c:v>323089.88000000012</c:v>
                </c:pt>
                <c:pt idx="4">
                  <c:v>324674.02999999974</c:v>
                </c:pt>
                <c:pt idx="5">
                  <c:v>354091.32</c:v>
                </c:pt>
                <c:pt idx="6">
                  <c:v>370252.66000000009</c:v>
                </c:pt>
                <c:pt idx="7">
                  <c:v>371991.83999999979</c:v>
                </c:pt>
                <c:pt idx="8">
                  <c:v>397758.49000000022</c:v>
                </c:pt>
                <c:pt idx="9">
                  <c:v>436863.51999999979</c:v>
                </c:pt>
              </c:numCache>
            </c:numRef>
          </c:val>
          <c:extLst>
            <c:ext xmlns:c16="http://schemas.microsoft.com/office/drawing/2014/chart" uri="{C3380CC4-5D6E-409C-BE32-E72D297353CC}">
              <c16:uniqueId val="{00000002-F69E-DE47-81B1-23E064EE32F7}"/>
            </c:ext>
          </c:extLst>
        </c:ser>
        <c:dLbls>
          <c:dLblPos val="outEnd"/>
          <c:showLegendKey val="0"/>
          <c:showVal val="1"/>
          <c:showCatName val="0"/>
          <c:showSerName val="0"/>
          <c:showPercent val="0"/>
          <c:showBubbleSize val="0"/>
        </c:dLbls>
        <c:gapWidth val="182"/>
        <c:axId val="906658360"/>
        <c:axId val="906663480"/>
      </c:barChart>
      <c:catAx>
        <c:axId val="9066583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6663480"/>
        <c:crosses val="autoZero"/>
        <c:auto val="1"/>
        <c:lblAlgn val="ctr"/>
        <c:lblOffset val="100"/>
        <c:noMultiLvlLbl val="0"/>
      </c:catAx>
      <c:valAx>
        <c:axId val="906663480"/>
        <c:scaling>
          <c:orientation val="minMax"/>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sz="1600">
                    <a:latin typeface="Avenir Next LT Pro" panose="020B0504020202020204" pitchFamily="34" charset="0"/>
                  </a:rPr>
                  <a:t>Profit Gained</a:t>
                </a:r>
              </a:p>
            </c:rich>
          </c:tx>
          <c:layout>
            <c:manualLayout>
              <c:xMode val="edge"/>
              <c:yMode val="edge"/>
              <c:x val="0.3844524726226432"/>
              <c:y val="0.92305882956325047"/>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quot;$&quot;#,##0\)" sourceLinked="1"/>
        <c:majorTickMark val="none"/>
        <c:minorTickMark val="none"/>
        <c:tickLblPos val="nextTo"/>
        <c:crossAx val="906658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tx1"/>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147674704724409"/>
          <c:y val="3.7057502597547747E-2"/>
          <c:w val="0.85352325295275588"/>
          <c:h val="0.75615175569261339"/>
        </c:manualLayout>
      </c:layout>
      <c:barChart>
        <c:barDir val="col"/>
        <c:grouping val="stacked"/>
        <c:varyColors val="0"/>
        <c:ser>
          <c:idx val="0"/>
          <c:order val="0"/>
          <c:tx>
            <c:strRef>
              <c:f>Sheet1!$B$1</c:f>
              <c:strCache>
                <c:ptCount val="1"/>
                <c:pt idx="0">
                  <c:v>Wholesaler A</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2007</c:v>
                </c:pt>
                <c:pt idx="1">
                  <c:v>2008</c:v>
                </c:pt>
                <c:pt idx="2">
                  <c:v>2009</c:v>
                </c:pt>
                <c:pt idx="3">
                  <c:v>2010</c:v>
                </c:pt>
              </c:strCache>
            </c:strRef>
          </c:cat>
          <c:val>
            <c:numRef>
              <c:f>Sheet1!$B$2:$B$5</c:f>
              <c:numCache>
                <c:formatCode>"$"#,##0.0,,"M";\("$"#,##0.0,,"M"\)</c:formatCode>
                <c:ptCount val="4"/>
                <c:pt idx="0">
                  <c:v>331327.02</c:v>
                </c:pt>
                <c:pt idx="1">
                  <c:v>257704.56000000006</c:v>
                </c:pt>
                <c:pt idx="2">
                  <c:v>318994.01000000024</c:v>
                </c:pt>
                <c:pt idx="3">
                  <c:v>358035.37999999995</c:v>
                </c:pt>
              </c:numCache>
            </c:numRef>
          </c:val>
          <c:extLst>
            <c:ext xmlns:c16="http://schemas.microsoft.com/office/drawing/2014/chart" uri="{C3380CC4-5D6E-409C-BE32-E72D297353CC}">
              <c16:uniqueId val="{00000000-27FB-2346-8435-8094DD719852}"/>
            </c:ext>
          </c:extLst>
        </c:ser>
        <c:ser>
          <c:idx val="1"/>
          <c:order val="1"/>
          <c:tx>
            <c:strRef>
              <c:f>Sheet1!$C$1</c:f>
              <c:strCache>
                <c:ptCount val="1"/>
                <c:pt idx="0">
                  <c:v>Wholesaler B</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2007</c:v>
                </c:pt>
                <c:pt idx="1">
                  <c:v>2008</c:v>
                </c:pt>
                <c:pt idx="2">
                  <c:v>2009</c:v>
                </c:pt>
                <c:pt idx="3">
                  <c:v>2010</c:v>
                </c:pt>
              </c:strCache>
            </c:strRef>
          </c:cat>
          <c:val>
            <c:numRef>
              <c:f>Sheet1!$C$2:$C$5</c:f>
              <c:numCache>
                <c:formatCode>"$"#,##0.0,,"M";\("$"#,##0.0,,"M"\)</c:formatCode>
                <c:ptCount val="4"/>
                <c:pt idx="0">
                  <c:v>1144607.6800000004</c:v>
                </c:pt>
                <c:pt idx="1">
                  <c:v>885330.08000000007</c:v>
                </c:pt>
                <c:pt idx="2">
                  <c:v>878397.29999999981</c:v>
                </c:pt>
                <c:pt idx="3">
                  <c:v>932615.44000000018</c:v>
                </c:pt>
              </c:numCache>
            </c:numRef>
          </c:val>
          <c:extLst>
            <c:ext xmlns:c16="http://schemas.microsoft.com/office/drawing/2014/chart" uri="{C3380CC4-5D6E-409C-BE32-E72D297353CC}">
              <c16:uniqueId val="{00000001-27FB-2346-8435-8094DD719852}"/>
            </c:ext>
          </c:extLst>
        </c:ser>
        <c:ser>
          <c:idx val="2"/>
          <c:order val="2"/>
          <c:tx>
            <c:strRef>
              <c:f>Sheet1!$D$1</c:f>
              <c:strCache>
                <c:ptCount val="1"/>
                <c:pt idx="0">
                  <c:v>Wholesaler 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2007</c:v>
                </c:pt>
                <c:pt idx="1">
                  <c:v>2008</c:v>
                </c:pt>
                <c:pt idx="2">
                  <c:v>2009</c:v>
                </c:pt>
                <c:pt idx="3">
                  <c:v>2010</c:v>
                </c:pt>
              </c:strCache>
            </c:strRef>
          </c:cat>
          <c:val>
            <c:numRef>
              <c:f>Sheet1!$D$2:$D$5</c:f>
              <c:numCache>
                <c:formatCode>"$"#,##0.0,,"M";\("$"#,##0.0,,"M"\)</c:formatCode>
                <c:ptCount val="4"/>
                <c:pt idx="0">
                  <c:v>434863.09000000014</c:v>
                </c:pt>
                <c:pt idx="1">
                  <c:v>454981.95999999985</c:v>
                </c:pt>
                <c:pt idx="2">
                  <c:v>301219.82</c:v>
                </c:pt>
                <c:pt idx="3">
                  <c:v>351535.68999999977</c:v>
                </c:pt>
              </c:numCache>
            </c:numRef>
          </c:val>
          <c:extLst>
            <c:ext xmlns:c16="http://schemas.microsoft.com/office/drawing/2014/chart" uri="{C3380CC4-5D6E-409C-BE32-E72D297353CC}">
              <c16:uniqueId val="{00000002-27FB-2346-8435-8094DD719852}"/>
            </c:ext>
          </c:extLst>
        </c:ser>
        <c:dLbls>
          <c:dLblPos val="ctr"/>
          <c:showLegendKey val="0"/>
          <c:showVal val="1"/>
          <c:showCatName val="0"/>
          <c:showSerName val="0"/>
          <c:showPercent val="0"/>
          <c:showBubbleSize val="0"/>
        </c:dLbls>
        <c:gapWidth val="150"/>
        <c:overlap val="100"/>
        <c:axId val="1052440072"/>
        <c:axId val="1052441672"/>
      </c:barChart>
      <c:catAx>
        <c:axId val="105244007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a:t>Year</a:t>
                </a:r>
              </a:p>
            </c:rich>
          </c:tx>
          <c:layout>
            <c:manualLayout>
              <c:xMode val="edge"/>
              <c:yMode val="edge"/>
              <c:x val="0.46993380905511811"/>
              <c:y val="0.87472472473396135"/>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2441672"/>
        <c:crosses val="autoZero"/>
        <c:auto val="1"/>
        <c:lblAlgn val="ctr"/>
        <c:lblOffset val="100"/>
        <c:noMultiLvlLbl val="0"/>
      </c:catAx>
      <c:valAx>
        <c:axId val="1052441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a:t>Values($M)</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0,,&quot;M&quot;;\(&quot;$&quot;#,##0.0,,&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2440072"/>
        <c:crosses val="autoZero"/>
        <c:crossBetween val="between"/>
      </c:valAx>
      <c:spPr>
        <a:noFill/>
        <a:ln>
          <a:solidFill>
            <a:schemeClr val="tx1">
              <a:alpha val="94000"/>
            </a:schemeClr>
          </a:solidFill>
        </a:ln>
        <a:effectLst/>
      </c:spPr>
    </c:plotArea>
    <c:legend>
      <c:legendPos val="b"/>
      <c:layout>
        <c:manualLayout>
          <c:xMode val="edge"/>
          <c:yMode val="edge"/>
          <c:x val="0.27156077755905511"/>
          <c:y val="0.93123359283129481"/>
          <c:w val="0.45062844488188974"/>
          <c:h val="5.390377243706834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ltLang="zh-CN" sz="1800" b="0">
                <a:solidFill>
                  <a:schemeClr val="tx1"/>
                </a:solidFill>
                <a:latin typeface="Times New Roman" panose="02020603050405020304" pitchFamily="18" charset="0"/>
                <a:cs typeface="Times New Roman" panose="02020603050405020304" pitchFamily="18" charset="0"/>
              </a:rPr>
              <a:t>Wholesaler B</a:t>
            </a:r>
          </a:p>
        </c:rich>
      </c:tx>
      <c:layout>
        <c:manualLayout>
          <c:xMode val="edge"/>
          <c:yMode val="edge"/>
          <c:x val="0.40421481299212597"/>
          <c:y val="1.6406248990757322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21171295907192736"/>
          <c:y val="9.7187175393015759E-2"/>
          <c:w val="0.60834392275762406"/>
          <c:h val="0.80535164044070573"/>
        </c:manualLayout>
      </c:layout>
      <c:doughnutChart>
        <c:varyColors val="1"/>
        <c:ser>
          <c:idx val="0"/>
          <c:order val="0"/>
          <c:tx>
            <c:strRef>
              <c:f>Sheet1!$B$1</c:f>
              <c:strCache>
                <c:ptCount val="1"/>
                <c:pt idx="0">
                  <c:v>Wholesaler B</c:v>
                </c:pt>
              </c:strCache>
            </c:strRef>
          </c:tx>
          <c:dPt>
            <c:idx val="0"/>
            <c:bubble3D val="0"/>
            <c:spPr>
              <a:solidFill>
                <a:srgbClr val="00B0F0"/>
              </a:solidFill>
              <a:ln>
                <a:noFill/>
              </a:ln>
              <a:effectLst>
                <a:outerShdw blurRad="38100" dist="12700" dir="5400000" algn="ctr" rotWithShape="0">
                  <a:srgbClr val="000000">
                    <a:alpha val="63000"/>
                  </a:srgbClr>
                </a:outerShdw>
              </a:effectLst>
            </c:spPr>
            <c:extLst>
              <c:ext xmlns:c16="http://schemas.microsoft.com/office/drawing/2014/chart" uri="{C3380CC4-5D6E-409C-BE32-E72D297353CC}">
                <c16:uniqueId val="{00000001-6AE6-BF4F-B15C-25F2FB4A3F4A}"/>
              </c:ext>
            </c:extLst>
          </c:dPt>
          <c:dPt>
            <c:idx val="1"/>
            <c:bubble3D val="0"/>
            <c:spPr>
              <a:solidFill>
                <a:srgbClr val="005C2A"/>
              </a:solidFill>
              <a:ln>
                <a:noFill/>
              </a:ln>
              <a:effectLst>
                <a:outerShdw blurRad="38100" dist="12700" dir="5400000" algn="ctr" rotWithShape="0">
                  <a:srgbClr val="000000">
                    <a:alpha val="63000"/>
                  </a:srgbClr>
                </a:outerShdw>
              </a:effectLst>
            </c:spPr>
            <c:extLst>
              <c:ext xmlns:c16="http://schemas.microsoft.com/office/drawing/2014/chart" uri="{C3380CC4-5D6E-409C-BE32-E72D297353CC}">
                <c16:uniqueId val="{00000003-6AE6-BF4F-B15C-25F2FB4A3F4A}"/>
              </c:ext>
            </c:extLst>
          </c:dPt>
          <c:dPt>
            <c:idx val="2"/>
            <c:bubble3D val="0"/>
            <c:spPr>
              <a:solidFill>
                <a:schemeClr val="accent2"/>
              </a:solidFill>
              <a:ln>
                <a:noFill/>
              </a:ln>
              <a:effectLst>
                <a:outerShdw blurRad="38100" dist="12700" dir="5400000" algn="ctr" rotWithShape="0">
                  <a:srgbClr val="000000">
                    <a:alpha val="63000"/>
                  </a:srgbClr>
                </a:outerShdw>
              </a:effectLst>
            </c:spPr>
            <c:extLst>
              <c:ext xmlns:c16="http://schemas.microsoft.com/office/drawing/2014/chart" uri="{C3380CC4-5D6E-409C-BE32-E72D297353CC}">
                <c16:uniqueId val="{00000005-6AE6-BF4F-B15C-25F2FB4A3F4A}"/>
              </c:ext>
            </c:extLst>
          </c:dPt>
          <c:dLbls>
            <c:dLbl>
              <c:idx val="0"/>
              <c:tx>
                <c:rich>
                  <a:bodyPr/>
                  <a:lstStyle/>
                  <a:p>
                    <a:fld id="{07D05687-4CDD-45E6-9B08-F7C8E56354C8}" type="VALUE">
                      <a:rPr lang="en-US" altLang="zh-CN" sz="1200">
                        <a:latin typeface="Avenir Next LT Pro" panose="020B0504020202020204" pitchFamily="34" charset="0"/>
                      </a:rPr>
                      <a:pPr/>
                      <a:t>[VALUE]</a:t>
                    </a:fld>
                    <a:r>
                      <a:rPr lang="en-US" altLang="zh-CN" sz="1200" baseline="0">
                        <a:latin typeface="Avenir Next LT Pro" panose="020B0504020202020204" pitchFamily="34" charset="0"/>
                      </a:rPr>
                      <a:t>, </a:t>
                    </a:r>
                    <a:fld id="{EA92D273-A0D4-4982-8294-9D2D92448023}" type="PERCENTAGE">
                      <a:rPr lang="en-US" altLang="zh-CN" sz="1200" baseline="0">
                        <a:latin typeface="Avenir Next LT Pro" panose="020B0504020202020204" pitchFamily="34" charset="0"/>
                      </a:rPr>
                      <a:pPr/>
                      <a:t>[PERCENTAGE]</a:t>
                    </a:fld>
                    <a:endParaRPr lang="en-US" altLang="zh-CN" sz="1200" baseline="0">
                      <a:latin typeface="Avenir Next LT Pro" panose="020B0504020202020204" pitchFamily="34" charset="0"/>
                    </a:endParaRP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AE6-BF4F-B15C-25F2FB4A3F4A}"/>
                </c:ext>
              </c:extLst>
            </c:dLbl>
            <c:dLbl>
              <c:idx val="1"/>
              <c:tx>
                <c:rich>
                  <a:bodyPr/>
                  <a:lstStyle/>
                  <a:p>
                    <a:fld id="{746CF96C-722E-4B5D-ADD2-075B361F6DF4}" type="VALUE">
                      <a:rPr lang="en-US" altLang="zh-CN" sz="1200">
                        <a:latin typeface="Avenir Next LT Pro" panose="020B0504020202020204" pitchFamily="34" charset="0"/>
                      </a:rPr>
                      <a:pPr/>
                      <a:t>[VALUE]</a:t>
                    </a:fld>
                    <a:r>
                      <a:rPr lang="en-US" altLang="zh-CN" sz="1200" baseline="0">
                        <a:latin typeface="Avenir Next LT Pro" panose="020B0504020202020204" pitchFamily="34" charset="0"/>
                      </a:rPr>
                      <a:t>, </a:t>
                    </a:r>
                    <a:fld id="{D7561054-598A-44F1-AF34-086BE85AA314}" type="PERCENTAGE">
                      <a:rPr lang="en-US" altLang="zh-CN" sz="1200" baseline="0">
                        <a:latin typeface="Avenir Next LT Pro" panose="020B0504020202020204" pitchFamily="34" charset="0"/>
                      </a:rPr>
                      <a:pPr/>
                      <a:t>[PERCENTAGE]</a:t>
                    </a:fld>
                    <a:endParaRPr lang="en-US" altLang="zh-CN" sz="1200" baseline="0">
                      <a:latin typeface="Avenir Next LT Pro" panose="020B0504020202020204" pitchFamily="34" charset="0"/>
                    </a:endParaRP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6AE6-BF4F-B15C-25F2FB4A3F4A}"/>
                </c:ext>
              </c:extLst>
            </c:dLbl>
            <c:dLbl>
              <c:idx val="2"/>
              <c:tx>
                <c:rich>
                  <a:bodyPr/>
                  <a:lstStyle/>
                  <a:p>
                    <a:fld id="{89171A06-DF57-4649-BACB-D5711049B30A}" type="VALUE">
                      <a:rPr lang="en-US" altLang="zh-CN"/>
                      <a:pPr/>
                      <a:t>[VALUE]</a:t>
                    </a:fld>
                    <a:r>
                      <a:rPr lang="en-US" altLang="zh-CN" sz="1200" baseline="0">
                        <a:latin typeface="Avenir Next LT Pro" panose="020B0504020202020204" pitchFamily="34" charset="0"/>
                      </a:rPr>
                      <a:t>,</a:t>
                    </a:r>
                    <a:r>
                      <a:rPr lang="en-US" altLang="zh-CN" baseline="0"/>
                      <a:t> </a:t>
                    </a:r>
                    <a:fld id="{424192CE-EC88-44E8-B439-6E8442A88DED}" type="PERCENTAGE">
                      <a:rPr lang="en-US" altLang="zh-CN" baseline="0"/>
                      <a:pPr/>
                      <a:t>[PERCENTAGE]</a:t>
                    </a:fld>
                    <a:endParaRPr lang="en-US" altLang="zh-CN" baseline="0"/>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6AE6-BF4F-B15C-25F2FB4A3F4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3"/>
                <c:pt idx="0">
                  <c:v>Animal</c:v>
                </c:pt>
                <c:pt idx="1">
                  <c:v>Human - OTC</c:v>
                </c:pt>
                <c:pt idx="2">
                  <c:v>Human - Rx</c:v>
                </c:pt>
              </c:strCache>
              <c:extLst/>
            </c:strRef>
          </c:cat>
          <c:val>
            <c:numRef>
              <c:f>Sheet1!$B$2:$B$5</c:f>
              <c:numCache>
                <c:formatCode>"$"#,##0.00,,"M";\("$"#,##0.00,,"M"\)</c:formatCode>
                <c:ptCount val="3"/>
                <c:pt idx="0">
                  <c:v>601889.02</c:v>
                </c:pt>
                <c:pt idx="1">
                  <c:v>289486.31999999977</c:v>
                </c:pt>
                <c:pt idx="2">
                  <c:v>349808.41000000032</c:v>
                </c:pt>
              </c:numCache>
              <c:extLst/>
            </c:numRef>
          </c:val>
          <c:extLst>
            <c:ext xmlns:c16="http://schemas.microsoft.com/office/drawing/2014/chart" uri="{C3380CC4-5D6E-409C-BE32-E72D297353CC}">
              <c16:uniqueId val="{00000006-6AE6-BF4F-B15C-25F2FB4A3F4A}"/>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ltLang="zh-CN" sz="1800" b="0" cap="none">
                <a:solidFill>
                  <a:schemeClr val="tx1"/>
                </a:solidFill>
                <a:latin typeface="Times New Roman" panose="02020603050405020304" pitchFamily="18" charset="0"/>
                <a:cs typeface="Times New Roman" panose="02020603050405020304" pitchFamily="18" charset="0"/>
              </a:rPr>
              <a:t>Profit of Dosage</a:t>
            </a:r>
            <a:r>
              <a:rPr lang="en-US" altLang="zh-CN" sz="1800" b="0" cap="none" baseline="0">
                <a:solidFill>
                  <a:schemeClr val="tx1"/>
                </a:solidFill>
                <a:latin typeface="Times New Roman" panose="02020603050405020304" pitchFamily="18" charset="0"/>
                <a:cs typeface="Times New Roman" panose="02020603050405020304" pitchFamily="18" charset="0"/>
              </a:rPr>
              <a:t> Type for Animal Segment</a:t>
            </a:r>
            <a:endParaRPr lang="en-US" altLang="zh-CN" sz="1800" b="0" cap="none">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831690421148349E-2"/>
          <c:y val="0.10450103440729643"/>
          <c:w val="0.91193947724489133"/>
          <c:h val="0.78999835199321167"/>
        </c:manualLayout>
      </c:layout>
      <c:barChart>
        <c:barDir val="col"/>
        <c:grouping val="stacked"/>
        <c:varyColors val="0"/>
        <c:ser>
          <c:idx val="0"/>
          <c:order val="0"/>
          <c:tx>
            <c:strRef>
              <c:f>Sheet1!$B$1</c:f>
              <c:strCache>
                <c:ptCount val="1"/>
                <c:pt idx="0">
                  <c:v>Concentrate</c:v>
                </c:pt>
              </c:strCache>
            </c:strRef>
          </c:tx>
          <c:spPr>
            <a:solidFill>
              <a:srgbClr val="007CA8"/>
            </a:solidFill>
            <a:ln w="12700">
              <a:solidFill>
                <a:schemeClr val="tx1"/>
              </a:solidFill>
            </a:ln>
            <a:effectLst/>
          </c:spPr>
          <c:invertIfNegative val="0"/>
          <c:dLbls>
            <c:dLbl>
              <c:idx val="0"/>
              <c:tx>
                <c:rich>
                  <a:bodyPr/>
                  <a:lstStyle/>
                  <a:p>
                    <a:fld id="{809DF03E-6C8E-4DE9-9358-64306FA089B1}" type="VALUE">
                      <a:rPr lang="en-US" altLang="zh-CN" smtClean="0">
                        <a:latin typeface="Avenir Next LT Pro" panose="020B0504020202020204" pitchFamily="34" charset="0"/>
                      </a:rPr>
                      <a:pPr/>
                      <a:t>[VALUE]</a:t>
                    </a:fld>
                    <a:r>
                      <a:rPr lang="en-US" altLang="zh-CN">
                        <a:latin typeface="Avenir Next LT Pro" panose="020B0504020202020204" pitchFamily="34" charset="0"/>
                      </a:rPr>
                      <a:t> </a:t>
                    </a:r>
                    <a:r>
                      <a:rPr lang="en-US" altLang="zh-CN" sz="1197" b="0" i="0" u="none" strike="noStrike" baseline="0">
                        <a:effectLst/>
                        <a:latin typeface="Avenir Next LT Pro" panose="020B0504020202020204" pitchFamily="34" charset="0"/>
                      </a:rPr>
                      <a:t>25%</a:t>
                    </a:r>
                    <a:r>
                      <a:rPr lang="en-US" altLang="zh-CN" sz="1197" b="0" i="0" u="none" strike="noStrike" baseline="0">
                        <a:latin typeface="Avenir Next LT Pro" panose="020B0504020202020204" pitchFamily="34" charset="0"/>
                      </a:rPr>
                      <a:t> </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5004-7F4D-A1A9-2A6A9D64414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numCache>
            </c:numRef>
          </c:cat>
          <c:val>
            <c:numRef>
              <c:f>Sheet1!$B$2:$B$5</c:f>
              <c:numCache>
                <c:formatCode>General</c:formatCode>
                <c:ptCount val="4"/>
                <c:pt idx="0" formatCode="&quot;$&quot;#,##0.00,,&quot;M&quot;;\(&quot;$&quot;#,##0.00,,&quot;M&quot;\)">
                  <c:v>152395.51999999999</c:v>
                </c:pt>
              </c:numCache>
            </c:numRef>
          </c:val>
          <c:extLst>
            <c:ext xmlns:c16="http://schemas.microsoft.com/office/drawing/2014/chart" uri="{C3380CC4-5D6E-409C-BE32-E72D297353CC}">
              <c16:uniqueId val="{00000001-5004-7F4D-A1A9-2A6A9D644148}"/>
            </c:ext>
          </c:extLst>
        </c:ser>
        <c:ser>
          <c:idx val="1"/>
          <c:order val="1"/>
          <c:tx>
            <c:strRef>
              <c:f>Sheet1!$C$1</c:f>
              <c:strCache>
                <c:ptCount val="1"/>
                <c:pt idx="0">
                  <c:v>Cream</c:v>
                </c:pt>
              </c:strCache>
            </c:strRef>
          </c:tx>
          <c:spPr>
            <a:solidFill>
              <a:srgbClr val="004158"/>
            </a:solidFill>
            <a:ln w="12700">
              <a:solidFill>
                <a:schemeClr val="tx1"/>
              </a:solidFill>
              <a:extLst>
                <a:ext uri="{C807C97D-BFC1-408E-A445-0C87EB9F89A2}">
                  <ask:lineSketchStyleProps xmlns:ask="http://schemas.microsoft.com/office/drawing/2018/sketchyshapes">
                    <ask:type>
                      <ask:lineSketchNone/>
                    </ask:type>
                  </ask:lineSketchStyleProps>
                </a:ext>
              </a:extLst>
            </a:ln>
            <a:effectLst/>
          </c:spPr>
          <c:invertIfNegative val="0"/>
          <c:dLbls>
            <c:dLbl>
              <c:idx val="0"/>
              <c:layout>
                <c:manualLayout>
                  <c:x val="3.7589361677882551E-3"/>
                  <c:y val="1.712861784731853E-2"/>
                </c:manualLayout>
              </c:layout>
              <c:tx>
                <c:rich>
                  <a:bodyPr/>
                  <a:lstStyle/>
                  <a:p>
                    <a:fld id="{9DD9ED36-3072-4E77-B550-DC8B528C66C3}" type="VALUE">
                      <a:rPr lang="en-US" altLang="zh-CN" smtClean="0">
                        <a:latin typeface="Avenir Next LT Pro" panose="020B0504020202020204" pitchFamily="34" charset="0"/>
                      </a:rPr>
                      <a:pPr/>
                      <a:t>[VALUE]</a:t>
                    </a:fld>
                    <a:r>
                      <a:rPr lang="en-US" altLang="zh-CN">
                        <a:latin typeface="Avenir Next LT Pro" panose="020B0504020202020204" pitchFamily="34" charset="0"/>
                      </a:rPr>
                      <a:t> 50%</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5004-7F4D-A1A9-2A6A9D64414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numCache>
            </c:numRef>
          </c:cat>
          <c:val>
            <c:numRef>
              <c:f>Sheet1!$C$2:$C$5</c:f>
              <c:numCache>
                <c:formatCode>General</c:formatCode>
                <c:ptCount val="4"/>
                <c:pt idx="0" formatCode="&quot;$&quot;#,##0.00,,&quot;M&quot;;\(&quot;$&quot;#,##0.00,,&quot;M&quot;\)">
                  <c:v>303195.73</c:v>
                </c:pt>
              </c:numCache>
            </c:numRef>
          </c:val>
          <c:extLst>
            <c:ext xmlns:c16="http://schemas.microsoft.com/office/drawing/2014/chart" uri="{C3380CC4-5D6E-409C-BE32-E72D297353CC}">
              <c16:uniqueId val="{00000003-5004-7F4D-A1A9-2A6A9D644148}"/>
            </c:ext>
          </c:extLst>
        </c:ser>
        <c:ser>
          <c:idx val="2"/>
          <c:order val="2"/>
          <c:tx>
            <c:strRef>
              <c:f>Sheet1!$D$1</c:f>
              <c:strCache>
                <c:ptCount val="1"/>
                <c:pt idx="0">
                  <c:v>Suppository</c:v>
                </c:pt>
              </c:strCache>
            </c:strRef>
          </c:tx>
          <c:spPr>
            <a:solidFill>
              <a:srgbClr val="57D3FF"/>
            </a:solidFill>
            <a:ln w="12700">
              <a:solidFill>
                <a:schemeClr val="tx1"/>
              </a:solidFill>
            </a:ln>
            <a:effectLst/>
          </c:spPr>
          <c:invertIfNegative val="0"/>
          <c:dLbls>
            <c:dLbl>
              <c:idx val="0"/>
              <c:tx>
                <c:rich>
                  <a:bodyPr/>
                  <a:lstStyle/>
                  <a:p>
                    <a:fld id="{908D483D-C010-4B56-91DC-4B3811DEB2B3}" type="VALUE">
                      <a:rPr lang="en-US" altLang="zh-CN" smtClean="0">
                        <a:latin typeface="Avenir Next LT Pro" panose="020B0504020202020204" pitchFamily="34" charset="0"/>
                      </a:rPr>
                      <a:pPr/>
                      <a:t>[VALUE]</a:t>
                    </a:fld>
                    <a:r>
                      <a:rPr lang="en-US" altLang="zh-CN">
                        <a:latin typeface="Avenir Next LT Pro" panose="020B0504020202020204" pitchFamily="34" charset="0"/>
                      </a:rPr>
                      <a:t> </a:t>
                    </a:r>
                    <a:r>
                      <a:rPr lang="en-US" altLang="zh-CN" sz="1197" b="0" i="0" u="none" strike="noStrike" baseline="0">
                        <a:effectLst/>
                        <a:latin typeface="Avenir Next LT Pro" panose="020B0504020202020204" pitchFamily="34" charset="0"/>
                      </a:rPr>
                      <a:t>10%</a:t>
                    </a:r>
                    <a:r>
                      <a:rPr lang="en-US" altLang="zh-CN" sz="1197" b="0" i="0" u="none" strike="noStrike" baseline="0">
                        <a:latin typeface="Avenir Next LT Pro" panose="020B0504020202020204" pitchFamily="34" charset="0"/>
                      </a:rPr>
                      <a:t> </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5004-7F4D-A1A9-2A6A9D64414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numCache>
            </c:numRef>
          </c:cat>
          <c:val>
            <c:numRef>
              <c:f>Sheet1!$D$2:$D$5</c:f>
              <c:numCache>
                <c:formatCode>General</c:formatCode>
                <c:ptCount val="4"/>
                <c:pt idx="0" formatCode="&quot;$&quot;#,##0.00,,&quot;M&quot;;\(&quot;$&quot;#,##0.00,,&quot;M&quot;\)">
                  <c:v>58170.19</c:v>
                </c:pt>
              </c:numCache>
            </c:numRef>
          </c:val>
          <c:extLst>
            <c:ext xmlns:c16="http://schemas.microsoft.com/office/drawing/2014/chart" uri="{C3380CC4-5D6E-409C-BE32-E72D297353CC}">
              <c16:uniqueId val="{00000005-5004-7F4D-A1A9-2A6A9D644148}"/>
            </c:ext>
          </c:extLst>
        </c:ser>
        <c:ser>
          <c:idx val="3"/>
          <c:order val="3"/>
          <c:tx>
            <c:strRef>
              <c:f>Sheet1!$E$1</c:f>
              <c:strCache>
                <c:ptCount val="1"/>
                <c:pt idx="0">
                  <c:v>Suspension</c:v>
                </c:pt>
              </c:strCache>
            </c:strRef>
          </c:tx>
          <c:spPr>
            <a:solidFill>
              <a:srgbClr val="009AD0"/>
            </a:solidFill>
            <a:ln w="12700">
              <a:solidFill>
                <a:schemeClr val="tx1"/>
              </a:solidFill>
            </a:ln>
            <a:effectLst/>
          </c:spPr>
          <c:invertIfNegative val="0"/>
          <c:dLbls>
            <c:dLbl>
              <c:idx val="0"/>
              <c:tx>
                <c:rich>
                  <a:bodyPr/>
                  <a:lstStyle/>
                  <a:p>
                    <a:fld id="{C8452805-BE5B-49DE-824D-8479C73A4CB7}" type="VALUE">
                      <a:rPr lang="en-US" altLang="zh-CN" smtClean="0">
                        <a:latin typeface="Avenir Next LT Pro" panose="020B0504020202020204" pitchFamily="34" charset="0"/>
                      </a:rPr>
                      <a:pPr/>
                      <a:t>[VALUE]</a:t>
                    </a:fld>
                    <a:r>
                      <a:rPr lang="en-US" altLang="zh-CN">
                        <a:latin typeface="Avenir Next LT Pro" panose="020B0504020202020204" pitchFamily="34" charset="0"/>
                      </a:rPr>
                      <a:t> </a:t>
                    </a:r>
                    <a:r>
                      <a:rPr lang="en-US" altLang="zh-CN" sz="1197" b="0" i="0" u="none" strike="noStrike" baseline="0">
                        <a:effectLst/>
                        <a:latin typeface="Avenir Next LT Pro" panose="020B0504020202020204" pitchFamily="34" charset="0"/>
                      </a:rPr>
                      <a:t>15%</a:t>
                    </a:r>
                    <a:r>
                      <a:rPr lang="en-US" altLang="zh-CN" sz="1197" b="0" i="0" u="none" strike="noStrike" baseline="0">
                        <a:latin typeface="Avenir Next LT Pro" panose="020B0504020202020204" pitchFamily="34" charset="0"/>
                      </a:rPr>
                      <a:t> </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5004-7F4D-A1A9-2A6A9D64414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numCache>
            </c:numRef>
          </c:cat>
          <c:val>
            <c:numRef>
              <c:f>Sheet1!$E$2:$E$5</c:f>
              <c:numCache>
                <c:formatCode>General</c:formatCode>
                <c:ptCount val="4"/>
                <c:pt idx="0" formatCode="&quot;$&quot;#,##0.00,,&quot;M&quot;;\(&quot;$&quot;#,##0.00,,&quot;M&quot;\)">
                  <c:v>88127.58</c:v>
                </c:pt>
              </c:numCache>
            </c:numRef>
          </c:val>
          <c:extLst>
            <c:ext xmlns:c16="http://schemas.microsoft.com/office/drawing/2014/chart" uri="{C3380CC4-5D6E-409C-BE32-E72D297353CC}">
              <c16:uniqueId val="{00000007-5004-7F4D-A1A9-2A6A9D644148}"/>
            </c:ext>
          </c:extLst>
        </c:ser>
        <c:dLbls>
          <c:dLblPos val="ctr"/>
          <c:showLegendKey val="0"/>
          <c:showVal val="1"/>
          <c:showCatName val="0"/>
          <c:showSerName val="0"/>
          <c:showPercent val="0"/>
          <c:showBubbleSize val="0"/>
        </c:dLbls>
        <c:gapWidth val="79"/>
        <c:overlap val="100"/>
        <c:axId val="1510390136"/>
        <c:axId val="1510398456"/>
      </c:barChart>
      <c:catAx>
        <c:axId val="1510390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0398456"/>
        <c:crosses val="autoZero"/>
        <c:auto val="1"/>
        <c:lblAlgn val="ctr"/>
        <c:lblOffset val="100"/>
        <c:noMultiLvlLbl val="0"/>
      </c:catAx>
      <c:valAx>
        <c:axId val="1510398456"/>
        <c:scaling>
          <c:orientation val="minMax"/>
        </c:scaling>
        <c:delete val="1"/>
        <c:axPos val="l"/>
        <c:numFmt formatCode="&quot;$&quot;#,##0.00,,&quot;M&quot;;\(&quot;$&quot;#,##0.00,,&quot;M&quot;\)" sourceLinked="1"/>
        <c:majorTickMark val="none"/>
        <c:minorTickMark val="none"/>
        <c:tickLblPos val="nextTo"/>
        <c:crossAx val="1510390136"/>
        <c:crosses val="autoZero"/>
        <c:crossBetween val="between"/>
      </c:valAx>
      <c:spPr>
        <a:noFill/>
        <a:ln>
          <a:noFill/>
        </a:ln>
        <a:effectLst/>
      </c:spPr>
    </c:plotArea>
    <c:legend>
      <c:legendPos val="r"/>
      <c:layout>
        <c:manualLayout>
          <c:xMode val="edge"/>
          <c:yMode val="edge"/>
          <c:x val="0.30004139269472957"/>
          <c:y val="0.16860116647236251"/>
          <c:w val="0.1873236241294696"/>
          <c:h val="0.7092725975022968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00">
                <a:solidFill>
                  <a:schemeClr val="tx1"/>
                </a:solidFill>
                <a:latin typeface="Times New Roman" panose="02020603050405020304" pitchFamily="18" charset="0"/>
                <a:cs typeface="Times New Roman" panose="02020603050405020304" pitchFamily="18" charset="0"/>
              </a:rPr>
              <a:t>Units Sold by Each Rep</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Units Sold</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0161-9E4F-96E8-2884F21542FF}"/>
              </c:ext>
            </c:extLst>
          </c:dPt>
          <c:dPt>
            <c:idx val="7"/>
            <c:invertIfNegative val="0"/>
            <c:bubble3D val="0"/>
            <c:spPr>
              <a:solidFill>
                <a:srgbClr val="005C2A"/>
              </a:solidFill>
              <a:ln>
                <a:noFill/>
              </a:ln>
              <a:effectLst/>
            </c:spPr>
            <c:extLst>
              <c:ext xmlns:c16="http://schemas.microsoft.com/office/drawing/2014/chart" uri="{C3380CC4-5D6E-409C-BE32-E72D297353CC}">
                <c16:uniqueId val="{00000003-0161-9E4F-96E8-2884F21542FF}"/>
              </c:ext>
            </c:extLst>
          </c:dPt>
          <c:dPt>
            <c:idx val="8"/>
            <c:invertIfNegative val="0"/>
            <c:bubble3D val="0"/>
            <c:spPr>
              <a:solidFill>
                <a:srgbClr val="005C2A"/>
              </a:solidFill>
              <a:ln>
                <a:noFill/>
              </a:ln>
              <a:effectLst/>
            </c:spPr>
            <c:extLst>
              <c:ext xmlns:c16="http://schemas.microsoft.com/office/drawing/2014/chart" uri="{C3380CC4-5D6E-409C-BE32-E72D297353CC}">
                <c16:uniqueId val="{00000005-0161-9E4F-96E8-2884F21542FF}"/>
              </c:ext>
            </c:extLst>
          </c:dPt>
          <c:dPt>
            <c:idx val="9"/>
            <c:invertIfNegative val="0"/>
            <c:bubble3D val="0"/>
            <c:spPr>
              <a:solidFill>
                <a:srgbClr val="005C2A"/>
              </a:solidFill>
              <a:ln>
                <a:noFill/>
              </a:ln>
              <a:effectLst/>
            </c:spPr>
            <c:extLst>
              <c:ext xmlns:c16="http://schemas.microsoft.com/office/drawing/2014/chart" uri="{C3380CC4-5D6E-409C-BE32-E72D297353CC}">
                <c16:uniqueId val="{00000007-0161-9E4F-96E8-2884F21542F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Oscar O'Briant</c:v>
                </c:pt>
                <c:pt idx="1">
                  <c:v>Brandt Budd</c:v>
                </c:pt>
                <c:pt idx="2">
                  <c:v>Deborah Dominguez</c:v>
                </c:pt>
                <c:pt idx="3">
                  <c:v>Wally Wasserman</c:v>
                </c:pt>
                <c:pt idx="4">
                  <c:v>Pricilla Patt</c:v>
                </c:pt>
                <c:pt idx="5">
                  <c:v>Stephen Skaria</c:v>
                </c:pt>
                <c:pt idx="6">
                  <c:v>Terry Thomas</c:v>
                </c:pt>
                <c:pt idx="7">
                  <c:v>Bill Barreto</c:v>
                </c:pt>
                <c:pt idx="8">
                  <c:v>Mary Monton</c:v>
                </c:pt>
                <c:pt idx="9">
                  <c:v>Dolly DeCherney</c:v>
                </c:pt>
              </c:strCache>
            </c:strRef>
          </c:cat>
          <c:val>
            <c:numRef>
              <c:f>Sheet1!$B$2:$B$11</c:f>
              <c:numCache>
                <c:formatCode>General</c:formatCode>
                <c:ptCount val="10"/>
                <c:pt idx="0">
                  <c:v>1419</c:v>
                </c:pt>
                <c:pt idx="1">
                  <c:v>1770</c:v>
                </c:pt>
                <c:pt idx="2">
                  <c:v>1778</c:v>
                </c:pt>
                <c:pt idx="3">
                  <c:v>1795</c:v>
                </c:pt>
                <c:pt idx="4">
                  <c:v>2412</c:v>
                </c:pt>
                <c:pt idx="5">
                  <c:v>2518</c:v>
                </c:pt>
                <c:pt idx="6">
                  <c:v>2837</c:v>
                </c:pt>
                <c:pt idx="7">
                  <c:v>3204</c:v>
                </c:pt>
                <c:pt idx="8">
                  <c:v>3315</c:v>
                </c:pt>
                <c:pt idx="9">
                  <c:v>3531</c:v>
                </c:pt>
              </c:numCache>
            </c:numRef>
          </c:val>
          <c:extLst>
            <c:ext xmlns:c16="http://schemas.microsoft.com/office/drawing/2014/chart" uri="{C3380CC4-5D6E-409C-BE32-E72D297353CC}">
              <c16:uniqueId val="{00000008-0161-9E4F-96E8-2884F21542FF}"/>
            </c:ext>
          </c:extLst>
        </c:ser>
        <c:dLbls>
          <c:showLegendKey val="0"/>
          <c:showVal val="0"/>
          <c:showCatName val="0"/>
          <c:showSerName val="0"/>
          <c:showPercent val="0"/>
          <c:showBubbleSize val="0"/>
        </c:dLbls>
        <c:gapWidth val="182"/>
        <c:axId val="562126968"/>
        <c:axId val="894115384"/>
      </c:barChart>
      <c:catAx>
        <c:axId val="562126968"/>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sz="1200" b="0">
                    <a:latin typeface="Avenir Next LT Pro" panose="020B0504020202020204" pitchFamily="34" charset="0"/>
                  </a:rPr>
                  <a:t>Names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venir Next LT Pro" panose="020B0504020202020204" pitchFamily="34" charset="0"/>
                <a:ea typeface="+mn-ea"/>
                <a:cs typeface="+mn-cs"/>
              </a:defRPr>
            </a:pPr>
            <a:endParaRPr lang="en-US"/>
          </a:p>
        </c:txPr>
        <c:crossAx val="894115384"/>
        <c:crosses val="autoZero"/>
        <c:auto val="1"/>
        <c:lblAlgn val="ctr"/>
        <c:lblOffset val="100"/>
        <c:noMultiLvlLbl val="0"/>
      </c:catAx>
      <c:valAx>
        <c:axId val="894115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62126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svg" /><Relationship Id="rId1" Type="http://schemas.openxmlformats.org/officeDocument/2006/relationships/image" Target="../media/image12.png" /><Relationship Id="rId4" Type="http://schemas.openxmlformats.org/officeDocument/2006/relationships/image" Target="../media/image15.svg" /></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svg" /><Relationship Id="rId1" Type="http://schemas.openxmlformats.org/officeDocument/2006/relationships/image" Target="../media/image12.png" /><Relationship Id="rId4" Type="http://schemas.openxmlformats.org/officeDocument/2006/relationships/image" Target="../media/image15.sv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397066-9239-4C3B-A5E1-9C9C9BE164D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5743DAF-C765-4158-9A0D-26C64641FE0B}">
      <dgm:prSet/>
      <dgm:spPr/>
      <dgm:t>
        <a:bodyPr/>
        <a:lstStyle/>
        <a:p>
          <a:pPr>
            <a:lnSpc>
              <a:spcPct val="100000"/>
            </a:lnSpc>
          </a:pPr>
          <a:r>
            <a:rPr lang="en-US" b="1">
              <a:latin typeface="Times New Roman" panose="02020603050405020304" pitchFamily="18" charset="0"/>
              <a:cs typeface="Times New Roman" panose="02020603050405020304" pitchFamily="18" charset="0"/>
            </a:rPr>
            <a:t>Questions ? Comments ?</a:t>
          </a:r>
          <a:endParaRPr lang="en-US">
            <a:latin typeface="Times New Roman" panose="02020603050405020304" pitchFamily="18" charset="0"/>
            <a:cs typeface="Times New Roman" panose="02020603050405020304" pitchFamily="18" charset="0"/>
          </a:endParaRPr>
        </a:p>
      </dgm:t>
    </dgm:pt>
    <dgm:pt modelId="{B6C63C6C-7A33-4074-9344-8BFEDE5D640A}" type="parTrans" cxnId="{71190BE9-B888-400E-8B06-C65A0B483080}">
      <dgm:prSet/>
      <dgm:spPr/>
      <dgm:t>
        <a:bodyPr/>
        <a:lstStyle/>
        <a:p>
          <a:endParaRPr lang="en-US"/>
        </a:p>
      </dgm:t>
    </dgm:pt>
    <dgm:pt modelId="{92BC7167-7E6E-43C1-9D82-9B806908F760}" type="sibTrans" cxnId="{71190BE9-B888-400E-8B06-C65A0B483080}">
      <dgm:prSet/>
      <dgm:spPr/>
      <dgm:t>
        <a:bodyPr/>
        <a:lstStyle/>
        <a:p>
          <a:endParaRPr lang="en-US"/>
        </a:p>
      </dgm:t>
    </dgm:pt>
    <dgm:pt modelId="{FC87432F-CF2E-4015-A605-18B27DC19BF6}">
      <dgm:prSet/>
      <dgm:spPr/>
      <dgm:t>
        <a:bodyPr/>
        <a:lstStyle/>
        <a:p>
          <a:pPr>
            <a:lnSpc>
              <a:spcPct val="100000"/>
            </a:lnSpc>
          </a:pPr>
          <a:r>
            <a:rPr lang="en-US" b="1">
              <a:latin typeface="Times New Roman" panose="02020603050405020304" pitchFamily="18" charset="0"/>
              <a:cs typeface="Times New Roman" panose="02020603050405020304" pitchFamily="18" charset="0"/>
            </a:rPr>
            <a:t>We are happy to help you..</a:t>
          </a:r>
        </a:p>
      </dgm:t>
    </dgm:pt>
    <dgm:pt modelId="{F40AFEBA-08BB-4D99-BEBE-E5E05CD0032E}" type="parTrans" cxnId="{5BAAC6BB-3EBC-4775-BBD4-4E6B2635C9B6}">
      <dgm:prSet/>
      <dgm:spPr/>
      <dgm:t>
        <a:bodyPr/>
        <a:lstStyle/>
        <a:p>
          <a:endParaRPr lang="en-US"/>
        </a:p>
      </dgm:t>
    </dgm:pt>
    <dgm:pt modelId="{3912B0B2-F349-4791-B662-DE191E893B4D}" type="sibTrans" cxnId="{5BAAC6BB-3EBC-4775-BBD4-4E6B2635C9B6}">
      <dgm:prSet/>
      <dgm:spPr/>
      <dgm:t>
        <a:bodyPr/>
        <a:lstStyle/>
        <a:p>
          <a:endParaRPr lang="en-US"/>
        </a:p>
      </dgm:t>
    </dgm:pt>
    <dgm:pt modelId="{BDDAFD3B-82FE-41F1-834E-D4D9839974F9}" type="pres">
      <dgm:prSet presAssocID="{4B397066-9239-4C3B-A5E1-9C9C9BE164D9}" presName="root" presStyleCnt="0">
        <dgm:presLayoutVars>
          <dgm:dir/>
          <dgm:resizeHandles val="exact"/>
        </dgm:presLayoutVars>
      </dgm:prSet>
      <dgm:spPr/>
    </dgm:pt>
    <dgm:pt modelId="{B9ABB04D-A11F-4579-9811-FF29F9061897}" type="pres">
      <dgm:prSet presAssocID="{F5743DAF-C765-4158-9A0D-26C64641FE0B}" presName="compNode" presStyleCnt="0"/>
      <dgm:spPr/>
    </dgm:pt>
    <dgm:pt modelId="{9695A382-7494-4B27-A897-2C96DCB655DD}" type="pres">
      <dgm:prSet presAssocID="{F5743DAF-C765-4158-9A0D-26C64641FE0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btitles"/>
        </a:ext>
      </dgm:extLst>
    </dgm:pt>
    <dgm:pt modelId="{D1E8E1BE-356F-4B26-ABF2-AC11BF8486E8}" type="pres">
      <dgm:prSet presAssocID="{F5743DAF-C765-4158-9A0D-26C64641FE0B}" presName="spaceRect" presStyleCnt="0"/>
      <dgm:spPr/>
    </dgm:pt>
    <dgm:pt modelId="{13167BE9-7CE0-4F2B-A69E-E999879A2E4C}" type="pres">
      <dgm:prSet presAssocID="{F5743DAF-C765-4158-9A0D-26C64641FE0B}" presName="textRect" presStyleLbl="revTx" presStyleIdx="0" presStyleCnt="2">
        <dgm:presLayoutVars>
          <dgm:chMax val="1"/>
          <dgm:chPref val="1"/>
        </dgm:presLayoutVars>
      </dgm:prSet>
      <dgm:spPr/>
    </dgm:pt>
    <dgm:pt modelId="{EA39211C-567B-4AF1-804B-5632A00016F2}" type="pres">
      <dgm:prSet presAssocID="{92BC7167-7E6E-43C1-9D82-9B806908F760}" presName="sibTrans" presStyleCnt="0"/>
      <dgm:spPr/>
    </dgm:pt>
    <dgm:pt modelId="{DF538D9C-9CE7-4E50-B28A-699355BC0F5E}" type="pres">
      <dgm:prSet presAssocID="{FC87432F-CF2E-4015-A605-18B27DC19BF6}" presName="compNode" presStyleCnt="0"/>
      <dgm:spPr/>
    </dgm:pt>
    <dgm:pt modelId="{0048ABA3-9842-410A-A9CC-1315324D9EEF}" type="pres">
      <dgm:prSet presAssocID="{FC87432F-CF2E-4015-A605-18B27DC19BF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ngel Face Outline"/>
        </a:ext>
      </dgm:extLst>
    </dgm:pt>
    <dgm:pt modelId="{640AA608-B9FA-4666-A030-50130789B1B1}" type="pres">
      <dgm:prSet presAssocID="{FC87432F-CF2E-4015-A605-18B27DC19BF6}" presName="spaceRect" presStyleCnt="0"/>
      <dgm:spPr/>
    </dgm:pt>
    <dgm:pt modelId="{96F6EAF1-4DD3-42BE-BF36-89C2625556B0}" type="pres">
      <dgm:prSet presAssocID="{FC87432F-CF2E-4015-A605-18B27DC19BF6}" presName="textRect" presStyleLbl="revTx" presStyleIdx="1" presStyleCnt="2">
        <dgm:presLayoutVars>
          <dgm:chMax val="1"/>
          <dgm:chPref val="1"/>
        </dgm:presLayoutVars>
      </dgm:prSet>
      <dgm:spPr/>
    </dgm:pt>
  </dgm:ptLst>
  <dgm:cxnLst>
    <dgm:cxn modelId="{D7E9E861-3EEF-4654-894A-BE1A3B6A80D2}" type="presOf" srcId="{F5743DAF-C765-4158-9A0D-26C64641FE0B}" destId="{13167BE9-7CE0-4F2B-A69E-E999879A2E4C}" srcOrd="0" destOrd="0" presId="urn:microsoft.com/office/officeart/2018/2/layout/IconLabelList"/>
    <dgm:cxn modelId="{A94AED44-C843-49D9-B16E-475DCC2EB089}" type="presOf" srcId="{FC87432F-CF2E-4015-A605-18B27DC19BF6}" destId="{96F6EAF1-4DD3-42BE-BF36-89C2625556B0}" srcOrd="0" destOrd="0" presId="urn:microsoft.com/office/officeart/2018/2/layout/IconLabelList"/>
    <dgm:cxn modelId="{E6F5F283-9B89-416B-A3BA-3BE99B7678A9}" type="presOf" srcId="{4B397066-9239-4C3B-A5E1-9C9C9BE164D9}" destId="{BDDAFD3B-82FE-41F1-834E-D4D9839974F9}" srcOrd="0" destOrd="0" presId="urn:microsoft.com/office/officeart/2018/2/layout/IconLabelList"/>
    <dgm:cxn modelId="{5BAAC6BB-3EBC-4775-BBD4-4E6B2635C9B6}" srcId="{4B397066-9239-4C3B-A5E1-9C9C9BE164D9}" destId="{FC87432F-CF2E-4015-A605-18B27DC19BF6}" srcOrd="1" destOrd="0" parTransId="{F40AFEBA-08BB-4D99-BEBE-E5E05CD0032E}" sibTransId="{3912B0B2-F349-4791-B662-DE191E893B4D}"/>
    <dgm:cxn modelId="{71190BE9-B888-400E-8B06-C65A0B483080}" srcId="{4B397066-9239-4C3B-A5E1-9C9C9BE164D9}" destId="{F5743DAF-C765-4158-9A0D-26C64641FE0B}" srcOrd="0" destOrd="0" parTransId="{B6C63C6C-7A33-4074-9344-8BFEDE5D640A}" sibTransId="{92BC7167-7E6E-43C1-9D82-9B806908F760}"/>
    <dgm:cxn modelId="{DEE332CA-9556-44ED-9C26-DB6B3022BB5C}" type="presParOf" srcId="{BDDAFD3B-82FE-41F1-834E-D4D9839974F9}" destId="{B9ABB04D-A11F-4579-9811-FF29F9061897}" srcOrd="0" destOrd="0" presId="urn:microsoft.com/office/officeart/2018/2/layout/IconLabelList"/>
    <dgm:cxn modelId="{4A206EA0-3CB1-4703-87FE-1BA1070BB5B2}" type="presParOf" srcId="{B9ABB04D-A11F-4579-9811-FF29F9061897}" destId="{9695A382-7494-4B27-A897-2C96DCB655DD}" srcOrd="0" destOrd="0" presId="urn:microsoft.com/office/officeart/2018/2/layout/IconLabelList"/>
    <dgm:cxn modelId="{932CA5B5-7A92-4479-B295-A086D674AF6F}" type="presParOf" srcId="{B9ABB04D-A11F-4579-9811-FF29F9061897}" destId="{D1E8E1BE-356F-4B26-ABF2-AC11BF8486E8}" srcOrd="1" destOrd="0" presId="urn:microsoft.com/office/officeart/2018/2/layout/IconLabelList"/>
    <dgm:cxn modelId="{BB6E787C-E275-4AD0-BC22-B54EC253FD76}" type="presParOf" srcId="{B9ABB04D-A11F-4579-9811-FF29F9061897}" destId="{13167BE9-7CE0-4F2B-A69E-E999879A2E4C}" srcOrd="2" destOrd="0" presId="urn:microsoft.com/office/officeart/2018/2/layout/IconLabelList"/>
    <dgm:cxn modelId="{E50F6F44-FDE8-42A2-A02F-B13A92772DF1}" type="presParOf" srcId="{BDDAFD3B-82FE-41F1-834E-D4D9839974F9}" destId="{EA39211C-567B-4AF1-804B-5632A00016F2}" srcOrd="1" destOrd="0" presId="urn:microsoft.com/office/officeart/2018/2/layout/IconLabelList"/>
    <dgm:cxn modelId="{250D930F-68A8-469B-851F-C2FF267807E9}" type="presParOf" srcId="{BDDAFD3B-82FE-41F1-834E-D4D9839974F9}" destId="{DF538D9C-9CE7-4E50-B28A-699355BC0F5E}" srcOrd="2" destOrd="0" presId="urn:microsoft.com/office/officeart/2018/2/layout/IconLabelList"/>
    <dgm:cxn modelId="{AF63979D-59BF-493E-8C41-111E79639F6F}" type="presParOf" srcId="{DF538D9C-9CE7-4E50-B28A-699355BC0F5E}" destId="{0048ABA3-9842-410A-A9CC-1315324D9EEF}" srcOrd="0" destOrd="0" presId="urn:microsoft.com/office/officeart/2018/2/layout/IconLabelList"/>
    <dgm:cxn modelId="{F72B7071-913B-472B-867D-723469F3AC79}" type="presParOf" srcId="{DF538D9C-9CE7-4E50-B28A-699355BC0F5E}" destId="{640AA608-B9FA-4666-A030-50130789B1B1}" srcOrd="1" destOrd="0" presId="urn:microsoft.com/office/officeart/2018/2/layout/IconLabelList"/>
    <dgm:cxn modelId="{D6915C31-0EAE-45B8-A81D-9E6EE1DCE6E8}" type="presParOf" srcId="{DF538D9C-9CE7-4E50-B28A-699355BC0F5E}" destId="{96F6EAF1-4DD3-42BE-BF36-89C2625556B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5A382-7494-4B27-A897-2C96DCB655DD}">
      <dsp:nvSpPr>
        <dsp:cNvPr id="0" name=""/>
        <dsp:cNvSpPr/>
      </dsp:nvSpPr>
      <dsp:spPr>
        <a:xfrm>
          <a:off x="1519199" y="35754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167BE9-7CE0-4F2B-A69E-E999879A2E4C}">
      <dsp:nvSpPr>
        <dsp:cNvPr id="0" name=""/>
        <dsp:cNvSpPr/>
      </dsp:nvSpPr>
      <dsp:spPr>
        <a:xfrm>
          <a:off x="331199" y="277207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US" sz="2900" b="1" kern="1200">
              <a:latin typeface="Times New Roman" panose="02020603050405020304" pitchFamily="18" charset="0"/>
              <a:cs typeface="Times New Roman" panose="02020603050405020304" pitchFamily="18" charset="0"/>
            </a:rPr>
            <a:t>Questions ? Comments ?</a:t>
          </a:r>
          <a:endParaRPr lang="en-US" sz="2900" kern="1200">
            <a:latin typeface="Times New Roman" panose="02020603050405020304" pitchFamily="18" charset="0"/>
            <a:cs typeface="Times New Roman" panose="02020603050405020304" pitchFamily="18" charset="0"/>
          </a:endParaRPr>
        </a:p>
      </dsp:txBody>
      <dsp:txXfrm>
        <a:off x="331199" y="2772075"/>
        <a:ext cx="4320000" cy="720000"/>
      </dsp:txXfrm>
    </dsp:sp>
    <dsp:sp modelId="{0048ABA3-9842-410A-A9CC-1315324D9EEF}">
      <dsp:nvSpPr>
        <dsp:cNvPr id="0" name=""/>
        <dsp:cNvSpPr/>
      </dsp:nvSpPr>
      <dsp:spPr>
        <a:xfrm>
          <a:off x="6595199" y="35754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F6EAF1-4DD3-42BE-BF36-89C2625556B0}">
      <dsp:nvSpPr>
        <dsp:cNvPr id="0" name=""/>
        <dsp:cNvSpPr/>
      </dsp:nvSpPr>
      <dsp:spPr>
        <a:xfrm>
          <a:off x="5407199" y="277207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US" sz="2900" b="1" kern="1200">
              <a:latin typeface="Times New Roman" panose="02020603050405020304" pitchFamily="18" charset="0"/>
              <a:cs typeface="Times New Roman" panose="02020603050405020304" pitchFamily="18" charset="0"/>
            </a:rPr>
            <a:t>We are happy to help you..</a:t>
          </a:r>
        </a:p>
      </dsp:txBody>
      <dsp:txXfrm>
        <a:off x="5407199" y="2772075"/>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0.47131</cdr:x>
      <cdr:y>0.16925</cdr:y>
    </cdr:from>
    <cdr:to>
      <cdr:x>0.67097</cdr:x>
      <cdr:y>0.62213</cdr:y>
    </cdr:to>
    <cdr:sp macro="" textlink="">
      <cdr:nvSpPr>
        <cdr:cNvPr id="18" name="Right Triangle 17">
          <a:extLst xmlns:a="http://schemas.openxmlformats.org/drawingml/2006/main">
            <a:ext uri="{FF2B5EF4-FFF2-40B4-BE49-F238E27FC236}">
              <a16:creationId xmlns:a16="http://schemas.microsoft.com/office/drawing/2014/main" id="{FDCCFFEA-7859-6A72-6D1E-FFAF04D34464}"/>
            </a:ext>
          </a:extLst>
        </cdr:cNvPr>
        <cdr:cNvSpPr/>
      </cdr:nvSpPr>
      <cdr:spPr>
        <a:xfrm xmlns:a="http://schemas.openxmlformats.org/drawingml/2006/main">
          <a:off x="2758795" y="884154"/>
          <a:ext cx="1168676" cy="2365892"/>
        </a:xfrm>
        <a:prstGeom xmlns:a="http://schemas.openxmlformats.org/drawingml/2006/main" prst="rtTriangle">
          <a:avLst/>
        </a:prstGeom>
        <a:solidFill xmlns:a="http://schemas.openxmlformats.org/drawingml/2006/main">
          <a:schemeClr val="accent2">
            <a:alpha val="20000"/>
          </a:schemeClr>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altLang="zh-CN" sz="1200" dirty="0">
              <a:solidFill>
                <a:schemeClr val="tx1"/>
              </a:solidFill>
              <a:latin typeface="Avenir Next LT Pro" panose="020B0504020202020204" pitchFamily="34" charset="0"/>
            </a:rPr>
            <a:t>-2905 Units</a:t>
          </a:r>
          <a:endParaRPr lang="zh-CN" sz="1200" dirty="0">
            <a:solidFill>
              <a:schemeClr val="tx1"/>
            </a:solidFill>
            <a:latin typeface="Avenir Next LT Pro" panose="020B050402020202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0.2862</cdr:x>
      <cdr:y>0.04981</cdr:y>
    </cdr:from>
    <cdr:to>
      <cdr:x>0.90817</cdr:x>
      <cdr:y>0.18877</cdr:y>
    </cdr:to>
    <cdr:sp macro="" textlink="">
      <cdr:nvSpPr>
        <cdr:cNvPr id="2" name="TextBox 1">
          <a:extLst xmlns:a="http://schemas.openxmlformats.org/drawingml/2006/main">
            <a:ext uri="{FF2B5EF4-FFF2-40B4-BE49-F238E27FC236}">
              <a16:creationId xmlns:a16="http://schemas.microsoft.com/office/drawing/2014/main" id="{71465506-1508-741E-9D8E-FC9BF881BCD9}"/>
            </a:ext>
          </a:extLst>
        </cdr:cNvPr>
        <cdr:cNvSpPr txBox="1"/>
      </cdr:nvSpPr>
      <cdr:spPr>
        <a:xfrm xmlns:a="http://schemas.openxmlformats.org/drawingml/2006/main">
          <a:off x="2466302" y="267286"/>
          <a:ext cx="5359791" cy="74558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a:latin typeface="Times New Roman" panose="02020603050405020304" pitchFamily="18" charset="0"/>
              <a:cs typeface="Times New Roman" panose="02020603050405020304" pitchFamily="18" charset="0"/>
            </a:rPr>
            <a:t>Annual Profit Analysis among 3 Distributors</a:t>
          </a:r>
        </a:p>
      </cdr:txBody>
    </cdr:sp>
  </cdr:relSizeAnchor>
</c:userShapes>
</file>

<file path=ppt/drawings/drawing3.xml><?xml version="1.0" encoding="utf-8"?>
<c:userShapes xmlns:c="http://schemas.openxmlformats.org/drawingml/2006/chart">
  <cdr:relSizeAnchor xmlns:cdr="http://schemas.openxmlformats.org/drawingml/2006/chartDrawing">
    <cdr:from>
      <cdr:x>0.37614</cdr:x>
      <cdr:y>0.43864</cdr:y>
    </cdr:from>
    <cdr:to>
      <cdr:x>0.65568</cdr:x>
      <cdr:y>0.59205</cdr:y>
    </cdr:to>
    <cdr:sp macro="" textlink="">
      <cdr:nvSpPr>
        <cdr:cNvPr id="2" name="TextBox 1">
          <a:extLst xmlns:a="http://schemas.openxmlformats.org/drawingml/2006/main">
            <a:ext uri="{FF2B5EF4-FFF2-40B4-BE49-F238E27FC236}">
              <a16:creationId xmlns:a16="http://schemas.microsoft.com/office/drawing/2014/main" id="{254F2456-C97E-CA3A-2AF3-45DD77209802}"/>
            </a:ext>
          </a:extLst>
        </cdr:cNvPr>
        <cdr:cNvSpPr txBox="1"/>
      </cdr:nvSpPr>
      <cdr:spPr>
        <a:xfrm xmlns:a="http://schemas.openxmlformats.org/drawingml/2006/main">
          <a:off x="3057237" y="2376824"/>
          <a:ext cx="2272146" cy="83127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800" dirty="0">
              <a:latin typeface="Avenir Next LT Pro" panose="020B0504020202020204" pitchFamily="34" charset="0"/>
            </a:rPr>
            <a:t>Total = $1.24M </a:t>
          </a:r>
          <a:endParaRPr lang="zh-CN" altLang="en-US" sz="1800" dirty="0">
            <a:latin typeface="Avenir Next LT Pro" panose="020B0504020202020204" pitchFamily="34" charset="0"/>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0.26325</cdr:x>
      <cdr:y>0.35472</cdr:y>
    </cdr:from>
    <cdr:to>
      <cdr:x>0.32476</cdr:x>
      <cdr:y>0.43694</cdr:y>
    </cdr:to>
    <cdr:cxnSp macro="">
      <cdr:nvCxnSpPr>
        <cdr:cNvPr id="2" name="Straight Arrow Connector 1">
          <a:extLst xmlns:a="http://schemas.openxmlformats.org/drawingml/2006/main">
            <a:ext uri="{FF2B5EF4-FFF2-40B4-BE49-F238E27FC236}">
              <a16:creationId xmlns:a16="http://schemas.microsoft.com/office/drawing/2014/main" id="{B3818569-F2AC-6A87-4214-D4AACF58C51B}"/>
            </a:ext>
          </a:extLst>
        </cdr:cNvPr>
        <cdr:cNvCxnSpPr>
          <a:cxnSpLocks xmlns:a="http://schemas.openxmlformats.org/drawingml/2006/main"/>
        </cdr:cNvCxnSpPr>
      </cdr:nvCxnSpPr>
      <cdr:spPr>
        <a:xfrm xmlns:a="http://schemas.openxmlformats.org/drawingml/2006/main">
          <a:off x="1778831" y="1315028"/>
          <a:ext cx="415637" cy="304800"/>
        </a:xfrm>
        <a:prstGeom xmlns:a="http://schemas.openxmlformats.org/drawingml/2006/main" prst="bentConnector3">
          <a:avLst>
            <a:gd name="adj1" fmla="val 50000"/>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dr:relSizeAnchor xmlns:cdr="http://schemas.openxmlformats.org/drawingml/2006/chartDrawing">
    <cdr:from>
      <cdr:x>0.26325</cdr:x>
      <cdr:y>0.60766</cdr:y>
    </cdr:from>
    <cdr:to>
      <cdr:x>0.32886</cdr:x>
      <cdr:y>0.60766</cdr:y>
    </cdr:to>
    <cdr:cxnSp macro="">
      <cdr:nvCxnSpPr>
        <cdr:cNvPr id="6" name="Straight Arrow Connector 5">
          <a:extLst xmlns:a="http://schemas.openxmlformats.org/drawingml/2006/main">
            <a:ext uri="{FF2B5EF4-FFF2-40B4-BE49-F238E27FC236}">
              <a16:creationId xmlns:a16="http://schemas.microsoft.com/office/drawing/2014/main" id="{B3818569-F2AC-6A87-4214-D4AACF58C51B}"/>
            </a:ext>
          </a:extLst>
        </cdr:cNvPr>
        <cdr:cNvCxnSpPr>
          <a:cxnSpLocks xmlns:a="http://schemas.openxmlformats.org/drawingml/2006/main"/>
        </cdr:cNvCxnSpPr>
      </cdr:nvCxnSpPr>
      <cdr:spPr>
        <a:xfrm xmlns:a="http://schemas.openxmlformats.org/drawingml/2006/main">
          <a:off x="1778831" y="2252752"/>
          <a:ext cx="443344" cy="0"/>
        </a:xfrm>
        <a:prstGeom xmlns:a="http://schemas.openxmlformats.org/drawingml/2006/main" prst="straightConnector1">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dr:relSizeAnchor xmlns:cdr="http://schemas.openxmlformats.org/drawingml/2006/chartDrawing">
    <cdr:from>
      <cdr:x>0.26325</cdr:x>
      <cdr:y>0.7825</cdr:y>
    </cdr:from>
    <cdr:to>
      <cdr:x>0.32339</cdr:x>
      <cdr:y>0.7825</cdr:y>
    </cdr:to>
    <cdr:cxnSp macro="">
      <cdr:nvCxnSpPr>
        <cdr:cNvPr id="8" name="Straight Arrow Connector 7">
          <a:extLst xmlns:a="http://schemas.openxmlformats.org/drawingml/2006/main">
            <a:ext uri="{FF2B5EF4-FFF2-40B4-BE49-F238E27FC236}">
              <a16:creationId xmlns:a16="http://schemas.microsoft.com/office/drawing/2014/main" id="{B3818569-F2AC-6A87-4214-D4AACF58C51B}"/>
            </a:ext>
          </a:extLst>
        </cdr:cNvPr>
        <cdr:cNvCxnSpPr>
          <a:cxnSpLocks xmlns:a="http://schemas.openxmlformats.org/drawingml/2006/main"/>
        </cdr:cNvCxnSpPr>
      </cdr:nvCxnSpPr>
      <cdr:spPr>
        <a:xfrm xmlns:a="http://schemas.openxmlformats.org/drawingml/2006/main">
          <a:off x="1778831" y="2900911"/>
          <a:ext cx="406400" cy="0"/>
        </a:xfrm>
        <a:prstGeom xmlns:a="http://schemas.openxmlformats.org/drawingml/2006/main" prst="straightConnector1">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0.89205</cdr:x>
      <cdr:y>0.1223</cdr:y>
    </cdr:from>
    <cdr:to>
      <cdr:x>0.89205</cdr:x>
      <cdr:y>0.55866</cdr:y>
    </cdr:to>
    <cdr:cxnSp macro="">
      <cdr:nvCxnSpPr>
        <cdr:cNvPr id="3" name="Straight Connector 2">
          <a:extLst xmlns:a="http://schemas.openxmlformats.org/drawingml/2006/main">
            <a:ext uri="{FF2B5EF4-FFF2-40B4-BE49-F238E27FC236}">
              <a16:creationId xmlns:a16="http://schemas.microsoft.com/office/drawing/2014/main" id="{DC088E96-96AE-7C68-493A-0F7785ADDC65}"/>
            </a:ext>
          </a:extLst>
        </cdr:cNvPr>
        <cdr:cNvCxnSpPr/>
      </cdr:nvCxnSpPr>
      <cdr:spPr>
        <a:xfrm xmlns:a="http://schemas.openxmlformats.org/drawingml/2006/main">
          <a:off x="7250546" y="662708"/>
          <a:ext cx="0" cy="2364510"/>
        </a:xfrm>
        <a:prstGeom xmlns:a="http://schemas.openxmlformats.org/drawingml/2006/main" prst="line">
          <a:avLst/>
        </a:prstGeom>
        <a:ln xmlns:a="http://schemas.openxmlformats.org/drawingml/2006/main" w="12700">
          <a:solidFill>
            <a:srgbClr val="005C2A"/>
          </a:solidFill>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0.48068</cdr:x>
      <cdr:y>0.49219</cdr:y>
    </cdr:from>
    <cdr:to>
      <cdr:x>0.48068</cdr:x>
      <cdr:y>0.57401</cdr:y>
    </cdr:to>
    <cdr:cxnSp macro="">
      <cdr:nvCxnSpPr>
        <cdr:cNvPr id="7" name="Straight Connector 6">
          <a:extLst xmlns:a="http://schemas.openxmlformats.org/drawingml/2006/main">
            <a:ext uri="{FF2B5EF4-FFF2-40B4-BE49-F238E27FC236}">
              <a16:creationId xmlns:a16="http://schemas.microsoft.com/office/drawing/2014/main" id="{0E2679C1-7ECE-50F5-A52C-565E14DD07B8}"/>
            </a:ext>
          </a:extLst>
        </cdr:cNvPr>
        <cdr:cNvCxnSpPr/>
      </cdr:nvCxnSpPr>
      <cdr:spPr>
        <a:xfrm xmlns:a="http://schemas.openxmlformats.org/drawingml/2006/main">
          <a:off x="3906982" y="2667000"/>
          <a:ext cx="0" cy="443345"/>
        </a:xfrm>
        <a:prstGeom xmlns:a="http://schemas.openxmlformats.org/drawingml/2006/main" prst="line">
          <a:avLst/>
        </a:prstGeom>
        <a:ln xmlns:a="http://schemas.openxmlformats.org/drawingml/2006/main" w="12700">
          <a:solidFill>
            <a:srgbClr val="005C2A"/>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0.48182</cdr:x>
      <cdr:y>0.53139</cdr:y>
    </cdr:from>
    <cdr:to>
      <cdr:x>0.88864</cdr:x>
      <cdr:y>0.53139</cdr:y>
    </cdr:to>
    <cdr:cxnSp macro="">
      <cdr:nvCxnSpPr>
        <cdr:cNvPr id="9" name="Straight Arrow Connector 8">
          <a:extLst xmlns:a="http://schemas.openxmlformats.org/drawingml/2006/main">
            <a:ext uri="{FF2B5EF4-FFF2-40B4-BE49-F238E27FC236}">
              <a16:creationId xmlns:a16="http://schemas.microsoft.com/office/drawing/2014/main" id="{E351C6BE-A605-D51B-CFB5-2894CA649D5A}"/>
            </a:ext>
          </a:extLst>
        </cdr:cNvPr>
        <cdr:cNvCxnSpPr/>
      </cdr:nvCxnSpPr>
      <cdr:spPr>
        <a:xfrm xmlns:a="http://schemas.openxmlformats.org/drawingml/2006/main">
          <a:off x="3916218" y="2879436"/>
          <a:ext cx="3306618" cy="0"/>
        </a:xfrm>
        <a:prstGeom xmlns:a="http://schemas.openxmlformats.org/drawingml/2006/main" prst="straightConnector1">
          <a:avLst/>
        </a:prstGeom>
        <a:ln xmlns:a="http://schemas.openxmlformats.org/drawingml/2006/main" w="12700">
          <a:solidFill>
            <a:srgbClr val="005C2A"/>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0.57273</cdr:x>
      <cdr:y>0.48537</cdr:y>
    </cdr:from>
    <cdr:to>
      <cdr:x>0.72045</cdr:x>
      <cdr:y>0.52457</cdr:y>
    </cdr:to>
    <cdr:sp macro="" textlink="">
      <cdr:nvSpPr>
        <cdr:cNvPr id="10" name="TextBox 9">
          <a:extLst xmlns:a="http://schemas.openxmlformats.org/drawingml/2006/main">
            <a:ext uri="{FF2B5EF4-FFF2-40B4-BE49-F238E27FC236}">
              <a16:creationId xmlns:a16="http://schemas.microsoft.com/office/drawing/2014/main" id="{3EFE2560-1207-CB07-3BA2-95A12E0B2A8E}"/>
            </a:ext>
          </a:extLst>
        </cdr:cNvPr>
        <cdr:cNvSpPr txBox="1"/>
      </cdr:nvSpPr>
      <cdr:spPr>
        <a:xfrm xmlns:a="http://schemas.openxmlformats.org/drawingml/2006/main">
          <a:off x="4655127" y="2630055"/>
          <a:ext cx="1200728" cy="21243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dr:relSizeAnchor xmlns:cdr="http://schemas.openxmlformats.org/drawingml/2006/chartDrawing">
    <cdr:from>
      <cdr:x>0.6125</cdr:x>
      <cdr:y>0.48494</cdr:y>
    </cdr:from>
    <cdr:to>
      <cdr:x>0.80227</cdr:x>
      <cdr:y>0.52756</cdr:y>
    </cdr:to>
    <cdr:sp macro="" textlink="">
      <cdr:nvSpPr>
        <cdr:cNvPr id="11" name="TextBox 10">
          <a:extLst xmlns:a="http://schemas.openxmlformats.org/drawingml/2006/main">
            <a:ext uri="{FF2B5EF4-FFF2-40B4-BE49-F238E27FC236}">
              <a16:creationId xmlns:a16="http://schemas.microsoft.com/office/drawing/2014/main" id="{CA4DD33F-3986-F46C-016E-FAF972E797F9}"/>
            </a:ext>
          </a:extLst>
        </cdr:cNvPr>
        <cdr:cNvSpPr txBox="1"/>
      </cdr:nvSpPr>
      <cdr:spPr>
        <a:xfrm xmlns:a="http://schemas.openxmlformats.org/drawingml/2006/main">
          <a:off x="4978401" y="2627745"/>
          <a:ext cx="1542472" cy="23090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200" dirty="0">
              <a:solidFill>
                <a:srgbClr val="005C2A"/>
              </a:solidFill>
              <a:latin typeface="Avenir Next LT Pro" panose="020B0504020202020204" pitchFamily="34" charset="0"/>
            </a:rPr>
            <a:t>$109,652</a:t>
          </a:r>
          <a:r>
            <a:rPr lang="zh-CN" altLang="en-US" sz="1200" dirty="0">
              <a:solidFill>
                <a:srgbClr val="005C2A"/>
              </a:solidFill>
              <a:latin typeface="Avenir Next LT Pro" panose="020B0504020202020204" pitchFamily="34" charset="0"/>
            </a:rPr>
            <a:t> </a:t>
          </a:r>
          <a:r>
            <a:rPr lang="en-US" altLang="zh-CN" sz="1200" dirty="0">
              <a:solidFill>
                <a:srgbClr val="005C2A"/>
              </a:solidFill>
              <a:latin typeface="Avenir Next LT Pro" panose="020B0504020202020204" pitchFamily="34" charset="0"/>
            </a:rPr>
            <a:t>Less</a:t>
          </a:r>
          <a:endParaRPr lang="zh-CN" altLang="en-US" sz="1200" dirty="0">
            <a:solidFill>
              <a:srgbClr val="005C2A"/>
            </a:solidFill>
            <a:latin typeface="Avenir Next LT Pro" panose="020B050402020202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DEE94B-8A3C-4939-94E6-3D7667B0001E}" type="datetimeFigureOut">
              <a:rPr lang="en-US" smtClean="0"/>
              <a:t>8/6/2023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7A33D-B2FD-488B-9E66-4F3EB5200837}" type="slidenum">
              <a:rPr lang="en-US" smtClean="0"/>
              <a:t>‹#›</a:t>
            </a:fld>
            <a:endParaRPr lang="en-US"/>
          </a:p>
        </p:txBody>
      </p:sp>
    </p:spTree>
    <p:extLst>
      <p:ext uri="{BB962C8B-B14F-4D97-AF65-F5344CB8AC3E}">
        <p14:creationId xmlns:p14="http://schemas.microsoft.com/office/powerpoint/2010/main" val="2964178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444E4-23EC-418C-86B0-837A03FD216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B0503020204020204"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B0503020204020204" pitchFamily="2" charset="-122"/>
              <a:cs typeface="+mn-cs"/>
            </a:endParaRPr>
          </a:p>
        </p:txBody>
      </p:sp>
    </p:spTree>
    <p:extLst>
      <p:ext uri="{BB962C8B-B14F-4D97-AF65-F5344CB8AC3E}">
        <p14:creationId xmlns:p14="http://schemas.microsoft.com/office/powerpoint/2010/main" val="2904729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8/6/2023</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5369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1208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1351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77535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8/6/2023</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83113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89180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8/6/2023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220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8/6/2023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5715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140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8/6/2023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21508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8/6/2023</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670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8/6/2023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31857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 /><Relationship Id="rId7" Type="http://schemas.openxmlformats.org/officeDocument/2006/relationships/image" Target="../media/image3.png" /><Relationship Id="rId2" Type="http://schemas.openxmlformats.org/officeDocument/2006/relationships/audio" Target="../media/media1.mp3" /><Relationship Id="rId1" Type="http://schemas.microsoft.com/office/2007/relationships/media" Target="../media/media1.mp3" /><Relationship Id="rId6" Type="http://schemas.microsoft.com/office/2007/relationships/hdphoto" Target="../media/hdphoto1.wdp" /><Relationship Id="rId5" Type="http://schemas.openxmlformats.org/officeDocument/2006/relationships/image" Target="../media/image2.png" /><Relationship Id="rId4" Type="http://schemas.openxmlformats.org/officeDocument/2006/relationships/notesSlide" Target="../notesSlides/notesSlide1.xml" /></Relationships>
</file>

<file path=ppt/slides/_rels/slide10.xml.rels><?xml version="1.0" encoding="UTF-8" standalone="yes"?>
<Relationships xmlns="http://schemas.openxmlformats.org/package/2006/relationships"><Relationship Id="rId3" Type="http://schemas.openxmlformats.org/officeDocument/2006/relationships/chart" Target="../charts/chart8.xml" /><Relationship Id="rId2" Type="http://schemas.openxmlformats.org/officeDocument/2006/relationships/chart" Target="../charts/chart7.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0.xml" /><Relationship Id="rId2" Type="http://schemas.openxmlformats.org/officeDocument/2006/relationships/chart" Target="../charts/chart9.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1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11.jpeg"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audio" Target="../media/media2.mp3" /><Relationship Id="rId1" Type="http://schemas.microsoft.com/office/2007/relationships/media" Target="../media/media2.mp3" /><Relationship Id="rId5" Type="http://schemas.openxmlformats.org/officeDocument/2006/relationships/image" Target="../media/image3.png" /><Relationship Id="rId4" Type="http://schemas.openxmlformats.org/officeDocument/2006/relationships/image" Target="../media/image4.jpeg" /></Relationships>
</file>

<file path=ppt/slides/_rels/slide20.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hyperlink" Target="https://unt.instructure.com/courses/83873/files/20149570?wrap=1"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chart" Target="../charts/chart5.xml" /><Relationship Id="rId2" Type="http://schemas.openxmlformats.org/officeDocument/2006/relationships/chart" Target="../charts/chart4.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chart" Target="../charts/chart6.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92CEE1-3854-3594-E417-BF74575C3681}"/>
              </a:ext>
            </a:extLst>
          </p:cNvPr>
          <p:cNvPicPr>
            <a:picLocks noChangeAspect="1"/>
          </p:cNvPicPr>
          <p:nvPr/>
        </p:nvPicPr>
        <p:blipFill>
          <a:blip r:embed="rId5">
            <a:clrChange>
              <a:clrFrom>
                <a:srgbClr val="E5E5E2"/>
              </a:clrFrom>
              <a:clrTo>
                <a:srgbClr val="E5E5E2">
                  <a:alpha val="0"/>
                </a:srgbClr>
              </a:clrTo>
            </a:clrChange>
            <a:alphaModFix/>
            <a:duotone>
              <a:prstClr val="black"/>
              <a:srgbClr val="00B0F0">
                <a:tint val="45000"/>
                <a:satMod val="400000"/>
              </a:srgbClr>
            </a:duotone>
            <a:extLst>
              <a:ext uri="{BEBA8EAE-BF5A-486C-A8C5-ECC9F3942E4B}">
                <a14:imgProps xmlns:a14="http://schemas.microsoft.com/office/drawing/2010/main">
                  <a14:imgLayer r:embed="rId6">
                    <a14:imgEffect>
                      <a14:colorTemperature colorTemp="7200"/>
                    </a14:imgEffect>
                    <a14:imgEffect>
                      <a14:saturation sat="0"/>
                    </a14:imgEffect>
                    <a14:imgEffect>
                      <a14:brightnessContrast contrast="20000"/>
                    </a14:imgEffect>
                  </a14:imgLayer>
                </a14:imgProps>
              </a:ext>
            </a:extLst>
          </a:blip>
          <a:stretch>
            <a:fillRect/>
          </a:stretch>
        </p:blipFill>
        <p:spPr>
          <a:xfrm>
            <a:off x="0" y="0"/>
            <a:ext cx="3390472" cy="6858000"/>
          </a:xfrm>
          <a:prstGeom prst="rect">
            <a:avLst/>
          </a:prstGeom>
        </p:spPr>
      </p:pic>
      <p:sp>
        <p:nvSpPr>
          <p:cNvPr id="11" name="TextBox 10">
            <a:extLst>
              <a:ext uri="{FF2B5EF4-FFF2-40B4-BE49-F238E27FC236}">
                <a16:creationId xmlns:a16="http://schemas.microsoft.com/office/drawing/2014/main" id="{3942093E-740B-FD80-7396-047812C5440C}"/>
              </a:ext>
            </a:extLst>
          </p:cNvPr>
          <p:cNvSpPr txBox="1">
            <a:spLocks/>
          </p:cNvSpPr>
          <p:nvPr/>
        </p:nvSpPr>
        <p:spPr>
          <a:xfrm>
            <a:off x="3393900" y="0"/>
            <a:ext cx="8798100" cy="6858000"/>
          </a:xfrm>
          <a:prstGeom prst="rect">
            <a:avLst/>
          </a:prstGeom>
          <a:solidFill>
            <a:srgbClr val="3B7380"/>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rPr>
              <a:t>Data Analysis on Pharmacy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Data analysis and decision-making based on pharmacy data from 2007-2010</a:t>
            </a:r>
            <a:endParaRPr kumimoji="0" lang="en-US" altLang="zh-CN" sz="1600" b="0" i="0" u="none" strike="noStrike" kern="1200" cap="none" spc="0" normalizeH="0" baseline="0" noProof="0">
              <a:ln>
                <a:noFill/>
              </a:ln>
              <a:solidFill>
                <a:prstClr val="white"/>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rPr>
              <a:t>ADTA 5240. Section 103</a:t>
            </a:r>
            <a:endParaRPr kumimoji="0" lang="zh-CN" altLang="en-US"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C150D8B8-736A-6469-4700-D0DFDA2CA18A}"/>
              </a:ext>
            </a:extLst>
          </p:cNvPr>
          <p:cNvSpPr txBox="1"/>
          <p:nvPr/>
        </p:nvSpPr>
        <p:spPr>
          <a:xfrm>
            <a:off x="3573194" y="3281185"/>
            <a:ext cx="8618806"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Group 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Tianrun Zhang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err="1">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Avinash</a:t>
            </a:r>
            <a:r>
              <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 </a:t>
            </a:r>
            <a:r>
              <a:rPr kumimoji="0" lang="en-US" altLang="zh-CN" sz="2000" b="0" i="0" u="none" strike="noStrike" kern="1200" cap="none" spc="0" normalizeH="0" baseline="0" noProof="0" err="1">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Bodla</a:t>
            </a:r>
            <a:br>
              <a:rPr kumimoji="0" lang="en-US" altLang="zh-CN" sz="2000" b="0" i="0" u="none" strike="noStrike" kern="1200" cap="none" spc="0" normalizeH="0" baseline="0" noProof="0">
                <a:ln>
                  <a:noFill/>
                </a:ln>
                <a:solidFill>
                  <a:srgbClr val="333333"/>
                </a:solidFill>
                <a:effectLst/>
                <a:uLnTx/>
                <a:uFillTx/>
                <a:latin typeface="Lato Extended"/>
                <a:ea typeface="宋体" panose="02010600030101010101" pitchFamily="2" charset="-122"/>
                <a:cs typeface="+mn-cs"/>
              </a:rPr>
            </a:br>
            <a:r>
              <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Vamshi Krishna Reddy </a:t>
            </a:r>
            <a:r>
              <a:rPr kumimoji="0" lang="en-US" altLang="zh-CN" sz="2000" b="0" i="0" u="none" strike="noStrike" kern="1200" cap="none" spc="0" normalizeH="0" baseline="0" noProof="0" err="1">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Jakkannagari</a:t>
            </a:r>
            <a:endPar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err="1">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Sahika</a:t>
            </a:r>
            <a:r>
              <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 </a:t>
            </a:r>
            <a:r>
              <a:rPr kumimoji="0" lang="en-US" altLang="zh-CN" sz="2000" b="0" i="0" u="none" strike="noStrike" kern="1200" cap="none" spc="0" normalizeH="0" baseline="0" noProof="0" err="1">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Erukulla</a:t>
            </a:r>
            <a:br>
              <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br>
            <a:r>
              <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Sowmya </a:t>
            </a:r>
            <a:r>
              <a:rPr kumimoji="0" lang="en-US" altLang="zh-CN" sz="2000" b="0" i="0" u="none" strike="noStrike" kern="1200" cap="none" spc="0" normalizeH="0" baseline="0" noProof="0" err="1">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Varanganti</a:t>
            </a:r>
            <a:endPar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Nouri Hamada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endParaRPr>
          </a:p>
        </p:txBody>
      </p:sp>
      <p:pic>
        <p:nvPicPr>
          <p:cNvPr id="3" name="WhatsApp-Audio-2023-03-01-at-8.53.06-PM">
            <a:hlinkClick r:id="" action="ppaction://media"/>
            <a:extLst>
              <a:ext uri="{FF2B5EF4-FFF2-40B4-BE49-F238E27FC236}">
                <a16:creationId xmlns:a16="http://schemas.microsoft.com/office/drawing/2014/main" id="{06172C01-AA24-C658-8646-1F30ADA8814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0972909" y="5638909"/>
            <a:ext cx="730250" cy="730250"/>
          </a:xfrm>
          <a:prstGeom prst="rect">
            <a:avLst/>
          </a:prstGeom>
        </p:spPr>
      </p:pic>
    </p:spTree>
    <p:extLst>
      <p:ext uri="{BB962C8B-B14F-4D97-AF65-F5344CB8AC3E}">
        <p14:creationId xmlns:p14="http://schemas.microsoft.com/office/powerpoint/2010/main" val="13912315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nextCondLst>
                <p:cond evt="onClick" delay="0">
                  <p:tgtEl>
                    <p:spTgt spid="3"/>
                  </p:tgtEl>
                </p:cond>
              </p:nextCondLst>
            </p:seq>
            <p:audio>
              <p:cMediaNode>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graphicFrame>
        <p:nvGraphicFramePr>
          <p:cNvPr id="2" name="Chart 1">
            <a:extLst>
              <a:ext uri="{FF2B5EF4-FFF2-40B4-BE49-F238E27FC236}">
                <a16:creationId xmlns:a16="http://schemas.microsoft.com/office/drawing/2014/main" id="{F9D2AF90-E75F-7A57-705E-A6C89CB9CD64}"/>
              </a:ext>
            </a:extLst>
          </p:cNvPr>
          <p:cNvGraphicFramePr/>
          <p:nvPr>
            <p:extLst>
              <p:ext uri="{D42A27DB-BD31-4B8C-83A1-F6EECF244321}">
                <p14:modId xmlns:p14="http://schemas.microsoft.com/office/powerpoint/2010/main" val="2965668073"/>
              </p:ext>
            </p:extLst>
          </p:nvPr>
        </p:nvGraphicFramePr>
        <p:xfrm>
          <a:off x="371856" y="374904"/>
          <a:ext cx="5724144" cy="54627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425A9934-2EF7-CC57-75BA-F509FAED40C4}"/>
              </a:ext>
            </a:extLst>
          </p:cNvPr>
          <p:cNvGraphicFramePr/>
          <p:nvPr>
            <p:extLst>
              <p:ext uri="{D42A27DB-BD31-4B8C-83A1-F6EECF244321}">
                <p14:modId xmlns:p14="http://schemas.microsoft.com/office/powerpoint/2010/main" val="3211213672"/>
              </p:ext>
            </p:extLst>
          </p:nvPr>
        </p:nvGraphicFramePr>
        <p:xfrm>
          <a:off x="6096000" y="374903"/>
          <a:ext cx="5842877" cy="54627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6288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BFD8AA23-65D6-9495-22D3-0EAACFE45A5F}"/>
              </a:ext>
            </a:extLst>
          </p:cNvPr>
          <p:cNvSpPr>
            <a:spLocks noGrp="1"/>
          </p:cNvSpPr>
          <p:nvPr>
            <p:ph type="title"/>
          </p:nvPr>
        </p:nvSpPr>
        <p:spPr>
          <a:xfrm>
            <a:off x="723619" y="891241"/>
            <a:ext cx="3939084" cy="5075519"/>
          </a:xfrm>
        </p:spPr>
        <p:txBody>
          <a:bodyPr>
            <a:normAutofit/>
          </a:bodyPr>
          <a:lstStyle/>
          <a:p>
            <a:pPr algn="r"/>
            <a:r>
              <a:rPr lang="en-US" altLang="zh-CN">
                <a:solidFill>
                  <a:schemeClr val="tx1"/>
                </a:solidFill>
                <a:latin typeface="Times New Roman" panose="02020603050405020304" pitchFamily="18" charset="0"/>
                <a:cs typeface="Times New Roman" panose="02020603050405020304" pitchFamily="18" charset="0"/>
              </a:rPr>
              <a:t>Wholesaler Analysis</a:t>
            </a:r>
            <a:br>
              <a:rPr lang="zh-CN" altLang="en-US">
                <a:solidFill>
                  <a:srgbClr val="005C2A"/>
                </a:solidFill>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2DC7C0-88D9-C8CE-CB93-505FFE857885}"/>
              </a:ext>
            </a:extLst>
          </p:cNvPr>
          <p:cNvSpPr>
            <a:spLocks noGrp="1"/>
          </p:cNvSpPr>
          <p:nvPr>
            <p:ph idx="1"/>
          </p:nvPr>
        </p:nvSpPr>
        <p:spPr>
          <a:xfrm>
            <a:off x="5252006" y="1235626"/>
            <a:ext cx="5978834" cy="5075519"/>
          </a:xfrm>
        </p:spPr>
        <p:txBody>
          <a:bodyPr anchor="ctr">
            <a:normAutofit fontScale="92500" lnSpcReduction="10000"/>
          </a:bodyPr>
          <a:lstStyle/>
          <a:p>
            <a:pPr marL="285750" indent="-28575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Wholesaler Analysis:</a:t>
            </a:r>
          </a:p>
          <a:p>
            <a:pPr marL="800100" lvl="1" indent="-342900">
              <a:buFont typeface="+mj-lt"/>
              <a:buAutoNum type="arabicPeriod"/>
            </a:pPr>
            <a:r>
              <a:rPr lang="en-US" sz="2000">
                <a:latin typeface="Times New Roman" panose="02020603050405020304" pitchFamily="18" charset="0"/>
                <a:cs typeface="Times New Roman" panose="02020603050405020304" pitchFamily="18" charset="0"/>
              </a:rPr>
              <a:t>The profits of three wholesalers reached their highest point in 2007, according to the annual profit report spanning from 2007 to 2010.</a:t>
            </a:r>
          </a:p>
          <a:p>
            <a:pPr marL="800100" lvl="1" indent="-342900">
              <a:buFont typeface="+mj-lt"/>
              <a:buAutoNum type="arabicPeriod"/>
            </a:pPr>
            <a:r>
              <a:rPr lang="en-US" sz="2000">
                <a:latin typeface="Times New Roman" panose="02020603050405020304" pitchFamily="18" charset="0"/>
                <a:cs typeface="Times New Roman" panose="02020603050405020304" pitchFamily="18" charset="0"/>
              </a:rPr>
              <a:t>With almost </a:t>
            </a:r>
            <a:r>
              <a:rPr lang="en-US" sz="2000">
                <a:solidFill>
                  <a:srgbClr val="FF0000"/>
                </a:solidFill>
                <a:latin typeface="Times New Roman" panose="02020603050405020304" pitchFamily="18" charset="0"/>
                <a:cs typeface="Times New Roman" panose="02020603050405020304" pitchFamily="18" charset="0"/>
              </a:rPr>
              <a:t>$1.1</a:t>
            </a:r>
            <a:r>
              <a:rPr lang="en-US" sz="2000">
                <a:latin typeface="Times New Roman" panose="02020603050405020304" pitchFamily="18" charset="0"/>
                <a:cs typeface="Times New Roman" panose="02020603050405020304" pitchFamily="18" charset="0"/>
              </a:rPr>
              <a:t> Million profit in 2007, Wholesaler B emerges as the top performer. As a result, our subsequent analysis will primarily concentrate on Wholesaler B's data in 2007.</a:t>
            </a:r>
          </a:p>
          <a:p>
            <a:pPr marL="800100" lvl="1" indent="-342900">
              <a:buFont typeface="+mj-lt"/>
              <a:buAutoNum type="arabicPeriod"/>
            </a:pPr>
            <a:r>
              <a:rPr lang="en-US" altLang="zh-CN" sz="2000">
                <a:latin typeface="Times New Roman" panose="02020603050405020304" pitchFamily="18" charset="0"/>
                <a:cs typeface="Times New Roman" panose="02020603050405020304" pitchFamily="18" charset="0"/>
              </a:rPr>
              <a:t>The Animal segment is the most profitable segment, accounts for the largest proportion (</a:t>
            </a:r>
            <a:r>
              <a:rPr lang="en-US" altLang="zh-CN" sz="2000">
                <a:solidFill>
                  <a:srgbClr val="FF0000"/>
                </a:solidFill>
                <a:latin typeface="Times New Roman" panose="02020603050405020304" pitchFamily="18" charset="0"/>
                <a:cs typeface="Times New Roman" panose="02020603050405020304" pitchFamily="18" charset="0"/>
              </a:rPr>
              <a:t>49%</a:t>
            </a:r>
            <a:r>
              <a:rPr lang="en-US" altLang="zh-CN" sz="2000">
                <a:latin typeface="Times New Roman" panose="02020603050405020304" pitchFamily="18" charset="0"/>
                <a:cs typeface="Times New Roman" panose="02020603050405020304" pitchFamily="18" charset="0"/>
              </a:rPr>
              <a:t>)</a:t>
            </a:r>
            <a:r>
              <a:rPr lang="en-US" altLang="zh-CN" sz="2000">
                <a:solidFill>
                  <a:srgbClr val="FF0000"/>
                </a:solidFill>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in the profit composition of Wholesaler B. In the meantime, dosage type Cream has the most profit in the Animal segment.</a:t>
            </a:r>
            <a:endParaRPr lang="en-US" altLang="zh-CN" sz="2000"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Solution</a:t>
            </a:r>
            <a:r>
              <a:rPr lang="en-US" altLang="zh-CN" sz="2100">
                <a:latin typeface="Times New Roman" panose="02020603050405020304" pitchFamily="18" charset="0"/>
                <a:cs typeface="Times New Roman" panose="02020603050405020304" pitchFamily="18" charset="0"/>
              </a:rPr>
              <a:t>: </a:t>
            </a:r>
            <a:r>
              <a:rPr lang="en-US" sz="2100">
                <a:latin typeface="Times New Roman" panose="02020603050405020304" pitchFamily="18" charset="0"/>
                <a:cs typeface="Times New Roman" panose="02020603050405020304" pitchFamily="18" charset="0"/>
              </a:rPr>
              <a:t>To maximize profits, Wholesaler B should consider placing larger orders for the Animal segment.</a:t>
            </a:r>
            <a:endParaRPr lang="en-US" altLang="zh-CN" sz="2100">
              <a:latin typeface="Times New Roman" panose="02020603050405020304" pitchFamily="18" charset="0"/>
              <a:cs typeface="Times New Roman" panose="02020603050405020304" pitchFamily="18" charset="0"/>
            </a:endParaRPr>
          </a:p>
          <a:p>
            <a:pPr lvl="1" indent="0">
              <a:buNone/>
            </a:pPr>
            <a:endParaRPr lang="en-US" altLang="zh-CN" sz="20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826813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graphicFrame>
        <p:nvGraphicFramePr>
          <p:cNvPr id="4" name="Chart 3">
            <a:extLst>
              <a:ext uri="{FF2B5EF4-FFF2-40B4-BE49-F238E27FC236}">
                <a16:creationId xmlns:a16="http://schemas.microsoft.com/office/drawing/2014/main" id="{68273FF2-8AF6-A8D3-755F-B1142BF24124}"/>
              </a:ext>
            </a:extLst>
          </p:cNvPr>
          <p:cNvGraphicFramePr/>
          <p:nvPr>
            <p:extLst>
              <p:ext uri="{D42A27DB-BD31-4B8C-83A1-F6EECF244321}">
                <p14:modId xmlns:p14="http://schemas.microsoft.com/office/powerpoint/2010/main" val="2782417748"/>
              </p:ext>
            </p:extLst>
          </p:nvPr>
        </p:nvGraphicFramePr>
        <p:xfrm>
          <a:off x="371855" y="374904"/>
          <a:ext cx="5851523" cy="56574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6440A2C-3173-0836-8D2D-F9E1B9F89C72}"/>
              </a:ext>
            </a:extLst>
          </p:cNvPr>
          <p:cNvGraphicFramePr/>
          <p:nvPr>
            <p:extLst>
              <p:ext uri="{D42A27DB-BD31-4B8C-83A1-F6EECF244321}">
                <p14:modId xmlns:p14="http://schemas.microsoft.com/office/powerpoint/2010/main" val="3248647004"/>
              </p:ext>
            </p:extLst>
          </p:nvPr>
        </p:nvGraphicFramePr>
        <p:xfrm>
          <a:off x="6096000" y="374904"/>
          <a:ext cx="5724144" cy="56574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2307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BFD8AA23-65D6-9495-22D3-0EAACFE45A5F}"/>
              </a:ext>
            </a:extLst>
          </p:cNvPr>
          <p:cNvSpPr>
            <a:spLocks noGrp="1"/>
          </p:cNvSpPr>
          <p:nvPr>
            <p:ph type="title"/>
          </p:nvPr>
        </p:nvSpPr>
        <p:spPr>
          <a:xfrm>
            <a:off x="723619" y="891241"/>
            <a:ext cx="3939084" cy="5075519"/>
          </a:xfrm>
        </p:spPr>
        <p:txBody>
          <a:bodyPr>
            <a:normAutofit/>
          </a:bodyPr>
          <a:lstStyle/>
          <a:p>
            <a:pPr algn="r"/>
            <a:r>
              <a:rPr lang="en-US" altLang="zh-CN">
                <a:solidFill>
                  <a:schemeClr val="tx1"/>
                </a:solidFill>
                <a:latin typeface="Times New Roman" panose="02020603050405020304" pitchFamily="18" charset="0"/>
                <a:cs typeface="Times New Roman" panose="02020603050405020304" pitchFamily="18" charset="0"/>
              </a:rPr>
              <a:t>Pharmacy Representative Analysis</a:t>
            </a: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2DC7C0-88D9-C8CE-CB93-505FFE857885}"/>
              </a:ext>
            </a:extLst>
          </p:cNvPr>
          <p:cNvSpPr>
            <a:spLocks noGrp="1"/>
          </p:cNvSpPr>
          <p:nvPr>
            <p:ph idx="1"/>
          </p:nvPr>
        </p:nvSpPr>
        <p:spPr>
          <a:xfrm>
            <a:off x="5300812" y="891241"/>
            <a:ext cx="5978834" cy="5075519"/>
          </a:xfrm>
        </p:spPr>
        <p:txBody>
          <a:bodyPr anchor="ctr">
            <a:normAutofit/>
          </a:bodyPr>
          <a:lstStyle/>
          <a:p>
            <a:pPr marL="285750" indent="-28575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Pharmacy Rep Analysis:</a:t>
            </a:r>
          </a:p>
          <a:p>
            <a:pPr marL="800100" lvl="1" indent="-342900">
              <a:buFont typeface="+mj-lt"/>
              <a:buAutoNum type="arabicPeriod"/>
            </a:pPr>
            <a:r>
              <a:rPr lang="en-US" altLang="zh-CN" sz="2000">
                <a:latin typeface="Times New Roman" panose="02020603050405020304" pitchFamily="18" charset="0"/>
                <a:cs typeface="Times New Roman" panose="02020603050405020304" pitchFamily="18" charset="0"/>
              </a:rPr>
              <a:t>Pharmacy reps Dolly </a:t>
            </a:r>
            <a:r>
              <a:rPr lang="en-US" altLang="zh-CN" sz="2000" err="1">
                <a:latin typeface="Times New Roman" panose="02020603050405020304" pitchFamily="18" charset="0"/>
                <a:cs typeface="Times New Roman" panose="02020603050405020304" pitchFamily="18" charset="0"/>
              </a:rPr>
              <a:t>DeCherney</a:t>
            </a:r>
            <a:r>
              <a:rPr lang="en-US" altLang="zh-CN" sz="2000">
                <a:latin typeface="Times New Roman" panose="02020603050405020304" pitchFamily="18" charset="0"/>
                <a:cs typeface="Times New Roman" panose="02020603050405020304" pitchFamily="18" charset="0"/>
              </a:rPr>
              <a:t> sold the most units (</a:t>
            </a:r>
            <a:r>
              <a:rPr lang="en-US" altLang="zh-CN" sz="2000">
                <a:solidFill>
                  <a:srgbClr val="FF0000"/>
                </a:solidFill>
                <a:latin typeface="Times New Roman" panose="02020603050405020304" pitchFamily="18" charset="0"/>
                <a:cs typeface="Times New Roman" panose="02020603050405020304" pitchFamily="18" charset="0"/>
              </a:rPr>
              <a:t>3,531</a:t>
            </a:r>
            <a:r>
              <a:rPr lang="en-US" altLang="zh-CN" sz="2000">
                <a:latin typeface="Times New Roman" panose="02020603050405020304" pitchFamily="18" charset="0"/>
                <a:cs typeface="Times New Roman" panose="02020603050405020304" pitchFamily="18" charset="0"/>
              </a:rPr>
              <a:t> units sold).</a:t>
            </a:r>
          </a:p>
          <a:p>
            <a:pPr marL="800100" lvl="1" indent="-342900">
              <a:buFont typeface="+mj-lt"/>
              <a:buAutoNum type="arabicPeriod"/>
            </a:pPr>
            <a:r>
              <a:rPr lang="en-US" sz="2000">
                <a:latin typeface="Times New Roman" panose="02020603050405020304" pitchFamily="18" charset="0"/>
                <a:cs typeface="Times New Roman" panose="02020603050405020304" pitchFamily="18" charset="0"/>
              </a:rPr>
              <a:t>Mary </a:t>
            </a:r>
            <a:r>
              <a:rPr lang="en-US" sz="2000" err="1">
                <a:latin typeface="Times New Roman" panose="02020603050405020304" pitchFamily="18" charset="0"/>
                <a:cs typeface="Times New Roman" panose="02020603050405020304" pitchFamily="18" charset="0"/>
              </a:rPr>
              <a:t>Monton</a:t>
            </a:r>
            <a:r>
              <a:rPr lang="en-US" sz="2000">
                <a:latin typeface="Times New Roman" panose="02020603050405020304" pitchFamily="18" charset="0"/>
                <a:cs typeface="Times New Roman" panose="02020603050405020304" pitchFamily="18" charset="0"/>
              </a:rPr>
              <a:t>, who is one of the top 3 salespersons, sold </a:t>
            </a:r>
            <a:r>
              <a:rPr lang="en-US" sz="2000">
                <a:solidFill>
                  <a:srgbClr val="FF0000"/>
                </a:solidFill>
                <a:latin typeface="Times New Roman" panose="02020603050405020304" pitchFamily="18" charset="0"/>
                <a:cs typeface="Times New Roman" panose="02020603050405020304" pitchFamily="18" charset="0"/>
              </a:rPr>
              <a:t>111 more units </a:t>
            </a:r>
            <a:r>
              <a:rPr lang="en-US" sz="2000">
                <a:latin typeface="Times New Roman" panose="02020603050405020304" pitchFamily="18" charset="0"/>
                <a:cs typeface="Times New Roman" panose="02020603050405020304" pitchFamily="18" charset="0"/>
              </a:rPr>
              <a:t>than Bill Barreto. However, despite this, she made $109,652 less profit than him.</a:t>
            </a:r>
            <a:endParaRPr lang="en-US" altLang="zh-CN" sz="2000"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Solution</a:t>
            </a:r>
            <a:r>
              <a:rPr lang="en-US" altLang="zh-C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To encourage healthy competition among Sales Reps and increase overall profits, dispatch Mary </a:t>
            </a:r>
            <a:r>
              <a:rPr lang="en-US" sz="2000" err="1">
                <a:latin typeface="Times New Roman" panose="02020603050405020304" pitchFamily="18" charset="0"/>
                <a:cs typeface="Times New Roman" panose="02020603050405020304" pitchFamily="18" charset="0"/>
              </a:rPr>
              <a:t>Monton</a:t>
            </a:r>
            <a:r>
              <a:rPr lang="en-US" sz="2000">
                <a:latin typeface="Times New Roman" panose="02020603050405020304" pitchFamily="18" charset="0"/>
                <a:cs typeface="Times New Roman" panose="02020603050405020304" pitchFamily="18" charset="0"/>
              </a:rPr>
              <a:t> to Bill Barreto's region or raise the retail price.</a:t>
            </a:r>
          </a:p>
        </p:txBody>
      </p:sp>
    </p:spTree>
    <p:extLst>
      <p:ext uri="{BB962C8B-B14F-4D97-AF65-F5344CB8AC3E}">
        <p14:creationId xmlns:p14="http://schemas.microsoft.com/office/powerpoint/2010/main" val="3732727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E2A52A0B-89BC-080E-BCC9-C2D40AD3ABA6}"/>
              </a:ext>
            </a:extLst>
          </p:cNvPr>
          <p:cNvSpPr>
            <a:spLocks noGrp="1"/>
          </p:cNvSpPr>
          <p:nvPr>
            <p:ph type="title"/>
          </p:nvPr>
        </p:nvSpPr>
        <p:spPr>
          <a:xfrm>
            <a:off x="1066800" y="642594"/>
            <a:ext cx="10058400" cy="1371600"/>
          </a:xfrm>
        </p:spPr>
        <p:txBody>
          <a:bodyPr>
            <a:normAutofit/>
          </a:bodyPr>
          <a:lstStyle/>
          <a:p>
            <a:r>
              <a:rPr lang="en-US">
                <a:latin typeface="Times New Roman" panose="02020603050405020304" pitchFamily="18" charset="0"/>
                <a:cs typeface="Times New Roman" panose="02020603050405020304" pitchFamily="18" charset="0"/>
              </a:rPr>
              <a:t>Query</a:t>
            </a:r>
          </a:p>
        </p:txBody>
      </p:sp>
      <p:sp>
        <p:nvSpPr>
          <p:cNvPr id="3" name="Content Placeholder 2">
            <a:extLst>
              <a:ext uri="{FF2B5EF4-FFF2-40B4-BE49-F238E27FC236}">
                <a16:creationId xmlns:a16="http://schemas.microsoft.com/office/drawing/2014/main" id="{E5EE2061-A48C-7EB0-4B1B-BE3FC7DB082B}"/>
              </a:ext>
            </a:extLst>
          </p:cNvPr>
          <p:cNvSpPr>
            <a:spLocks noGrp="1"/>
          </p:cNvSpPr>
          <p:nvPr>
            <p:ph idx="1"/>
          </p:nvPr>
        </p:nvSpPr>
        <p:spPr>
          <a:xfrm>
            <a:off x="1066800" y="2103120"/>
            <a:ext cx="6485467" cy="3931920"/>
          </a:xfrm>
        </p:spPr>
        <p:txBody>
          <a:bodyPr>
            <a:normAutofit/>
          </a:bodyPr>
          <a:lstStyle/>
          <a:p>
            <a:r>
              <a:rPr lang="en-US">
                <a:latin typeface="Times New Roman" panose="02020603050405020304" pitchFamily="18" charset="0"/>
                <a:cs typeface="Times New Roman" panose="02020603050405020304" pitchFamily="18" charset="0"/>
              </a:rPr>
              <a:t>Total of 22 columns in pharmacy table.</a:t>
            </a:r>
          </a:p>
          <a:p>
            <a:r>
              <a:rPr lang="en-US">
                <a:latin typeface="Times New Roman" panose="02020603050405020304" pitchFamily="18" charset="0"/>
                <a:cs typeface="Times New Roman" panose="02020603050405020304" pitchFamily="18" charset="0"/>
              </a:rPr>
              <a:t>Modified our table based on required columns as per the visuals.</a:t>
            </a:r>
          </a:p>
          <a:p>
            <a:endParaRPr lang="en-US">
              <a:latin typeface="Times New Roman" panose="02020603050405020304" pitchFamily="18" charset="0"/>
              <a:cs typeface="Times New Roman" panose="02020603050405020304" pitchFamily="18" charset="0"/>
            </a:endParaRPr>
          </a:p>
          <a:p>
            <a:endParaRPr lang="en-US"/>
          </a:p>
          <a:p>
            <a:endParaRPr lang="en-US"/>
          </a:p>
        </p:txBody>
      </p:sp>
      <p:pic>
        <p:nvPicPr>
          <p:cNvPr id="7" name="Picture 6" descr="Graphical user interface, text, application, email&#10;&#10;Description automatically generated">
            <a:extLst>
              <a:ext uri="{FF2B5EF4-FFF2-40B4-BE49-F238E27FC236}">
                <a16:creationId xmlns:a16="http://schemas.microsoft.com/office/drawing/2014/main" id="{24BE306A-B6A5-913C-AEF1-DD31DABCE751}"/>
              </a:ext>
            </a:extLst>
          </p:cNvPr>
          <p:cNvPicPr>
            <a:picLocks noChangeAspect="1"/>
          </p:cNvPicPr>
          <p:nvPr/>
        </p:nvPicPr>
        <p:blipFill>
          <a:blip r:embed="rId2"/>
          <a:stretch>
            <a:fillRect/>
          </a:stretch>
        </p:blipFill>
        <p:spPr>
          <a:xfrm>
            <a:off x="929640" y="3074035"/>
            <a:ext cx="5943600" cy="3029585"/>
          </a:xfrm>
          <a:prstGeom prst="rect">
            <a:avLst/>
          </a:prstGeom>
        </p:spPr>
      </p:pic>
    </p:spTree>
    <p:extLst>
      <p:ext uri="{BB962C8B-B14F-4D97-AF65-F5344CB8AC3E}">
        <p14:creationId xmlns:p14="http://schemas.microsoft.com/office/powerpoint/2010/main" val="2761165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0">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2A52A0B-89BC-080E-BCC9-C2D40AD3ABA6}"/>
              </a:ext>
            </a:extLst>
          </p:cNvPr>
          <p:cNvSpPr>
            <a:spLocks noGrp="1"/>
          </p:cNvSpPr>
          <p:nvPr>
            <p:ph type="title"/>
          </p:nvPr>
        </p:nvSpPr>
        <p:spPr>
          <a:xfrm>
            <a:off x="868680" y="642593"/>
            <a:ext cx="6281928" cy="1744183"/>
          </a:xfrm>
        </p:spPr>
        <p:txBody>
          <a:bodyPr>
            <a:normAutofit/>
          </a:bodyPr>
          <a:lstStyle/>
          <a:p>
            <a:r>
              <a:rPr lang="en-US">
                <a:latin typeface="Times New Roman" panose="02020603050405020304" pitchFamily="18" charset="0"/>
                <a:cs typeface="Times New Roman" panose="02020603050405020304" pitchFamily="18" charset="0"/>
              </a:rPr>
              <a:t>Query Cont</a:t>
            </a:r>
          </a:p>
        </p:txBody>
      </p:sp>
      <p:sp>
        <p:nvSpPr>
          <p:cNvPr id="3" name="Content Placeholder 2">
            <a:extLst>
              <a:ext uri="{FF2B5EF4-FFF2-40B4-BE49-F238E27FC236}">
                <a16:creationId xmlns:a16="http://schemas.microsoft.com/office/drawing/2014/main" id="{E5EE2061-A48C-7EB0-4B1B-BE3FC7DB082B}"/>
              </a:ext>
            </a:extLst>
          </p:cNvPr>
          <p:cNvSpPr>
            <a:spLocks noGrp="1"/>
          </p:cNvSpPr>
          <p:nvPr>
            <p:ph idx="1"/>
          </p:nvPr>
        </p:nvSpPr>
        <p:spPr>
          <a:xfrm>
            <a:off x="868680" y="2386584"/>
            <a:ext cx="6281928" cy="3648456"/>
          </a:xfrm>
        </p:spPr>
        <p:txBody>
          <a:bodyPr>
            <a:normAutofit/>
          </a:bodyPr>
          <a:lstStyle/>
          <a:p>
            <a:endParaRPr lang="en-US">
              <a:latin typeface="Times New Roman" panose="02020603050405020304" pitchFamily="18" charset="0"/>
              <a:cs typeface="Times New Roman" panose="02020603050405020304" pitchFamily="18" charset="0"/>
            </a:endParaRPr>
          </a:p>
          <a:p>
            <a:endParaRPr lang="en-US"/>
          </a:p>
          <a:p>
            <a:endParaRPr lang="en-US"/>
          </a:p>
        </p:txBody>
      </p:sp>
      <p:pic>
        <p:nvPicPr>
          <p:cNvPr id="5" name="Picture 4" descr="Graphical user interface, application&#10;&#10;Description automatically generated">
            <a:extLst>
              <a:ext uri="{FF2B5EF4-FFF2-40B4-BE49-F238E27FC236}">
                <a16:creationId xmlns:a16="http://schemas.microsoft.com/office/drawing/2014/main" id="{413A27A7-211E-BC9D-611F-28E915E37415}"/>
              </a:ext>
            </a:extLst>
          </p:cNvPr>
          <p:cNvPicPr>
            <a:picLocks noChangeAspect="1"/>
          </p:cNvPicPr>
          <p:nvPr/>
        </p:nvPicPr>
        <p:blipFill rotWithShape="1">
          <a:blip r:embed="rId2"/>
          <a:srcRect l="5303" r="12629"/>
          <a:stretch/>
        </p:blipFill>
        <p:spPr>
          <a:xfrm>
            <a:off x="7871491" y="237744"/>
            <a:ext cx="4124416" cy="3191256"/>
          </a:xfrm>
          <a:prstGeom prst="rect">
            <a:avLst/>
          </a:prstGeom>
        </p:spPr>
      </p:pic>
      <p:pic>
        <p:nvPicPr>
          <p:cNvPr id="4" name="Picture 3" descr="Graphical user interface&#10;&#10;Description automatically generated">
            <a:extLst>
              <a:ext uri="{FF2B5EF4-FFF2-40B4-BE49-F238E27FC236}">
                <a16:creationId xmlns:a16="http://schemas.microsoft.com/office/drawing/2014/main" id="{1F3474A8-9FAC-9608-DB36-7FCB6BDB5945}"/>
              </a:ext>
            </a:extLst>
          </p:cNvPr>
          <p:cNvPicPr>
            <a:picLocks noChangeAspect="1"/>
          </p:cNvPicPr>
          <p:nvPr/>
        </p:nvPicPr>
        <p:blipFill rotWithShape="1">
          <a:blip r:embed="rId3"/>
          <a:srcRect l="23419" r="14222"/>
          <a:stretch/>
        </p:blipFill>
        <p:spPr>
          <a:xfrm>
            <a:off x="7837370" y="3378200"/>
            <a:ext cx="4124416" cy="3292856"/>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81B0E747-81CB-7CFE-DD13-704A6B683958}"/>
              </a:ext>
            </a:extLst>
          </p:cNvPr>
          <p:cNvPicPr>
            <a:picLocks noChangeAspect="1"/>
          </p:cNvPicPr>
          <p:nvPr/>
        </p:nvPicPr>
        <p:blipFill>
          <a:blip r:embed="rId4"/>
          <a:stretch>
            <a:fillRect/>
          </a:stretch>
        </p:blipFill>
        <p:spPr>
          <a:xfrm>
            <a:off x="340804" y="3096041"/>
            <a:ext cx="7340156" cy="3211576"/>
          </a:xfrm>
          <a:prstGeom prst="rect">
            <a:avLst/>
          </a:prstGeom>
        </p:spPr>
      </p:pic>
    </p:spTree>
    <p:extLst>
      <p:ext uri="{BB962C8B-B14F-4D97-AF65-F5344CB8AC3E}">
        <p14:creationId xmlns:p14="http://schemas.microsoft.com/office/powerpoint/2010/main" val="1623996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4A3A5EB-931E-46DE-A692-6731DB988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358634F-705D-44E4-9FBF-A406E2F9A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6FCFE1E3-A09C-4196-A99F-B7C3014E9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E2A52A0B-89BC-080E-BCC9-C2D40AD3ABA6}"/>
              </a:ext>
            </a:extLst>
          </p:cNvPr>
          <p:cNvSpPr>
            <a:spLocks noGrp="1"/>
          </p:cNvSpPr>
          <p:nvPr>
            <p:ph type="title"/>
          </p:nvPr>
        </p:nvSpPr>
        <p:spPr>
          <a:xfrm>
            <a:off x="1066800" y="642594"/>
            <a:ext cx="10058400" cy="1371600"/>
          </a:xfrm>
        </p:spPr>
        <p:txBody>
          <a:bodyPr>
            <a:normAutofit fontScale="90000"/>
          </a:bodyPr>
          <a:lstStyle/>
          <a:p>
            <a:r>
              <a:rPr lang="en-US" sz="2500">
                <a:latin typeface="Times New Roman" panose="02020603050405020304" pitchFamily="18" charset="0"/>
                <a:cs typeface="Times New Roman" panose="02020603050405020304" pitchFamily="18" charset="0"/>
              </a:rPr>
              <a:t>Open Refine Before</a:t>
            </a:r>
            <a:br>
              <a:rPr lang="en-US" sz="2500">
                <a:latin typeface="Times New Roman" panose="02020603050405020304" pitchFamily="18" charset="0"/>
                <a:cs typeface="Times New Roman" panose="02020603050405020304" pitchFamily="18" charset="0"/>
              </a:rPr>
            </a:br>
            <a:br>
              <a:rPr lang="en-US" sz="2500">
                <a:latin typeface="Times New Roman" panose="02020603050405020304" pitchFamily="18" charset="0"/>
                <a:cs typeface="Times New Roman" panose="02020603050405020304" pitchFamily="18" charset="0"/>
              </a:rPr>
            </a:br>
            <a:r>
              <a:rPr lang="en-US" sz="2500" b="0">
                <a:latin typeface="Times New Roman" panose="02020603050405020304" pitchFamily="18" charset="0"/>
                <a:cs typeface="Times New Roman" panose="02020603050405020304" pitchFamily="18" charset="0"/>
              </a:rPr>
              <a:t>We have removed NULL rows from the data sheet of column : RX Name using Open Refine to tune the accuracy of the data visualization.</a:t>
            </a:r>
            <a:endParaRPr lang="en-US" sz="25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EE2061-A48C-7EB0-4B1B-BE3FC7DB082B}"/>
              </a:ext>
            </a:extLst>
          </p:cNvPr>
          <p:cNvSpPr>
            <a:spLocks noGrp="1"/>
          </p:cNvSpPr>
          <p:nvPr>
            <p:ph idx="1"/>
          </p:nvPr>
        </p:nvSpPr>
        <p:spPr>
          <a:xfrm>
            <a:off x="1066800" y="2103120"/>
            <a:ext cx="6485467" cy="3931920"/>
          </a:xfrm>
        </p:spPr>
        <p:txBody>
          <a:bodyPr>
            <a:normAutofit/>
          </a:bodyPr>
          <a:lstStyle/>
          <a:p>
            <a:endParaRPr lang="en-US">
              <a:latin typeface="Times New Roman" panose="02020603050405020304" pitchFamily="18" charset="0"/>
              <a:cs typeface="Times New Roman" panose="02020603050405020304" pitchFamily="18" charset="0"/>
            </a:endParaRPr>
          </a:p>
          <a:p>
            <a:endParaRPr lang="en-US"/>
          </a:p>
          <a:p>
            <a:endParaRPr lang="en-US"/>
          </a:p>
        </p:txBody>
      </p:sp>
      <p:pic>
        <p:nvPicPr>
          <p:cNvPr id="7" name="Picture 6" descr="Graphical user interface, application&#10;&#10;Description automatically generated">
            <a:extLst>
              <a:ext uri="{FF2B5EF4-FFF2-40B4-BE49-F238E27FC236}">
                <a16:creationId xmlns:a16="http://schemas.microsoft.com/office/drawing/2014/main" id="{14C852C9-CA43-16B9-D212-6D220EB523BF}"/>
              </a:ext>
            </a:extLst>
          </p:cNvPr>
          <p:cNvPicPr>
            <a:picLocks noChangeAspect="1"/>
          </p:cNvPicPr>
          <p:nvPr/>
        </p:nvPicPr>
        <p:blipFill>
          <a:blip r:embed="rId2"/>
          <a:stretch>
            <a:fillRect/>
          </a:stretch>
        </p:blipFill>
        <p:spPr>
          <a:xfrm>
            <a:off x="1040711" y="2148071"/>
            <a:ext cx="10110577" cy="3842018"/>
          </a:xfrm>
          <a:prstGeom prst="rect">
            <a:avLst/>
          </a:prstGeom>
        </p:spPr>
      </p:pic>
    </p:spTree>
    <p:extLst>
      <p:ext uri="{BB962C8B-B14F-4D97-AF65-F5344CB8AC3E}">
        <p14:creationId xmlns:p14="http://schemas.microsoft.com/office/powerpoint/2010/main" val="2411507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4A3A5EB-931E-46DE-A692-6731DB988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358634F-705D-44E4-9FBF-A406E2F9A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6FCFE1E3-A09C-4196-A99F-B7C3014E9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E2A52A0B-89BC-080E-BCC9-C2D40AD3ABA6}"/>
              </a:ext>
            </a:extLst>
          </p:cNvPr>
          <p:cNvSpPr>
            <a:spLocks noGrp="1"/>
          </p:cNvSpPr>
          <p:nvPr>
            <p:ph type="title"/>
          </p:nvPr>
        </p:nvSpPr>
        <p:spPr>
          <a:xfrm>
            <a:off x="1066800" y="642594"/>
            <a:ext cx="10058400" cy="1371600"/>
          </a:xfrm>
        </p:spPr>
        <p:txBody>
          <a:bodyPr>
            <a:normAutofit/>
          </a:bodyPr>
          <a:lstStyle/>
          <a:p>
            <a:r>
              <a:rPr lang="en-US" sz="2500">
                <a:latin typeface="Times New Roman" panose="02020603050405020304" pitchFamily="18" charset="0"/>
                <a:cs typeface="Times New Roman" panose="02020603050405020304" pitchFamily="18" charset="0"/>
              </a:rPr>
              <a:t>Open Refine After</a:t>
            </a:r>
            <a:br>
              <a:rPr lang="en-US" sz="2500">
                <a:latin typeface="Times New Roman" panose="02020603050405020304" pitchFamily="18" charset="0"/>
                <a:cs typeface="Times New Roman" panose="02020603050405020304" pitchFamily="18" charset="0"/>
              </a:rPr>
            </a:br>
            <a:br>
              <a:rPr lang="en-US" sz="2500">
                <a:latin typeface="Times New Roman" panose="02020603050405020304" pitchFamily="18" charset="0"/>
                <a:cs typeface="Times New Roman" panose="02020603050405020304" pitchFamily="18" charset="0"/>
              </a:rPr>
            </a:br>
            <a:endParaRPr lang="en-US" sz="25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EE2061-A48C-7EB0-4B1B-BE3FC7DB082B}"/>
              </a:ext>
            </a:extLst>
          </p:cNvPr>
          <p:cNvSpPr>
            <a:spLocks noGrp="1"/>
          </p:cNvSpPr>
          <p:nvPr>
            <p:ph idx="1"/>
          </p:nvPr>
        </p:nvSpPr>
        <p:spPr>
          <a:xfrm>
            <a:off x="1066800" y="2103120"/>
            <a:ext cx="6485467" cy="3931920"/>
          </a:xfrm>
        </p:spPr>
        <p:txBody>
          <a:bodyPr>
            <a:normAutofit/>
          </a:bodyPr>
          <a:lstStyle/>
          <a:p>
            <a:endParaRPr lang="en-US">
              <a:latin typeface="Times New Roman" panose="02020603050405020304" pitchFamily="18" charset="0"/>
              <a:cs typeface="Times New Roman" panose="02020603050405020304" pitchFamily="18" charset="0"/>
            </a:endParaRPr>
          </a:p>
          <a:p>
            <a:endParaRPr lang="en-US"/>
          </a:p>
          <a:p>
            <a:endParaRPr lang="en-US"/>
          </a:p>
        </p:txBody>
      </p:sp>
      <p:pic>
        <p:nvPicPr>
          <p:cNvPr id="4" name="Picture 3" descr="Graphical user interface, application, table, Excel&#10;&#10;Description automatically generated">
            <a:extLst>
              <a:ext uri="{FF2B5EF4-FFF2-40B4-BE49-F238E27FC236}">
                <a16:creationId xmlns:a16="http://schemas.microsoft.com/office/drawing/2014/main" id="{949531FE-7428-3658-AABF-E83012D83BA0}"/>
              </a:ext>
            </a:extLst>
          </p:cNvPr>
          <p:cNvPicPr>
            <a:picLocks noChangeAspect="1"/>
          </p:cNvPicPr>
          <p:nvPr/>
        </p:nvPicPr>
        <p:blipFill>
          <a:blip r:embed="rId2"/>
          <a:stretch>
            <a:fillRect/>
          </a:stretch>
        </p:blipFill>
        <p:spPr>
          <a:xfrm>
            <a:off x="533400" y="1655064"/>
            <a:ext cx="11125200" cy="3703271"/>
          </a:xfrm>
          <a:prstGeom prst="rect">
            <a:avLst/>
          </a:prstGeom>
        </p:spPr>
      </p:pic>
    </p:spTree>
    <p:extLst>
      <p:ext uri="{BB962C8B-B14F-4D97-AF65-F5344CB8AC3E}">
        <p14:creationId xmlns:p14="http://schemas.microsoft.com/office/powerpoint/2010/main" val="264451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E2A52A0B-89BC-080E-BCC9-C2D40AD3ABA6}"/>
              </a:ext>
            </a:extLst>
          </p:cNvPr>
          <p:cNvSpPr>
            <a:spLocks noGrp="1"/>
          </p:cNvSpPr>
          <p:nvPr>
            <p:ph type="title"/>
          </p:nvPr>
        </p:nvSpPr>
        <p:spPr>
          <a:xfrm>
            <a:off x="1066800" y="642594"/>
            <a:ext cx="10058400" cy="1371600"/>
          </a:xfrm>
        </p:spPr>
        <p:txBody>
          <a:bodyPr>
            <a:normAutofit/>
          </a:bodyPr>
          <a:lstStyle/>
          <a:p>
            <a:r>
              <a:rPr lang="en-US">
                <a:latin typeface="Times New Roman" panose="02020603050405020304" pitchFamily="18" charset="0"/>
                <a:cs typeface="Times New Roman" panose="02020603050405020304" pitchFamily="18" charset="0"/>
              </a:rPr>
              <a:t>Conclusion:</a:t>
            </a:r>
          </a:p>
        </p:txBody>
      </p:sp>
      <p:sp>
        <p:nvSpPr>
          <p:cNvPr id="5" name="Content Placeholder 4">
            <a:extLst>
              <a:ext uri="{FF2B5EF4-FFF2-40B4-BE49-F238E27FC236}">
                <a16:creationId xmlns:a16="http://schemas.microsoft.com/office/drawing/2014/main" id="{CE252206-E98D-FD21-C4EB-5CBCD3F95E56}"/>
              </a:ext>
            </a:extLst>
          </p:cNvPr>
          <p:cNvSpPr>
            <a:spLocks noGrp="1"/>
          </p:cNvSpPr>
          <p:nvPr>
            <p:ph idx="1"/>
          </p:nvPr>
        </p:nvSpPr>
        <p:spPr/>
        <p:txBody>
          <a:bodyPr>
            <a:normAutofit/>
          </a:bodyPr>
          <a:lstStyle/>
          <a:p>
            <a:pPr marL="0" indent="0">
              <a:buNone/>
            </a:pPr>
            <a:r>
              <a:rPr lang="en-US" sz="1800">
                <a:latin typeface="Times New Roman" panose="02020603050405020304" pitchFamily="18" charset="0"/>
                <a:cs typeface="Times New Roman" panose="02020603050405020304" pitchFamily="18" charset="0"/>
              </a:rPr>
              <a:t>Based on the analysis conducted by our group, it is evident that the U.S. pharmacy industry has experienced a decline in overall profits from 2007 to 2010. However, there are several strategies that can be deployed to maximize profits and maintain financial stability:</a:t>
            </a:r>
          </a:p>
          <a:p>
            <a:pPr>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Raise the unit retail sales price in Texas.</a:t>
            </a:r>
            <a:endParaRPr lang="en-US" altLang="zh-CN" sz="18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Wholesaler B should consider placing larger orders for the Animal segment.</a:t>
            </a:r>
          </a:p>
          <a:p>
            <a:pPr>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Dispatch Pharmacy representative Mary </a:t>
            </a:r>
            <a:r>
              <a:rPr lang="en-US" sz="1800" err="1">
                <a:latin typeface="Times New Roman" panose="02020603050405020304" pitchFamily="18" charset="0"/>
                <a:cs typeface="Times New Roman" panose="02020603050405020304" pitchFamily="18" charset="0"/>
              </a:rPr>
              <a:t>Monton</a:t>
            </a:r>
            <a:r>
              <a:rPr lang="en-US" sz="1800">
                <a:latin typeface="Times New Roman" panose="02020603050405020304" pitchFamily="18" charset="0"/>
                <a:cs typeface="Times New Roman" panose="02020603050405020304" pitchFamily="18" charset="0"/>
              </a:rPr>
              <a:t> to Bill Barreto's region or increase the retail price per unit.</a:t>
            </a:r>
          </a:p>
          <a:p>
            <a:pPr>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143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oints d’interrogation de couleurs différentes">
            <a:extLst>
              <a:ext uri="{FF2B5EF4-FFF2-40B4-BE49-F238E27FC236}">
                <a16:creationId xmlns:a16="http://schemas.microsoft.com/office/drawing/2014/main" id="{76F5B20E-5189-1FAC-9CF2-63414831BCB3}"/>
              </a:ext>
            </a:extLst>
          </p:cNvPr>
          <p:cNvPicPr>
            <a:picLocks noChangeAspect="1"/>
          </p:cNvPicPr>
          <p:nvPr/>
        </p:nvPicPr>
        <p:blipFill rotWithShape="1">
          <a:blip r:embed="rId2">
            <a:duotone>
              <a:schemeClr val="bg2">
                <a:shade val="45000"/>
                <a:satMod val="135000"/>
              </a:schemeClr>
              <a:prstClr val="white"/>
            </a:duotone>
            <a:alphaModFix amt="35000"/>
          </a:blip>
          <a:srcRect/>
          <a:stretch/>
        </p:blipFill>
        <p:spPr>
          <a:xfrm>
            <a:off x="20" y="10"/>
            <a:ext cx="12191980" cy="6857990"/>
          </a:xfrm>
          <a:prstGeom prst="rect">
            <a:avLst/>
          </a:prstGeom>
        </p:spPr>
      </p:pic>
      <p:graphicFrame>
        <p:nvGraphicFramePr>
          <p:cNvPr id="19" name="Content Placeholder 2">
            <a:extLst>
              <a:ext uri="{FF2B5EF4-FFF2-40B4-BE49-F238E27FC236}">
                <a16:creationId xmlns:a16="http://schemas.microsoft.com/office/drawing/2014/main" id="{4BD6A3E7-74AD-94BD-6781-6A971A19CB5E}"/>
              </a:ext>
            </a:extLst>
          </p:cNvPr>
          <p:cNvGraphicFramePr>
            <a:graphicFrameLocks noGrp="1"/>
          </p:cNvGraphicFramePr>
          <p:nvPr>
            <p:ph idx="1"/>
            <p:extLst>
              <p:ext uri="{D42A27DB-BD31-4B8C-83A1-F6EECF244321}">
                <p14:modId xmlns:p14="http://schemas.microsoft.com/office/powerpoint/2010/main" val="1037907013"/>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643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E74E2B7C-F59D-1A9A-9E41-6CE0C9406552}"/>
              </a:ext>
            </a:extLst>
          </p:cNvPr>
          <p:cNvSpPr>
            <a:spLocks noGrp="1"/>
          </p:cNvSpPr>
          <p:nvPr>
            <p:ph type="title"/>
          </p:nvPr>
        </p:nvSpPr>
        <p:spPr>
          <a:xfrm>
            <a:off x="371855" y="374904"/>
            <a:ext cx="11448287" cy="1639290"/>
          </a:xfrm>
        </p:spPr>
        <p:txBody>
          <a:bodyPr>
            <a:normAutofit/>
          </a:bodyPr>
          <a:lstStyle/>
          <a:p>
            <a:r>
              <a:rPr lang="en-US" altLang="zh-CN">
                <a:latin typeface="Times New Roman" panose="02020603050405020304" pitchFamily="18" charset="0"/>
                <a:cs typeface="Times New Roman" panose="02020603050405020304" pitchFamily="18" charset="0"/>
              </a:rPr>
              <a:t>Problem Statement: </a:t>
            </a:r>
            <a:br>
              <a:rPr lang="en-US" altLang="zh-CN"/>
            </a:br>
            <a:endParaRPr lang="en-US"/>
          </a:p>
        </p:txBody>
      </p:sp>
      <p:sp>
        <p:nvSpPr>
          <p:cNvPr id="3" name="Content Placeholder 2">
            <a:extLst>
              <a:ext uri="{FF2B5EF4-FFF2-40B4-BE49-F238E27FC236}">
                <a16:creationId xmlns:a16="http://schemas.microsoft.com/office/drawing/2014/main" id="{D4803237-A2AB-07D5-497B-2A1CA11A7A5F}"/>
              </a:ext>
            </a:extLst>
          </p:cNvPr>
          <p:cNvSpPr>
            <a:spLocks noGrp="1"/>
          </p:cNvSpPr>
          <p:nvPr>
            <p:ph idx="1"/>
          </p:nvPr>
        </p:nvSpPr>
        <p:spPr>
          <a:xfrm>
            <a:off x="1066800" y="2103120"/>
            <a:ext cx="6485467" cy="3931920"/>
          </a:xfrm>
        </p:spPr>
        <p:txBody>
          <a:bodyPr>
            <a:normAutofit/>
          </a:bodyPr>
          <a:lstStyle/>
          <a:p>
            <a:pPr marL="0" indent="0">
              <a:buNone/>
            </a:pPr>
            <a:r>
              <a:rPr kumimoji="0" lang="en-US" altLang="zh-CN" sz="20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Despite producing high-quality products, the company is struggling to maintain its market share and meet its sales targets.</a:t>
            </a:r>
            <a:endParaRPr lang="en-US" sz="2000">
              <a:latin typeface="Times New Roman" panose="02020603050405020304" pitchFamily="18" charset="0"/>
              <a:cs typeface="Times New Roman" panose="02020603050405020304" pitchFamily="18" charset="0"/>
            </a:endParaRPr>
          </a:p>
        </p:txBody>
      </p:sp>
      <p:pic>
        <p:nvPicPr>
          <p:cNvPr id="6" name="Picture 5" descr="A picture containing indoor, plastic&#10;&#10;Description automatically generated">
            <a:extLst>
              <a:ext uri="{FF2B5EF4-FFF2-40B4-BE49-F238E27FC236}">
                <a16:creationId xmlns:a16="http://schemas.microsoft.com/office/drawing/2014/main" id="{81737155-D13C-83F5-EFB6-37386455D107}"/>
              </a:ext>
            </a:extLst>
          </p:cNvPr>
          <p:cNvPicPr>
            <a:picLocks noChangeAspect="1"/>
          </p:cNvPicPr>
          <p:nvPr/>
        </p:nvPicPr>
        <p:blipFill rotWithShape="1">
          <a:blip r:embed="rId4">
            <a:extLst>
              <a:ext uri="{28A0092B-C50C-407E-A947-70E740481C1C}">
                <a14:useLocalDpi xmlns:a14="http://schemas.microsoft.com/office/drawing/2010/main" val="0"/>
              </a:ext>
            </a:extLst>
          </a:blip>
          <a:srcRect l="28310" r="24842"/>
          <a:stretch/>
        </p:blipFill>
        <p:spPr>
          <a:xfrm>
            <a:off x="8020571" y="2161488"/>
            <a:ext cx="3019646" cy="3632643"/>
          </a:xfrm>
          <a:prstGeom prst="rect">
            <a:avLst/>
          </a:prstGeom>
        </p:spPr>
      </p:pic>
      <p:pic>
        <p:nvPicPr>
          <p:cNvPr id="4" name="WhatsApp-Audio-2023-03-01-at-8.47.09-PM">
            <a:hlinkClick r:id="" action="ppaction://media"/>
            <a:extLst>
              <a:ext uri="{FF2B5EF4-FFF2-40B4-BE49-F238E27FC236}">
                <a16:creationId xmlns:a16="http://schemas.microsoft.com/office/drawing/2014/main" id="{A56E6736-6C3E-9834-9C4B-9F37B308D14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972909" y="5730875"/>
            <a:ext cx="730250" cy="730250"/>
          </a:xfrm>
          <a:prstGeom prst="rect">
            <a:avLst/>
          </a:prstGeom>
        </p:spPr>
      </p:pic>
    </p:spTree>
    <p:extLst>
      <p:ext uri="{BB962C8B-B14F-4D97-AF65-F5344CB8AC3E}">
        <p14:creationId xmlns:p14="http://schemas.microsoft.com/office/powerpoint/2010/main" val="15830540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nextCondLst>
                <p:cond evt="onClick" delay="0">
                  <p:tgtEl>
                    <p:spTgt spid="4"/>
                  </p:tgtEl>
                </p:cond>
              </p:nextCondLst>
            </p:seq>
            <p:audio>
              <p:cMediaNode>
                <p:cTn id="7" fill="hold" display="0">
                  <p:stCondLst>
                    <p:cond delay="indefinite"/>
                  </p:stCondLst>
                  <p:endCondLst>
                    <p:cond evt="onStopAudio" delay="0">
                      <p:tgtEl>
                        <p:sldTgt/>
                      </p:tgtEl>
                    </p:cond>
                  </p:endCondLst>
                </p:cTn>
                <p:tgtEl>
                  <p:spTgt spid="4"/>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on clear background">
            <a:extLst>
              <a:ext uri="{FF2B5EF4-FFF2-40B4-BE49-F238E27FC236}">
                <a16:creationId xmlns:a16="http://schemas.microsoft.com/office/drawing/2014/main" id="{47AD99F8-5648-8EB5-3596-000E6C388EC0}"/>
              </a:ext>
            </a:extLst>
          </p:cNvPr>
          <p:cNvPicPr>
            <a:picLocks noChangeAspect="1"/>
          </p:cNvPicPr>
          <p:nvPr/>
        </p:nvPicPr>
        <p:blipFill rotWithShape="1">
          <a:blip r:embed="rId2">
            <a:duotone>
              <a:schemeClr val="bg2">
                <a:shade val="45000"/>
                <a:satMod val="135000"/>
              </a:schemeClr>
              <a:prstClr val="white"/>
            </a:duotone>
            <a:alphaModFix amt="35000"/>
          </a:blip>
          <a:srcRect b="15730"/>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F6E8C20E-F29D-4A24-4557-57E50D8031E4}"/>
              </a:ext>
            </a:extLst>
          </p:cNvPr>
          <p:cNvSpPr>
            <a:spLocks noGrp="1"/>
          </p:cNvSpPr>
          <p:nvPr>
            <p:ph idx="1"/>
          </p:nvPr>
        </p:nvSpPr>
        <p:spPr>
          <a:xfrm>
            <a:off x="1066800" y="2103120"/>
            <a:ext cx="10058400" cy="3849624"/>
          </a:xfrm>
        </p:spPr>
        <p:txBody>
          <a:bodyPr>
            <a:normAutofit/>
          </a:bodyPr>
          <a:lstStyle/>
          <a:p>
            <a:endParaRPr lang="en-US" b="1">
              <a:latin typeface="Times New Roman" panose="02020603050405020304" pitchFamily="18" charset="0"/>
              <a:cs typeface="Times New Roman" panose="02020603050405020304" pitchFamily="18" charset="0"/>
            </a:endParaRPr>
          </a:p>
          <a:p>
            <a:pPr marL="0" indent="0">
              <a:buNone/>
            </a:pPr>
            <a:r>
              <a:rPr lang="en-US" sz="5000" b="1">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74656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2EB4BCD-BEF5-6677-C251-B3E3421F297F}"/>
              </a:ext>
            </a:extLst>
          </p:cNvPr>
          <p:cNvSpPr>
            <a:spLocks noGrp="1"/>
          </p:cNvSpPr>
          <p:nvPr>
            <p:ph type="title"/>
          </p:nvPr>
        </p:nvSpPr>
        <p:spPr>
          <a:xfrm>
            <a:off x="723619" y="891241"/>
            <a:ext cx="3939084" cy="5075519"/>
          </a:xfrm>
        </p:spPr>
        <p:txBody>
          <a:bodyPr>
            <a:normAutofit/>
          </a:bodyPr>
          <a:lstStyle/>
          <a:p>
            <a:pPr algn="r"/>
            <a:r>
              <a:rPr lang="en-US" altLang="zh-CN">
                <a:latin typeface="Times New Roman" panose="02020603050405020304" pitchFamily="18" charset="0"/>
                <a:cs typeface="Times New Roman" panose="02020603050405020304" pitchFamily="18" charset="0"/>
              </a:rPr>
              <a:t>Business Understanding</a:t>
            </a:r>
            <a:br>
              <a:rPr lang="zh-CN" altLang="en-US"/>
            </a:br>
            <a:endParaRPr lang="en-US"/>
          </a:p>
        </p:txBody>
      </p:sp>
      <p:cxnSp>
        <p:nvCxnSpPr>
          <p:cNvPr id="14"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5A2B15-145E-C143-20F9-15C7484EE124}"/>
              </a:ext>
            </a:extLst>
          </p:cNvPr>
          <p:cNvSpPr>
            <a:spLocks noGrp="1"/>
          </p:cNvSpPr>
          <p:nvPr>
            <p:ph idx="1"/>
          </p:nvPr>
        </p:nvSpPr>
        <p:spPr>
          <a:xfrm>
            <a:off x="5116239" y="891241"/>
            <a:ext cx="6163407" cy="5075519"/>
          </a:xfrm>
        </p:spPr>
        <p:txBody>
          <a:bodyPr anchor="ctr">
            <a:normAutofit/>
          </a:bodyPr>
          <a:lstStyle/>
          <a:p>
            <a:pPr marL="0" indent="0">
              <a:buNone/>
            </a:pPr>
            <a:endParaRPr lang="en-US" altLang="zh-CN" sz="2000">
              <a:latin typeface="Times New Roman" panose="02020603050405020304" pitchFamily="18" charset="0"/>
              <a:cs typeface="Times New Roman" panose="02020603050405020304" pitchFamily="18" charset="0"/>
            </a:endParaRPr>
          </a:p>
          <a:p>
            <a:pPr marL="0" indent="0">
              <a:buNone/>
            </a:pPr>
            <a:r>
              <a:rPr lang="en-US" altLang="zh-CN" sz="2000">
                <a:latin typeface="Times New Roman" panose="02020603050405020304" pitchFamily="18" charset="0"/>
                <a:cs typeface="Times New Roman" panose="02020603050405020304" pitchFamily="18" charset="0"/>
              </a:rPr>
              <a:t>The overall profit for the U.S. pharmacy industry has decreased from 2007 to 2010, our group has done several analysis from different perspectives to maximize the profit in order retain financial stable.</a:t>
            </a:r>
          </a:p>
          <a:p>
            <a:pPr marL="0" indent="0">
              <a:buNone/>
            </a:pPr>
            <a:endParaRPr lang="en-US" altLang="zh-CN" sz="2000">
              <a:latin typeface="Times New Roman" panose="02020603050405020304" pitchFamily="18" charset="0"/>
              <a:cs typeface="Times New Roman" panose="02020603050405020304" pitchFamily="18" charset="0"/>
            </a:endParaRPr>
          </a:p>
          <a:p>
            <a:pPr marL="0" indent="0">
              <a:buNone/>
            </a:pPr>
            <a:r>
              <a:rPr lang="en-US" altLang="zh-CN" sz="2000">
                <a:latin typeface="Times New Roman" panose="02020603050405020304" pitchFamily="18" charset="0"/>
                <a:cs typeface="Times New Roman" panose="02020603050405020304" pitchFamily="18" charset="0"/>
              </a:rPr>
              <a:t>                                                                                                                                                                         </a:t>
            </a:r>
          </a:p>
          <a:p>
            <a:pPr marL="0" indent="0">
              <a:buNone/>
            </a:pPr>
            <a:endParaRPr lang="en-US" altLang="zh-CN" sz="2000">
              <a:latin typeface="Times New Roman" panose="02020603050405020304" pitchFamily="18" charset="0"/>
              <a:cs typeface="Times New Roman" panose="02020603050405020304" pitchFamily="18" charset="0"/>
            </a:endParaRPr>
          </a:p>
          <a:p>
            <a:pPr marL="0" indent="0">
              <a:buNone/>
            </a:pPr>
            <a:endParaRPr lang="en-US" altLang="zh-CN" sz="2000">
              <a:latin typeface="Times New Roman" panose="02020603050405020304" pitchFamily="18" charset="0"/>
              <a:cs typeface="Times New Roman" panose="02020603050405020304" pitchFamily="18" charset="0"/>
            </a:endParaRPr>
          </a:p>
          <a:p>
            <a:pPr marL="0" indent="0">
              <a:buNone/>
            </a:pPr>
            <a:endParaRPr lang="en-US" altLang="zh-CN" sz="2000">
              <a:latin typeface="Times New Roman" panose="02020603050405020304" pitchFamily="18" charset="0"/>
              <a:cs typeface="Times New Roman" panose="02020603050405020304" pitchFamily="18" charset="0"/>
            </a:endParaRPr>
          </a:p>
          <a:p>
            <a:pPr marL="0" indent="0">
              <a:buNone/>
            </a:pPr>
            <a:endParaRPr lang="en-US" altLang="zh-CN" sz="2000">
              <a:latin typeface="Times New Roman" panose="02020603050405020304" pitchFamily="18" charset="0"/>
              <a:cs typeface="Times New Roman" panose="02020603050405020304" pitchFamily="18" charset="0"/>
            </a:endParaRPr>
          </a:p>
          <a:p>
            <a:pPr marL="0" indent="0">
              <a:buNone/>
            </a:pPr>
            <a:endParaRPr lang="en-US" altLang="zh-CN" sz="2000">
              <a:latin typeface="Times New Roman" panose="02020603050405020304" pitchFamily="18" charset="0"/>
              <a:cs typeface="Times New Roman" panose="02020603050405020304" pitchFamily="18" charset="0"/>
            </a:endParaRPr>
          </a:p>
          <a:p>
            <a:pPr marL="0" indent="0">
              <a:buNone/>
            </a:pPr>
            <a:endParaRPr lang="zh-CN" alt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754B70BF-9D19-6BE2-DBBD-356B4C9626CB}"/>
              </a:ext>
            </a:extLst>
          </p:cNvPr>
          <p:cNvGraphicFramePr/>
          <p:nvPr>
            <p:extLst>
              <p:ext uri="{D42A27DB-BD31-4B8C-83A1-F6EECF244321}">
                <p14:modId xmlns:p14="http://schemas.microsoft.com/office/powerpoint/2010/main" val="1888322195"/>
              </p:ext>
            </p:extLst>
          </p:nvPr>
        </p:nvGraphicFramePr>
        <p:xfrm>
          <a:off x="5116239" y="2946400"/>
          <a:ext cx="6537279" cy="19294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1522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5D2A83BB-59F6-D20F-B99F-E8C6C7B56A23}"/>
              </a:ext>
            </a:extLst>
          </p:cNvPr>
          <p:cNvSpPr>
            <a:spLocks noGrp="1"/>
          </p:cNvSpPr>
          <p:nvPr>
            <p:ph type="title"/>
          </p:nvPr>
        </p:nvSpPr>
        <p:spPr>
          <a:xfrm>
            <a:off x="723619" y="891241"/>
            <a:ext cx="3939084" cy="5075519"/>
          </a:xfrm>
        </p:spPr>
        <p:txBody>
          <a:bodyPr>
            <a:normAutofit/>
          </a:bodyPr>
          <a:lstStyle/>
          <a:p>
            <a:pPr algn="r"/>
            <a:r>
              <a:rPr lang="en-US" altLang="zh-CN">
                <a:latin typeface="Times New Roman" panose="02020603050405020304" pitchFamily="18" charset="0"/>
                <a:cs typeface="Times New Roman" panose="02020603050405020304" pitchFamily="18" charset="0"/>
              </a:rPr>
              <a:t>Data Understanding</a:t>
            </a:r>
            <a:br>
              <a:rPr lang="zh-CN" altLang="en-US"/>
            </a:br>
            <a:endParaRPr lang="en-US"/>
          </a:p>
        </p:txBody>
      </p:sp>
      <p:cxnSp>
        <p:nvCxnSpPr>
          <p:cNvPr id="25" name="Straight Connector 24">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24B7F60-F742-0124-5A9F-2F1716C470F5}"/>
              </a:ext>
            </a:extLst>
          </p:cNvPr>
          <p:cNvSpPr txBox="1">
            <a:spLocks noGrp="1"/>
          </p:cNvSpPr>
          <p:nvPr>
            <p:ph idx="1"/>
          </p:nvPr>
        </p:nvSpPr>
        <p:spPr>
          <a:xfrm>
            <a:off x="5300812" y="891241"/>
            <a:ext cx="5978834" cy="5075519"/>
          </a:xfrm>
          <a:prstGeom prst="rect">
            <a:avLst/>
          </a:prstGeom>
        </p:spPr>
        <p:txBody>
          <a:bodyPr rtlCol="0" anchor="ctr">
            <a:normAutofit/>
          </a:bodyPr>
          <a:lstStyle/>
          <a:p>
            <a:pPr marL="0" indent="0">
              <a:buNone/>
            </a:pPr>
            <a:r>
              <a:rPr lang="en-US" altLang="zh-CN" sz="2000">
                <a:latin typeface="Times New Roman" panose="02020603050405020304" pitchFamily="18" charset="0"/>
                <a:cs typeface="Times New Roman" panose="02020603050405020304" pitchFamily="18" charset="0"/>
              </a:rPr>
              <a:t>We retrieved the data from internal port of UNT Canvas: </a:t>
            </a:r>
            <a:r>
              <a:rPr lang="en-US" altLang="zh-CN" sz="2000">
                <a:latin typeface="Times New Roman" panose="02020603050405020304" pitchFamily="18" charset="0"/>
                <a:cs typeface="Times New Roman" panose="02020603050405020304" pitchFamily="18" charset="0"/>
                <a:hlinkClick r:id="rId2"/>
              </a:rPr>
              <a:t>https://unt.instructure.com/courses/83873/files/20149570?wrap=1</a:t>
            </a:r>
            <a:endParaRPr lang="en-US" altLang="zh-CN" sz="2000">
              <a:latin typeface="Times New Roman" panose="02020603050405020304" pitchFamily="18" charset="0"/>
              <a:cs typeface="Times New Roman" panose="02020603050405020304" pitchFamily="18" charset="0"/>
            </a:endParaRPr>
          </a:p>
          <a:p>
            <a:endParaRPr lang="en-US" altLang="zh-CN"/>
          </a:p>
        </p:txBody>
      </p:sp>
    </p:spTree>
    <p:extLst>
      <p:ext uri="{BB962C8B-B14F-4D97-AF65-F5344CB8AC3E}">
        <p14:creationId xmlns:p14="http://schemas.microsoft.com/office/powerpoint/2010/main" val="3123536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2C4A9C3-F898-B6FE-8290-E2FBED0B9E37}"/>
              </a:ext>
            </a:extLst>
          </p:cNvPr>
          <p:cNvSpPr>
            <a:spLocks noGrp="1"/>
          </p:cNvSpPr>
          <p:nvPr>
            <p:ph type="title"/>
          </p:nvPr>
        </p:nvSpPr>
        <p:spPr>
          <a:xfrm>
            <a:off x="723619" y="891241"/>
            <a:ext cx="3939084" cy="5075519"/>
          </a:xfrm>
        </p:spPr>
        <p:txBody>
          <a:bodyPr>
            <a:normAutofit/>
          </a:bodyPr>
          <a:lstStyle/>
          <a:p>
            <a:pPr algn="r"/>
            <a:r>
              <a:rPr lang="en-US" altLang="zh-CN">
                <a:latin typeface="Times New Roman" panose="02020603050405020304" pitchFamily="18" charset="0"/>
                <a:cs typeface="Times New Roman" panose="02020603050405020304" pitchFamily="18" charset="0"/>
              </a:rPr>
              <a:t>Data Preparation:</a:t>
            </a:r>
            <a:br>
              <a:rPr lang="en-US" altLang="zh-CN"/>
            </a:br>
            <a:endParaRPr lang="en-US"/>
          </a:p>
        </p:txBody>
      </p:sp>
      <p:cxnSp>
        <p:nvCxnSpPr>
          <p:cNvPr id="14"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349DF2-B84B-D73D-C891-1EF3A4E04375}"/>
              </a:ext>
            </a:extLst>
          </p:cNvPr>
          <p:cNvSpPr>
            <a:spLocks noGrp="1"/>
          </p:cNvSpPr>
          <p:nvPr>
            <p:ph idx="1"/>
          </p:nvPr>
        </p:nvSpPr>
        <p:spPr>
          <a:xfrm>
            <a:off x="5300812" y="891241"/>
            <a:ext cx="5978834" cy="5075519"/>
          </a:xfrm>
        </p:spPr>
        <p:txBody>
          <a:bodyPr anchor="ctr">
            <a:normAutofit/>
          </a:bodyPr>
          <a:lstStyle/>
          <a:p>
            <a:r>
              <a:rPr lang="en-US" altLang="zh-CN" sz="2000">
                <a:latin typeface="Times New Roman" panose="02020603050405020304" pitchFamily="18" charset="0"/>
                <a:cs typeface="Times New Roman" panose="02020603050405020304" pitchFamily="18" charset="0"/>
              </a:rPr>
              <a:t>We will use </a:t>
            </a:r>
            <a:r>
              <a:rPr lang="en-US" altLang="zh-CN" sz="2000" err="1">
                <a:latin typeface="Times New Roman" panose="02020603050405020304" pitchFamily="18" charset="0"/>
                <a:cs typeface="Times New Roman" panose="02020603050405020304" pitchFamily="18" charset="0"/>
              </a:rPr>
              <a:t>BigQuery</a:t>
            </a:r>
            <a:r>
              <a:rPr lang="en-US" altLang="zh-CN" sz="2000">
                <a:latin typeface="Times New Roman" panose="02020603050405020304" pitchFamily="18" charset="0"/>
                <a:cs typeface="Times New Roman" panose="02020603050405020304" pitchFamily="18" charset="0"/>
              </a:rPr>
              <a:t> and </a:t>
            </a:r>
            <a:r>
              <a:rPr lang="en-US" altLang="zh-CN" sz="2000" err="1">
                <a:latin typeface="Times New Roman" panose="02020603050405020304" pitchFamily="18" charset="0"/>
                <a:cs typeface="Times New Roman" panose="02020603050405020304" pitchFamily="18" charset="0"/>
              </a:rPr>
              <a:t>OpenRefine</a:t>
            </a:r>
            <a:r>
              <a:rPr lang="en-US" altLang="zh-CN" sz="2000">
                <a:latin typeface="Times New Roman" panose="02020603050405020304" pitchFamily="18" charset="0"/>
                <a:cs typeface="Times New Roman" panose="02020603050405020304" pitchFamily="18" charset="0"/>
              </a:rPr>
              <a:t> to sort and filter the data queries.</a:t>
            </a:r>
          </a:p>
          <a:p>
            <a:r>
              <a:rPr lang="en-US" altLang="zh-CN" sz="2000">
                <a:latin typeface="Times New Roman" panose="02020603050405020304" pitchFamily="18" charset="0"/>
                <a:cs typeface="Times New Roman" panose="02020603050405020304" pitchFamily="18" charset="0"/>
              </a:rPr>
              <a:t>Then, we will use Tableau to build visuals on data for better data understanding. </a:t>
            </a:r>
            <a:endParaRPr lang="zh-CN" altLang="en-US" sz="20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58104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graphicFrame>
        <p:nvGraphicFramePr>
          <p:cNvPr id="9" name="Chart 8">
            <a:extLst>
              <a:ext uri="{FF2B5EF4-FFF2-40B4-BE49-F238E27FC236}">
                <a16:creationId xmlns:a16="http://schemas.microsoft.com/office/drawing/2014/main" id="{FB8ED65A-9364-6745-F601-0F5EA5055C24}"/>
              </a:ext>
            </a:extLst>
          </p:cNvPr>
          <p:cNvGraphicFramePr/>
          <p:nvPr>
            <p:extLst>
              <p:ext uri="{D42A27DB-BD31-4B8C-83A1-F6EECF244321}">
                <p14:modId xmlns:p14="http://schemas.microsoft.com/office/powerpoint/2010/main" val="2182061304"/>
              </p:ext>
            </p:extLst>
          </p:nvPr>
        </p:nvGraphicFramePr>
        <p:xfrm>
          <a:off x="371855" y="374903"/>
          <a:ext cx="5716297" cy="52240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7C3F4497-D8B3-75D5-BBE2-DCA7661BD0D9}"/>
              </a:ext>
            </a:extLst>
          </p:cNvPr>
          <p:cNvGraphicFramePr/>
          <p:nvPr>
            <p:extLst>
              <p:ext uri="{D42A27DB-BD31-4B8C-83A1-F6EECF244321}">
                <p14:modId xmlns:p14="http://schemas.microsoft.com/office/powerpoint/2010/main" val="3572010294"/>
              </p:ext>
            </p:extLst>
          </p:nvPr>
        </p:nvGraphicFramePr>
        <p:xfrm>
          <a:off x="6103851" y="374904"/>
          <a:ext cx="5853454" cy="52240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5522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cxnSp>
        <p:nvCxnSpPr>
          <p:cNvPr id="14"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C72FAE71-1474-E84A-3051-4FCA0C4A5ACB}"/>
              </a:ext>
            </a:extLst>
          </p:cNvPr>
          <p:cNvGraphicFramePr/>
          <p:nvPr>
            <p:extLst>
              <p:ext uri="{D42A27DB-BD31-4B8C-83A1-F6EECF244321}">
                <p14:modId xmlns:p14="http://schemas.microsoft.com/office/powerpoint/2010/main" val="610496315"/>
              </p:ext>
            </p:extLst>
          </p:nvPr>
        </p:nvGraphicFramePr>
        <p:xfrm>
          <a:off x="371856" y="374904"/>
          <a:ext cx="5724143" cy="59836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13F146F0-72F6-7FCD-B54C-4AEF3664F465}"/>
              </a:ext>
            </a:extLst>
          </p:cNvPr>
          <p:cNvGraphicFramePr/>
          <p:nvPr>
            <p:extLst>
              <p:ext uri="{D42A27DB-BD31-4B8C-83A1-F6EECF244321}">
                <p14:modId xmlns:p14="http://schemas.microsoft.com/office/powerpoint/2010/main" val="947790986"/>
              </p:ext>
            </p:extLst>
          </p:nvPr>
        </p:nvGraphicFramePr>
        <p:xfrm>
          <a:off x="6096000" y="374904"/>
          <a:ext cx="5724143" cy="59836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0384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9274B5A-30C8-8941-25A7-F5C1AEDC1387}"/>
              </a:ext>
            </a:extLst>
          </p:cNvPr>
          <p:cNvSpPr>
            <a:spLocks noGrp="1"/>
          </p:cNvSpPr>
          <p:nvPr>
            <p:ph type="title"/>
          </p:nvPr>
        </p:nvSpPr>
        <p:spPr>
          <a:xfrm>
            <a:off x="723619" y="891241"/>
            <a:ext cx="3939084" cy="5075519"/>
          </a:xfrm>
        </p:spPr>
        <p:txBody>
          <a:bodyPr>
            <a:normAutofit/>
          </a:bodyPr>
          <a:lstStyle/>
          <a:p>
            <a:pPr algn="r"/>
            <a:r>
              <a:rPr lang="en-US" altLang="zh-CN">
                <a:latin typeface="Times New Roman" panose="02020603050405020304" pitchFamily="18" charset="0"/>
                <a:cs typeface="Times New Roman" panose="02020603050405020304" pitchFamily="18" charset="0"/>
              </a:rPr>
              <a:t>Profit and State Analysis</a:t>
            </a:r>
            <a:br>
              <a:rPr lang="zh-CN" altLang="en-US">
                <a:latin typeface="Avenir Next LT Pro" panose="020B0504020202020204" pitchFamily="34" charset="0"/>
              </a:rPr>
            </a:br>
            <a:endParaRPr lang="en-US"/>
          </a:p>
        </p:txBody>
      </p:sp>
      <p:cxnSp>
        <p:nvCxnSpPr>
          <p:cNvPr id="14"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E87AEE-6463-D937-55AC-D7076BA639B9}"/>
              </a:ext>
            </a:extLst>
          </p:cNvPr>
          <p:cNvSpPr>
            <a:spLocks noGrp="1"/>
          </p:cNvSpPr>
          <p:nvPr>
            <p:ph idx="1"/>
          </p:nvPr>
        </p:nvSpPr>
        <p:spPr>
          <a:xfrm>
            <a:off x="5300812" y="891241"/>
            <a:ext cx="5978834" cy="5075519"/>
          </a:xfrm>
        </p:spPr>
        <p:txBody>
          <a:bodyPr anchor="ctr">
            <a:normAutofit fontScale="92500" lnSpcReduction="20000"/>
          </a:bodyPr>
          <a:lstStyle/>
          <a:p>
            <a:endParaRPr lang="en-US" altLang="zh-CN" sz="2000" b="1">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Overall Profit Analysis: </a:t>
            </a:r>
            <a:r>
              <a:rPr lang="en-US" sz="2100">
                <a:latin typeface="Times New Roman" panose="02020603050405020304" pitchFamily="18" charset="0"/>
                <a:cs typeface="Times New Roman" panose="02020603050405020304" pitchFamily="18" charset="0"/>
              </a:rPr>
              <a:t>In summary of the profit analysis, even though there was an increase in units sold from 2007 to 2008, the total profit has decreased by </a:t>
            </a:r>
            <a:r>
              <a:rPr lang="en-US" sz="2100">
                <a:solidFill>
                  <a:srgbClr val="FF0000"/>
                </a:solidFill>
                <a:latin typeface="Times New Roman" panose="02020603050405020304" pitchFamily="18" charset="0"/>
                <a:cs typeface="Times New Roman" panose="02020603050405020304" pitchFamily="18" charset="0"/>
              </a:rPr>
              <a:t>0.3 million dollars</a:t>
            </a:r>
            <a:r>
              <a:rPr lang="en-US" sz="2100">
                <a:latin typeface="Times New Roman" panose="02020603050405020304" pitchFamily="18" charset="0"/>
                <a:cs typeface="Times New Roman" panose="02020603050405020304" pitchFamily="18" charset="0"/>
              </a:rPr>
              <a:t>. In the subsequent examination, we will produce a set of data analysis to aid in decision making.</a:t>
            </a:r>
          </a:p>
          <a:p>
            <a:pPr>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State Analysis:</a:t>
            </a:r>
          </a:p>
          <a:p>
            <a:pPr marL="800100" lvl="1" indent="-342900">
              <a:buFont typeface="+mj-lt"/>
              <a:buAutoNum type="arabicPeriod"/>
            </a:pPr>
            <a:r>
              <a:rPr lang="en-US" sz="2000">
                <a:latin typeface="Times New Roman" panose="02020603050405020304" pitchFamily="18" charset="0"/>
                <a:cs typeface="Times New Roman" panose="02020603050405020304" pitchFamily="18" charset="0"/>
              </a:rPr>
              <a:t>Texas had the highest drug demand in the United States with </a:t>
            </a:r>
            <a:r>
              <a:rPr lang="en-US" sz="2000">
                <a:solidFill>
                  <a:srgbClr val="FF0000"/>
                </a:solidFill>
                <a:latin typeface="Times New Roman" panose="02020603050405020304" pitchFamily="18" charset="0"/>
                <a:cs typeface="Times New Roman" panose="02020603050405020304" pitchFamily="18" charset="0"/>
              </a:rPr>
              <a:t>11,178</a:t>
            </a:r>
            <a:r>
              <a:rPr lang="en-US" sz="2000">
                <a:latin typeface="Times New Roman" panose="02020603050405020304" pitchFamily="18" charset="0"/>
                <a:cs typeface="Times New Roman" panose="02020603050405020304" pitchFamily="18" charset="0"/>
              </a:rPr>
              <a:t> units sold between 2007 and 2010, whereas New York generated the highest total profit of </a:t>
            </a:r>
            <a:r>
              <a:rPr lang="en-US" sz="2000">
                <a:solidFill>
                  <a:srgbClr val="FF0000"/>
                </a:solidFill>
                <a:latin typeface="Times New Roman" panose="02020603050405020304" pitchFamily="18" charset="0"/>
                <a:cs typeface="Times New Roman" panose="02020603050405020304" pitchFamily="18" charset="0"/>
              </a:rPr>
              <a:t>$436,864</a:t>
            </a:r>
            <a:r>
              <a:rPr lang="en-US" sz="2000">
                <a:latin typeface="Times New Roman" panose="02020603050405020304" pitchFamily="18" charset="0"/>
                <a:cs typeface="Times New Roman" panose="02020603050405020304" pitchFamily="18" charset="0"/>
              </a:rPr>
              <a:t>.</a:t>
            </a:r>
          </a:p>
          <a:p>
            <a:pPr marL="800100" lvl="1" indent="-342900">
              <a:buFont typeface="+mj-lt"/>
              <a:buAutoNum type="arabicPeriod"/>
            </a:pPr>
            <a:r>
              <a:rPr lang="en-US" sz="2000">
                <a:latin typeface="Times New Roman" panose="02020603050405020304" pitchFamily="18" charset="0"/>
                <a:cs typeface="Times New Roman" panose="02020603050405020304" pitchFamily="18" charset="0"/>
              </a:rPr>
              <a:t>The primary reason why Texas sold more units than New York but earned less profit than New York is due to the variation in the </a:t>
            </a:r>
            <a:r>
              <a:rPr lang="en-US" sz="2000">
                <a:solidFill>
                  <a:srgbClr val="FF0000"/>
                </a:solidFill>
                <a:latin typeface="Times New Roman" panose="02020603050405020304" pitchFamily="18" charset="0"/>
                <a:cs typeface="Times New Roman" panose="02020603050405020304" pitchFamily="18" charset="0"/>
              </a:rPr>
              <a:t>average retail sales price per unit</a:t>
            </a:r>
            <a:r>
              <a:rPr lang="en-US" altLang="zh-CN" sz="20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sz="2100" b="1">
                <a:latin typeface="Times New Roman" panose="02020603050405020304" pitchFamily="18" charset="0"/>
                <a:cs typeface="Times New Roman" panose="02020603050405020304" pitchFamily="18" charset="0"/>
              </a:rPr>
              <a:t>Solution:</a:t>
            </a:r>
            <a:r>
              <a:rPr lang="en-US" altLang="zh-CN" sz="2100">
                <a:latin typeface="Times New Roman" panose="02020603050405020304" pitchFamily="18" charset="0"/>
                <a:cs typeface="Times New Roman" panose="02020603050405020304" pitchFamily="18" charset="0"/>
              </a:rPr>
              <a:t> </a:t>
            </a:r>
            <a:r>
              <a:rPr lang="en-US" sz="2100">
                <a:latin typeface="Times New Roman" panose="02020603050405020304" pitchFamily="18" charset="0"/>
                <a:cs typeface="Times New Roman" panose="02020603050405020304" pitchFamily="18" charset="0"/>
              </a:rPr>
              <a:t>Raise the unit retail sales price in Texas.</a:t>
            </a:r>
            <a:endParaRPr lang="en-US" altLang="zh-CN">
              <a:latin typeface="Times New Roman" panose="02020603050405020304" pitchFamily="18" charset="0"/>
              <a:cs typeface="Times New Roman" panose="02020603050405020304" pitchFamily="18" charset="0"/>
            </a:endParaRPr>
          </a:p>
          <a:p>
            <a:endParaRPr lang="en-US" altLang="zh-CN" b="1">
              <a:latin typeface="Avenir Next LT Pro" panose="020B0504020202020204" pitchFamily="34" charset="0"/>
            </a:endParaRPr>
          </a:p>
          <a:p>
            <a:endParaRPr lang="en-US"/>
          </a:p>
        </p:txBody>
      </p:sp>
    </p:spTree>
    <p:extLst>
      <p:ext uri="{BB962C8B-B14F-4D97-AF65-F5344CB8AC3E}">
        <p14:creationId xmlns:p14="http://schemas.microsoft.com/office/powerpoint/2010/main" val="85570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graphicFrame>
        <p:nvGraphicFramePr>
          <p:cNvPr id="2" name="Chart 1">
            <a:extLst>
              <a:ext uri="{FF2B5EF4-FFF2-40B4-BE49-F238E27FC236}">
                <a16:creationId xmlns:a16="http://schemas.microsoft.com/office/drawing/2014/main" id="{368D9F90-FFAA-4E75-D2F5-D604D63B1314}"/>
              </a:ext>
            </a:extLst>
          </p:cNvPr>
          <p:cNvGraphicFramePr/>
          <p:nvPr>
            <p:extLst>
              <p:ext uri="{D42A27DB-BD31-4B8C-83A1-F6EECF244321}">
                <p14:modId xmlns:p14="http://schemas.microsoft.com/office/powerpoint/2010/main" val="755599010"/>
              </p:ext>
            </p:extLst>
          </p:nvPr>
        </p:nvGraphicFramePr>
        <p:xfrm>
          <a:off x="234696" y="374904"/>
          <a:ext cx="11585448" cy="61081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903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1</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SavonVTI</vt:lpstr>
      <vt:lpstr>PowerPoint Presentation</vt:lpstr>
      <vt:lpstr>Problem Statement:  </vt:lpstr>
      <vt:lpstr>Business Understanding </vt:lpstr>
      <vt:lpstr>Data Understanding </vt:lpstr>
      <vt:lpstr>Data Preparation: </vt:lpstr>
      <vt:lpstr>PowerPoint Presentation</vt:lpstr>
      <vt:lpstr>PowerPoint Presentation</vt:lpstr>
      <vt:lpstr>Profit and State Analysis </vt:lpstr>
      <vt:lpstr>PowerPoint Presentation</vt:lpstr>
      <vt:lpstr>PowerPoint Presentation</vt:lpstr>
      <vt:lpstr>Wholesaler Analysis </vt:lpstr>
      <vt:lpstr>PowerPoint Presentation</vt:lpstr>
      <vt:lpstr>Pharmacy Representative Analysis</vt:lpstr>
      <vt:lpstr>Query</vt:lpstr>
      <vt:lpstr>Query Cont</vt:lpstr>
      <vt:lpstr>Open Refine Before  We have removed NULL rows from the data sheet of column : RX Name using Open Refine to tune the accuracy of the data visualization.</vt:lpstr>
      <vt:lpstr>Open Refine After  </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avinash1306 chintu</dc:creator>
  <cp:lastModifiedBy>Varanganti, Sowmya</cp:lastModifiedBy>
  <cp:revision>2</cp:revision>
  <dcterms:created xsi:type="dcterms:W3CDTF">2023-03-01T15:17:07Z</dcterms:created>
  <dcterms:modified xsi:type="dcterms:W3CDTF">2023-08-06T21:57:13Z</dcterms:modified>
</cp:coreProperties>
</file>