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tags/tag16.xml" ContentType="application/vnd.openxmlformats-officedocument.presentationml.tags+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82" r:id="rId2"/>
    <p:sldMasterId id="2147483686" r:id="rId3"/>
    <p:sldMasterId id="2147483689" r:id="rId4"/>
  </p:sldMasterIdLst>
  <p:notesMasterIdLst>
    <p:notesMasterId r:id="rId95"/>
  </p:notesMasterIdLst>
  <p:handoutMasterIdLst>
    <p:handoutMasterId r:id="rId96"/>
  </p:handoutMasterIdLst>
  <p:sldIdLst>
    <p:sldId id="257" r:id="rId5"/>
    <p:sldId id="258" r:id="rId6"/>
    <p:sldId id="260" r:id="rId7"/>
    <p:sldId id="501" r:id="rId8"/>
    <p:sldId id="502" r:id="rId9"/>
    <p:sldId id="503" r:id="rId10"/>
    <p:sldId id="504" r:id="rId11"/>
    <p:sldId id="505" r:id="rId12"/>
    <p:sldId id="506" r:id="rId13"/>
    <p:sldId id="507" r:id="rId14"/>
    <p:sldId id="508" r:id="rId15"/>
    <p:sldId id="509" r:id="rId16"/>
    <p:sldId id="510" r:id="rId17"/>
    <p:sldId id="511" r:id="rId18"/>
    <p:sldId id="512" r:id="rId19"/>
    <p:sldId id="513" r:id="rId20"/>
    <p:sldId id="514" r:id="rId21"/>
    <p:sldId id="515" r:id="rId22"/>
    <p:sldId id="516" r:id="rId23"/>
    <p:sldId id="517" r:id="rId24"/>
    <p:sldId id="518" r:id="rId25"/>
    <p:sldId id="519" r:id="rId26"/>
    <p:sldId id="520" r:id="rId27"/>
    <p:sldId id="521" r:id="rId28"/>
    <p:sldId id="522" r:id="rId29"/>
    <p:sldId id="524" r:id="rId30"/>
    <p:sldId id="525" r:id="rId31"/>
    <p:sldId id="526" r:id="rId32"/>
    <p:sldId id="527" r:id="rId33"/>
    <p:sldId id="528" r:id="rId34"/>
    <p:sldId id="529" r:id="rId35"/>
    <p:sldId id="530" r:id="rId36"/>
    <p:sldId id="531" r:id="rId37"/>
    <p:sldId id="532" r:id="rId38"/>
    <p:sldId id="533" r:id="rId39"/>
    <p:sldId id="534" r:id="rId40"/>
    <p:sldId id="535" r:id="rId41"/>
    <p:sldId id="536" r:id="rId42"/>
    <p:sldId id="537" r:id="rId43"/>
    <p:sldId id="538" r:id="rId44"/>
    <p:sldId id="539" r:id="rId45"/>
    <p:sldId id="540" r:id="rId46"/>
    <p:sldId id="541" r:id="rId47"/>
    <p:sldId id="542" r:id="rId48"/>
    <p:sldId id="543" r:id="rId49"/>
    <p:sldId id="544" r:id="rId50"/>
    <p:sldId id="545" r:id="rId51"/>
    <p:sldId id="546" r:id="rId52"/>
    <p:sldId id="547" r:id="rId53"/>
    <p:sldId id="548" r:id="rId54"/>
    <p:sldId id="549" r:id="rId55"/>
    <p:sldId id="550" r:id="rId56"/>
    <p:sldId id="551" r:id="rId57"/>
    <p:sldId id="552" r:id="rId58"/>
    <p:sldId id="553" r:id="rId59"/>
    <p:sldId id="554" r:id="rId60"/>
    <p:sldId id="555" r:id="rId61"/>
    <p:sldId id="556" r:id="rId62"/>
    <p:sldId id="557" r:id="rId63"/>
    <p:sldId id="558" r:id="rId64"/>
    <p:sldId id="559" r:id="rId65"/>
    <p:sldId id="560" r:id="rId66"/>
    <p:sldId id="561" r:id="rId67"/>
    <p:sldId id="562" r:id="rId68"/>
    <p:sldId id="563" r:id="rId69"/>
    <p:sldId id="564" r:id="rId70"/>
    <p:sldId id="565" r:id="rId71"/>
    <p:sldId id="566" r:id="rId72"/>
    <p:sldId id="567" r:id="rId73"/>
    <p:sldId id="568" r:id="rId74"/>
    <p:sldId id="569" r:id="rId75"/>
    <p:sldId id="570" r:id="rId76"/>
    <p:sldId id="571" r:id="rId77"/>
    <p:sldId id="572" r:id="rId78"/>
    <p:sldId id="573" r:id="rId79"/>
    <p:sldId id="574" r:id="rId80"/>
    <p:sldId id="575" r:id="rId81"/>
    <p:sldId id="576" r:id="rId82"/>
    <p:sldId id="577" r:id="rId83"/>
    <p:sldId id="578" r:id="rId84"/>
    <p:sldId id="579" r:id="rId85"/>
    <p:sldId id="580" r:id="rId86"/>
    <p:sldId id="581" r:id="rId87"/>
    <p:sldId id="582" r:id="rId88"/>
    <p:sldId id="583" r:id="rId89"/>
    <p:sldId id="584" r:id="rId90"/>
    <p:sldId id="585" r:id="rId91"/>
    <p:sldId id="586" r:id="rId92"/>
    <p:sldId id="587" r:id="rId93"/>
    <p:sldId id="500"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66"/>
      </p:cViewPr>
      <p:guideLst>
        <p:guide orient="horz" pos="528"/>
        <p:guide pos="384"/>
      </p:guideLst>
    </p:cSldViewPr>
  </p:slideViewPr>
  <p:notesTextViewPr>
    <p:cViewPr>
      <p:scale>
        <a:sx n="1" d="1"/>
        <a:sy n="1" d="1"/>
      </p:scale>
      <p:origin x="0" y="0"/>
    </p:cViewPr>
  </p:notesTextViewPr>
  <p:notesViewPr>
    <p:cSldViewPr>
      <p:cViewPr varScale="1">
        <p:scale>
          <a:sx n="122" d="100"/>
          <a:sy n="122" d="100"/>
        </p:scale>
        <p:origin x="49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A60AD7-A4E3-4B35-9DDD-3703671FB979}" type="doc">
      <dgm:prSet loTypeId="urn:microsoft.com/office/officeart/2005/8/layout/default" loCatId="list" qsTypeId="urn:microsoft.com/office/officeart/2005/8/quickstyle/simple1" qsCatId="simple" csTypeId="urn:microsoft.com/office/officeart/2005/8/colors/accent6_1" csCatId="accent6"/>
      <dgm:spPr/>
      <dgm:t>
        <a:bodyPr/>
        <a:lstStyle/>
        <a:p>
          <a:endParaRPr lang="en-US"/>
        </a:p>
      </dgm:t>
    </dgm:pt>
    <dgm:pt modelId="{9BC7E084-4430-4744-B3A2-42D00B5E82C0}">
      <dgm:prSet custT="1"/>
      <dgm:spPr/>
      <dgm:t>
        <a:bodyPr/>
        <a:lstStyle/>
        <a:p>
          <a:pPr rtl="0"/>
          <a:r>
            <a:rPr lang="en-US" sz="2400">
              <a:latin typeface="Cambria" panose="02040503050406030204" pitchFamily="18" charset="0"/>
              <a:ea typeface="Cambria" panose="02040503050406030204" pitchFamily="18" charset="0"/>
            </a:rPr>
            <a:t>Linear Trend Forecasting</a:t>
          </a:r>
        </a:p>
      </dgm:t>
    </dgm:pt>
    <dgm:pt modelId="{FC8A7E12-0A77-47FD-BABB-A1DE8B0463FB}" type="parTrans" cxnId="{E5191C01-8E9C-4E6A-A3A8-3AE8F727938C}">
      <dgm:prSet/>
      <dgm:spPr/>
      <dgm:t>
        <a:bodyPr/>
        <a:lstStyle/>
        <a:p>
          <a:endParaRPr lang="en-US" sz="2400">
            <a:latin typeface="Cambria" panose="02040503050406030204" pitchFamily="18" charset="0"/>
            <a:ea typeface="Cambria" panose="02040503050406030204" pitchFamily="18" charset="0"/>
          </a:endParaRPr>
        </a:p>
      </dgm:t>
    </dgm:pt>
    <dgm:pt modelId="{0B59E849-ABD6-43E8-B9C1-8E1312EA37BC}" type="sibTrans" cxnId="{E5191C01-8E9C-4E6A-A3A8-3AE8F727938C}">
      <dgm:prSet/>
      <dgm:spPr/>
      <dgm:t>
        <a:bodyPr/>
        <a:lstStyle/>
        <a:p>
          <a:endParaRPr lang="en-US" sz="2400">
            <a:latin typeface="Cambria" panose="02040503050406030204" pitchFamily="18" charset="0"/>
            <a:ea typeface="Cambria" panose="02040503050406030204" pitchFamily="18" charset="0"/>
          </a:endParaRPr>
        </a:p>
      </dgm:t>
    </dgm:pt>
    <dgm:pt modelId="{C219944B-C5D5-4E8E-992B-5D04FD7B1830}">
      <dgm:prSet custT="1"/>
      <dgm:spPr/>
      <dgm:t>
        <a:bodyPr/>
        <a:lstStyle/>
        <a:p>
          <a:pPr rtl="0"/>
          <a:r>
            <a:rPr lang="en-US" sz="2400">
              <a:latin typeface="Cambria" panose="02040503050406030204" pitchFamily="18" charset="0"/>
              <a:ea typeface="Cambria" panose="02040503050406030204" pitchFamily="18" charset="0"/>
            </a:rPr>
            <a:t>Nonlinear Trend Forecasting</a:t>
          </a:r>
        </a:p>
      </dgm:t>
    </dgm:pt>
    <dgm:pt modelId="{EABAE0CA-8F24-45A9-A0E8-DFE46BC896C8}" type="parTrans" cxnId="{049F47A9-7B6A-4B44-B0EF-AD219C15D131}">
      <dgm:prSet/>
      <dgm:spPr/>
      <dgm:t>
        <a:bodyPr/>
        <a:lstStyle/>
        <a:p>
          <a:endParaRPr lang="en-US" sz="2400">
            <a:latin typeface="Cambria" panose="02040503050406030204" pitchFamily="18" charset="0"/>
            <a:ea typeface="Cambria" panose="02040503050406030204" pitchFamily="18" charset="0"/>
          </a:endParaRPr>
        </a:p>
      </dgm:t>
    </dgm:pt>
    <dgm:pt modelId="{7B9356BE-694F-434A-884D-4248243939A8}" type="sibTrans" cxnId="{049F47A9-7B6A-4B44-B0EF-AD219C15D131}">
      <dgm:prSet/>
      <dgm:spPr/>
      <dgm:t>
        <a:bodyPr/>
        <a:lstStyle/>
        <a:p>
          <a:endParaRPr lang="en-US" sz="2400">
            <a:latin typeface="Cambria" panose="02040503050406030204" pitchFamily="18" charset="0"/>
            <a:ea typeface="Cambria" panose="02040503050406030204" pitchFamily="18" charset="0"/>
          </a:endParaRPr>
        </a:p>
      </dgm:t>
    </dgm:pt>
    <dgm:pt modelId="{3AE6EC1B-C395-47C1-B28D-13DBF5F9549E}">
      <dgm:prSet custT="1"/>
      <dgm:spPr/>
      <dgm:t>
        <a:bodyPr/>
        <a:lstStyle/>
        <a:p>
          <a:pPr rtl="0"/>
          <a:r>
            <a:rPr lang="en-US" sz="2400">
              <a:latin typeface="Cambria" panose="02040503050406030204" pitchFamily="18" charset="0"/>
              <a:ea typeface="Cambria" panose="02040503050406030204" pitchFamily="18" charset="0"/>
            </a:rPr>
            <a:t>Exponential Trend Forecasting</a:t>
          </a:r>
        </a:p>
      </dgm:t>
    </dgm:pt>
    <dgm:pt modelId="{4B319E36-2C67-4E7A-BC46-D8070A20C6BC}" type="parTrans" cxnId="{5D823CC3-171D-49A2-A5E4-A945501F6B68}">
      <dgm:prSet/>
      <dgm:spPr/>
      <dgm:t>
        <a:bodyPr/>
        <a:lstStyle/>
        <a:p>
          <a:endParaRPr lang="en-US" sz="2400">
            <a:latin typeface="Cambria" panose="02040503050406030204" pitchFamily="18" charset="0"/>
            <a:ea typeface="Cambria" panose="02040503050406030204" pitchFamily="18" charset="0"/>
          </a:endParaRPr>
        </a:p>
      </dgm:t>
    </dgm:pt>
    <dgm:pt modelId="{1879A388-9CE0-4C3F-9907-59E62764D865}" type="sibTrans" cxnId="{5D823CC3-171D-49A2-A5E4-A945501F6B68}">
      <dgm:prSet/>
      <dgm:spPr/>
      <dgm:t>
        <a:bodyPr/>
        <a:lstStyle/>
        <a:p>
          <a:endParaRPr lang="en-US" sz="2400">
            <a:latin typeface="Cambria" panose="02040503050406030204" pitchFamily="18" charset="0"/>
            <a:ea typeface="Cambria" panose="02040503050406030204" pitchFamily="18" charset="0"/>
          </a:endParaRPr>
        </a:p>
      </dgm:t>
    </dgm:pt>
    <dgm:pt modelId="{99088988-8AE0-4A98-9A9E-9943F5D35F37}" type="pres">
      <dgm:prSet presAssocID="{64A60AD7-A4E3-4B35-9DDD-3703671FB979}" presName="diagram" presStyleCnt="0">
        <dgm:presLayoutVars>
          <dgm:dir/>
          <dgm:resizeHandles val="exact"/>
        </dgm:presLayoutVars>
      </dgm:prSet>
      <dgm:spPr/>
      <dgm:t>
        <a:bodyPr/>
        <a:lstStyle/>
        <a:p>
          <a:endParaRPr lang="en-US"/>
        </a:p>
      </dgm:t>
    </dgm:pt>
    <dgm:pt modelId="{6913D34B-22DD-4F11-A8BA-38F899D6A7D2}" type="pres">
      <dgm:prSet presAssocID="{9BC7E084-4430-4744-B3A2-42D00B5E82C0}" presName="node" presStyleLbl="node1" presStyleIdx="0" presStyleCnt="3">
        <dgm:presLayoutVars>
          <dgm:bulletEnabled val="1"/>
        </dgm:presLayoutVars>
      </dgm:prSet>
      <dgm:spPr/>
      <dgm:t>
        <a:bodyPr/>
        <a:lstStyle/>
        <a:p>
          <a:endParaRPr lang="en-US"/>
        </a:p>
      </dgm:t>
    </dgm:pt>
    <dgm:pt modelId="{B07F87A2-A676-4ADA-965A-D742B8CA1060}" type="pres">
      <dgm:prSet presAssocID="{0B59E849-ABD6-43E8-B9C1-8E1312EA37BC}" presName="sibTrans" presStyleCnt="0"/>
      <dgm:spPr/>
    </dgm:pt>
    <dgm:pt modelId="{D58DE8D6-F4F7-450B-B413-3BD644059B47}" type="pres">
      <dgm:prSet presAssocID="{C219944B-C5D5-4E8E-992B-5D04FD7B1830}" presName="node" presStyleLbl="node1" presStyleIdx="1" presStyleCnt="3">
        <dgm:presLayoutVars>
          <dgm:bulletEnabled val="1"/>
        </dgm:presLayoutVars>
      </dgm:prSet>
      <dgm:spPr/>
      <dgm:t>
        <a:bodyPr/>
        <a:lstStyle/>
        <a:p>
          <a:endParaRPr lang="en-US"/>
        </a:p>
      </dgm:t>
    </dgm:pt>
    <dgm:pt modelId="{55AE77ED-1510-4FA8-A094-3C73B15ECA47}" type="pres">
      <dgm:prSet presAssocID="{7B9356BE-694F-434A-884D-4248243939A8}" presName="sibTrans" presStyleCnt="0"/>
      <dgm:spPr/>
    </dgm:pt>
    <dgm:pt modelId="{62050DE6-75CB-4A59-8796-E94566C95826}" type="pres">
      <dgm:prSet presAssocID="{3AE6EC1B-C395-47C1-B28D-13DBF5F9549E}" presName="node" presStyleLbl="node1" presStyleIdx="2" presStyleCnt="3">
        <dgm:presLayoutVars>
          <dgm:bulletEnabled val="1"/>
        </dgm:presLayoutVars>
      </dgm:prSet>
      <dgm:spPr/>
      <dgm:t>
        <a:bodyPr/>
        <a:lstStyle/>
        <a:p>
          <a:endParaRPr lang="en-US"/>
        </a:p>
      </dgm:t>
    </dgm:pt>
  </dgm:ptLst>
  <dgm:cxnLst>
    <dgm:cxn modelId="{67069EB6-D379-4476-8AA4-42D2B7151401}" type="presOf" srcId="{3AE6EC1B-C395-47C1-B28D-13DBF5F9549E}" destId="{62050DE6-75CB-4A59-8796-E94566C95826}" srcOrd="0" destOrd="0" presId="urn:microsoft.com/office/officeart/2005/8/layout/default"/>
    <dgm:cxn modelId="{B237D8D9-D8F9-4D33-83EF-225CC9C63102}" type="presOf" srcId="{9BC7E084-4430-4744-B3A2-42D00B5E82C0}" destId="{6913D34B-22DD-4F11-A8BA-38F899D6A7D2}" srcOrd="0" destOrd="0" presId="urn:microsoft.com/office/officeart/2005/8/layout/default"/>
    <dgm:cxn modelId="{049F47A9-7B6A-4B44-B0EF-AD219C15D131}" srcId="{64A60AD7-A4E3-4B35-9DDD-3703671FB979}" destId="{C219944B-C5D5-4E8E-992B-5D04FD7B1830}" srcOrd="1" destOrd="0" parTransId="{EABAE0CA-8F24-45A9-A0E8-DFE46BC896C8}" sibTransId="{7B9356BE-694F-434A-884D-4248243939A8}"/>
    <dgm:cxn modelId="{5D823CC3-171D-49A2-A5E4-A945501F6B68}" srcId="{64A60AD7-A4E3-4B35-9DDD-3703671FB979}" destId="{3AE6EC1B-C395-47C1-B28D-13DBF5F9549E}" srcOrd="2" destOrd="0" parTransId="{4B319E36-2C67-4E7A-BC46-D8070A20C6BC}" sibTransId="{1879A388-9CE0-4C3F-9907-59E62764D865}"/>
    <dgm:cxn modelId="{6E24A149-C6DA-4E11-9BE8-67B9276A386D}" type="presOf" srcId="{C219944B-C5D5-4E8E-992B-5D04FD7B1830}" destId="{D58DE8D6-F4F7-450B-B413-3BD644059B47}" srcOrd="0" destOrd="0" presId="urn:microsoft.com/office/officeart/2005/8/layout/default"/>
    <dgm:cxn modelId="{E5191C01-8E9C-4E6A-A3A8-3AE8F727938C}" srcId="{64A60AD7-A4E3-4B35-9DDD-3703671FB979}" destId="{9BC7E084-4430-4744-B3A2-42D00B5E82C0}" srcOrd="0" destOrd="0" parTransId="{FC8A7E12-0A77-47FD-BABB-A1DE8B0463FB}" sibTransId="{0B59E849-ABD6-43E8-B9C1-8E1312EA37BC}"/>
    <dgm:cxn modelId="{E65A3AF8-20AB-44CC-9080-E21A9EEA82C9}" type="presOf" srcId="{64A60AD7-A4E3-4B35-9DDD-3703671FB979}" destId="{99088988-8AE0-4A98-9A9E-9943F5D35F37}" srcOrd="0" destOrd="0" presId="urn:microsoft.com/office/officeart/2005/8/layout/default"/>
    <dgm:cxn modelId="{E545456D-C683-4D82-8F19-B0FF3DF82786}" type="presParOf" srcId="{99088988-8AE0-4A98-9A9E-9943F5D35F37}" destId="{6913D34B-22DD-4F11-A8BA-38F899D6A7D2}" srcOrd="0" destOrd="0" presId="urn:microsoft.com/office/officeart/2005/8/layout/default"/>
    <dgm:cxn modelId="{958FDA99-C189-4BCB-B3BD-665668389859}" type="presParOf" srcId="{99088988-8AE0-4A98-9A9E-9943F5D35F37}" destId="{B07F87A2-A676-4ADA-965A-D742B8CA1060}" srcOrd="1" destOrd="0" presId="urn:microsoft.com/office/officeart/2005/8/layout/default"/>
    <dgm:cxn modelId="{68C38296-0DEE-4E1B-8DD4-F866301DCBC2}" type="presParOf" srcId="{99088988-8AE0-4A98-9A9E-9943F5D35F37}" destId="{D58DE8D6-F4F7-450B-B413-3BD644059B47}" srcOrd="2" destOrd="0" presId="urn:microsoft.com/office/officeart/2005/8/layout/default"/>
    <dgm:cxn modelId="{BEDE3865-DAA8-4640-B452-A47D8091079D}" type="presParOf" srcId="{99088988-8AE0-4A98-9A9E-9943F5D35F37}" destId="{55AE77ED-1510-4FA8-A094-3C73B15ECA47}" srcOrd="3" destOrd="0" presId="urn:microsoft.com/office/officeart/2005/8/layout/default"/>
    <dgm:cxn modelId="{C762795A-246B-4D63-93CB-10644E1072CF}" type="presParOf" srcId="{99088988-8AE0-4A98-9A9E-9943F5D35F37}" destId="{62050DE6-75CB-4A59-8796-E94566C9582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lide Number Placeholder 5"/>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3C3F709-A6C7-4261-951E-C08AF57EF303}" type="slidenum">
              <a:rPr lang="en-US" sz="900" smtClean="0">
                <a:latin typeface="Cambria" pitchFamily="18" charset="0"/>
              </a:rPr>
              <a:pPr/>
              <a:t>‹#›</a:t>
            </a:fld>
            <a:endParaRPr lang="en-US" sz="900" dirty="0">
              <a:latin typeface="Cambria" pitchFamily="18" charset="0"/>
            </a:endParaRPr>
          </a:p>
        </p:txBody>
      </p:sp>
      <p:sp>
        <p:nvSpPr>
          <p:cNvPr id="4" name="Slide Number Placeholder 4"/>
          <p:cNvSpPr txBox="1">
            <a:spLocks/>
          </p:cNvSpPr>
          <p:nvPr/>
        </p:nvSpPr>
        <p:spPr>
          <a:xfrm>
            <a:off x="3884613" y="8685213"/>
            <a:ext cx="2971800" cy="4572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02549E-8A34-4675-8317-76FB45A88869}" type="slidenum">
              <a:rPr lang="en-US" smtClean="0"/>
              <a:pPr/>
              <a:t>‹#›</a:t>
            </a:fld>
            <a:endParaRPr lang="en-US" dirty="0"/>
          </a:p>
        </p:txBody>
      </p:sp>
      <p:sp>
        <p:nvSpPr>
          <p:cNvPr id="5" name="Text Box 8"/>
          <p:cNvSpPr txBox="1">
            <a:spLocks noChangeArrowheads="1"/>
          </p:cNvSpPr>
          <p:nvPr/>
        </p:nvSpPr>
        <p:spPr bwMode="auto">
          <a:xfrm>
            <a:off x="0" y="228600"/>
            <a:ext cx="495300" cy="389890"/>
          </a:xfrm>
          <a:prstGeom prst="rect">
            <a:avLst/>
          </a:prstGeom>
          <a:solidFill>
            <a:srgbClr val="035642"/>
          </a:solidFill>
          <a:ln>
            <a:noFill/>
          </a:ln>
        </p:spPr>
        <p:txBody>
          <a:bodyPr rot="0" vert="horz" wrap="square" lIns="91440" tIns="45720" rIns="91440" bIns="45720" anchor="t" anchorCtr="0" upright="1">
            <a:noAutofit/>
          </a:bodyPr>
          <a:lstStyle/>
          <a:p>
            <a:pPr marL="0" marR="0">
              <a:lnSpc>
                <a:spcPct val="115000"/>
              </a:lnSpc>
              <a:spcBef>
                <a:spcPts val="500"/>
              </a:spcBef>
              <a:spcAft>
                <a:spcPts val="1000"/>
              </a:spcAft>
            </a:pPr>
            <a:r>
              <a:rPr lang="en-US" sz="1200">
                <a:solidFill>
                  <a:srgbClr val="FFFFFF"/>
                </a:solidFill>
                <a:effectLst/>
                <a:latin typeface="Calibri"/>
                <a:ea typeface="Calibri"/>
                <a:cs typeface="Arial"/>
              </a:rPr>
              <a:t> </a:t>
            </a:r>
            <a:endParaRPr lang="en-US" sz="1100">
              <a:effectLst/>
              <a:latin typeface="Calibri"/>
              <a:ea typeface="Calibri"/>
              <a:cs typeface="Times New Roman"/>
            </a:endParaRPr>
          </a:p>
        </p:txBody>
      </p:sp>
      <p:sp>
        <p:nvSpPr>
          <p:cNvPr id="7" name="Text Box 8"/>
          <p:cNvSpPr txBox="1">
            <a:spLocks noChangeArrowheads="1"/>
          </p:cNvSpPr>
          <p:nvPr/>
        </p:nvSpPr>
        <p:spPr bwMode="auto">
          <a:xfrm>
            <a:off x="781050" y="228600"/>
            <a:ext cx="6076951" cy="389890"/>
          </a:xfrm>
          <a:prstGeom prst="rect">
            <a:avLst/>
          </a:prstGeom>
          <a:solidFill>
            <a:srgbClr val="035642"/>
          </a:solidFill>
          <a:ln>
            <a:noFill/>
          </a:ln>
        </p:spPr>
        <p:txBody>
          <a:bodyPr rot="0" vert="horz" wrap="square" lIns="91440" tIns="45720" rIns="91440" bIns="45720" anchor="t" anchorCtr="0" upright="1">
            <a:noAutofit/>
          </a:bodyPr>
          <a:lstStyle/>
          <a:p>
            <a:pPr>
              <a:lnSpc>
                <a:spcPct val="115000"/>
              </a:lnSpc>
              <a:spcBef>
                <a:spcPts val="500"/>
              </a:spcBef>
              <a:spcAft>
                <a:spcPts val="1000"/>
              </a:spcAft>
            </a:pPr>
            <a:r>
              <a:rPr lang="en-US" sz="1400" dirty="0">
                <a:solidFill>
                  <a:srgbClr val="FFFFFF"/>
                </a:solidFill>
                <a:latin typeface="Cambria"/>
                <a:ea typeface="Calibri"/>
                <a:cs typeface="Arial"/>
              </a:rPr>
              <a:t>Project Management: Training for BNP Paribas</a:t>
            </a:r>
            <a:endParaRPr lang="en-US" sz="1100" dirty="0">
              <a:effectLst/>
              <a:latin typeface="Calibri"/>
              <a:ea typeface="Calibri"/>
              <a:cs typeface="Times New Roman"/>
            </a:endParaRPr>
          </a:p>
        </p:txBody>
      </p:sp>
      <p:pic>
        <p:nvPicPr>
          <p:cNvPr id="8" name="Picture 2" descr="Description: 120616 - Final Logo-0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11601"/>
            <a:ext cx="400050" cy="623888"/>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2"/>
          <p:cNvSpPr>
            <a:spLocks noGrp="1"/>
          </p:cNvSpPr>
          <p:nvPr>
            <p:ph type="ftr" sz="quarter" idx="2"/>
          </p:nvPr>
        </p:nvSpPr>
        <p:spPr>
          <a:xfrm>
            <a:off x="609600" y="8685213"/>
            <a:ext cx="6019800" cy="457200"/>
          </a:xfrm>
          <a:prstGeom prst="rect">
            <a:avLst/>
          </a:prstGeom>
        </p:spPr>
        <p:txBody>
          <a:bodyPr vert="horz" lIns="91440" tIns="45720" rIns="91440" bIns="45720" rtlCol="0" anchor="b"/>
          <a:lstStyle>
            <a:lvl1pPr algn="l">
              <a:defRPr sz="1200"/>
            </a:lvl1pPr>
          </a:lstStyle>
          <a:p>
            <a:pPr algn="ctr"/>
            <a:r>
              <a:rPr lang="en-US" sz="900" dirty="0">
                <a:solidFill>
                  <a:schemeClr val="tx1">
                    <a:lumMod val="75000"/>
                    <a:lumOff val="25000"/>
                  </a:schemeClr>
                </a:solidFill>
                <a:latin typeface="Cambria" pitchFamily="18" charset="0"/>
              </a:rPr>
              <a:t>Confidential and restricted. Do not distribute. </a:t>
            </a:r>
          </a:p>
        </p:txBody>
      </p:sp>
    </p:spTree>
    <p:extLst>
      <p:ext uri="{BB962C8B-B14F-4D97-AF65-F5344CB8AC3E}">
        <p14:creationId xmlns:p14="http://schemas.microsoft.com/office/powerpoint/2010/main" val="581971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5A70BD-2EDA-462D-B609-6E0794C76524}" type="datetimeFigureOut">
              <a:rPr lang="en-US" smtClean="0"/>
              <a:t>9/23/2020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0384A8-3390-45A4-95BA-6769EDD50BCF}" type="slidenum">
              <a:rPr lang="en-US" smtClean="0"/>
              <a:t>‹#›</a:t>
            </a:fld>
            <a:endParaRPr lang="en-US"/>
          </a:p>
        </p:txBody>
      </p:sp>
    </p:spTree>
    <p:extLst>
      <p:ext uri="{BB962C8B-B14F-4D97-AF65-F5344CB8AC3E}">
        <p14:creationId xmlns:p14="http://schemas.microsoft.com/office/powerpoint/2010/main" val="1077813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143000" y="685800"/>
            <a:ext cx="4572000" cy="3429000"/>
          </a:xfrm>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
        <p:nvSpPr>
          <p:cNvPr id="106500" name="Date Placeholder 3"/>
          <p:cNvSpPr>
            <a:spLocks noGrp="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CBA3C373-0A35-4802-891E-F0700FE29289}" type="datetime8">
              <a:rPr lang="en-US" sz="700">
                <a:solidFill>
                  <a:srgbClr val="000000"/>
                </a:solidFill>
                <a:latin typeface="Times New Roman" pitchFamily="18" charset="0"/>
                <a:cs typeface="Arial" charset="0"/>
              </a:rPr>
              <a:pPr eaLnBrk="1" hangingPunct="1"/>
              <a:t>9/23/2020 6:16 PM</a:t>
            </a:fld>
            <a:endParaRPr lang="en-US" sz="700">
              <a:solidFill>
                <a:srgbClr val="000000"/>
              </a:solidFill>
              <a:latin typeface="Times New Roman" pitchFamily="18" charset="0"/>
              <a:cs typeface="Arial" charset="0"/>
            </a:endParaRPr>
          </a:p>
        </p:txBody>
      </p:sp>
    </p:spTree>
    <p:extLst>
      <p:ext uri="{BB962C8B-B14F-4D97-AF65-F5344CB8AC3E}">
        <p14:creationId xmlns:p14="http://schemas.microsoft.com/office/powerpoint/2010/main" val="1621962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f4d605ac5_2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f4d605ac5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50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f4d605ac5_2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f4d605ac5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5718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f4d605ac5_2_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f4d605ac5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46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f4d605ac5_2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f4d605ac5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382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f4d605ac5_2_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f4d605ac5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9343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f4d605ac5_2_1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f4d605ac5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4393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f4d605ac5_2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f4d605ac5_2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843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f4d605ac5_2_1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f4d605ac5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5938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f4d605ac5_2_1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f4d605ac5_2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115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f4d605ac5_2_1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8f4d605ac5_2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0335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
          <p:cNvSpPr>
            <a:spLocks noGrp="1" noChangeArrowheads="1"/>
          </p:cNvSpPr>
          <p:nvPr>
            <p:ph type="dt" sz="quarter" idx="4294967295"/>
          </p:nvPr>
        </p:nvSpPr>
        <p:spPr bwMode="auto">
          <a:xfrm>
            <a:off x="3884613"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bg1"/>
                </a:solidFill>
                <a:latin typeface="Arial" charset="0"/>
                <a:ea typeface="Arial Unicode MS" pitchFamily="34" charset="-128"/>
                <a:cs typeface="Arial Unicode MS" pitchFamily="34" charset="-128"/>
              </a:defRPr>
            </a:lvl1pPr>
            <a:lvl2pPr defTabSz="896938">
              <a:defRPr>
                <a:solidFill>
                  <a:schemeClr val="bg1"/>
                </a:solidFill>
                <a:latin typeface="Arial" charset="0"/>
                <a:ea typeface="Arial Unicode MS" pitchFamily="34" charset="-128"/>
                <a:cs typeface="Arial Unicode MS" pitchFamily="34" charset="-128"/>
              </a:defRPr>
            </a:lvl2pPr>
            <a:lvl3pPr defTabSz="896938">
              <a:defRPr>
                <a:solidFill>
                  <a:schemeClr val="bg1"/>
                </a:solidFill>
                <a:latin typeface="Arial" charset="0"/>
                <a:ea typeface="Arial Unicode MS" pitchFamily="34" charset="-128"/>
                <a:cs typeface="Arial Unicode MS" pitchFamily="34" charset="-128"/>
              </a:defRPr>
            </a:lvl3pPr>
            <a:lvl4pPr defTabSz="896938">
              <a:defRPr>
                <a:solidFill>
                  <a:schemeClr val="bg1"/>
                </a:solidFill>
                <a:latin typeface="Arial" charset="0"/>
                <a:ea typeface="Arial Unicode MS" pitchFamily="34" charset="-128"/>
                <a:cs typeface="Arial Unicode MS" pitchFamily="34" charset="-128"/>
              </a:defRPr>
            </a:lvl4pPr>
            <a:lvl5pPr defTabSz="896938">
              <a:defRPr>
                <a:solidFill>
                  <a:schemeClr val="bg1"/>
                </a:solidFill>
                <a:latin typeface="Arial" charset="0"/>
                <a:ea typeface="Arial Unicode MS" pitchFamily="34" charset="-128"/>
                <a:cs typeface="Arial Unicode MS" pitchFamily="34" charset="-128"/>
              </a:defRPr>
            </a:lvl5pPr>
            <a:lvl6pPr marL="25146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defTabSz="896938"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eaLnBrk="1" hangingPunct="1"/>
            <a:fld id="{2AFE489E-13D5-4701-A5D3-EF25AE96575F}" type="datetime8">
              <a:rPr lang="en-US" sz="700">
                <a:solidFill>
                  <a:srgbClr val="000000"/>
                </a:solidFill>
                <a:latin typeface="Times New Roman" pitchFamily="18" charset="0"/>
                <a:cs typeface="Arial" charset="0"/>
              </a:rPr>
              <a:pPr eaLnBrk="1" hangingPunct="1"/>
              <a:t>9/23/2020 6:16 PM</a:t>
            </a:fld>
            <a:endParaRPr lang="en-US" sz="700">
              <a:solidFill>
                <a:srgbClr val="000000"/>
              </a:solidFill>
              <a:latin typeface="Times New Roman" pitchFamily="18" charset="0"/>
              <a:cs typeface="Arial" charset="0"/>
            </a:endParaRPr>
          </a:p>
        </p:txBody>
      </p:sp>
      <p:sp>
        <p:nvSpPr>
          <p:cNvPr id="107523" name="Rectangle 2"/>
          <p:cNvSpPr>
            <a:spLocks noGrp="1" noRot="1" noChangeAspect="1" noChangeArrowheads="1" noTextEdit="1"/>
          </p:cNvSpPr>
          <p:nvPr>
            <p:ph type="sldImg"/>
          </p:nvPr>
        </p:nvSpPr>
        <p:spPr>
          <a:xfrm>
            <a:off x="815975" y="434975"/>
            <a:ext cx="5226050" cy="3919538"/>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3382876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f4d605ac5_2_1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8f4d605ac5_2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462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d75870855_2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d75870855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630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d75870855_2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d75870855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765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d75870855_2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d75870855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519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d75870855_2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d75870855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1853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f4d605ac5_2_2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f4d605ac5_2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398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d75870855_2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d75870855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195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6daed5075_0_6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6daed5075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703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6daed5075_0_6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6daed5075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949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86daed5075_1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86daed5075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0428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4276" name="Slide Number Placeholder 3"/>
          <p:cNvSpPr>
            <a:spLocks noGrp="1"/>
          </p:cNvSpPr>
          <p:nvPr>
            <p:ph type="sldNum" sz="quarter" idx="4294967295"/>
          </p:nvPr>
        </p:nvSpPr>
        <p:spPr bwMode="auto">
          <a:xfrm>
            <a:off x="5353050" y="6791325"/>
            <a:ext cx="4094163" cy="357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100">
                <a:solidFill>
                  <a:schemeClr val="tx1"/>
                </a:solidFill>
                <a:latin typeface="Times New Roman" panose="02020603050405020304" pitchFamily="18" charset="0"/>
              </a:defRPr>
            </a:lvl1pPr>
            <a:lvl2pPr marL="742950" indent="-285750">
              <a:spcBef>
                <a:spcPct val="30000"/>
              </a:spcBef>
              <a:defRPr sz="1100">
                <a:solidFill>
                  <a:schemeClr val="tx1"/>
                </a:solidFill>
                <a:latin typeface="Times New Roman" panose="02020603050405020304" pitchFamily="18" charset="0"/>
              </a:defRPr>
            </a:lvl2pPr>
            <a:lvl3pPr marL="1143000" indent="-228600">
              <a:spcBef>
                <a:spcPct val="30000"/>
              </a:spcBef>
              <a:defRPr sz="1100">
                <a:solidFill>
                  <a:schemeClr val="tx1"/>
                </a:solidFill>
                <a:latin typeface="Times New Roman" panose="02020603050405020304" pitchFamily="18" charset="0"/>
              </a:defRPr>
            </a:lvl3pPr>
            <a:lvl4pPr marL="1600200" indent="-228600">
              <a:spcBef>
                <a:spcPct val="30000"/>
              </a:spcBef>
              <a:defRPr sz="1100">
                <a:solidFill>
                  <a:schemeClr val="tx1"/>
                </a:solidFill>
                <a:latin typeface="Times New Roman" panose="02020603050405020304" pitchFamily="18" charset="0"/>
              </a:defRPr>
            </a:lvl4pPr>
            <a:lvl5pPr marL="2057400" indent="-228600">
              <a:spcBef>
                <a:spcPct val="30000"/>
              </a:spcBef>
              <a:defRPr sz="11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1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1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1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100">
                <a:solidFill>
                  <a:schemeClr val="tx1"/>
                </a:solidFill>
                <a:latin typeface="Times New Roman" panose="02020603050405020304" pitchFamily="18" charset="0"/>
              </a:defRPr>
            </a:lvl9pPr>
          </a:lstStyle>
          <a:p>
            <a:pPr eaLnBrk="1" hangingPunct="1">
              <a:spcBef>
                <a:spcPct val="0"/>
              </a:spcBef>
            </a:pPr>
            <a:fld id="{0D324022-7A17-4F31-924F-172BE11FC615}" type="slidenum">
              <a:rPr lang="en-US" sz="1200">
                <a:latin typeface="Calibri" panose="020F0502020204030204" pitchFamily="34" charset="0"/>
                <a:ea typeface="MS PGothic" panose="020B0600070205080204" pitchFamily="34" charset="-128"/>
              </a:rPr>
              <a:pPr eaLnBrk="1" hangingPunct="1">
                <a:spcBef>
                  <a:spcPct val="0"/>
                </a:spcBef>
              </a:pPr>
              <a:t>3</a:t>
            </a:fld>
            <a:endParaRPr lang="en-US" sz="1200">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21920161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d75870855_2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d75870855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6693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d75870855_2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d75870855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4176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d75870855_2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d75870855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984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86daed5075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86daed507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8684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d75870855_2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d75870855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478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86daed5075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86daed507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475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86daed5075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86daed507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69980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86daed5075_0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86daed507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2333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86daed5075_0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86daed507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83433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8f4d605ac5_2_2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8f4d605ac5_2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662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d75870855_2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d75870855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6435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6daed5075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6daed50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1755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86daed5075_0_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86daed507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77515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6daed5075_0_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6daed5075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53539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4276" name="Slide Number Placeholder 3"/>
          <p:cNvSpPr>
            <a:spLocks noGrp="1"/>
          </p:cNvSpPr>
          <p:nvPr>
            <p:ph type="sldNum" sz="quarter" idx="4294967295"/>
          </p:nvPr>
        </p:nvSpPr>
        <p:spPr bwMode="auto">
          <a:xfrm>
            <a:off x="5353050" y="6791325"/>
            <a:ext cx="4094163" cy="357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100">
                <a:solidFill>
                  <a:schemeClr val="tx1"/>
                </a:solidFill>
                <a:latin typeface="Times New Roman" panose="02020603050405020304" pitchFamily="18" charset="0"/>
              </a:defRPr>
            </a:lvl1pPr>
            <a:lvl2pPr marL="742950" indent="-285750">
              <a:spcBef>
                <a:spcPct val="30000"/>
              </a:spcBef>
              <a:defRPr sz="1100">
                <a:solidFill>
                  <a:schemeClr val="tx1"/>
                </a:solidFill>
                <a:latin typeface="Times New Roman" panose="02020603050405020304" pitchFamily="18" charset="0"/>
              </a:defRPr>
            </a:lvl2pPr>
            <a:lvl3pPr marL="1143000" indent="-228600">
              <a:spcBef>
                <a:spcPct val="30000"/>
              </a:spcBef>
              <a:defRPr sz="1100">
                <a:solidFill>
                  <a:schemeClr val="tx1"/>
                </a:solidFill>
                <a:latin typeface="Times New Roman" panose="02020603050405020304" pitchFamily="18" charset="0"/>
              </a:defRPr>
            </a:lvl3pPr>
            <a:lvl4pPr marL="1600200" indent="-228600">
              <a:spcBef>
                <a:spcPct val="30000"/>
              </a:spcBef>
              <a:defRPr sz="1100">
                <a:solidFill>
                  <a:schemeClr val="tx1"/>
                </a:solidFill>
                <a:latin typeface="Times New Roman" panose="02020603050405020304" pitchFamily="18" charset="0"/>
              </a:defRPr>
            </a:lvl4pPr>
            <a:lvl5pPr marL="2057400" indent="-228600">
              <a:spcBef>
                <a:spcPct val="30000"/>
              </a:spcBef>
              <a:defRPr sz="11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1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1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1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100">
                <a:solidFill>
                  <a:schemeClr val="tx1"/>
                </a:solidFill>
                <a:latin typeface="Times New Roman" panose="02020603050405020304" pitchFamily="18" charset="0"/>
              </a:defRPr>
            </a:lvl9pPr>
          </a:lstStyle>
          <a:p>
            <a:pPr eaLnBrk="1" hangingPunct="1">
              <a:spcBef>
                <a:spcPct val="0"/>
              </a:spcBef>
            </a:pPr>
            <a:fld id="{0D324022-7A17-4F31-924F-172BE11FC615}" type="slidenum">
              <a:rPr lang="en-US" sz="1200">
                <a:latin typeface="Calibri" panose="020F0502020204030204" pitchFamily="34" charset="0"/>
                <a:ea typeface="MS PGothic" panose="020B0600070205080204" pitchFamily="34" charset="-128"/>
              </a:rPr>
              <a:pPr eaLnBrk="1" hangingPunct="1">
                <a:spcBef>
                  <a:spcPct val="0"/>
                </a:spcBef>
              </a:pPr>
              <a:t>43</a:t>
            </a:fld>
            <a:endParaRPr lang="en-US" sz="1200">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39992605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6daed5075_0_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6daed5075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3004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86daed5075_0_4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86daed5075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3924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86daed5075_0_4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86daed5075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6759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86daed5075_0_4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86daed5075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348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86daed5075_0_4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86daed5075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60798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86daed5075_0_4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86daed5075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7067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f4d605ac5_2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f4d605ac5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0802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86daed5075_0_4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86daed5075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1910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86daed5075_0_4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86daed5075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9569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86daed5075_0_4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86daed5075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9697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86daed5075_0_4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86daed5075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4435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86daed5075_0_4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86daed5075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3596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86daed5075_0_4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86daed5075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9027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6daed5075_0_4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86daed5075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07062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86daed5075_0_5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86daed5075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0510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86daed5075_0_5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86daed5075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2323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86daed5075_0_5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86daed5075_0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289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d75870855_2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d75870855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18534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86daed5075_0_5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86daed5075_0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3039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86daed5075_0_5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86daed5075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5605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86daed5075_0_5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86daed5075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4495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86daed5075_0_5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86daed5075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96571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86daed5075_0_5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86daed5075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7923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6daed5075_0_4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86daed5075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50207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88b5e79f97_1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88b5e79f97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70307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4276" name="Slide Number Placeholder 3"/>
          <p:cNvSpPr>
            <a:spLocks noGrp="1"/>
          </p:cNvSpPr>
          <p:nvPr>
            <p:ph type="sldNum" sz="quarter" idx="4294967295"/>
          </p:nvPr>
        </p:nvSpPr>
        <p:spPr bwMode="auto">
          <a:xfrm>
            <a:off x="5353050" y="6791325"/>
            <a:ext cx="4094163" cy="357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100">
                <a:solidFill>
                  <a:schemeClr val="tx1"/>
                </a:solidFill>
                <a:latin typeface="Times New Roman" panose="02020603050405020304" pitchFamily="18" charset="0"/>
              </a:defRPr>
            </a:lvl1pPr>
            <a:lvl2pPr marL="742950" indent="-285750">
              <a:spcBef>
                <a:spcPct val="30000"/>
              </a:spcBef>
              <a:defRPr sz="1100">
                <a:solidFill>
                  <a:schemeClr val="tx1"/>
                </a:solidFill>
                <a:latin typeface="Times New Roman" panose="02020603050405020304" pitchFamily="18" charset="0"/>
              </a:defRPr>
            </a:lvl2pPr>
            <a:lvl3pPr marL="1143000" indent="-228600">
              <a:spcBef>
                <a:spcPct val="30000"/>
              </a:spcBef>
              <a:defRPr sz="1100">
                <a:solidFill>
                  <a:schemeClr val="tx1"/>
                </a:solidFill>
                <a:latin typeface="Times New Roman" panose="02020603050405020304" pitchFamily="18" charset="0"/>
              </a:defRPr>
            </a:lvl3pPr>
            <a:lvl4pPr marL="1600200" indent="-228600">
              <a:spcBef>
                <a:spcPct val="30000"/>
              </a:spcBef>
              <a:defRPr sz="1100">
                <a:solidFill>
                  <a:schemeClr val="tx1"/>
                </a:solidFill>
                <a:latin typeface="Times New Roman" panose="02020603050405020304" pitchFamily="18" charset="0"/>
              </a:defRPr>
            </a:lvl4pPr>
            <a:lvl5pPr marL="2057400" indent="-228600">
              <a:spcBef>
                <a:spcPct val="30000"/>
              </a:spcBef>
              <a:defRPr sz="11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1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1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1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100">
                <a:solidFill>
                  <a:schemeClr val="tx1"/>
                </a:solidFill>
                <a:latin typeface="Times New Roman" panose="02020603050405020304" pitchFamily="18" charset="0"/>
              </a:defRPr>
            </a:lvl9pPr>
          </a:lstStyle>
          <a:p>
            <a:pPr eaLnBrk="1" hangingPunct="1">
              <a:spcBef>
                <a:spcPct val="0"/>
              </a:spcBef>
            </a:pPr>
            <a:fld id="{0D324022-7A17-4F31-924F-172BE11FC615}" type="slidenum">
              <a:rPr lang="en-US" sz="1200">
                <a:latin typeface="Calibri" panose="020F0502020204030204" pitchFamily="34" charset="0"/>
                <a:ea typeface="MS PGothic" panose="020B0600070205080204" pitchFamily="34" charset="-128"/>
              </a:rPr>
              <a:pPr eaLnBrk="1" hangingPunct="1">
                <a:spcBef>
                  <a:spcPct val="0"/>
                </a:spcBef>
              </a:pPr>
              <a:t>67</a:t>
            </a:fld>
            <a:endParaRPr lang="en-US" sz="1200">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20669922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6daed5075_0_4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86daed5075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1864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8f4d605ac5_2_2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8f4d605ac5_2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596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43000" y="685800"/>
            <a:ext cx="4572000" cy="342900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54276" name="Slide Number Placeholder 3"/>
          <p:cNvSpPr>
            <a:spLocks noGrp="1"/>
          </p:cNvSpPr>
          <p:nvPr>
            <p:ph type="sldNum" sz="quarter" idx="4294967295"/>
          </p:nvPr>
        </p:nvSpPr>
        <p:spPr bwMode="auto">
          <a:xfrm>
            <a:off x="5353050" y="6791325"/>
            <a:ext cx="4094163" cy="357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851" tIns="47425" rIns="94851" bIns="47425"/>
          <a:lstStyle>
            <a:lvl1pPr>
              <a:spcBef>
                <a:spcPct val="30000"/>
              </a:spcBef>
              <a:defRPr sz="1100">
                <a:solidFill>
                  <a:schemeClr val="tx1"/>
                </a:solidFill>
                <a:latin typeface="Times New Roman" panose="02020603050405020304" pitchFamily="18" charset="0"/>
              </a:defRPr>
            </a:lvl1pPr>
            <a:lvl2pPr marL="742950" indent="-285750">
              <a:spcBef>
                <a:spcPct val="30000"/>
              </a:spcBef>
              <a:defRPr sz="1100">
                <a:solidFill>
                  <a:schemeClr val="tx1"/>
                </a:solidFill>
                <a:latin typeface="Times New Roman" panose="02020603050405020304" pitchFamily="18" charset="0"/>
              </a:defRPr>
            </a:lvl2pPr>
            <a:lvl3pPr marL="1143000" indent="-228600">
              <a:spcBef>
                <a:spcPct val="30000"/>
              </a:spcBef>
              <a:defRPr sz="1100">
                <a:solidFill>
                  <a:schemeClr val="tx1"/>
                </a:solidFill>
                <a:latin typeface="Times New Roman" panose="02020603050405020304" pitchFamily="18" charset="0"/>
              </a:defRPr>
            </a:lvl3pPr>
            <a:lvl4pPr marL="1600200" indent="-228600">
              <a:spcBef>
                <a:spcPct val="30000"/>
              </a:spcBef>
              <a:defRPr sz="1100">
                <a:solidFill>
                  <a:schemeClr val="tx1"/>
                </a:solidFill>
                <a:latin typeface="Times New Roman" panose="02020603050405020304" pitchFamily="18" charset="0"/>
              </a:defRPr>
            </a:lvl4pPr>
            <a:lvl5pPr marL="2057400" indent="-228600">
              <a:spcBef>
                <a:spcPct val="30000"/>
              </a:spcBef>
              <a:defRPr sz="11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1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1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1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100">
                <a:solidFill>
                  <a:schemeClr val="tx1"/>
                </a:solidFill>
                <a:latin typeface="Times New Roman" panose="02020603050405020304" pitchFamily="18" charset="0"/>
              </a:defRPr>
            </a:lvl9pPr>
          </a:lstStyle>
          <a:p>
            <a:pPr eaLnBrk="1" hangingPunct="1">
              <a:spcBef>
                <a:spcPct val="0"/>
              </a:spcBef>
            </a:pPr>
            <a:fld id="{0D324022-7A17-4F31-924F-172BE11FC615}" type="slidenum">
              <a:rPr lang="en-US" sz="1200">
                <a:latin typeface="Calibri" panose="020F0502020204030204" pitchFamily="34" charset="0"/>
                <a:ea typeface="MS PGothic" panose="020B0600070205080204" pitchFamily="34" charset="-128"/>
              </a:rPr>
              <a:pPr eaLnBrk="1" hangingPunct="1">
                <a:spcBef>
                  <a:spcPct val="0"/>
                </a:spcBef>
              </a:pPr>
              <a:t>7</a:t>
            </a:fld>
            <a:endParaRPr lang="en-US" sz="1200">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377258252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8f4d605ac5_2_2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8f4d605ac5_2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94350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86daed5075_1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86daed5075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4168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86daed5075_1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86daed5075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166313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86daed5075_1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86daed5075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27297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8f4d605ac5_2_2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8f4d605ac5_2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73507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8f4d605ac5_2_2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8f4d605ac5_2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162676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8f4d605ac5_2_2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8f4d605ac5_2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430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86daed5075_0_6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86daed5075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9976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86daed5075_0_6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86daed5075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32041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86daed5075_0_6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86daed5075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870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8f4d605ac5_2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8f4d605ac5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37498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86daed5075_0_6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86daed5075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70004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8f4d605ac5_2_2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8f4d605ac5_2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46657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8f4d605ac5_2_2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8f4d605ac5_2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27963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8f4d605ac5_2_3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8f4d605ac5_2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110992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8f4d605ac5_2_3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8f4d605ac5_2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337731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8f4d605ac5_2_2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8f4d605ac5_2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33609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8f4d605ac5_2_2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8f4d605ac5_2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83432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8f4d605ac5_2_2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8f4d605ac5_2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689638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88b5e79f97_1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88b5e79f97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867281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0660"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1B8C545-6483-4EF7-BACA-4D14814B9701}" type="slidenum">
              <a:rPr lang="en-US" altLang="en-US" smtClean="0">
                <a:solidFill>
                  <a:srgbClr val="000000"/>
                </a:solidFill>
                <a:ea typeface="MS PGothic" pitchFamily="34" charset="-128"/>
              </a:rPr>
              <a:pPr fontAlgn="base">
                <a:spcBef>
                  <a:spcPct val="0"/>
                </a:spcBef>
                <a:spcAft>
                  <a:spcPct val="0"/>
                </a:spcAft>
                <a:defRPr/>
              </a:pPr>
              <a:t>90</a:t>
            </a:fld>
            <a:endParaRPr lang="en-US" altLang="en-US">
              <a:solidFill>
                <a:srgbClr val="000000"/>
              </a:solidFill>
              <a:ea typeface="MS PGothic" pitchFamily="34" charset="-128"/>
            </a:endParaRPr>
          </a:p>
        </p:txBody>
      </p:sp>
    </p:spTree>
    <p:extLst>
      <p:ext uri="{BB962C8B-B14F-4D97-AF65-F5344CB8AC3E}">
        <p14:creationId xmlns:p14="http://schemas.microsoft.com/office/powerpoint/2010/main" val="2789899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f4d605ac5_2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f4d605ac5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774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2.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95915290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4"/>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2F74B5CF-508C-4919-8818-4437286A136C}" type="datetimeFigureOut">
              <a:rPr lang="en-US"/>
              <a:pPr>
                <a:defRPr/>
              </a:pPr>
              <a:t>9/23/2020</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639760B2-6744-460D-B86D-5BF82F8BD5E5}" type="slidenum">
              <a:rPr lang="en-US"/>
              <a:pPr>
                <a:defRPr/>
              </a:pPr>
              <a:t>‹#›</a:t>
            </a:fld>
            <a:endParaRPr lang="en-US"/>
          </a:p>
        </p:txBody>
      </p:sp>
    </p:spTree>
    <p:extLst>
      <p:ext uri="{BB962C8B-B14F-4D97-AF65-F5344CB8AC3E}">
        <p14:creationId xmlns:p14="http://schemas.microsoft.com/office/powerpoint/2010/main" val="76555691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027358"/>
      </p:ext>
    </p:extLst>
  </p:cSld>
  <p:clrMapOvr>
    <a:masterClrMapping/>
  </p:clrMapOvr>
  <p:transition>
    <p:wipe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3"/>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5756965"/>
      </p:ext>
    </p:extLst>
  </p:cSld>
  <p:clrMapOvr>
    <a:masterClrMapping/>
  </p:clrMapOvr>
  <p:transition>
    <p:wipe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GB" smtClean="0"/>
              <a:pPr algn="r"/>
              <a:t>‹#›</a:t>
            </a:fld>
            <a:endParaRPr lang="en-GB"/>
          </a:p>
        </p:txBody>
      </p:sp>
    </p:spTree>
    <p:extLst>
      <p:ext uri="{BB962C8B-B14F-4D97-AF65-F5344CB8AC3E}">
        <p14:creationId xmlns:p14="http://schemas.microsoft.com/office/powerpoint/2010/main" val="1194208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605459"/>
      </p:ext>
    </p:extLst>
  </p:cSld>
  <p:clrMapOvr>
    <a:masterClrMapping/>
  </p:clrMapOvr>
  <p:transition>
    <p:wipe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Avenir"/>
              <a:buNone/>
              <a:defRPr>
                <a:latin typeface="Avenir"/>
                <a:ea typeface="Avenir"/>
                <a:cs typeface="Avenir"/>
                <a:sym typeface="Avenir"/>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Avenir"/>
              <a:buChar char="●"/>
              <a:defRPr>
                <a:latin typeface="Avenir"/>
                <a:ea typeface="Avenir"/>
                <a:cs typeface="Avenir"/>
                <a:sym typeface="Avenir"/>
              </a:defRPr>
            </a:lvl1pPr>
            <a:lvl2pPr marL="914400" lvl="1" indent="-317500">
              <a:spcBef>
                <a:spcPts val="1600"/>
              </a:spcBef>
              <a:spcAft>
                <a:spcPts val="0"/>
              </a:spcAft>
              <a:buSzPts val="1400"/>
              <a:buFont typeface="Avenir"/>
              <a:buChar char="○"/>
              <a:defRPr>
                <a:latin typeface="Avenir"/>
                <a:ea typeface="Avenir"/>
                <a:cs typeface="Avenir"/>
                <a:sym typeface="Avenir"/>
              </a:defRPr>
            </a:lvl2pPr>
            <a:lvl3pPr marL="1371600" lvl="2" indent="-317500">
              <a:spcBef>
                <a:spcPts val="1600"/>
              </a:spcBef>
              <a:spcAft>
                <a:spcPts val="0"/>
              </a:spcAft>
              <a:buSzPts val="1400"/>
              <a:buFont typeface="Avenir"/>
              <a:buChar char="■"/>
              <a:defRPr>
                <a:latin typeface="Avenir"/>
                <a:ea typeface="Avenir"/>
                <a:cs typeface="Avenir"/>
                <a:sym typeface="Avenir"/>
              </a:defRPr>
            </a:lvl3pPr>
            <a:lvl4pPr marL="1828800" lvl="3" indent="-317500">
              <a:spcBef>
                <a:spcPts val="1600"/>
              </a:spcBef>
              <a:spcAft>
                <a:spcPts val="0"/>
              </a:spcAft>
              <a:buSzPts val="1400"/>
              <a:buFont typeface="Avenir"/>
              <a:buChar char="●"/>
              <a:defRPr>
                <a:latin typeface="Avenir"/>
                <a:ea typeface="Avenir"/>
                <a:cs typeface="Avenir"/>
                <a:sym typeface="Avenir"/>
              </a:defRPr>
            </a:lvl4pPr>
            <a:lvl5pPr marL="2286000" lvl="4" indent="-317500">
              <a:spcBef>
                <a:spcPts val="1600"/>
              </a:spcBef>
              <a:spcAft>
                <a:spcPts val="0"/>
              </a:spcAft>
              <a:buSzPts val="1400"/>
              <a:buFont typeface="Avenir"/>
              <a:buChar char="○"/>
              <a:defRPr>
                <a:latin typeface="Avenir"/>
                <a:ea typeface="Avenir"/>
                <a:cs typeface="Avenir"/>
                <a:sym typeface="Avenir"/>
              </a:defRPr>
            </a:lvl5pPr>
            <a:lvl6pPr marL="2743200" lvl="5" indent="-317500">
              <a:spcBef>
                <a:spcPts val="1600"/>
              </a:spcBef>
              <a:spcAft>
                <a:spcPts val="0"/>
              </a:spcAft>
              <a:buSzPts val="1400"/>
              <a:buFont typeface="Avenir"/>
              <a:buChar char="■"/>
              <a:defRPr>
                <a:latin typeface="Avenir"/>
                <a:ea typeface="Avenir"/>
                <a:cs typeface="Avenir"/>
                <a:sym typeface="Avenir"/>
              </a:defRPr>
            </a:lvl6pPr>
            <a:lvl7pPr marL="3200400" lvl="6" indent="-317500">
              <a:spcBef>
                <a:spcPts val="1600"/>
              </a:spcBef>
              <a:spcAft>
                <a:spcPts val="0"/>
              </a:spcAft>
              <a:buSzPts val="1400"/>
              <a:buFont typeface="Avenir"/>
              <a:buChar char="●"/>
              <a:defRPr>
                <a:latin typeface="Avenir"/>
                <a:ea typeface="Avenir"/>
                <a:cs typeface="Avenir"/>
                <a:sym typeface="Avenir"/>
              </a:defRPr>
            </a:lvl7pPr>
            <a:lvl8pPr marL="3657600" lvl="7" indent="-317500">
              <a:spcBef>
                <a:spcPts val="1600"/>
              </a:spcBef>
              <a:spcAft>
                <a:spcPts val="0"/>
              </a:spcAft>
              <a:buSzPts val="1400"/>
              <a:buFont typeface="Avenir"/>
              <a:buChar char="○"/>
              <a:defRPr>
                <a:latin typeface="Avenir"/>
                <a:ea typeface="Avenir"/>
                <a:cs typeface="Avenir"/>
                <a:sym typeface="Avenir"/>
              </a:defRPr>
            </a:lvl8pPr>
            <a:lvl9pPr marL="4114800" lvl="8" indent="-317500">
              <a:spcBef>
                <a:spcPts val="1600"/>
              </a:spcBef>
              <a:spcAft>
                <a:spcPts val="1600"/>
              </a:spcAft>
              <a:buSzPts val="1400"/>
              <a:buFont typeface="Avenir"/>
              <a:buChar char="■"/>
              <a:defRPr>
                <a:latin typeface="Avenir"/>
                <a:ea typeface="Avenir"/>
                <a:cs typeface="Avenir"/>
                <a:sym typeface="Aveni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GB" smtClean="0"/>
              <a:pPr algn="r"/>
              <a:t>‹#›</a:t>
            </a:fld>
            <a:endParaRPr lang="en-GB"/>
          </a:p>
        </p:txBody>
      </p:sp>
    </p:spTree>
    <p:extLst>
      <p:ext uri="{BB962C8B-B14F-4D97-AF65-F5344CB8AC3E}">
        <p14:creationId xmlns:p14="http://schemas.microsoft.com/office/powerpoint/2010/main" val="324721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5" name="Title 4"/>
          <p:cNvSpPr>
            <a:spLocks noGrp="1"/>
          </p:cNvSpPr>
          <p:nvPr>
            <p:ph type="title"/>
          </p:nvPr>
        </p:nvSpPr>
        <p:spPr>
          <a:xfrm>
            <a:off x="0" y="101600"/>
            <a:ext cx="6184900" cy="609600"/>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022654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4"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28650"/>
            <a:ext cx="9144000" cy="622935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defTabSz="477838" eaLnBrk="0" fontAlgn="base" hangingPunct="0">
              <a:spcBef>
                <a:spcPct val="0"/>
              </a:spcBef>
              <a:spcAft>
                <a:spcPct val="0"/>
              </a:spcAft>
              <a:defRPr/>
            </a:pPr>
            <a:endParaRPr lang="en-US" sz="1000" dirty="0">
              <a:solidFill>
                <a:prstClr val="black"/>
              </a:solidFill>
              <a:latin typeface="Cambria"/>
            </a:endParaRPr>
          </a:p>
        </p:txBody>
      </p:sp>
      <p:pic>
        <p:nvPicPr>
          <p:cNvPr id="6" name="Picture 11" descr="120616---Final-Logo-Transparent.png"/>
          <p:cNvPicPr>
            <a:picLocks noChangeAspect="1"/>
          </p:cNvPicPr>
          <p:nvPr userDrawn="1">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8292612" y="0"/>
            <a:ext cx="7751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04800" y="762003"/>
            <a:ext cx="8569569" cy="5408741"/>
          </a:xfrm>
          <a:prstGeom prst="rect">
            <a:avLst/>
          </a:prstGeom>
        </p:spPr>
        <p:txBody>
          <a:bodyPr lIns="91429" tIns="45714" rIns="91429" bIns="45714"/>
          <a:lstStyle>
            <a:lvl1pPr>
              <a:defRPr sz="2200">
                <a:latin typeface="Cambria" pitchFamily="18" charset="0"/>
              </a:defRPr>
            </a:lvl1pPr>
            <a:lvl2pPr>
              <a:defRPr sz="2000">
                <a:latin typeface="Cambria" pitchFamily="18" charset="0"/>
              </a:defRPr>
            </a:lvl2pPr>
            <a:lvl3pPr>
              <a:defRPr sz="2000">
                <a:latin typeface="Cambria" pitchFamily="18" charset="0"/>
              </a:defRPr>
            </a:lvl3pPr>
            <a:lvl4pPr>
              <a:defRPr sz="2000">
                <a:latin typeface="Cambria" pitchFamily="18" charset="0"/>
              </a:defRPr>
            </a:lvl4pPr>
            <a:lvl5pPr>
              <a:defRPr sz="20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p:txBody>
          <a:bodyPr/>
          <a:lstStyle>
            <a:lvl1pPr algn="ctr" defTabSz="477838" eaLnBrk="0" fontAlgn="base" hangingPunct="0">
              <a:spcBef>
                <a:spcPct val="0"/>
              </a:spcBef>
              <a:spcAft>
                <a:spcPct val="0"/>
              </a:spcAft>
              <a:defRPr sz="1200">
                <a:latin typeface="Arial" pitchFamily="34" charset="0"/>
                <a:ea typeface="MS PGothic" pitchFamily="34" charset="-128"/>
              </a:defRPr>
            </a:lvl1pPr>
          </a:lstStyle>
          <a:p>
            <a:pPr>
              <a:defRPr/>
            </a:pPr>
            <a:r>
              <a:rPr lang="en-US"/>
              <a:t>Private and Confidential</a:t>
            </a:r>
            <a:endParaRPr lang="en-US" dirty="0"/>
          </a:p>
        </p:txBody>
      </p:sp>
      <p:sp>
        <p:nvSpPr>
          <p:cNvPr id="8" name="Slide Number Placeholder 5"/>
          <p:cNvSpPr>
            <a:spLocks noGrp="1"/>
          </p:cNvSpPr>
          <p:nvPr>
            <p:ph type="sldNum" sz="quarter" idx="11"/>
          </p:nvPr>
        </p:nvSpPr>
        <p:spPr/>
        <p:txBody>
          <a:bodyPr/>
          <a:lstStyle>
            <a:lvl1pPr defTabSz="477838" eaLnBrk="0" hangingPunct="0">
              <a:defRPr>
                <a:latin typeface="Arial" pitchFamily="34" charset="0"/>
              </a:defRPr>
            </a:lvl1pPr>
          </a:lstStyle>
          <a:p>
            <a:pPr>
              <a:defRPr/>
            </a:pPr>
            <a:fld id="{427878AB-AA45-454F-8E95-1305A2FAC955}" type="slidenum">
              <a:rPr lang="en-US"/>
              <a:pPr>
                <a:defRPr/>
              </a:pPr>
              <a:t>‹#›</a:t>
            </a:fld>
            <a:endParaRPr lang="en-US"/>
          </a:p>
        </p:txBody>
      </p:sp>
    </p:spTree>
    <p:extLst>
      <p:ext uri="{BB962C8B-B14F-4D97-AF65-F5344CB8AC3E}">
        <p14:creationId xmlns:p14="http://schemas.microsoft.com/office/powerpoint/2010/main" val="3140543231"/>
      </p:ext>
    </p:extLst>
  </p:cSld>
  <p:clrMapOvr>
    <a:masterClrMapping/>
  </p:clrMapOvr>
  <p:transition>
    <p:wipe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lgn="ctr" defTabSz="477838" eaLnBrk="0" fontAlgn="base" hangingPunct="0">
              <a:spcBef>
                <a:spcPct val="0"/>
              </a:spcBef>
              <a:spcAft>
                <a:spcPct val="0"/>
              </a:spcAft>
              <a:defRPr sz="1200">
                <a:latin typeface="Arial" pitchFamily="34" charset="0"/>
                <a:ea typeface="MS PGothic" pitchFamily="34" charset="-128"/>
              </a:defRPr>
            </a:lvl1pPr>
          </a:lstStyle>
          <a:p>
            <a:pPr>
              <a:defRPr/>
            </a:pPr>
            <a:r>
              <a:rPr lang="en-US"/>
              <a:t>Private and Confidential</a:t>
            </a:r>
            <a:endParaRPr lang="en-US" dirty="0"/>
          </a:p>
        </p:txBody>
      </p:sp>
      <p:sp>
        <p:nvSpPr>
          <p:cNvPr id="3" name="Slide Number Placeholder 5"/>
          <p:cNvSpPr>
            <a:spLocks noGrp="1"/>
          </p:cNvSpPr>
          <p:nvPr>
            <p:ph type="sldNum" sz="quarter" idx="11"/>
          </p:nvPr>
        </p:nvSpPr>
        <p:spPr/>
        <p:txBody>
          <a:bodyPr/>
          <a:lstStyle>
            <a:lvl1pPr defTabSz="477838" eaLnBrk="0" hangingPunct="0">
              <a:defRPr>
                <a:latin typeface="Arial" pitchFamily="34" charset="0"/>
              </a:defRPr>
            </a:lvl1pPr>
          </a:lstStyle>
          <a:p>
            <a:pPr>
              <a:defRPr/>
            </a:pPr>
            <a:fld id="{C6A71638-5D5D-4D76-9B73-6C9254A28C7A}" type="slidenum">
              <a:rPr lang="en-US"/>
              <a:pPr>
                <a:defRPr/>
              </a:pPr>
              <a:t>‹#›</a:t>
            </a:fld>
            <a:endParaRPr lang="en-US"/>
          </a:p>
        </p:txBody>
      </p:sp>
    </p:spTree>
    <p:extLst>
      <p:ext uri="{BB962C8B-B14F-4D97-AF65-F5344CB8AC3E}">
        <p14:creationId xmlns:p14="http://schemas.microsoft.com/office/powerpoint/2010/main" val="3546013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Title 6"/>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130DB09F-128C-4D05-A678-005FD1E73B69}" type="datetimeFigureOut">
              <a:rPr lang="en-US">
                <a:solidFill>
                  <a:prstClr val="black">
                    <a:tint val="75000"/>
                  </a:prstClr>
                </a:solidFill>
              </a:rPr>
              <a:pPr>
                <a:defRPr/>
              </a:pPr>
              <a:t>9/23/2020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12141E1-D857-45BF-90B4-80080469E70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089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4"/>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27207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143000"/>
            <a:ext cx="8229600" cy="4525963"/>
          </a:xfrm>
        </p:spPr>
        <p:txBody>
          <a:bodyPr>
            <a:normAutofit/>
          </a:bodyPr>
          <a:lstStyle>
            <a:lvl1pPr marL="234950" indent="-234950">
              <a:defRPr sz="2000">
                <a:latin typeface="Cambria" pitchFamily="18" charset="0"/>
              </a:defRPr>
            </a:lvl1pPr>
            <a:lvl2pPr marL="457200" indent="-222250">
              <a:buSzPct val="70000"/>
              <a:buFont typeface="Courier New" pitchFamily="49" charset="0"/>
              <a:buChar char="o"/>
              <a:tabLst>
                <a:tab pos="457200" algn="l"/>
              </a:tabLst>
              <a:defRPr sz="1800">
                <a:latin typeface="Cambria" pitchFamily="18" charset="0"/>
              </a:defRPr>
            </a:lvl2pPr>
            <a:lvl3pPr marL="692150" indent="-234950">
              <a:defRPr sz="1600">
                <a:latin typeface="Cambria" pitchFamily="18" charset="0"/>
              </a:defRPr>
            </a:lvl3pPr>
            <a:lvl4pPr marL="914400" indent="-222250">
              <a:defRPr sz="1400">
                <a:latin typeface="Cambria" pitchFamily="18" charset="0"/>
              </a:defRPr>
            </a:lvl4pPr>
            <a:lvl5pPr marL="1371600" indent="-222250">
              <a:defRPr sz="14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C7C63E9-4DE7-4192-9224-BB38BF2BC03B}" type="datetimeFigureOut">
              <a:rPr lang="en-US">
                <a:solidFill>
                  <a:prstClr val="black">
                    <a:tint val="75000"/>
                  </a:prstClr>
                </a:solidFill>
              </a:rPr>
              <a:pPr>
                <a:defRPr/>
              </a:pPr>
              <a:t>9/23/2020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529B9AE-938E-4C88-882B-5FFE5CEAD6C6}"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734959383"/>
      </p:ext>
    </p:extLst>
  </p:cSld>
  <p:clrMapOvr>
    <a:masterClrMapping/>
  </p:clrMapOvr>
  <p:transition>
    <p:wipe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bg1"/>
        </a:solidFill>
        <a:effectLst/>
      </p:bgPr>
    </p:bg>
    <p:spTree>
      <p:nvGrpSpPr>
        <p:cNvPr id="1" name=""/>
        <p:cNvGrpSpPr/>
        <p:nvPr/>
      </p:nvGrpSpPr>
      <p:grpSpPr>
        <a:xfrm>
          <a:off x="0" y="0"/>
          <a:ext cx="0" cy="0"/>
          <a:chOff x="0" y="0"/>
          <a:chExt cx="0" cy="0"/>
        </a:xfrm>
      </p:grpSpPr>
      <p:pic>
        <p:nvPicPr>
          <p:cNvPr id="4" name="Picture 2" descr="C:\Documents and Settings\Administrator\Desktop\Picture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00" y="-12700"/>
            <a:ext cx="917575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title"/>
          </p:nvPr>
        </p:nvSpPr>
        <p:spPr>
          <a:xfrm>
            <a:off x="685800" y="990600"/>
            <a:ext cx="5029200" cy="1905000"/>
          </a:xfrm>
        </p:spPr>
        <p:txBody>
          <a:bodyPr>
            <a:noAutofit/>
          </a:bodyPr>
          <a:lstStyle>
            <a:lvl1pPr algn="l">
              <a:defRPr sz="4800">
                <a:solidFill>
                  <a:schemeClr val="bg1"/>
                </a:solidFill>
              </a:defRPr>
            </a:lvl1pPr>
          </a:lstStyle>
          <a:p>
            <a:r>
              <a:rPr lang="en-US"/>
              <a:t>Click to edit Master title style</a:t>
            </a:r>
            <a:endParaRPr lang="en-US" dirty="0"/>
          </a:p>
        </p:txBody>
      </p:sp>
      <p:sp>
        <p:nvSpPr>
          <p:cNvPr id="14" name="Text Placeholder 13"/>
          <p:cNvSpPr>
            <a:spLocks noGrp="1"/>
          </p:cNvSpPr>
          <p:nvPr>
            <p:ph type="body" sz="quarter" idx="10"/>
          </p:nvPr>
        </p:nvSpPr>
        <p:spPr>
          <a:xfrm>
            <a:off x="685800" y="2895600"/>
            <a:ext cx="5410200" cy="685800"/>
          </a:xfrm>
        </p:spPr>
        <p:txBody>
          <a:bodyPr>
            <a:noAutofit/>
          </a:bodyPr>
          <a:lstStyle>
            <a:lvl1pPr marL="0" indent="0">
              <a:buNone/>
              <a:defRPr lang="en-US" sz="3200" b="1" kern="1200" dirty="0" smtClean="0">
                <a:solidFill>
                  <a:schemeClr val="tx1">
                    <a:lumMod val="65000"/>
                    <a:lumOff val="35000"/>
                  </a:schemeClr>
                </a:solidFill>
                <a:latin typeface="Cambria" pitchFamily="18" charset="0"/>
                <a:ea typeface="Arial Unicode MS" pitchFamily="34" charset="-128"/>
                <a:cs typeface="Arial" charset="0"/>
              </a:defRPr>
            </a:lvl1pPr>
            <a:lvl2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2pPr>
            <a:lvl3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3pPr>
            <a:lvl4pPr>
              <a:defRPr lang="en-US" sz="3200" b="1" kern="1200" dirty="0" smtClean="0">
                <a:solidFill>
                  <a:schemeClr val="tx1">
                    <a:lumMod val="65000"/>
                    <a:lumOff val="35000"/>
                  </a:schemeClr>
                </a:solidFill>
                <a:latin typeface="Cambria" pitchFamily="18" charset="0"/>
                <a:ea typeface="Arial Unicode MS" pitchFamily="34" charset="-128"/>
                <a:cs typeface="Arial" charset="0"/>
              </a:defRPr>
            </a:lvl4pPr>
            <a:lvl5pPr>
              <a:defRPr lang="en-US" sz="3200" b="1" kern="1200" dirty="0">
                <a:solidFill>
                  <a:schemeClr val="tx1">
                    <a:lumMod val="65000"/>
                    <a:lumOff val="35000"/>
                  </a:schemeClr>
                </a:solidFill>
                <a:latin typeface="Cambria" pitchFamily="18" charset="0"/>
                <a:ea typeface="Arial Unicode MS" pitchFamily="34" charset="-128"/>
                <a:cs typeface="Arial" charset="0"/>
              </a:defRPr>
            </a:lvl5pPr>
          </a:lstStyle>
          <a:p>
            <a:pPr lvl="0"/>
            <a:r>
              <a:rPr lang="en-US"/>
              <a:t>Click to edit Master text styles</a:t>
            </a:r>
          </a:p>
        </p:txBody>
      </p:sp>
    </p:spTree>
    <p:extLst>
      <p:ext uri="{BB962C8B-B14F-4D97-AF65-F5344CB8AC3E}">
        <p14:creationId xmlns:p14="http://schemas.microsoft.com/office/powerpoint/2010/main" val="3936987493"/>
      </p:ext>
    </p:extLst>
  </p:cSld>
  <p:clrMapOvr>
    <a:masterClrMapping/>
  </p:clrMapOvr>
  <p:transition>
    <p:wipe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4" name="Group 3"/>
          <p:cNvGrpSpPr>
            <a:grpSpLocks/>
          </p:cNvGrpSpPr>
          <p:nvPr>
            <p:custDataLst>
              <p:tags r:id="rId1"/>
            </p:custDataLst>
          </p:nvPr>
        </p:nvGrpSpPr>
        <p:grpSpPr bwMode="auto">
          <a:xfrm>
            <a:off x="457200" y="1835150"/>
            <a:ext cx="2898775" cy="2898775"/>
            <a:chOff x="457200" y="2093913"/>
            <a:chExt cx="2898775" cy="2898775"/>
          </a:xfrm>
        </p:grpSpPr>
        <p:grpSp>
          <p:nvGrpSpPr>
            <p:cNvPr id="5" name="Group 1"/>
            <p:cNvGrpSpPr>
              <a:grpSpLocks/>
            </p:cNvGrpSpPr>
            <p:nvPr/>
          </p:nvGrpSpPr>
          <p:grpSpPr bwMode="auto">
            <a:xfrm>
              <a:off x="457200" y="2093913"/>
              <a:ext cx="2898775" cy="2898775"/>
              <a:chOff x="457200" y="2093913"/>
              <a:chExt cx="2898775" cy="2898775"/>
            </a:xfrm>
          </p:grpSpPr>
          <p:sp>
            <p:nvSpPr>
              <p:cNvPr id="10" name="Oval 6"/>
              <p:cNvSpPr>
                <a:spLocks noChangeArrowheads="1"/>
              </p:cNvSpPr>
              <p:nvPr/>
            </p:nvSpPr>
            <p:spPr bwMode="gray">
              <a:xfrm>
                <a:off x="1639888" y="3276600"/>
                <a:ext cx="533400" cy="533400"/>
              </a:xfrm>
              <a:prstGeom prst="ellipse">
                <a:avLst/>
              </a:pr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lIns="0" tIns="0" rIns="0" bIns="0" anchor="ctr"/>
              <a:lstStyle/>
              <a:p>
                <a:pPr algn="ctr" fontAlgn="base">
                  <a:spcBef>
                    <a:spcPct val="0"/>
                  </a:spcBef>
                  <a:spcAft>
                    <a:spcPct val="20000"/>
                  </a:spcAft>
                  <a:buClr>
                    <a:srgbClr val="000000"/>
                  </a:buClr>
                  <a:buSzPct val="80000"/>
                  <a:buFont typeface="Wingdings" pitchFamily="2" charset="2"/>
                  <a:buNone/>
                </a:pPr>
                <a:endParaRPr lang="de-DE" sz="1400">
                  <a:solidFill>
                    <a:srgbClr val="000000"/>
                  </a:solidFill>
                  <a:latin typeface="Arial" pitchFamily="34" charset="0"/>
                  <a:ea typeface="Arial Unicode MS" pitchFamily="34" charset="-128"/>
                  <a:cs typeface="Arial Unicode MS" pitchFamily="34" charset="-128"/>
                </a:endParaRPr>
              </a:p>
            </p:txBody>
          </p:sp>
          <p:sp>
            <p:nvSpPr>
              <p:cNvPr id="11" name="AutoShape 7"/>
              <p:cNvSpPr>
                <a:spLocks noChangeArrowheads="1"/>
              </p:cNvSpPr>
              <p:nvPr/>
            </p:nvSpPr>
            <p:spPr bwMode="gray">
              <a:xfrm>
                <a:off x="1066800" y="2703513"/>
                <a:ext cx="1679575" cy="16795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81" y="10800"/>
                    </a:moveTo>
                    <a:cubicBezTo>
                      <a:pt x="3981" y="14566"/>
                      <a:pt x="7034" y="17619"/>
                      <a:pt x="10800" y="17619"/>
                    </a:cubicBezTo>
                    <a:cubicBezTo>
                      <a:pt x="14566" y="17619"/>
                      <a:pt x="17619" y="14566"/>
                      <a:pt x="17619" y="10800"/>
                    </a:cubicBezTo>
                    <a:cubicBezTo>
                      <a:pt x="17619" y="7034"/>
                      <a:pt x="14566" y="3981"/>
                      <a:pt x="10800" y="3981"/>
                    </a:cubicBezTo>
                    <a:cubicBezTo>
                      <a:pt x="7034" y="3981"/>
                      <a:pt x="3981" y="7034"/>
                      <a:pt x="3981"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sp>
            <p:nvSpPr>
              <p:cNvPr id="12" name="AutoShape 8"/>
              <p:cNvSpPr>
                <a:spLocks noChangeArrowheads="1"/>
              </p:cNvSpPr>
              <p:nvPr/>
            </p:nvSpPr>
            <p:spPr bwMode="gray">
              <a:xfrm>
                <a:off x="457200" y="2093913"/>
                <a:ext cx="2898775" cy="28987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58 w 21600"/>
                  <a:gd name="T25" fmla="*/ 3158 h 21600"/>
                  <a:gd name="T26" fmla="*/ 18442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26" y="10800"/>
                    </a:moveTo>
                    <a:cubicBezTo>
                      <a:pt x="2426" y="15425"/>
                      <a:pt x="6175" y="19174"/>
                      <a:pt x="10800" y="19174"/>
                    </a:cubicBezTo>
                    <a:cubicBezTo>
                      <a:pt x="15425" y="19174"/>
                      <a:pt x="19174" y="15425"/>
                      <a:pt x="19174" y="10800"/>
                    </a:cubicBezTo>
                    <a:cubicBezTo>
                      <a:pt x="19174" y="6175"/>
                      <a:pt x="15425" y="2426"/>
                      <a:pt x="10800" y="2426"/>
                    </a:cubicBezTo>
                    <a:cubicBezTo>
                      <a:pt x="6175" y="2426"/>
                      <a:pt x="2426" y="6175"/>
                      <a:pt x="2426"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grpSp>
        <p:grpSp>
          <p:nvGrpSpPr>
            <p:cNvPr id="6" name="Group 12"/>
            <p:cNvGrpSpPr>
              <a:grpSpLocks/>
            </p:cNvGrpSpPr>
            <p:nvPr/>
          </p:nvGrpSpPr>
          <p:grpSpPr bwMode="auto">
            <a:xfrm>
              <a:off x="498475" y="2098675"/>
              <a:ext cx="2855913" cy="2886075"/>
              <a:chOff x="339" y="1328"/>
              <a:chExt cx="1799" cy="1818"/>
            </a:xfrm>
          </p:grpSpPr>
          <p:sp>
            <p:nvSpPr>
              <p:cNvPr id="7" name="AutoShape 10"/>
              <p:cNvSpPr>
                <a:spLocks noChangeArrowheads="1"/>
              </p:cNvSpPr>
              <p:nvPr/>
            </p:nvSpPr>
            <p:spPr bwMode="gray">
              <a:xfrm rot="5400000">
                <a:off x="696" y="1709"/>
                <a:ext cx="1057" cy="10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5 w 21600"/>
                  <a:gd name="T13" fmla="*/ 0 h 21600"/>
                  <a:gd name="T14" fmla="*/ 21355 w 21600"/>
                  <a:gd name="T15" fmla="*/ 9359 h 21600"/>
                </a:gdLst>
                <a:ahLst/>
                <a:cxnLst>
                  <a:cxn ang="T8">
                    <a:pos x="T0" y="T1"/>
                  </a:cxn>
                  <a:cxn ang="T9">
                    <a:pos x="T2" y="T3"/>
                  </a:cxn>
                  <a:cxn ang="T10">
                    <a:pos x="T4" y="T5"/>
                  </a:cxn>
                  <a:cxn ang="T11">
                    <a:pos x="T6" y="T7"/>
                  </a:cxn>
                </a:cxnLst>
                <a:rect l="T12" t="T13" r="T14" b="T15"/>
                <a:pathLst>
                  <a:path w="21600" h="21600">
                    <a:moveTo>
                      <a:pt x="4740" y="7785"/>
                    </a:moveTo>
                    <a:cubicBezTo>
                      <a:pt x="5884" y="5485"/>
                      <a:pt x="8231" y="4031"/>
                      <a:pt x="10800" y="4032"/>
                    </a:cubicBezTo>
                    <a:cubicBezTo>
                      <a:pt x="13368" y="4032"/>
                      <a:pt x="15715" y="5485"/>
                      <a:pt x="16859" y="7785"/>
                    </a:cubicBezTo>
                    <a:lnTo>
                      <a:pt x="20469" y="5989"/>
                    </a:lnTo>
                    <a:cubicBezTo>
                      <a:pt x="18643" y="2319"/>
                      <a:pt x="14898" y="-1"/>
                      <a:pt x="10799" y="0"/>
                    </a:cubicBezTo>
                    <a:cubicBezTo>
                      <a:pt x="6701" y="0"/>
                      <a:pt x="2956" y="2319"/>
                      <a:pt x="1130" y="5989"/>
                    </a:cubicBezTo>
                    <a:lnTo>
                      <a:pt x="4740" y="7785"/>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sp>
            <p:nvSpPr>
              <p:cNvPr id="8" name="Freeform 14"/>
              <p:cNvSpPr>
                <a:spLocks/>
              </p:cNvSpPr>
              <p:nvPr/>
            </p:nvSpPr>
            <p:spPr bwMode="gray">
              <a:xfrm>
                <a:off x="1221" y="2088"/>
                <a:ext cx="208" cy="303"/>
              </a:xfrm>
              <a:custGeom>
                <a:avLst/>
                <a:gdLst>
                  <a:gd name="T0" fmla="*/ 0 w 208"/>
                  <a:gd name="T1" fmla="*/ 150 h 303"/>
                  <a:gd name="T2" fmla="*/ 76 w 208"/>
                  <a:gd name="T3" fmla="*/ 0 h 303"/>
                  <a:gd name="T4" fmla="*/ 78 w 208"/>
                  <a:gd name="T5" fmla="*/ 303 h 303"/>
                  <a:gd name="T6" fmla="*/ 0 w 208"/>
                  <a:gd name="T7" fmla="*/ 150 h 303"/>
                  <a:gd name="T8" fmla="*/ 0 60000 65536"/>
                  <a:gd name="T9" fmla="*/ 0 60000 65536"/>
                  <a:gd name="T10" fmla="*/ 0 60000 65536"/>
                  <a:gd name="T11" fmla="*/ 0 60000 65536"/>
                  <a:gd name="T12" fmla="*/ 0 w 208"/>
                  <a:gd name="T13" fmla="*/ 0 h 303"/>
                  <a:gd name="T14" fmla="*/ 208 w 208"/>
                  <a:gd name="T15" fmla="*/ 303 h 303"/>
                </a:gdLst>
                <a:ahLst/>
                <a:cxnLst>
                  <a:cxn ang="T8">
                    <a:pos x="T0" y="T1"/>
                  </a:cxn>
                  <a:cxn ang="T9">
                    <a:pos x="T2" y="T3"/>
                  </a:cxn>
                  <a:cxn ang="T10">
                    <a:pos x="T4" y="T5"/>
                  </a:cxn>
                  <a:cxn ang="T11">
                    <a:pos x="T6" y="T7"/>
                  </a:cxn>
                </a:cxnLst>
                <a:rect l="T12" t="T13" r="T14" b="T15"/>
                <a:pathLst>
                  <a:path w="208" h="303">
                    <a:moveTo>
                      <a:pt x="0" y="150"/>
                    </a:moveTo>
                    <a:cubicBezTo>
                      <a:pt x="12" y="122"/>
                      <a:pt x="58" y="37"/>
                      <a:pt x="76" y="0"/>
                    </a:cubicBezTo>
                    <a:cubicBezTo>
                      <a:pt x="205" y="54"/>
                      <a:pt x="208" y="245"/>
                      <a:pt x="78" y="303"/>
                    </a:cubicBezTo>
                    <a:cubicBezTo>
                      <a:pt x="32" y="221"/>
                      <a:pt x="16" y="181"/>
                      <a:pt x="0" y="15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sp>
            <p:nvSpPr>
              <p:cNvPr id="9" name="AutoShape 12"/>
              <p:cNvSpPr>
                <a:spLocks noChangeArrowheads="1"/>
              </p:cNvSpPr>
              <p:nvPr/>
            </p:nvSpPr>
            <p:spPr bwMode="gray">
              <a:xfrm rot="5400000">
                <a:off x="330" y="1337"/>
                <a:ext cx="1818" cy="17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8 w 21600"/>
                  <a:gd name="T13" fmla="*/ 0 h 21600"/>
                  <a:gd name="T14" fmla="*/ 21362 w 21600"/>
                  <a:gd name="T15" fmla="*/ 9053 h 21600"/>
                </a:gdLst>
                <a:ahLst/>
                <a:cxnLst>
                  <a:cxn ang="T8">
                    <a:pos x="T0" y="T1"/>
                  </a:cxn>
                  <a:cxn ang="T9">
                    <a:pos x="T2" y="T3"/>
                  </a:cxn>
                  <a:cxn ang="T10">
                    <a:pos x="T4" y="T5"/>
                  </a:cxn>
                  <a:cxn ang="T11">
                    <a:pos x="T6" y="T7"/>
                  </a:cxn>
                </a:cxnLst>
                <a:rect l="T12" t="T13" r="T14" b="T15"/>
                <a:pathLst>
                  <a:path w="21600" h="21600">
                    <a:moveTo>
                      <a:pt x="3362" y="7119"/>
                    </a:moveTo>
                    <a:cubicBezTo>
                      <a:pt x="4761" y="4290"/>
                      <a:pt x="7644" y="2500"/>
                      <a:pt x="10800" y="2501"/>
                    </a:cubicBezTo>
                    <a:cubicBezTo>
                      <a:pt x="13955" y="2501"/>
                      <a:pt x="16838" y="4290"/>
                      <a:pt x="18237" y="7119"/>
                    </a:cubicBezTo>
                    <a:lnTo>
                      <a:pt x="20479" y="6009"/>
                    </a:lnTo>
                    <a:cubicBezTo>
                      <a:pt x="18658" y="2329"/>
                      <a:pt x="14906" y="-1"/>
                      <a:pt x="10799" y="0"/>
                    </a:cubicBezTo>
                    <a:cubicBezTo>
                      <a:pt x="6693" y="0"/>
                      <a:pt x="2941" y="2329"/>
                      <a:pt x="1120" y="6009"/>
                    </a:cubicBezTo>
                    <a:lnTo>
                      <a:pt x="3362" y="7119"/>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fontAlgn="base">
                  <a:spcBef>
                    <a:spcPct val="0"/>
                  </a:spcBef>
                  <a:spcAft>
                    <a:spcPct val="0"/>
                  </a:spcAft>
                </a:pPr>
                <a:endParaRPr lang="en-US" sz="2500" dirty="0">
                  <a:solidFill>
                    <a:prstClr val="black"/>
                  </a:solidFill>
                  <a:latin typeface="Arial" pitchFamily="34" charset="0"/>
                  <a:cs typeface="Arial" pitchFamily="34" charset="0"/>
                </a:endParaRPr>
              </a:p>
            </p:txBody>
          </p:sp>
        </p:grpSp>
      </p:grpSp>
      <p:sp>
        <p:nvSpPr>
          <p:cNvPr id="13" name="AutoShape 13"/>
          <p:cNvSpPr>
            <a:spLocks noChangeArrowheads="1"/>
          </p:cNvSpPr>
          <p:nvPr/>
        </p:nvSpPr>
        <p:spPr bwMode="gray">
          <a:xfrm flipH="1">
            <a:off x="1941513" y="1219200"/>
            <a:ext cx="6684962" cy="4124325"/>
          </a:xfrm>
          <a:prstGeom prst="homePlate">
            <a:avLst>
              <a:gd name="adj" fmla="val 25911"/>
            </a:avLst>
          </a:prstGeom>
          <a:solidFill>
            <a:schemeClr val="accent6">
              <a:lumMod val="40000"/>
              <a:lumOff val="60000"/>
              <a:alpha val="33000"/>
            </a:schemeClr>
          </a:solidFill>
          <a:ln w="25400">
            <a:solidFill>
              <a:schemeClr val="accent6">
                <a:lumMod val="75000"/>
              </a:schemeClr>
            </a:solidFill>
            <a:miter lim="800000"/>
            <a:headEnd/>
            <a:tailEnd/>
          </a:ln>
        </p:spPr>
        <p:txBody>
          <a:bodyPr lIns="1080000" tIns="0" rIns="72000" bIns="0" anchor="ctr"/>
          <a:lstStyle/>
          <a:p>
            <a:pPr marL="457200" indent="-347663" fontAlgn="base">
              <a:lnSpc>
                <a:spcPct val="110000"/>
              </a:lnSpc>
              <a:spcBef>
                <a:spcPct val="0"/>
              </a:spcBef>
              <a:spcAft>
                <a:spcPct val="0"/>
              </a:spcAft>
              <a:buFont typeface="Arial" pitchFamily="34" charset="0"/>
              <a:buChar char="•"/>
              <a:defRPr/>
            </a:pPr>
            <a:endParaRPr lang="en-US" sz="2000" dirty="0">
              <a:solidFill>
                <a:srgbClr val="035642"/>
              </a:solidFill>
              <a:latin typeface="Cambria" pitchFamily="18" charset="0"/>
              <a:ea typeface="ＭＳ Ｐゴシック" charset="-128"/>
              <a:cs typeface="Arial"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19" name="Text Placeholder 18"/>
          <p:cNvSpPr>
            <a:spLocks noGrp="1"/>
          </p:cNvSpPr>
          <p:nvPr>
            <p:ph type="body" sz="quarter" idx="10"/>
          </p:nvPr>
        </p:nvSpPr>
        <p:spPr>
          <a:xfrm>
            <a:off x="3581400" y="1219200"/>
            <a:ext cx="4648200" cy="4114800"/>
          </a:xfrm>
        </p:spPr>
        <p:txBody>
          <a:bodyPr anchor="ctr">
            <a:normAutofit/>
          </a:bodyPr>
          <a:lstStyle>
            <a:lvl1pPr marL="0" indent="0" algn="l">
              <a:buNone/>
              <a:defRPr lang="en-US" sz="2000" b="1" kern="1200" baseline="0" dirty="0" smtClean="0">
                <a:solidFill>
                  <a:srgbClr val="035642"/>
                </a:solidFill>
                <a:latin typeface="Cambria" pitchFamily="18" charset="0"/>
                <a:ea typeface="ＭＳ Ｐゴシック" charset="-128"/>
                <a:cs typeface="Arial" pitchFamily="34" charset="0"/>
              </a:defRPr>
            </a:lvl1pPr>
            <a:lvl2pPr marL="457200" indent="-222250" algn="l">
              <a:buFont typeface="Arial" pitchFamily="34" charset="0"/>
              <a:buChar char="•"/>
              <a:defRPr lang="en-US" sz="2000" kern="1200" dirty="0" smtClean="0">
                <a:solidFill>
                  <a:srgbClr val="035642"/>
                </a:solidFill>
                <a:latin typeface="Cambria" pitchFamily="18" charset="0"/>
                <a:ea typeface="ＭＳ Ｐゴシック" charset="-128"/>
                <a:cs typeface="Arial" pitchFamily="34" charset="0"/>
              </a:defRPr>
            </a:lvl2pPr>
            <a:lvl3pPr marL="692150" indent="-234950" algn="l">
              <a:buFont typeface="Courier New" pitchFamily="49" charset="0"/>
              <a:buChar char="o"/>
              <a:defRPr lang="en-US" sz="2000" kern="1200" dirty="0" smtClean="0">
                <a:solidFill>
                  <a:srgbClr val="035642"/>
                </a:solidFill>
                <a:latin typeface="Cambria" pitchFamily="18" charset="0"/>
                <a:ea typeface="ＭＳ Ｐゴシック" charset="-128"/>
                <a:cs typeface="Arial" pitchFamily="34" charset="0"/>
              </a:defRPr>
            </a:lvl3pPr>
            <a:lvl4pPr algn="l">
              <a:defRPr lang="en-US" sz="2000" kern="1200" dirty="0" smtClean="0">
                <a:solidFill>
                  <a:srgbClr val="035642"/>
                </a:solidFill>
                <a:latin typeface="Cambria" pitchFamily="18" charset="0"/>
                <a:ea typeface="ＭＳ Ｐゴシック" charset="-128"/>
                <a:cs typeface="Arial" pitchFamily="34" charset="0"/>
              </a:defRPr>
            </a:lvl4pPr>
            <a:lvl5pPr algn="l">
              <a:defRPr lang="en-US" sz="2000" kern="1200" dirty="0">
                <a:solidFill>
                  <a:srgbClr val="035642"/>
                </a:solidFill>
                <a:latin typeface="Cambria" pitchFamily="18" charset="0"/>
                <a:ea typeface="ＭＳ Ｐゴシック" charset="-128"/>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40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4D9D29AC-0913-4CFA-95CA-CD5F60DCD8A2}" type="datetimeFigureOut">
              <a:rPr lang="en-US">
                <a:solidFill>
                  <a:prstClr val="black">
                    <a:tint val="75000"/>
                  </a:prstClr>
                </a:solidFill>
              </a:rPr>
              <a:pPr>
                <a:defRPr/>
              </a:pPr>
              <a:t>9/23/2020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lvl1pPr>
              <a:defRPr/>
            </a:lvl1pPr>
          </a:lstStyle>
          <a:p>
            <a:pPr>
              <a:defRPr/>
            </a:pPr>
            <a:fld id="{3B3B7DE0-D996-412F-B0BA-3991E5B9F17E}"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614114350"/>
      </p:ext>
    </p:extLst>
  </p:cSld>
  <p:clrMapOvr>
    <a:masterClrMapping/>
  </p:clrMapOvr>
  <p:transition>
    <p:wipe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63915A89-D0D8-46C7-B868-B2190ECC2415}" type="datetimeFigureOut">
              <a:rPr lang="en-US">
                <a:solidFill>
                  <a:prstClr val="black">
                    <a:tint val="75000"/>
                  </a:prstClr>
                </a:solidFill>
              </a:rPr>
              <a:pPr>
                <a:defRPr/>
              </a:pPr>
              <a:t>9/23/2020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lvl1pPr>
              <a:defRPr/>
            </a:lvl1pPr>
          </a:lstStyle>
          <a:p>
            <a:pPr>
              <a:defRPr/>
            </a:pPr>
            <a:fld id="{0603D1B7-AE99-4FAD-98AE-AA751A467EA1}"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989653405"/>
      </p:ext>
    </p:extLst>
  </p:cSld>
  <p:clrMapOvr>
    <a:masterClrMapping/>
  </p:clrMapOvr>
  <p:transition>
    <p:wipe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3" name="Date Placeholder 1"/>
          <p:cNvSpPr>
            <a:spLocks noGrp="1"/>
          </p:cNvSpPr>
          <p:nvPr>
            <p:ph type="dt" sz="half" idx="10"/>
          </p:nvPr>
        </p:nvSpPr>
        <p:spPr/>
        <p:txBody>
          <a:bodyPr/>
          <a:lstStyle>
            <a:lvl1pPr>
              <a:defRPr/>
            </a:lvl1pPr>
          </a:lstStyle>
          <a:p>
            <a:pPr>
              <a:defRPr/>
            </a:pPr>
            <a:fld id="{714A53A3-1CD3-4FDA-BA06-4EBC73F95453}" type="datetimeFigureOut">
              <a:rPr lang="en-US">
                <a:solidFill>
                  <a:prstClr val="black">
                    <a:tint val="75000"/>
                  </a:prstClr>
                </a:solidFill>
              </a:rPr>
              <a:pPr>
                <a:defRPr/>
              </a:pPr>
              <a:t>9/23/2020</a:t>
            </a:fld>
            <a:endParaRPr lang="en-US" dirty="0">
              <a:solidFill>
                <a:prstClr val="black">
                  <a:tint val="75000"/>
                </a:prstClr>
              </a:solidFill>
            </a:endParaRPr>
          </a:p>
        </p:txBody>
      </p:sp>
      <p:sp>
        <p:nvSpPr>
          <p:cNvPr id="4" name="Footer Placeholder 2"/>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3"/>
          <p:cNvSpPr>
            <a:spLocks noGrp="1"/>
          </p:cNvSpPr>
          <p:nvPr>
            <p:ph type="sldNum" sz="quarter" idx="12"/>
          </p:nvPr>
        </p:nvSpPr>
        <p:spPr/>
        <p:txBody>
          <a:bodyPr/>
          <a:lstStyle>
            <a:lvl1pPr>
              <a:defRPr/>
            </a:lvl1pPr>
          </a:lstStyle>
          <a:p>
            <a:pPr>
              <a:defRPr/>
            </a:pPr>
            <a:fld id="{67C6B762-3360-45D7-B808-C412BA363F83}"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967406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fld id="{9F6CBDA0-971B-4ED3-9B2D-E78A19D1B101}" type="datetimeFigureOut">
              <a:rPr lang="en-US">
                <a:solidFill>
                  <a:prstClr val="black">
                    <a:tint val="75000"/>
                  </a:prstClr>
                </a:solidFill>
              </a:rPr>
              <a:pPr>
                <a:defRPr/>
              </a:pPr>
              <a:t>9/23/2020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lvl1pPr>
          </a:lstStyle>
          <a:p>
            <a:pPr>
              <a:defRPr/>
            </a:pPr>
            <a:fld id="{1D2089FE-7212-4AFF-BD5A-E3F3E062768A}"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9497243"/>
      </p:ext>
    </p:extLst>
  </p:cSld>
  <p:clrMapOvr>
    <a:masterClrMapping/>
  </p:clrMapOvr>
  <p:transition>
    <p:wipe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fld id="{F9C4F8B5-1FE7-4F7F-9D7E-8C30AEA3FAC3}" type="datetimeFigureOut">
              <a:rPr lang="en-US">
                <a:solidFill>
                  <a:prstClr val="black">
                    <a:tint val="75000"/>
                  </a:prstClr>
                </a:solidFill>
              </a:rPr>
              <a:pPr>
                <a:defRPr/>
              </a:pPr>
              <a:t>9/23/2020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a:lvl1pPr>
          </a:lstStyle>
          <a:p>
            <a:pPr>
              <a:defRPr/>
            </a:pPr>
            <a:fld id="{AE500FBF-6FED-43C9-8C9D-F7E3888B8533}"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79945711"/>
      </p:ext>
    </p:extLst>
  </p:cSld>
  <p:clrMapOvr>
    <a:masterClrMapping/>
  </p:clrMapOvr>
  <p:transition>
    <p:wipe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7C92404-A91D-4CD9-BA4D-AC54B737F366}" type="datetimeFigureOut">
              <a:rPr lang="en-US">
                <a:solidFill>
                  <a:prstClr val="black">
                    <a:tint val="75000"/>
                  </a:prstClr>
                </a:solidFill>
              </a:rPr>
              <a:pPr>
                <a:defRPr/>
              </a:pPr>
              <a:t>9/23/2020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E78CE51-28B5-4A33-9A9F-591C576927B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77161793"/>
      </p:ext>
    </p:extLst>
  </p:cSld>
  <p:clrMapOvr>
    <a:masterClrMapping/>
  </p:clrMapOvr>
  <p:transition>
    <p:wipe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B5EB681-E8A5-4F80-8980-722A886CAD73}" type="datetimeFigureOut">
              <a:rPr lang="en-US">
                <a:solidFill>
                  <a:prstClr val="black">
                    <a:tint val="75000"/>
                  </a:prstClr>
                </a:solidFill>
              </a:rPr>
              <a:pPr>
                <a:defRPr/>
              </a:pPr>
              <a:t>9/23/2020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ADB306B-07F5-4FDD-A901-9B7003DD635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67458623"/>
      </p:ext>
    </p:extLst>
  </p:cSld>
  <p:clrMapOvr>
    <a:masterClrMapping/>
  </p:clrMapOvr>
  <p:transition>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921066E9-DEC4-4300-8F56-223BBD4CB2F6}" type="datetimeFigureOut">
              <a:rPr lang="en-US"/>
              <a:pPr>
                <a:defRPr/>
              </a:pPr>
              <a:t>9/23/2020</a:t>
            </a:fld>
            <a:endParaRPr lang="en-US"/>
          </a:p>
        </p:txBody>
      </p:sp>
      <p:sp>
        <p:nvSpPr>
          <p:cNvPr id="5" name="Footer Placeholder 4"/>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6F8F00A1-7057-43EF-9B9E-3739400E84C0}" type="slidenum">
              <a:rPr lang="en-US"/>
              <a:pPr>
                <a:defRPr/>
              </a:pPr>
              <a:t>‹#›</a:t>
            </a:fld>
            <a:endParaRPr lang="en-US"/>
          </a:p>
        </p:txBody>
      </p:sp>
    </p:spTree>
    <p:extLst>
      <p:ext uri="{BB962C8B-B14F-4D97-AF65-F5344CB8AC3E}">
        <p14:creationId xmlns:p14="http://schemas.microsoft.com/office/powerpoint/2010/main" val="67598752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3059"/>
            <a:ext cx="8229600" cy="5408741"/>
          </a:xfrm>
          <a:prstGeom prst="rect">
            <a:avLst/>
          </a:prstGeom>
        </p:spPr>
        <p:txBody>
          <a:bodyPr lIns="91429" tIns="45714" rIns="91429" bIns="45714"/>
          <a:lstStyle>
            <a:lvl1pPr>
              <a:defRPr sz="2000">
                <a:latin typeface="Cambria" pitchFamily="18" charset="0"/>
              </a:defRPr>
            </a:lvl1pPr>
            <a:lvl2pPr marL="742950" indent="-285750">
              <a:buFont typeface="Courier New" pitchFamily="49" charset="0"/>
              <a:buChar char="o"/>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238925"/>
      </p:ext>
    </p:extLst>
  </p:cSld>
  <p:clrMapOvr>
    <a:masterClrMapping/>
  </p:clrMapOvr>
  <p:transition>
    <p:wipe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6515816"/>
      </p:ext>
    </p:extLst>
  </p:cSld>
  <p:clrMapOvr>
    <a:masterClrMapping/>
  </p:clrMapOvr>
  <p:transition>
    <p:wipe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0"/>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5990730"/>
      </p:ext>
    </p:extLst>
  </p:cSld>
  <p:clrMapOvr>
    <a:masterClrMapping/>
  </p:clrMapOvr>
  <p:transition>
    <p:wipe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04" y="914400"/>
            <a:ext cx="7890696" cy="5408741"/>
          </a:xfrm>
          <a:prstGeom prst="rect">
            <a:avLst/>
          </a:prstGeom>
        </p:spPr>
        <p:txBody>
          <a:bodyPr lIns="91429" tIns="45714" rIns="91429" bIns="45714"/>
          <a:lstStyle>
            <a:lvl1pPr>
              <a:defRPr sz="2000">
                <a:latin typeface="Cambria" pitchFamily="18" charset="0"/>
              </a:defRPr>
            </a:lvl1pPr>
            <a:lvl2pPr>
              <a:defRPr sz="1800">
                <a:latin typeface="Cambria" pitchFamily="18" charset="0"/>
              </a:defRPr>
            </a:lvl2pPr>
            <a:lvl3pPr>
              <a:defRPr sz="18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9836062"/>
      </p:ext>
    </p:extLst>
  </p:cSld>
  <p:clrMapOvr>
    <a:masterClrMapping/>
  </p:clrMapOvr>
  <p:transition>
    <p:wipe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atin typeface="Arial" charset="0"/>
                <a:cs typeface="Arial" charset="0"/>
              </a:defRPr>
            </a:lvl1pPr>
          </a:lstStyle>
          <a:p>
            <a:pPr>
              <a:defRPr/>
            </a:pPr>
            <a:fld id="{E15C3819-90E0-4194-A3D8-157F2D8B35CD}" type="datetimeFigureOut">
              <a:rPr lang="en-US">
                <a:solidFill>
                  <a:prstClr val="black">
                    <a:tint val="75000"/>
                  </a:prstClr>
                </a:solidFill>
              </a:rPr>
              <a:pPr>
                <a:defRPr/>
              </a:pPr>
              <a:t>9/23/2020</a:t>
            </a:fld>
            <a:endParaRPr lang="en-IN"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Arial" charset="0"/>
                <a:cs typeface="Arial" charset="0"/>
              </a:defRPr>
            </a:lvl1pPr>
          </a:lstStyle>
          <a:p>
            <a:pPr>
              <a:defRPr/>
            </a:pPr>
            <a:endParaRPr lang="en-IN"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atin typeface="Arial" charset="0"/>
                <a:cs typeface="Arial" charset="0"/>
              </a:defRPr>
            </a:lvl1pPr>
          </a:lstStyle>
          <a:p>
            <a:pPr>
              <a:defRPr/>
            </a:pPr>
            <a:fld id="{A8515BBE-9032-4361-B50C-E7CC7450F9F2}" type="slidenum">
              <a:rPr lang="en-IN">
                <a:solidFill>
                  <a:prstClr val="black">
                    <a:tint val="75000"/>
                  </a:prstClr>
                </a:solidFill>
              </a:rPr>
              <a:pPr>
                <a:defRPr/>
              </a:pPr>
              <a:t>‹#›</a:t>
            </a:fld>
            <a:endParaRPr lang="en-IN" dirty="0">
              <a:solidFill>
                <a:prstClr val="black">
                  <a:tint val="75000"/>
                </a:prstClr>
              </a:solidFill>
            </a:endParaRPr>
          </a:p>
        </p:txBody>
      </p:sp>
    </p:spTree>
    <p:extLst>
      <p:ext uri="{BB962C8B-B14F-4D97-AF65-F5344CB8AC3E}">
        <p14:creationId xmlns:p14="http://schemas.microsoft.com/office/powerpoint/2010/main" val="3155605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E3478D87-00A2-4A87-A4B3-BE4158E9F636}" type="datetimeFigureOut">
              <a:rPr lang="en-US"/>
              <a:pPr>
                <a:defRPr/>
              </a:pPr>
              <a:t>9/23/2020</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D050C078-2A89-4340-A5BE-80BF7525425D}" type="slidenum">
              <a:rPr lang="en-US"/>
              <a:pPr>
                <a:defRPr/>
              </a:pPr>
              <a:t>‹#›</a:t>
            </a:fld>
            <a:endParaRPr lang="en-US"/>
          </a:p>
        </p:txBody>
      </p:sp>
    </p:spTree>
    <p:extLst>
      <p:ext uri="{BB962C8B-B14F-4D97-AF65-F5344CB8AC3E}">
        <p14:creationId xmlns:p14="http://schemas.microsoft.com/office/powerpoint/2010/main" val="451235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CE85FE45-6B80-49DE-96BE-09A4F0F60FF3}" type="datetimeFigureOut">
              <a:rPr lang="en-US"/>
              <a:pPr>
                <a:defRPr/>
              </a:pPr>
              <a:t>9/23/2020</a:t>
            </a:fld>
            <a:endParaRPr lang="en-US"/>
          </a:p>
        </p:txBody>
      </p:sp>
      <p:sp>
        <p:nvSpPr>
          <p:cNvPr id="8" name="Footer Placeholder 7"/>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9" name="Slide Number Placeholder 8"/>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EB9D30EF-60B4-4A47-8A45-5D3D0D1C18D8}" type="slidenum">
              <a:rPr lang="en-US"/>
              <a:pPr>
                <a:defRPr/>
              </a:pPr>
              <a:t>‹#›</a:t>
            </a:fld>
            <a:endParaRPr lang="en-US"/>
          </a:p>
        </p:txBody>
      </p:sp>
    </p:spTree>
    <p:extLst>
      <p:ext uri="{BB962C8B-B14F-4D97-AF65-F5344CB8AC3E}">
        <p14:creationId xmlns:p14="http://schemas.microsoft.com/office/powerpoint/2010/main" val="328881687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35FC387D-7796-4A3C-8FF4-CC75E7F210F0}" type="datetimeFigureOut">
              <a:rPr lang="en-US"/>
              <a:pPr>
                <a:defRPr/>
              </a:pPr>
              <a:t>9/23/2020</a:t>
            </a:fld>
            <a:endParaRPr lang="en-US"/>
          </a:p>
        </p:txBody>
      </p:sp>
      <p:sp>
        <p:nvSpPr>
          <p:cNvPr id="4" name="Footer Placeholder 3"/>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5" name="Slide Number Placeholder 4"/>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E4CEA0A9-3ACB-48E6-8395-96D57D138920}" type="slidenum">
              <a:rPr lang="en-US"/>
              <a:pPr>
                <a:defRPr/>
              </a:pPr>
              <a:t>‹#›</a:t>
            </a:fld>
            <a:endParaRPr lang="en-US"/>
          </a:p>
        </p:txBody>
      </p:sp>
    </p:spTree>
    <p:extLst>
      <p:ext uri="{BB962C8B-B14F-4D97-AF65-F5344CB8AC3E}">
        <p14:creationId xmlns:p14="http://schemas.microsoft.com/office/powerpoint/2010/main" val="11548055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6E4EBA90-4B0C-4440-9FDB-0CE93A690310}" type="datetimeFigureOut">
              <a:rPr lang="en-US"/>
              <a:pPr>
                <a:defRPr/>
              </a:pPr>
              <a:t>9/23/2020</a:t>
            </a:fld>
            <a:endParaRPr lang="en-US"/>
          </a:p>
        </p:txBody>
      </p:sp>
      <p:sp>
        <p:nvSpPr>
          <p:cNvPr id="3" name="Footer Placeholder 2"/>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4" name="Slide Number Placeholder 3"/>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9DD6F2FA-1CAE-41FC-B6B8-99C624A72C98}" type="slidenum">
              <a:rPr lang="en-US"/>
              <a:pPr>
                <a:defRPr/>
              </a:pPr>
              <a:t>‹#›</a:t>
            </a:fld>
            <a:endParaRPr lang="en-US"/>
          </a:p>
        </p:txBody>
      </p:sp>
    </p:spTree>
    <p:extLst>
      <p:ext uri="{BB962C8B-B14F-4D97-AF65-F5344CB8AC3E}">
        <p14:creationId xmlns:p14="http://schemas.microsoft.com/office/powerpoint/2010/main" val="26096116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D8E7CF09-DAF5-4B85-BF46-442F7E13AA3D}" type="datetimeFigureOut">
              <a:rPr lang="en-US"/>
              <a:pPr>
                <a:defRPr/>
              </a:pPr>
              <a:t>9/23/2020</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7F6966F9-8BA7-4662-8ED4-5AA134B5FB46}" type="slidenum">
              <a:rPr lang="en-US"/>
              <a:pPr>
                <a:defRPr/>
              </a:pPr>
              <a:t>‹#›</a:t>
            </a:fld>
            <a:endParaRPr lang="en-US"/>
          </a:p>
        </p:txBody>
      </p:sp>
    </p:spTree>
    <p:extLst>
      <p:ext uri="{BB962C8B-B14F-4D97-AF65-F5344CB8AC3E}">
        <p14:creationId xmlns:p14="http://schemas.microsoft.com/office/powerpoint/2010/main" val="369140769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9AB98074-3E5A-453B-BBDF-77762564A577}" type="datetimeFigureOut">
              <a:rPr lang="en-US"/>
              <a:pPr>
                <a:defRPr/>
              </a:pPr>
              <a:t>9/23/2020</a:t>
            </a:fld>
            <a:endParaRPr lang="en-US"/>
          </a:p>
        </p:txBody>
      </p:sp>
      <p:sp>
        <p:nvSpPr>
          <p:cNvPr id="6" name="Footer Placeholder 5"/>
          <p:cNvSpPr>
            <a:spLocks noGrp="1"/>
          </p:cNvSpPr>
          <p:nvPr>
            <p:ph type="ftr" sz="quarter" idx="11"/>
          </p:nvPr>
        </p:nvSpPr>
        <p:spPr>
          <a:xfrm>
            <a:off x="3124200" y="6356354"/>
            <a:ext cx="2895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12"/>
          </p:nvPr>
        </p:nvSpPr>
        <p:spPr>
          <a:xfrm>
            <a:off x="6553200" y="6356354"/>
            <a:ext cx="2133600" cy="365125"/>
          </a:xfrm>
          <a:prstGeom prst="rect">
            <a:avLst/>
          </a:prstGeom>
        </p:spPr>
        <p:txBody>
          <a:bodyPr/>
          <a:lstStyle>
            <a:lvl1pPr defTabSz="457200" eaLnBrk="0" fontAlgn="base" hangingPunct="0">
              <a:spcBef>
                <a:spcPct val="0"/>
              </a:spcBef>
              <a:spcAft>
                <a:spcPct val="0"/>
              </a:spcAft>
              <a:buClr>
                <a:srgbClr val="000000"/>
              </a:buClr>
              <a:buSzPct val="100000"/>
              <a:buFont typeface="Times New Roman" pitchFamily="16" charset="0"/>
              <a:buNone/>
              <a:defRPr>
                <a:latin typeface="Arial" pitchFamily="34" charset="0"/>
                <a:cs typeface="Arial" pitchFamily="34" charset="0"/>
              </a:defRPr>
            </a:lvl1pPr>
          </a:lstStyle>
          <a:p>
            <a:pPr>
              <a:defRPr/>
            </a:pPr>
            <a:fld id="{828AE1E4-0976-435A-B2B9-49EFB8CD351A}" type="slidenum">
              <a:rPr lang="en-US"/>
              <a:pPr>
                <a:defRPr/>
              </a:pPr>
              <a:t>‹#›</a:t>
            </a:fld>
            <a:endParaRPr lang="en-US"/>
          </a:p>
        </p:txBody>
      </p:sp>
    </p:spTree>
    <p:extLst>
      <p:ext uri="{BB962C8B-B14F-4D97-AF65-F5344CB8AC3E}">
        <p14:creationId xmlns:p14="http://schemas.microsoft.com/office/powerpoint/2010/main" val="369416529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13.xml"/><Relationship Id="rId7"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2.png"/><Relationship Id="rId4" Type="http://schemas.openxmlformats.org/officeDocument/2006/relationships/slideLayout" Target="../slideLayouts/slideLayout14.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ags" Target="../tags/tag3.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4.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image" Target="../media/image1.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Agenda</a:t>
            </a:r>
          </a:p>
        </p:txBody>
      </p:sp>
    </p:spTree>
    <p:extLst>
      <p:ext uri="{BB962C8B-B14F-4D97-AF65-F5344CB8AC3E}">
        <p14:creationId xmlns:p14="http://schemas.microsoft.com/office/powerpoint/2010/main" val="427201821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ransition/>
  <p:txStyles>
    <p:titleStyle>
      <a:lvl1pPr algn="ctr" rtl="0" eaLnBrk="0" fontAlgn="base" hangingPunct="0">
        <a:spcBef>
          <a:spcPct val="0"/>
        </a:spcBef>
        <a:spcAft>
          <a:spcPct val="0"/>
        </a:spcAft>
        <a:defRPr sz="2400" b="1" kern="1200">
          <a:solidFill>
            <a:schemeClr val="tx1"/>
          </a:solidFill>
          <a:latin typeface="Cambria" pitchFamily="18" charset="0"/>
          <a:ea typeface="+mj-ea"/>
          <a:cs typeface="+mj-cs"/>
        </a:defRPr>
      </a:lvl1pPr>
      <a:lvl2pPr algn="ctr" rtl="0" eaLnBrk="0" fontAlgn="base" hangingPunct="0">
        <a:spcBef>
          <a:spcPct val="0"/>
        </a:spcBef>
        <a:spcAft>
          <a:spcPct val="0"/>
        </a:spcAft>
        <a:defRPr sz="2400" b="1">
          <a:solidFill>
            <a:schemeClr val="tx1"/>
          </a:solidFill>
          <a:latin typeface="Cambria" pitchFamily="18" charset="0"/>
        </a:defRPr>
      </a:lvl2pPr>
      <a:lvl3pPr algn="ctr" rtl="0" eaLnBrk="0" fontAlgn="base" hangingPunct="0">
        <a:spcBef>
          <a:spcPct val="0"/>
        </a:spcBef>
        <a:spcAft>
          <a:spcPct val="0"/>
        </a:spcAft>
        <a:defRPr sz="2400" b="1">
          <a:solidFill>
            <a:schemeClr val="tx1"/>
          </a:solidFill>
          <a:latin typeface="Cambria" pitchFamily="18" charset="0"/>
        </a:defRPr>
      </a:lvl3pPr>
      <a:lvl4pPr algn="ctr" rtl="0" eaLnBrk="0" fontAlgn="base" hangingPunct="0">
        <a:spcBef>
          <a:spcPct val="0"/>
        </a:spcBef>
        <a:spcAft>
          <a:spcPct val="0"/>
        </a:spcAft>
        <a:defRPr sz="2400" b="1">
          <a:solidFill>
            <a:schemeClr val="tx1"/>
          </a:solidFill>
          <a:latin typeface="Cambria" pitchFamily="18" charset="0"/>
        </a:defRPr>
      </a:lvl4pPr>
      <a:lvl5pPr algn="ctr" rtl="0" eaLnBrk="0" fontAlgn="base" hangingPunct="0">
        <a:spcBef>
          <a:spcPct val="0"/>
        </a:spcBef>
        <a:spcAft>
          <a:spcPct val="0"/>
        </a:spcAft>
        <a:defRPr sz="2400" b="1">
          <a:solidFill>
            <a:schemeClr val="tx1"/>
          </a:solidFill>
          <a:latin typeface="Cambria" pitchFamily="18"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194" name="Picture 6"/>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1" descr="120616---Final-Logo-Transparent.png"/>
          <p:cNvPicPr>
            <a:picLocks noChangeAspect="1"/>
          </p:cNvPicPr>
          <p:nvPr userDrawn="1">
            <p:custDataLst>
              <p:tags r:id="rId8"/>
            </p:custDataLst>
          </p:nvPr>
        </p:nvPicPr>
        <p:blipFill>
          <a:blip r:embed="rId10" cstate="print"/>
          <a:srcRect/>
          <a:stretch>
            <a:fillRect/>
          </a:stretch>
        </p:blipFill>
        <p:spPr bwMode="auto">
          <a:xfrm>
            <a:off x="8293100" y="0"/>
            <a:ext cx="774700" cy="914400"/>
          </a:xfrm>
          <a:prstGeom prst="rect">
            <a:avLst/>
          </a:prstGeom>
          <a:noFill/>
          <a:ln w="9525">
            <a:noFill/>
            <a:miter lim="800000"/>
            <a:headEnd/>
            <a:tailEnd/>
          </a:ln>
        </p:spPr>
      </p:pic>
      <p:sp>
        <p:nvSpPr>
          <p:cNvPr id="4" name="Footer Placeholder 4"/>
          <p:cNvSpPr txBox="1">
            <a:spLocks/>
          </p:cNvSpPr>
          <p:nvPr userDrawn="1"/>
        </p:nvSpPr>
        <p:spPr>
          <a:xfrm>
            <a:off x="3124200" y="6416679"/>
            <a:ext cx="2895600" cy="365125"/>
          </a:xfrm>
          <a:prstGeom prst="rect">
            <a:avLst/>
          </a:prstGeom>
        </p:spPr>
        <p:txBody>
          <a:bodyPr/>
          <a:lstStyle>
            <a:defPPr>
              <a:defRPr lang="en-US"/>
            </a:defPPr>
            <a:lvl1pPr marL="0" algn="ct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Private and Confidential</a:t>
            </a:r>
          </a:p>
        </p:txBody>
      </p:sp>
      <p:sp>
        <p:nvSpPr>
          <p:cNvPr id="5" name="Slide Number Placeholder 5"/>
          <p:cNvSpPr txBox="1">
            <a:spLocks/>
          </p:cNvSpPr>
          <p:nvPr userDrawn="1"/>
        </p:nvSpPr>
        <p:spPr>
          <a:xfrm>
            <a:off x="6629400" y="6416679"/>
            <a:ext cx="2133600" cy="365125"/>
          </a:xfrm>
          <a:prstGeom prst="rect">
            <a:avLst/>
          </a:prstGeom>
        </p:spPr>
        <p:txBody>
          <a:bodyPr/>
          <a:lstStyle>
            <a:defPPr>
              <a:defRPr lang="en-US"/>
            </a:defPPr>
            <a:lvl1pPr marL="0" algn="r" defTabSz="914400" rtl="0" eaLnBrk="1" latinLnBrk="0" hangingPunct="1">
              <a:defRPr sz="1100" kern="1200">
                <a:solidFill>
                  <a:schemeClr val="tx1"/>
                </a:solidFill>
                <a:latin typeface="Cambria"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8F43-4567-4CB0-B00D-7267D614B448}" type="slidenum">
              <a:rPr lang="en-US" smtClean="0"/>
              <a:pPr/>
              <a:t>‹#›</a:t>
            </a:fld>
            <a:endParaRPr lang="en-US"/>
          </a:p>
        </p:txBody>
      </p:sp>
    </p:spTree>
    <p:extLst>
      <p:ext uri="{BB962C8B-B14F-4D97-AF65-F5344CB8AC3E}">
        <p14:creationId xmlns:p14="http://schemas.microsoft.com/office/powerpoint/2010/main" val="145015050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709" r:id="rId3"/>
    <p:sldLayoutId id="2147483712" r:id="rId4"/>
    <p:sldLayoutId id="2147483713" r:id="rId5"/>
    <p:sldLayoutId id="2147483714" r:id="rId6"/>
  </p:sldLayoutIdLst>
  <p:transition>
    <p:wipe dir="u"/>
  </p:transition>
  <p:txStyles>
    <p:title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p:titleStyle>
    <p:bodyStyle>
      <a:lvl1pPr marL="341313" indent="-341313" algn="l" defTabSz="455613"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46" rtl="0" eaLnBrk="1" latinLnBrk="0" hangingPunct="1">
        <a:defRPr sz="1800" kern="1200">
          <a:solidFill>
            <a:schemeClr val="tx1"/>
          </a:solidFill>
          <a:latin typeface="+mn-lt"/>
          <a:ea typeface="+mn-ea"/>
          <a:cs typeface="+mn-cs"/>
        </a:defRPr>
      </a:lvl1pPr>
      <a:lvl2pPr marL="457146" algn="l" defTabSz="457146" rtl="0" eaLnBrk="1" latinLnBrk="0" hangingPunct="1">
        <a:defRPr sz="1800" kern="1200">
          <a:solidFill>
            <a:schemeClr val="tx1"/>
          </a:solidFill>
          <a:latin typeface="+mn-lt"/>
          <a:ea typeface="+mn-ea"/>
          <a:cs typeface="+mn-cs"/>
        </a:defRPr>
      </a:lvl2pPr>
      <a:lvl3pPr marL="914293" algn="l" defTabSz="457146" rtl="0" eaLnBrk="1" latinLnBrk="0" hangingPunct="1">
        <a:defRPr sz="1800" kern="1200">
          <a:solidFill>
            <a:schemeClr val="tx1"/>
          </a:solidFill>
          <a:latin typeface="+mn-lt"/>
          <a:ea typeface="+mn-ea"/>
          <a:cs typeface="+mn-cs"/>
        </a:defRPr>
      </a:lvl3pPr>
      <a:lvl4pPr marL="1371440" algn="l" defTabSz="457146" rtl="0" eaLnBrk="1" latinLnBrk="0" hangingPunct="1">
        <a:defRPr sz="1800" kern="1200">
          <a:solidFill>
            <a:schemeClr val="tx1"/>
          </a:solidFill>
          <a:latin typeface="+mn-lt"/>
          <a:ea typeface="+mn-ea"/>
          <a:cs typeface="+mn-cs"/>
        </a:defRPr>
      </a:lvl4pPr>
      <a:lvl5pPr marL="1828586" algn="l" defTabSz="457146" rtl="0" eaLnBrk="1" latinLnBrk="0" hangingPunct="1">
        <a:defRPr sz="1800" kern="1200">
          <a:solidFill>
            <a:schemeClr val="tx1"/>
          </a:solidFill>
          <a:latin typeface="+mn-lt"/>
          <a:ea typeface="+mn-ea"/>
          <a:cs typeface="+mn-cs"/>
        </a:defRPr>
      </a:lvl5pPr>
      <a:lvl6pPr marL="2285733" algn="l" defTabSz="457146" rtl="0" eaLnBrk="1" latinLnBrk="0" hangingPunct="1">
        <a:defRPr sz="1800" kern="1200">
          <a:solidFill>
            <a:schemeClr val="tx1"/>
          </a:solidFill>
          <a:latin typeface="+mn-lt"/>
          <a:ea typeface="+mn-ea"/>
          <a:cs typeface="+mn-cs"/>
        </a:defRPr>
      </a:lvl6pPr>
      <a:lvl7pPr marL="2742879" algn="l" defTabSz="457146" rtl="0" eaLnBrk="1" latinLnBrk="0" hangingPunct="1">
        <a:defRPr sz="1800" kern="1200">
          <a:solidFill>
            <a:schemeClr val="tx1"/>
          </a:solidFill>
          <a:latin typeface="+mn-lt"/>
          <a:ea typeface="+mn-ea"/>
          <a:cs typeface="+mn-cs"/>
        </a:defRPr>
      </a:lvl7pPr>
      <a:lvl8pPr marL="3200026" algn="l" defTabSz="457146" rtl="0" eaLnBrk="1" latinLnBrk="0" hangingPunct="1">
        <a:defRPr sz="1800" kern="1200">
          <a:solidFill>
            <a:schemeClr val="tx1"/>
          </a:solidFill>
          <a:latin typeface="+mn-lt"/>
          <a:ea typeface="+mn-ea"/>
          <a:cs typeface="+mn-cs"/>
        </a:defRPr>
      </a:lvl8pPr>
      <a:lvl9pPr marL="3657172" algn="l" defTabSz="45714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Footer Placeholder 4"/>
          <p:cNvSpPr>
            <a:spLocks noGrp="1"/>
          </p:cNvSpPr>
          <p:nvPr>
            <p:ph type="ftr" sz="quarter" idx="3"/>
          </p:nvPr>
        </p:nvSpPr>
        <p:spPr>
          <a:xfrm>
            <a:off x="3124200" y="6356377"/>
            <a:ext cx="2895600" cy="365125"/>
          </a:xfrm>
          <a:prstGeom prst="rect">
            <a:avLst/>
          </a:prstGeom>
        </p:spPr>
        <p:txBody>
          <a:bodyPr/>
          <a:lstStyle>
            <a:lvl1pPr algn="ctr" defTabSz="914400" eaLnBrk="1" fontAlgn="auto" hangingPunct="1">
              <a:spcBef>
                <a:spcPts val="0"/>
              </a:spcBef>
              <a:spcAft>
                <a:spcPts val="0"/>
              </a:spcAft>
              <a:defRPr sz="1200">
                <a:solidFill>
                  <a:prstClr val="black"/>
                </a:solidFill>
                <a:latin typeface="Calibri"/>
                <a:ea typeface="+mn-ea"/>
                <a:cs typeface="+mn-cs"/>
              </a:defRPr>
            </a:lvl1pPr>
          </a:lstStyle>
          <a:p>
            <a:pPr>
              <a:defRPr/>
            </a:pPr>
            <a:r>
              <a:rPr lang="en-US"/>
              <a:t>Private and Confidential</a:t>
            </a:r>
            <a:endParaRPr lang="en-US" dirty="0"/>
          </a:p>
        </p:txBody>
      </p:sp>
      <p:sp>
        <p:nvSpPr>
          <p:cNvPr id="3" name="Slide Number Placeholder 5"/>
          <p:cNvSpPr>
            <a:spLocks noGrp="1"/>
          </p:cNvSpPr>
          <p:nvPr>
            <p:ph type="sldNum" sz="quarter" idx="4"/>
          </p:nvPr>
        </p:nvSpPr>
        <p:spPr>
          <a:xfrm>
            <a:off x="6553200" y="6356377"/>
            <a:ext cx="2133600" cy="365125"/>
          </a:xfrm>
          <a:prstGeom prst="rect">
            <a:avLst/>
          </a:prstGeom>
        </p:spPr>
        <p:txBody>
          <a:bodyPr vert="horz" wrap="square" lIns="91440" tIns="45720" rIns="91440" bIns="45720" numCol="1" anchor="t" anchorCtr="0" compatLnSpc="1">
            <a:prstTxWarp prst="textNoShape">
              <a:avLst/>
            </a:prstTxWarp>
          </a:bodyPr>
          <a:lstStyle>
            <a:lvl1pPr algn="r" defTabSz="914400" eaLnBrk="1" hangingPunct="1">
              <a:defRPr sz="1200">
                <a:solidFill>
                  <a:srgbClr val="000000"/>
                </a:solidFill>
                <a:latin typeface="Calibri" pitchFamily="34" charset="0"/>
              </a:defRPr>
            </a:lvl1pPr>
          </a:lstStyle>
          <a:p>
            <a:pPr fontAlgn="base">
              <a:spcBef>
                <a:spcPct val="0"/>
              </a:spcBef>
              <a:spcAft>
                <a:spcPct val="0"/>
              </a:spcAft>
              <a:defRPr/>
            </a:pPr>
            <a:fld id="{4FF81BE4-A7F9-4A01-8777-2DD842CE1A71}" type="slidenum">
              <a:rPr lang="en-US">
                <a:ea typeface="MS PGothic" pitchFamily="34" charset="-128"/>
              </a:rPr>
              <a:pPr fontAlgn="base">
                <a:spcBef>
                  <a:spcPct val="0"/>
                </a:spcBef>
                <a:spcAft>
                  <a:spcPct val="0"/>
                </a:spcAft>
                <a:defRPr/>
              </a:pPr>
              <a:t>‹#›</a:t>
            </a:fld>
            <a:endParaRPr lang="en-US">
              <a:ea typeface="MS PGothic" pitchFamily="34" charset="-128"/>
            </a:endParaRPr>
          </a:p>
        </p:txBody>
      </p:sp>
    </p:spTree>
    <p:extLst>
      <p:ext uri="{BB962C8B-B14F-4D97-AF65-F5344CB8AC3E}">
        <p14:creationId xmlns:p14="http://schemas.microsoft.com/office/powerpoint/2010/main" val="1826231599"/>
      </p:ext>
    </p:extLst>
  </p:cSld>
  <p:clrMap bg1="lt1" tx1="dk1" bg2="lt2" tx2="dk2" accent1="accent1" accent2="accent2" accent3="accent3" accent4="accent4" accent5="accent5" accent6="accent6" hlink="hlink" folHlink="folHlink"/>
  <p:sldLayoutIdLst>
    <p:sldLayoutId id="2147483687" r:id="rId1"/>
    <p:sldLayoutId id="2147483688" r:id="rId2"/>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S PGothic" charset="0"/>
        </a:defRPr>
      </a:lvl1pPr>
      <a:lvl2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2pPr>
      <a:lvl3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3pPr>
      <a:lvl4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4pPr>
      <a:lvl5pPr algn="ctr" defTabSz="457200" rtl="0" eaLnBrk="0" fontAlgn="base" hangingPunct="0">
        <a:spcBef>
          <a:spcPct val="0"/>
        </a:spcBef>
        <a:spcAft>
          <a:spcPct val="0"/>
        </a:spcAft>
        <a:defRPr sz="4400">
          <a:solidFill>
            <a:schemeClr val="tx1"/>
          </a:solidFill>
          <a:latin typeface="Calibri" pitchFamily="-84" charset="0"/>
          <a:ea typeface="MS PGothic" panose="020B0600070205080204" pitchFamily="34" charset="-128"/>
          <a:cs typeface="MS PGothic" charset="0"/>
        </a:defRPr>
      </a:lvl5pPr>
      <a:lvl6pPr marL="4572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6pPr>
      <a:lvl7pPr marL="9144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7pPr>
      <a:lvl8pPr marL="13716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8pPr>
      <a:lvl9pPr marL="1828800" algn="ctr" defTabSz="457200" rtl="0" fontAlgn="base">
        <a:spcBef>
          <a:spcPct val="0"/>
        </a:spcBef>
        <a:spcAft>
          <a:spcPct val="0"/>
        </a:spcAft>
        <a:defRPr sz="4400">
          <a:solidFill>
            <a:schemeClr val="tx1"/>
          </a:solidFill>
          <a:latin typeface="Calibri" pitchFamily="-84" charset="0"/>
          <a:ea typeface="ＭＳ Ｐゴシック" pitchFamily="-84" charset="-128"/>
          <a:cs typeface="ＭＳ Ｐゴシック" pitchFamily="-84" charset="-128"/>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MS PGothic" panose="020B0600070205080204" pitchFamily="34" charset="-128"/>
          <a:cs typeface="MS PGothic"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MS PGothic" panose="020B0600070205080204" pitchFamily="34" charset="-128"/>
          <a:cs typeface="MS PGothic" charset="0"/>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MS PGothic" panose="020B0600070205080204" pitchFamily="34" charset="-128"/>
          <a:cs typeface="MS PGothic" charset="0"/>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MS PGothic"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MS PGothic" panose="020B0600070205080204"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6"/>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itle Placeholder 1"/>
          <p:cNvSpPr>
            <a:spLocks noGrp="1"/>
          </p:cNvSpPr>
          <p:nvPr>
            <p:ph type="title"/>
          </p:nvPr>
        </p:nvSpPr>
        <p:spPr bwMode="auto">
          <a:xfrm>
            <a:off x="0" y="101600"/>
            <a:ext cx="6184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4"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fontAlgn="base">
              <a:spcBef>
                <a:spcPct val="0"/>
              </a:spcBef>
              <a:spcAft>
                <a:spcPct val="0"/>
              </a:spcAft>
              <a:defRPr/>
            </a:pPr>
            <a:fld id="{46BABE29-8300-4A2F-85B1-0763801B440B}" type="datetimeFigureOut">
              <a:rPr lang="en-US">
                <a:solidFill>
                  <a:prstClr val="black">
                    <a:tint val="75000"/>
                  </a:prstClr>
                </a:solidFill>
                <a:latin typeface="Arial" pitchFamily="34" charset="0"/>
                <a:cs typeface="Arial" pitchFamily="34" charset="0"/>
              </a:rPr>
              <a:pPr fontAlgn="base">
                <a:spcBef>
                  <a:spcPct val="0"/>
                </a:spcBef>
                <a:spcAft>
                  <a:spcPct val="0"/>
                </a:spcAft>
                <a:defRPr/>
              </a:pPr>
              <a:t>9/23/2020</a:t>
            </a:fld>
            <a:endParaRPr lang="en-US" dirty="0">
              <a:solidFill>
                <a:prstClr val="black">
                  <a:tint val="75000"/>
                </a:prstClr>
              </a:solidFill>
              <a:latin typeface="Arial" pitchFamily="34" charset="0"/>
              <a:cs typeface="Arial"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en-US" dirty="0">
              <a:solidFill>
                <a:prstClr val="black">
                  <a:tint val="75000"/>
                </a:prstClr>
              </a:solidFill>
              <a:latin typeface="Arial" pitchFamily="34" charset="0"/>
              <a:cs typeface="Arial"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fontAlgn="base">
              <a:spcBef>
                <a:spcPct val="0"/>
              </a:spcBef>
              <a:spcAft>
                <a:spcPct val="0"/>
              </a:spcAft>
              <a:defRPr/>
            </a:pPr>
            <a:fld id="{F2C9C02A-646F-4FF4-B45A-F39CE1A215B2}" type="slidenum">
              <a:rPr lang="en-US">
                <a:solidFill>
                  <a:prstClr val="black">
                    <a:tint val="75000"/>
                  </a:prstClr>
                </a:solidFill>
                <a:latin typeface="Arial" pitchFamily="34" charset="0"/>
                <a:cs typeface="Arial" pitchFamily="34" charset="0"/>
              </a:rPr>
              <a:pPr fontAlgn="base">
                <a:spcBef>
                  <a:spcPct val="0"/>
                </a:spcBef>
                <a:spcAft>
                  <a:spcPct val="0"/>
                </a:spcAft>
                <a:defRPr/>
              </a:pPr>
              <a:t>‹#›</a:t>
            </a:fld>
            <a:endParaRPr lang="en-US" dirty="0">
              <a:solidFill>
                <a:prstClr val="black">
                  <a:tint val="75000"/>
                </a:prstClr>
              </a:solidFill>
              <a:latin typeface="Arial" pitchFamily="34" charset="0"/>
              <a:cs typeface="Arial" pitchFamily="34" charset="0"/>
            </a:endParaRPr>
          </a:p>
        </p:txBody>
      </p:sp>
      <p:pic>
        <p:nvPicPr>
          <p:cNvPr id="5128" name="Picture 11" descr="120616---Final-Logo-Transparent.png"/>
          <p:cNvPicPr>
            <a:picLocks noChangeAspect="1"/>
          </p:cNvPicPr>
          <p:nvPr>
            <p:custDataLst>
              <p:tags r:id="rId18"/>
            </p:custDataLst>
          </p:nvPr>
        </p:nvPicPr>
        <p:blipFill>
          <a:blip r:embed="rId20" cstate="print">
            <a:extLst>
              <a:ext uri="{28A0092B-C50C-407E-A947-70E740481C1C}">
                <a14:useLocalDpi xmlns:a14="http://schemas.microsoft.com/office/drawing/2010/main" val="0"/>
              </a:ext>
            </a:extLst>
          </a:blip>
          <a:srcRect/>
          <a:stretch>
            <a:fillRect/>
          </a:stretch>
        </p:blipFill>
        <p:spPr bwMode="auto">
          <a:xfrm>
            <a:off x="8293100" y="0"/>
            <a:ext cx="7747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9" name="Picture 1"/>
          <p:cNvPicPr>
            <a:picLocks noChangeAspect="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0" y="209550"/>
            <a:ext cx="91440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927199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ransition>
    <p:wipe dir="u"/>
  </p:transition>
  <p:txStyles>
    <p:titleStyle>
      <a:lvl1pPr algn="l" rtl="0" fontAlgn="base">
        <a:spcBef>
          <a:spcPct val="0"/>
        </a:spcBef>
        <a:spcAft>
          <a:spcPct val="0"/>
        </a:spcAft>
        <a:defRPr sz="2400" b="1" kern="1200">
          <a:solidFill>
            <a:schemeClr val="tx1"/>
          </a:solidFill>
          <a:latin typeface="Cambria" pitchFamily="18" charset="0"/>
          <a:ea typeface="+mj-ea"/>
          <a:cs typeface="+mj-cs"/>
        </a:defRPr>
      </a:lvl1pPr>
      <a:lvl2pPr algn="l" rtl="0" fontAlgn="base">
        <a:spcBef>
          <a:spcPct val="0"/>
        </a:spcBef>
        <a:spcAft>
          <a:spcPct val="0"/>
        </a:spcAft>
        <a:defRPr sz="2400" b="1">
          <a:solidFill>
            <a:schemeClr val="tx1"/>
          </a:solidFill>
          <a:latin typeface="Cambria" pitchFamily="18" charset="0"/>
        </a:defRPr>
      </a:lvl2pPr>
      <a:lvl3pPr algn="l" rtl="0" fontAlgn="base">
        <a:spcBef>
          <a:spcPct val="0"/>
        </a:spcBef>
        <a:spcAft>
          <a:spcPct val="0"/>
        </a:spcAft>
        <a:defRPr sz="2400" b="1">
          <a:solidFill>
            <a:schemeClr val="tx1"/>
          </a:solidFill>
          <a:latin typeface="Cambria" pitchFamily="18" charset="0"/>
        </a:defRPr>
      </a:lvl3pPr>
      <a:lvl4pPr algn="l" rtl="0" fontAlgn="base">
        <a:spcBef>
          <a:spcPct val="0"/>
        </a:spcBef>
        <a:spcAft>
          <a:spcPct val="0"/>
        </a:spcAft>
        <a:defRPr sz="2400" b="1">
          <a:solidFill>
            <a:schemeClr val="tx1"/>
          </a:solidFill>
          <a:latin typeface="Cambria" pitchFamily="18" charset="0"/>
        </a:defRPr>
      </a:lvl4pPr>
      <a:lvl5pPr algn="l" rtl="0" fontAlgn="base">
        <a:spcBef>
          <a:spcPct val="0"/>
        </a:spcBef>
        <a:spcAft>
          <a:spcPct val="0"/>
        </a:spcAft>
        <a:defRPr sz="2400" b="1">
          <a:solidFill>
            <a:schemeClr val="tx1"/>
          </a:solidFill>
          <a:latin typeface="Cambria" pitchFamily="18" charset="0"/>
        </a:defRPr>
      </a:lvl5pPr>
      <a:lvl6pPr marL="457200" algn="l" rtl="0" fontAlgn="base">
        <a:spcBef>
          <a:spcPct val="0"/>
        </a:spcBef>
        <a:spcAft>
          <a:spcPct val="0"/>
        </a:spcAft>
        <a:defRPr sz="2400" b="1">
          <a:solidFill>
            <a:schemeClr val="tx1"/>
          </a:solidFill>
          <a:latin typeface="Cambria" pitchFamily="18" charset="0"/>
        </a:defRPr>
      </a:lvl6pPr>
      <a:lvl7pPr marL="914400" algn="l" rtl="0" fontAlgn="base">
        <a:spcBef>
          <a:spcPct val="0"/>
        </a:spcBef>
        <a:spcAft>
          <a:spcPct val="0"/>
        </a:spcAft>
        <a:defRPr sz="2400" b="1">
          <a:solidFill>
            <a:schemeClr val="tx1"/>
          </a:solidFill>
          <a:latin typeface="Cambria" pitchFamily="18" charset="0"/>
        </a:defRPr>
      </a:lvl7pPr>
      <a:lvl8pPr marL="1371600" algn="l" rtl="0" fontAlgn="base">
        <a:spcBef>
          <a:spcPct val="0"/>
        </a:spcBef>
        <a:spcAft>
          <a:spcPct val="0"/>
        </a:spcAft>
        <a:defRPr sz="2400" b="1">
          <a:solidFill>
            <a:schemeClr val="tx1"/>
          </a:solidFill>
          <a:latin typeface="Cambria" pitchFamily="18" charset="0"/>
        </a:defRPr>
      </a:lvl8pPr>
      <a:lvl9pPr marL="1828800" algn="l" rtl="0" fontAlgn="base">
        <a:spcBef>
          <a:spcPct val="0"/>
        </a:spcBef>
        <a:spcAft>
          <a:spcPct val="0"/>
        </a:spcAft>
        <a:defRPr sz="2400" b="1">
          <a:solidFill>
            <a:schemeClr val="tx1"/>
          </a:solidFill>
          <a:latin typeface="Cambria" pitchFamily="18"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6.png"/><Relationship Id="rId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1.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5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15.xml"/><Relationship Id="rId4" Type="http://schemas.openxmlformats.org/officeDocument/2006/relationships/image" Target="../media/image42.png"/></Relationships>
</file>

<file path=ppt/slides/_rels/slide5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57.xml"/><Relationship Id="rId1" Type="http://schemas.openxmlformats.org/officeDocument/2006/relationships/slideLayout" Target="../slideLayouts/slideLayout15.xml"/><Relationship Id="rId6" Type="http://schemas.openxmlformats.org/officeDocument/2006/relationships/image" Target="../media/image46.jpg"/><Relationship Id="rId5" Type="http://schemas.openxmlformats.org/officeDocument/2006/relationships/image" Target="../media/image45.jpg"/><Relationship Id="rId4" Type="http://schemas.openxmlformats.org/officeDocument/2006/relationships/image" Target="../media/image44.jpg"/></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8.xml"/><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1.xml"/><Relationship Id="rId1" Type="http://schemas.openxmlformats.org/officeDocument/2006/relationships/slideLayout" Target="../slideLayouts/slideLayout15.xml"/><Relationship Id="rId4" Type="http://schemas.openxmlformats.org/officeDocument/2006/relationships/image" Target="../media/image51.png"/></Relationships>
</file>

<file path=ppt/slides/_rels/slide6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62.xml"/><Relationship Id="rId1" Type="http://schemas.openxmlformats.org/officeDocument/2006/relationships/slideLayout" Target="../slideLayouts/slideLayout15.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3.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64.xml"/><Relationship Id="rId1" Type="http://schemas.openxmlformats.org/officeDocument/2006/relationships/slideLayout" Target="../slideLayouts/slideLayout15.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notesSlide" Target="../notesSlides/notesSlide66.xml"/><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6.png"/><Relationship Id="rId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2.xml"/><Relationship Id="rId1" Type="http://schemas.openxmlformats.org/officeDocument/2006/relationships/slideLayout" Target="../slideLayouts/slideLayout13.xml"/><Relationship Id="rId4" Type="http://schemas.openxmlformats.org/officeDocument/2006/relationships/image" Target="../media/image68.png"/></Relationships>
</file>

<file path=ppt/slides/_rels/slide7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7.xml"/><Relationship Id="rId1" Type="http://schemas.openxmlformats.org/officeDocument/2006/relationships/slideLayout" Target="../slideLayouts/slideLayout15.xml"/><Relationship Id="rId4" Type="http://schemas.openxmlformats.org/officeDocument/2006/relationships/image" Target="../media/image72.png"/></Relationships>
</file>

<file path=ppt/slides/_rels/slide7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8.xml"/><Relationship Id="rId1" Type="http://schemas.openxmlformats.org/officeDocument/2006/relationships/slideLayout" Target="../slideLayouts/slideLayout15.xml"/><Relationship Id="rId4" Type="http://schemas.openxmlformats.org/officeDocument/2006/relationships/image" Target="../media/image74.png"/></Relationships>
</file>

<file path=ppt/slides/_rels/slide7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79.xml"/><Relationship Id="rId1" Type="http://schemas.openxmlformats.org/officeDocument/2006/relationships/slideLayout" Target="../slideLayouts/slideLayout13.xml"/><Relationship Id="rId4" Type="http://schemas.openxmlformats.org/officeDocument/2006/relationships/image" Target="../media/image76.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0.xml"/><Relationship Id="rId1" Type="http://schemas.openxmlformats.org/officeDocument/2006/relationships/slideLayout" Target="../slideLayouts/slideLayout13.xml"/><Relationship Id="rId4" Type="http://schemas.openxmlformats.org/officeDocument/2006/relationships/image" Target="../media/image78.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83.xml"/><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4.xml"/><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2" Type="http://schemas.openxmlformats.org/officeDocument/2006/relationships/image" Target="../media/image81.jp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notesSlide" Target="../notesSlides/notesSlide8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8" Type="http://schemas.openxmlformats.org/officeDocument/2006/relationships/hyperlink" Target="https://www.youtube.com/ImarticusLearninginstitute" TargetMode="External"/><Relationship Id="rId3" Type="http://schemas.openxmlformats.org/officeDocument/2006/relationships/notesSlide" Target="../notesSlides/notesSlide89.xml"/><Relationship Id="rId7"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tags" Target="../tags/tag16.xml"/><Relationship Id="rId6" Type="http://schemas.openxmlformats.org/officeDocument/2006/relationships/image" Target="../media/image84.png"/><Relationship Id="rId5" Type="http://schemas.openxmlformats.org/officeDocument/2006/relationships/image" Target="../media/image83.gif"/><Relationship Id="rId4" Type="http://schemas.openxmlformats.org/officeDocument/2006/relationships/image" Target="../media/image82.png"/><Relationship Id="rId9" Type="http://schemas.openxmlformats.org/officeDocument/2006/relationships/image" Target="../media/image8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90114" name="TextBox 1"/>
          <p:cNvSpPr txBox="1">
            <a:spLocks noChangeArrowheads="1"/>
          </p:cNvSpPr>
          <p:nvPr/>
        </p:nvSpPr>
        <p:spPr bwMode="auto">
          <a:xfrm>
            <a:off x="762000" y="1219200"/>
            <a:ext cx="5181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bg1"/>
                </a:solidFill>
                <a:latin typeface="Arial" charset="0"/>
                <a:ea typeface="Arial Unicode MS" pitchFamily="34" charset="-128"/>
                <a:cs typeface="Arial Unicode MS" pitchFamily="34" charset="-128"/>
              </a:defRPr>
            </a:lvl1pPr>
            <a:lvl2pPr>
              <a:defRPr>
                <a:solidFill>
                  <a:schemeClr val="bg1"/>
                </a:solidFill>
                <a:latin typeface="Arial" charset="0"/>
                <a:ea typeface="Arial Unicode MS" pitchFamily="34" charset="-128"/>
                <a:cs typeface="Arial Unicode MS" pitchFamily="34" charset="-128"/>
              </a:defRPr>
            </a:lvl2pPr>
            <a:lvl3pPr>
              <a:defRPr>
                <a:solidFill>
                  <a:schemeClr val="bg1"/>
                </a:solidFill>
                <a:latin typeface="Arial" charset="0"/>
                <a:ea typeface="Arial Unicode MS" pitchFamily="34" charset="-128"/>
                <a:cs typeface="Arial Unicode MS" pitchFamily="34" charset="-128"/>
              </a:defRPr>
            </a:lvl3pPr>
            <a:lvl4pPr>
              <a:defRPr>
                <a:solidFill>
                  <a:schemeClr val="bg1"/>
                </a:solidFill>
                <a:latin typeface="Arial" charset="0"/>
                <a:ea typeface="Arial Unicode MS" pitchFamily="34" charset="-128"/>
                <a:cs typeface="Arial Unicode MS" pitchFamily="34" charset="-128"/>
              </a:defRPr>
            </a:lvl4pPr>
            <a:lvl5pPr>
              <a:defRPr>
                <a:solidFill>
                  <a:schemeClr val="bg1"/>
                </a:solidFill>
                <a:latin typeface="Arial" charset="0"/>
                <a:ea typeface="Arial Unicode MS" pitchFamily="34" charset="-128"/>
                <a:cs typeface="Arial Unicode MS" pitchFamily="34" charset="-128"/>
              </a:defRPr>
            </a:lvl5pPr>
            <a:lvl6pPr marL="2514600" indent="-228600"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6pPr>
            <a:lvl7pPr marL="2971800" indent="-228600"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7pPr>
            <a:lvl8pPr marL="3429000" indent="-228600"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8pPr>
            <a:lvl9pPr marL="3886200" indent="-228600" eaLnBrk="0" fontAlgn="base" hangingPunct="0">
              <a:spcBef>
                <a:spcPct val="0"/>
              </a:spcBef>
              <a:spcAft>
                <a:spcPct val="0"/>
              </a:spcAft>
              <a:buClr>
                <a:srgbClr val="000000"/>
              </a:buClr>
              <a:buSzPct val="100000"/>
              <a:buFont typeface="Times New Roman" pitchFamily="18" charset="0"/>
              <a:defRPr>
                <a:solidFill>
                  <a:schemeClr val="bg1"/>
                </a:solidFill>
                <a:latin typeface="Arial" charset="0"/>
                <a:ea typeface="Arial Unicode MS" pitchFamily="34" charset="-128"/>
                <a:cs typeface="Arial Unicode MS" pitchFamily="34" charset="-128"/>
              </a:defRPr>
            </a:lvl9pPr>
          </a:lstStyle>
          <a:p>
            <a:pPr fontAlgn="base">
              <a:spcBef>
                <a:spcPts val="50"/>
              </a:spcBef>
              <a:spcAft>
                <a:spcPts val="50"/>
              </a:spcAft>
            </a:pPr>
            <a:r>
              <a:rPr lang="en-US" sz="4800" b="1" dirty="0">
                <a:solidFill>
                  <a:srgbClr val="FFFFFF"/>
                </a:solidFill>
                <a:latin typeface="Cambria" pitchFamily="18" charset="0"/>
                <a:cs typeface="Arial" charset="0"/>
              </a:rPr>
              <a:t>Time Series Analysis</a:t>
            </a:r>
          </a:p>
        </p:txBody>
      </p:sp>
    </p:spTree>
    <p:custDataLst>
      <p:tags r:id="rId1"/>
    </p:custDataLst>
    <p:extLst>
      <p:ext uri="{BB962C8B-B14F-4D97-AF65-F5344CB8AC3E}">
        <p14:creationId xmlns:p14="http://schemas.microsoft.com/office/powerpoint/2010/main" val="209308954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9" name="Google Shape;119;p22"/>
          <p:cNvSpPr txBox="1">
            <a:spLocks noGrp="1"/>
          </p:cNvSpPr>
          <p:nvPr>
            <p:ph type="body" idx="1"/>
          </p:nvPr>
        </p:nvSpPr>
        <p:spPr>
          <a:xfrm>
            <a:off x="152400" y="2057400"/>
            <a:ext cx="6019800" cy="3223100"/>
          </a:xfrm>
          <a:prstGeom prst="rect">
            <a:avLst/>
          </a:prstGeom>
        </p:spPr>
        <p:txBody>
          <a:bodyPr spcFirstLastPara="1" wrap="square" lIns="91425" tIns="91425" rIns="91425" bIns="91425" anchor="t" anchorCtr="0">
            <a:noAutofit/>
          </a:bodyPr>
          <a:lstStyle/>
          <a:p>
            <a:r>
              <a:rPr lang="en-GB" sz="2400" dirty="0">
                <a:latin typeface="Cambria" panose="02040503050406030204" pitchFamily="18" charset="0"/>
                <a:ea typeface="Cambria" panose="02040503050406030204" pitchFamily="18" charset="0"/>
              </a:rPr>
              <a:t>For example, the dataset consists of the temperature values (each hour). Here, temperature is the dependent variable (dependent on Time)</a:t>
            </a:r>
            <a:endParaRPr sz="2400" dirty="0">
              <a:latin typeface="Cambria" panose="02040503050406030204" pitchFamily="18" charset="0"/>
              <a:ea typeface="Cambria" panose="02040503050406030204" pitchFamily="18" charset="0"/>
            </a:endParaRPr>
          </a:p>
          <a:p>
            <a:pPr>
              <a:spcBef>
                <a:spcPts val="1600"/>
              </a:spcBef>
              <a:spcAft>
                <a:spcPts val="1600"/>
              </a:spcAft>
            </a:pPr>
            <a:r>
              <a:rPr lang="en-GB" sz="2400" dirty="0">
                <a:latin typeface="Cambria" panose="02040503050406030204" pitchFamily="18" charset="0"/>
                <a:ea typeface="Cambria" panose="02040503050406030204" pitchFamily="18" charset="0"/>
              </a:rPr>
              <a:t>Although a </a:t>
            </a:r>
            <a:r>
              <a:rPr lang="en-GB" sz="2400" dirty="0" err="1">
                <a:latin typeface="Cambria" panose="02040503050406030204" pitchFamily="18" charset="0"/>
                <a:ea typeface="Cambria" panose="02040503050406030204" pitchFamily="18" charset="0"/>
              </a:rPr>
              <a:t>univariate</a:t>
            </a:r>
            <a:r>
              <a:rPr lang="en-GB" sz="2400" dirty="0">
                <a:latin typeface="Cambria" panose="02040503050406030204" pitchFamily="18" charset="0"/>
                <a:ea typeface="Cambria" panose="02040503050406030204" pitchFamily="18" charset="0"/>
              </a:rPr>
              <a:t> time series data set is usually given as a single column of numbers, time is in fact an implicit variable in the time series</a:t>
            </a:r>
            <a:endParaRPr sz="2400" dirty="0">
              <a:latin typeface="Cambria" panose="02040503050406030204" pitchFamily="18" charset="0"/>
              <a:ea typeface="Cambria" panose="02040503050406030204" pitchFamily="18" charset="0"/>
            </a:endParaRPr>
          </a:p>
        </p:txBody>
      </p:sp>
      <p:sp>
        <p:nvSpPr>
          <p:cNvPr id="120" name="Google Shape;120;p22"/>
          <p:cNvSpPr txBox="1"/>
          <p:nvPr/>
        </p:nvSpPr>
        <p:spPr>
          <a:xfrm>
            <a:off x="0" y="1003820"/>
            <a:ext cx="9144000" cy="824979"/>
          </a:xfrm>
          <a:prstGeom prst="rect">
            <a:avLst/>
          </a:prstGeom>
          <a:solidFill>
            <a:schemeClr val="accent6">
              <a:lumMod val="20000"/>
              <a:lumOff val="80000"/>
            </a:schemeClr>
          </a:solidFill>
          <a:ln>
            <a:noFill/>
          </a:ln>
        </p:spPr>
        <p:txBody>
          <a:bodyPr spcFirstLastPara="1" wrap="square" lIns="91425" tIns="91425" rIns="91425" bIns="91425" anchor="ctr" anchorCtr="0">
            <a:noAutofit/>
          </a:bodyPr>
          <a:lstStyle/>
          <a:p>
            <a:pPr algn="ctr"/>
            <a:r>
              <a:rPr lang="en-GB" sz="2400">
                <a:latin typeface="Cambria" panose="02040503050406030204" pitchFamily="18" charset="0"/>
                <a:ea typeface="Cambria" panose="02040503050406030204" pitchFamily="18" charset="0"/>
                <a:cs typeface="Avenir"/>
                <a:sym typeface="Avenir"/>
              </a:rPr>
              <a:t>A univariate time series is a series with a single time-dependent variable</a:t>
            </a:r>
            <a:endParaRPr sz="2400">
              <a:latin typeface="Cambria" panose="02040503050406030204" pitchFamily="18" charset="0"/>
              <a:ea typeface="Cambria" panose="02040503050406030204" pitchFamily="18" charset="0"/>
              <a:cs typeface="Avenir"/>
              <a:sym typeface="Avenir"/>
            </a:endParaRPr>
          </a:p>
        </p:txBody>
      </p:sp>
      <p:pic>
        <p:nvPicPr>
          <p:cNvPr id="121" name="Google Shape;121;p22"/>
          <p:cNvPicPr preferRelativeResize="0"/>
          <p:nvPr/>
        </p:nvPicPr>
        <p:blipFill>
          <a:blip r:embed="rId3">
            <a:alphaModFix/>
          </a:blip>
          <a:stretch>
            <a:fillRect/>
          </a:stretch>
        </p:blipFill>
        <p:spPr>
          <a:xfrm>
            <a:off x="6172200" y="2058717"/>
            <a:ext cx="2682000" cy="3398976"/>
          </a:xfrm>
          <a:prstGeom prst="rect">
            <a:avLst/>
          </a:prstGeom>
          <a:noFill/>
          <a:ln>
            <a:noFill/>
          </a:ln>
        </p:spPr>
      </p:pic>
      <p:sp>
        <p:nvSpPr>
          <p:cNvPr id="7"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err="1">
                <a:latin typeface="Cambria" pitchFamily="18" charset="0"/>
              </a:rPr>
              <a:t>Univariate</a:t>
            </a:r>
            <a:r>
              <a:rPr lang="en-US" sz="2400" b="1" dirty="0">
                <a:latin typeface="Cambria" pitchFamily="18" charset="0"/>
              </a:rPr>
              <a:t> Time Series</a:t>
            </a:r>
          </a:p>
        </p:txBody>
      </p:sp>
    </p:spTree>
    <p:extLst>
      <p:ext uri="{BB962C8B-B14F-4D97-AF65-F5344CB8AC3E}">
        <p14:creationId xmlns:p14="http://schemas.microsoft.com/office/powerpoint/2010/main" val="2548891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7" name="Google Shape;127;p23"/>
          <p:cNvSpPr txBox="1">
            <a:spLocks noGrp="1"/>
          </p:cNvSpPr>
          <p:nvPr>
            <p:ph type="body" idx="1"/>
          </p:nvPr>
        </p:nvSpPr>
        <p:spPr>
          <a:xfrm>
            <a:off x="76200" y="4572000"/>
            <a:ext cx="8733600" cy="1515900"/>
          </a:xfrm>
          <a:prstGeom prst="rect">
            <a:avLst/>
          </a:prstGeom>
        </p:spPr>
        <p:txBody>
          <a:bodyPr spcFirstLastPara="1" wrap="square" lIns="91425" tIns="91425" rIns="91425" bIns="91425" anchor="t" anchorCtr="0">
            <a:noAutofit/>
          </a:bodyPr>
          <a:lstStyle/>
          <a:p>
            <a:r>
              <a:rPr lang="en-GB" sz="2400" dirty="0">
                <a:latin typeface="Cambria" panose="02040503050406030204" pitchFamily="18" charset="0"/>
                <a:ea typeface="Cambria" panose="02040503050406030204" pitchFamily="18" charset="0"/>
              </a:rPr>
              <a:t>Our dataset includes perspiration percent, dew point, wind speed, cloud cover percentage along with the temperature</a:t>
            </a:r>
            <a:endParaRPr sz="2400" dirty="0">
              <a:latin typeface="Cambria" panose="02040503050406030204" pitchFamily="18" charset="0"/>
              <a:ea typeface="Cambria" panose="02040503050406030204" pitchFamily="18" charset="0"/>
            </a:endParaRPr>
          </a:p>
          <a:p>
            <a:pPr>
              <a:spcBef>
                <a:spcPts val="1600"/>
              </a:spcBef>
              <a:spcAft>
                <a:spcPts val="1600"/>
              </a:spcAft>
            </a:pPr>
            <a:r>
              <a:rPr lang="en-GB" sz="2400" dirty="0">
                <a:latin typeface="Cambria" panose="02040503050406030204" pitchFamily="18" charset="0"/>
                <a:ea typeface="Cambria" panose="02040503050406030204" pitchFamily="18" charset="0"/>
              </a:rPr>
              <a:t>In this case, there are multiple variables to be considered to optimally predict temperature</a:t>
            </a:r>
            <a:endParaRPr sz="2400" dirty="0">
              <a:latin typeface="Cambria" panose="02040503050406030204" pitchFamily="18" charset="0"/>
              <a:ea typeface="Cambria" panose="02040503050406030204" pitchFamily="18" charset="0"/>
            </a:endParaRPr>
          </a:p>
        </p:txBody>
      </p:sp>
      <p:sp>
        <p:nvSpPr>
          <p:cNvPr id="128" name="Google Shape;128;p23"/>
          <p:cNvSpPr txBox="1"/>
          <p:nvPr/>
        </p:nvSpPr>
        <p:spPr>
          <a:xfrm>
            <a:off x="-2" y="838200"/>
            <a:ext cx="9144002" cy="831986"/>
          </a:xfrm>
          <a:prstGeom prst="rect">
            <a:avLst/>
          </a:prstGeom>
          <a:solidFill>
            <a:schemeClr val="accent6">
              <a:lumMod val="20000"/>
              <a:lumOff val="80000"/>
            </a:schemeClr>
          </a:solidFill>
          <a:ln>
            <a:noFill/>
          </a:ln>
        </p:spPr>
        <p:txBody>
          <a:bodyPr spcFirstLastPara="1" wrap="square" lIns="91425" tIns="91425" rIns="91425" bIns="91425" anchor="ctr" anchorCtr="0">
            <a:noAutofit/>
          </a:bodyPr>
          <a:lstStyle/>
          <a:p>
            <a:pPr algn="ctr"/>
            <a:r>
              <a:rPr lang="en-GB" sz="2400" dirty="0">
                <a:latin typeface="Cambria" panose="02040503050406030204" pitchFamily="18" charset="0"/>
                <a:ea typeface="Cambria" panose="02040503050406030204" pitchFamily="18" charset="0"/>
                <a:cs typeface="Avenir"/>
                <a:sym typeface="Avenir"/>
              </a:rPr>
              <a:t>A Multivariate time series has more than one time-dependent variable</a:t>
            </a:r>
            <a:endParaRPr sz="2400" dirty="0">
              <a:latin typeface="Cambria" panose="02040503050406030204" pitchFamily="18" charset="0"/>
              <a:ea typeface="Cambria" panose="02040503050406030204" pitchFamily="18" charset="0"/>
              <a:cs typeface="Avenir"/>
              <a:sym typeface="Avenir"/>
            </a:endParaRPr>
          </a:p>
        </p:txBody>
      </p:sp>
      <p:pic>
        <p:nvPicPr>
          <p:cNvPr id="129" name="Google Shape;129;p23"/>
          <p:cNvPicPr preferRelativeResize="0"/>
          <p:nvPr/>
        </p:nvPicPr>
        <p:blipFill>
          <a:blip r:embed="rId3">
            <a:alphaModFix/>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4495804" y="1808516"/>
            <a:ext cx="4462533" cy="2687284"/>
          </a:xfrm>
          <a:prstGeom prst="rect">
            <a:avLst/>
          </a:prstGeom>
          <a:noFill/>
          <a:ln>
            <a:noFill/>
          </a:ln>
        </p:spPr>
      </p:pic>
      <p:sp>
        <p:nvSpPr>
          <p:cNvPr id="130" name="Google Shape;130;p23"/>
          <p:cNvSpPr txBox="1"/>
          <p:nvPr/>
        </p:nvSpPr>
        <p:spPr>
          <a:xfrm>
            <a:off x="76201" y="1670186"/>
            <a:ext cx="4343400" cy="2901814"/>
          </a:xfrm>
          <a:prstGeom prst="rect">
            <a:avLst/>
          </a:prstGeom>
          <a:noFill/>
          <a:ln>
            <a:noFill/>
          </a:ln>
        </p:spPr>
        <p:txBody>
          <a:bodyPr spcFirstLastPara="1" wrap="square" lIns="91425" tIns="91425" rIns="91425" bIns="91425" anchor="t" anchorCtr="0">
            <a:noAutofit/>
          </a:bodyPr>
          <a:lstStyle/>
          <a:p>
            <a:pPr marL="457200" indent="-342900">
              <a:lnSpc>
                <a:spcPct val="115000"/>
              </a:lnSpc>
              <a:buSzPts val="1800"/>
              <a:buFont typeface="Avenir"/>
              <a:buChar char="●"/>
            </a:pPr>
            <a:r>
              <a:rPr lang="en-GB" sz="2400" dirty="0">
                <a:latin typeface="Cambria" panose="02040503050406030204" pitchFamily="18" charset="0"/>
                <a:ea typeface="Cambria" panose="02040503050406030204" pitchFamily="18" charset="0"/>
                <a:cs typeface="Avenir"/>
                <a:sym typeface="Avenir"/>
              </a:rPr>
              <a:t>Each variable depends not only on its past values but also has some dependency on other variables</a:t>
            </a:r>
            <a:endParaRPr sz="2400" dirty="0">
              <a:latin typeface="Cambria" panose="02040503050406030204" pitchFamily="18" charset="0"/>
              <a:ea typeface="Cambria" panose="02040503050406030204" pitchFamily="18" charset="0"/>
              <a:cs typeface="Avenir"/>
              <a:sym typeface="Avenir"/>
            </a:endParaRPr>
          </a:p>
          <a:p>
            <a:pPr marL="457200" indent="-342900">
              <a:lnSpc>
                <a:spcPct val="115000"/>
              </a:lnSpc>
              <a:spcBef>
                <a:spcPts val="16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This dependency is used for forecasting future values</a:t>
            </a:r>
            <a:endParaRPr sz="2400" dirty="0">
              <a:latin typeface="Cambria" panose="02040503050406030204" pitchFamily="18" charset="0"/>
              <a:ea typeface="Cambria" panose="02040503050406030204" pitchFamily="18" charset="0"/>
              <a:cs typeface="Avenir"/>
              <a:sym typeface="Avenir"/>
            </a:endParaRPr>
          </a:p>
          <a:p>
            <a:pPr>
              <a:spcBef>
                <a:spcPts val="1600"/>
              </a:spcBef>
            </a:pPr>
            <a:endParaRPr sz="2400" dirty="0">
              <a:latin typeface="Cambria" panose="02040503050406030204" pitchFamily="18" charset="0"/>
              <a:ea typeface="Cambria" panose="02040503050406030204" pitchFamily="18" charset="0"/>
              <a:cs typeface="Avenir"/>
              <a:sym typeface="Avenir"/>
            </a:endParaRPr>
          </a:p>
        </p:txBody>
      </p:sp>
      <p:sp>
        <p:nvSpPr>
          <p:cNvPr id="8"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Multivariate Time Series</a:t>
            </a:r>
          </a:p>
        </p:txBody>
      </p:sp>
    </p:spTree>
    <p:extLst>
      <p:ext uri="{BB962C8B-B14F-4D97-AF65-F5344CB8AC3E}">
        <p14:creationId xmlns:p14="http://schemas.microsoft.com/office/powerpoint/2010/main" val="4185629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4"/>
          <p:cNvSpPr txBox="1">
            <a:spLocks noGrp="1"/>
          </p:cNvSpPr>
          <p:nvPr>
            <p:ph type="body" idx="1"/>
          </p:nvPr>
        </p:nvSpPr>
        <p:spPr>
          <a:xfrm>
            <a:off x="152400" y="2230664"/>
            <a:ext cx="3700200" cy="2960100"/>
          </a:xfrm>
          <a:prstGeom prst="rect">
            <a:avLst/>
          </a:prstGeom>
        </p:spPr>
        <p:txBody>
          <a:bodyPr spcFirstLastPara="1" wrap="square" lIns="91425" tIns="91425" rIns="91425" bIns="91425" anchor="t" anchorCtr="0">
            <a:noAutofit/>
          </a:bodyPr>
          <a:lstStyle/>
          <a:p>
            <a:pPr>
              <a:buSzPct val="110000"/>
              <a:buChar char="•"/>
            </a:pPr>
            <a:r>
              <a:rPr lang="en-GB" sz="2400" dirty="0">
                <a:latin typeface="Cambria" panose="02040503050406030204" pitchFamily="18" charset="0"/>
                <a:ea typeface="Cambria" panose="02040503050406030204" pitchFamily="18" charset="0"/>
              </a:rPr>
              <a:t>The vertical axis measures </a:t>
            </a:r>
            <a:br>
              <a:rPr lang="en-GB" sz="2400" dirty="0">
                <a:latin typeface="Cambria" panose="02040503050406030204" pitchFamily="18" charset="0"/>
                <a:ea typeface="Cambria" panose="02040503050406030204" pitchFamily="18" charset="0"/>
              </a:rPr>
            </a:br>
            <a:r>
              <a:rPr lang="en-GB" sz="2400" dirty="0">
                <a:latin typeface="Cambria" panose="02040503050406030204" pitchFamily="18" charset="0"/>
                <a:ea typeface="Cambria" panose="02040503050406030204" pitchFamily="18" charset="0"/>
              </a:rPr>
              <a:t>the variable of interest</a:t>
            </a:r>
            <a:endParaRPr sz="2400" dirty="0">
              <a:latin typeface="Cambria" panose="02040503050406030204" pitchFamily="18" charset="0"/>
              <a:ea typeface="Cambria" panose="02040503050406030204" pitchFamily="18" charset="0"/>
            </a:endParaRPr>
          </a:p>
          <a:p>
            <a:pPr>
              <a:spcBef>
                <a:spcPts val="1600"/>
              </a:spcBef>
              <a:buSzPct val="110000"/>
              <a:buChar char="•"/>
            </a:pPr>
            <a:r>
              <a:rPr lang="en-GB" sz="2400" dirty="0">
                <a:latin typeface="Cambria" panose="02040503050406030204" pitchFamily="18" charset="0"/>
                <a:ea typeface="Cambria" panose="02040503050406030204" pitchFamily="18" charset="0"/>
              </a:rPr>
              <a:t>The horizontal axis </a:t>
            </a:r>
            <a:br>
              <a:rPr lang="en-GB" sz="2400" dirty="0">
                <a:latin typeface="Cambria" panose="02040503050406030204" pitchFamily="18" charset="0"/>
                <a:ea typeface="Cambria" panose="02040503050406030204" pitchFamily="18" charset="0"/>
              </a:rPr>
            </a:br>
            <a:r>
              <a:rPr lang="en-GB" sz="2400" dirty="0">
                <a:latin typeface="Cambria" panose="02040503050406030204" pitchFamily="18" charset="0"/>
                <a:ea typeface="Cambria" panose="02040503050406030204" pitchFamily="18" charset="0"/>
              </a:rPr>
              <a:t>corresponds to the </a:t>
            </a:r>
            <a:br>
              <a:rPr lang="en-GB" sz="2400" dirty="0">
                <a:latin typeface="Cambria" panose="02040503050406030204" pitchFamily="18" charset="0"/>
                <a:ea typeface="Cambria" panose="02040503050406030204" pitchFamily="18" charset="0"/>
              </a:rPr>
            </a:br>
            <a:r>
              <a:rPr lang="en-GB" sz="2400" dirty="0">
                <a:latin typeface="Cambria" panose="02040503050406030204" pitchFamily="18" charset="0"/>
                <a:ea typeface="Cambria" panose="02040503050406030204" pitchFamily="18" charset="0"/>
              </a:rPr>
              <a:t>time periods</a:t>
            </a:r>
            <a:endParaRPr sz="2400" dirty="0">
              <a:latin typeface="Cambria" panose="02040503050406030204" pitchFamily="18" charset="0"/>
              <a:ea typeface="Cambria" panose="02040503050406030204" pitchFamily="18" charset="0"/>
            </a:endParaRPr>
          </a:p>
          <a:p>
            <a:pPr marL="0" indent="0">
              <a:spcBef>
                <a:spcPts val="1600"/>
              </a:spcBef>
              <a:spcAft>
                <a:spcPts val="1600"/>
              </a:spcAft>
              <a:buSzPct val="110000"/>
              <a:buNone/>
            </a:pPr>
            <a:endParaRPr sz="2400" dirty="0">
              <a:latin typeface="Cambria" panose="02040503050406030204" pitchFamily="18" charset="0"/>
              <a:ea typeface="Cambria" panose="02040503050406030204" pitchFamily="18" charset="0"/>
            </a:endParaRPr>
          </a:p>
        </p:txBody>
      </p:sp>
      <p:sp>
        <p:nvSpPr>
          <p:cNvPr id="137" name="Google Shape;137;p24"/>
          <p:cNvSpPr txBox="1"/>
          <p:nvPr/>
        </p:nvSpPr>
        <p:spPr>
          <a:xfrm>
            <a:off x="0" y="990600"/>
            <a:ext cx="9144000" cy="420900"/>
          </a:xfrm>
          <a:prstGeom prst="rect">
            <a:avLst/>
          </a:prstGeom>
          <a:solidFill>
            <a:schemeClr val="accent6">
              <a:lumMod val="20000"/>
              <a:lumOff val="80000"/>
            </a:schemeClr>
          </a:solidFill>
          <a:ln>
            <a:noFill/>
          </a:ln>
        </p:spPr>
        <p:txBody>
          <a:bodyPr spcFirstLastPara="1" wrap="square" lIns="91425" tIns="91425" rIns="91425" bIns="91425" anchor="ctr" anchorCtr="0">
            <a:noAutofit/>
          </a:bodyPr>
          <a:lstStyle/>
          <a:p>
            <a:pPr algn="ctr">
              <a:buClr>
                <a:schemeClr val="dk1"/>
              </a:buClr>
            </a:pPr>
            <a:r>
              <a:rPr lang="en-GB" sz="2400" dirty="0">
                <a:latin typeface="Cambria" panose="02040503050406030204" pitchFamily="18" charset="0"/>
                <a:ea typeface="Cambria" panose="02040503050406030204" pitchFamily="18" charset="0"/>
                <a:cs typeface="Avenir"/>
                <a:sym typeface="Avenir"/>
              </a:rPr>
              <a:t>A time-series plot is a two-dimensional plot of time series data</a:t>
            </a:r>
            <a:endParaRPr sz="2400" dirty="0">
              <a:latin typeface="Cambria" panose="02040503050406030204" pitchFamily="18" charset="0"/>
              <a:ea typeface="Cambria" panose="02040503050406030204" pitchFamily="18" charset="0"/>
              <a:cs typeface="Avenir"/>
              <a:sym typeface="Avenir"/>
            </a:endParaRPr>
          </a:p>
        </p:txBody>
      </p:sp>
      <p:pic>
        <p:nvPicPr>
          <p:cNvPr id="138" name="Google Shape;138;p24"/>
          <p:cNvPicPr preferRelativeResize="0"/>
          <p:nvPr/>
        </p:nvPicPr>
        <p:blipFill rotWithShape="1">
          <a:blip r:embed="rId3">
            <a:alphaModFix/>
          </a:blip>
          <a:srcRect/>
          <a:stretch/>
        </p:blipFill>
        <p:spPr>
          <a:xfrm>
            <a:off x="3962400" y="2241550"/>
            <a:ext cx="4938714" cy="3168650"/>
          </a:xfrm>
          <a:prstGeom prst="rect">
            <a:avLst/>
          </a:prstGeom>
          <a:noFill/>
          <a:ln>
            <a:noFill/>
          </a:ln>
        </p:spPr>
      </p:pic>
      <p:sp>
        <p:nvSpPr>
          <p:cNvPr id="7"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Time Series Plot</a:t>
            </a:r>
          </a:p>
        </p:txBody>
      </p:sp>
    </p:spTree>
    <p:extLst>
      <p:ext uri="{BB962C8B-B14F-4D97-AF65-F5344CB8AC3E}">
        <p14:creationId xmlns:p14="http://schemas.microsoft.com/office/powerpoint/2010/main" val="356727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pSp>
        <p:nvGrpSpPr>
          <p:cNvPr id="4" name="Group 3"/>
          <p:cNvGrpSpPr/>
          <p:nvPr/>
        </p:nvGrpSpPr>
        <p:grpSpPr>
          <a:xfrm>
            <a:off x="228594" y="2171700"/>
            <a:ext cx="8686812" cy="2514600"/>
            <a:chOff x="304788" y="1905000"/>
            <a:chExt cx="8686812" cy="2514600"/>
          </a:xfrm>
        </p:grpSpPr>
        <p:sp>
          <p:nvSpPr>
            <p:cNvPr id="144" name="Google Shape;144;p25"/>
            <p:cNvSpPr/>
            <p:nvPr/>
          </p:nvSpPr>
          <p:spPr>
            <a:xfrm>
              <a:off x="3484782" y="1905000"/>
              <a:ext cx="2249264" cy="633687"/>
            </a:xfrm>
            <a:prstGeom prst="rect">
              <a:avLst/>
            </a:prstGeom>
            <a:solidFill>
              <a:srgbClr val="EFEFEF"/>
            </a:solidFill>
            <a:ln w="9525" cap="flat" cmpd="sng">
              <a:solidFill>
                <a:srgbClr val="000000"/>
              </a:solidFill>
              <a:prstDash val="solid"/>
              <a:miter lim="800000"/>
              <a:headEnd type="none" w="sm" len="sm"/>
              <a:tailEnd type="none" w="sm" len="sm"/>
            </a:ln>
          </p:spPr>
          <p:txBody>
            <a:bodyPr spcFirstLastPara="1" wrap="square" lIns="90475" tIns="44450" rIns="90475" bIns="44450" anchor="ctr" anchorCtr="0">
              <a:noAutofit/>
            </a:bodyPr>
            <a:lstStyle/>
            <a:p>
              <a:pPr algn="ctr"/>
              <a:r>
                <a:rPr lang="en-GB" b="1">
                  <a:solidFill>
                    <a:srgbClr val="434343"/>
                  </a:solidFill>
                  <a:latin typeface="Cambria"/>
                  <a:ea typeface="Cambria"/>
                  <a:cs typeface="Cambria"/>
                  <a:sym typeface="Cambria"/>
                </a:rPr>
                <a:t>Time Series</a:t>
              </a:r>
              <a:endParaRPr>
                <a:solidFill>
                  <a:srgbClr val="434343"/>
                </a:solidFill>
              </a:endParaRPr>
            </a:p>
          </p:txBody>
        </p:sp>
        <p:sp>
          <p:nvSpPr>
            <p:cNvPr id="145" name="Google Shape;145;p25"/>
            <p:cNvSpPr/>
            <p:nvPr/>
          </p:nvSpPr>
          <p:spPr>
            <a:xfrm>
              <a:off x="4803316" y="3307669"/>
              <a:ext cx="1937494" cy="1111931"/>
            </a:xfrm>
            <a:prstGeom prst="rect">
              <a:avLst/>
            </a:prstGeom>
            <a:solidFill>
              <a:srgbClr val="F3F3F3"/>
            </a:solidFill>
            <a:ln w="9525" cap="flat" cmpd="sng">
              <a:solidFill>
                <a:srgbClr val="000000"/>
              </a:solidFill>
              <a:prstDash val="solid"/>
              <a:miter lim="800000"/>
              <a:headEnd type="none" w="sm" len="sm"/>
              <a:tailEnd type="none" w="sm" len="sm"/>
            </a:ln>
          </p:spPr>
          <p:txBody>
            <a:bodyPr spcFirstLastPara="1" wrap="square" lIns="90475" tIns="44450" rIns="90475" bIns="44450" anchor="ctr" anchorCtr="0">
              <a:noAutofit/>
            </a:bodyPr>
            <a:lstStyle/>
            <a:p>
              <a:pPr algn="ctr"/>
              <a:r>
                <a:rPr lang="en-GB">
                  <a:solidFill>
                    <a:srgbClr val="000000"/>
                  </a:solidFill>
                  <a:latin typeface="Cambria"/>
                  <a:ea typeface="Cambria"/>
                  <a:cs typeface="Cambria"/>
                  <a:sym typeface="Cambria"/>
                </a:rPr>
                <a:t>Cyclical Component</a:t>
              </a:r>
              <a:endParaRPr/>
            </a:p>
          </p:txBody>
        </p:sp>
        <p:sp>
          <p:nvSpPr>
            <p:cNvPr id="146" name="Google Shape;146;p25"/>
            <p:cNvSpPr/>
            <p:nvPr/>
          </p:nvSpPr>
          <p:spPr>
            <a:xfrm>
              <a:off x="7052579" y="3307669"/>
              <a:ext cx="1939021" cy="1111931"/>
            </a:xfrm>
            <a:prstGeom prst="rect">
              <a:avLst/>
            </a:prstGeom>
            <a:solidFill>
              <a:srgbClr val="F3F3F3"/>
            </a:solidFill>
            <a:ln w="9525" cap="flat" cmpd="sng">
              <a:solidFill>
                <a:srgbClr val="000000"/>
              </a:solidFill>
              <a:prstDash val="solid"/>
              <a:miter lim="800000"/>
              <a:headEnd type="none" w="sm" len="sm"/>
              <a:tailEnd type="none" w="sm" len="sm"/>
            </a:ln>
          </p:spPr>
          <p:txBody>
            <a:bodyPr spcFirstLastPara="1" wrap="square" lIns="90475" tIns="44450" rIns="90475" bIns="44450" anchor="ctr" anchorCtr="0">
              <a:noAutofit/>
            </a:bodyPr>
            <a:lstStyle/>
            <a:p>
              <a:pPr algn="ctr"/>
              <a:r>
                <a:rPr lang="en-GB">
                  <a:solidFill>
                    <a:srgbClr val="000000"/>
                  </a:solidFill>
                  <a:latin typeface="Cambria"/>
                  <a:ea typeface="Cambria"/>
                  <a:cs typeface="Cambria"/>
                  <a:sym typeface="Cambria"/>
                </a:rPr>
                <a:t>Irregular Component</a:t>
              </a:r>
              <a:endParaRPr/>
            </a:p>
          </p:txBody>
        </p:sp>
        <p:sp>
          <p:nvSpPr>
            <p:cNvPr id="147" name="Google Shape;147;p25"/>
            <p:cNvSpPr/>
            <p:nvPr/>
          </p:nvSpPr>
          <p:spPr>
            <a:xfrm>
              <a:off x="304788" y="3307669"/>
              <a:ext cx="1939021" cy="1111931"/>
            </a:xfrm>
            <a:prstGeom prst="rect">
              <a:avLst/>
            </a:prstGeom>
            <a:solidFill>
              <a:srgbClr val="F3F3F3"/>
            </a:solidFill>
            <a:ln w="9525" cap="flat" cmpd="sng">
              <a:solidFill>
                <a:srgbClr val="000000"/>
              </a:solidFill>
              <a:prstDash val="solid"/>
              <a:miter lim="800000"/>
              <a:headEnd type="none" w="sm" len="sm"/>
              <a:tailEnd type="none" w="sm" len="sm"/>
            </a:ln>
          </p:spPr>
          <p:txBody>
            <a:bodyPr spcFirstLastPara="1" wrap="square" lIns="90475" tIns="44450" rIns="90475" bIns="44450" anchor="ctr" anchorCtr="0">
              <a:noAutofit/>
            </a:bodyPr>
            <a:lstStyle/>
            <a:p>
              <a:pPr algn="ctr"/>
              <a:r>
                <a:rPr lang="en-GB">
                  <a:solidFill>
                    <a:srgbClr val="000000"/>
                  </a:solidFill>
                  <a:latin typeface="Cambria"/>
                  <a:ea typeface="Cambria"/>
                  <a:cs typeface="Cambria"/>
                  <a:sym typeface="Cambria"/>
                </a:rPr>
                <a:t>Trend Component</a:t>
              </a:r>
              <a:endParaRPr/>
            </a:p>
          </p:txBody>
        </p:sp>
        <p:sp>
          <p:nvSpPr>
            <p:cNvPr id="148" name="Google Shape;148;p25"/>
            <p:cNvSpPr/>
            <p:nvPr/>
          </p:nvSpPr>
          <p:spPr>
            <a:xfrm>
              <a:off x="2554052" y="3307669"/>
              <a:ext cx="1939021" cy="1111931"/>
            </a:xfrm>
            <a:prstGeom prst="rect">
              <a:avLst/>
            </a:prstGeom>
            <a:solidFill>
              <a:srgbClr val="F3F3F3"/>
            </a:solidFill>
            <a:ln w="9525" cap="flat" cmpd="sng">
              <a:solidFill>
                <a:srgbClr val="000000"/>
              </a:solidFill>
              <a:prstDash val="solid"/>
              <a:miter lim="800000"/>
              <a:headEnd type="none" w="sm" len="sm"/>
              <a:tailEnd type="none" w="sm" len="sm"/>
            </a:ln>
          </p:spPr>
          <p:txBody>
            <a:bodyPr spcFirstLastPara="1" wrap="square" lIns="90475" tIns="44450" rIns="90475" bIns="44450" anchor="ctr" anchorCtr="0">
              <a:noAutofit/>
            </a:bodyPr>
            <a:lstStyle/>
            <a:p>
              <a:pPr algn="ctr"/>
              <a:r>
                <a:rPr lang="en-GB" dirty="0">
                  <a:solidFill>
                    <a:srgbClr val="000000"/>
                  </a:solidFill>
                  <a:latin typeface="Cambria"/>
                  <a:ea typeface="Cambria"/>
                  <a:cs typeface="Cambria"/>
                  <a:sym typeface="Cambria"/>
                </a:rPr>
                <a:t>Seasonal Component</a:t>
              </a:r>
              <a:endParaRPr dirty="0"/>
            </a:p>
          </p:txBody>
        </p:sp>
        <p:cxnSp>
          <p:nvCxnSpPr>
            <p:cNvPr id="149" name="Google Shape;149;p25"/>
            <p:cNvCxnSpPr/>
            <p:nvPr/>
          </p:nvCxnSpPr>
          <p:spPr>
            <a:xfrm>
              <a:off x="4648194" y="2518022"/>
              <a:ext cx="0" cy="394824"/>
            </a:xfrm>
            <a:prstGeom prst="straightConnector1">
              <a:avLst/>
            </a:prstGeom>
            <a:noFill/>
            <a:ln w="19050" cap="flat" cmpd="sng">
              <a:solidFill>
                <a:srgbClr val="000000"/>
              </a:solidFill>
              <a:prstDash val="solid"/>
              <a:miter lim="800000"/>
              <a:headEnd type="none" w="med" len="med"/>
              <a:tailEnd type="none" w="med" len="med"/>
            </a:ln>
          </p:spPr>
        </p:cxnSp>
        <p:cxnSp>
          <p:nvCxnSpPr>
            <p:cNvPr id="150" name="Google Shape;150;p25"/>
            <p:cNvCxnSpPr/>
            <p:nvPr/>
          </p:nvCxnSpPr>
          <p:spPr>
            <a:xfrm>
              <a:off x="1313079" y="2912845"/>
              <a:ext cx="6670231" cy="0"/>
            </a:xfrm>
            <a:prstGeom prst="straightConnector1">
              <a:avLst/>
            </a:prstGeom>
            <a:noFill/>
            <a:ln w="19050" cap="flat" cmpd="sng">
              <a:solidFill>
                <a:srgbClr val="000000"/>
              </a:solidFill>
              <a:prstDash val="solid"/>
              <a:miter lim="800000"/>
              <a:headEnd type="none" w="med" len="med"/>
              <a:tailEnd type="none" w="med" len="med"/>
            </a:ln>
          </p:spPr>
        </p:cxnSp>
        <p:cxnSp>
          <p:nvCxnSpPr>
            <p:cNvPr id="151" name="Google Shape;151;p25"/>
            <p:cNvCxnSpPr/>
            <p:nvPr/>
          </p:nvCxnSpPr>
          <p:spPr>
            <a:xfrm>
              <a:off x="1313079" y="2912845"/>
              <a:ext cx="0" cy="394824"/>
            </a:xfrm>
            <a:prstGeom prst="straightConnector1">
              <a:avLst/>
            </a:prstGeom>
            <a:noFill/>
            <a:ln w="19050" cap="flat" cmpd="sng">
              <a:solidFill>
                <a:srgbClr val="000000"/>
              </a:solidFill>
              <a:prstDash val="solid"/>
              <a:miter lim="800000"/>
              <a:headEnd type="none" w="med" len="med"/>
              <a:tailEnd type="none" w="med" len="med"/>
            </a:ln>
          </p:spPr>
        </p:cxnSp>
        <p:cxnSp>
          <p:nvCxnSpPr>
            <p:cNvPr id="152" name="Google Shape;152;p25"/>
            <p:cNvCxnSpPr/>
            <p:nvPr/>
          </p:nvCxnSpPr>
          <p:spPr>
            <a:xfrm>
              <a:off x="3484782" y="2912845"/>
              <a:ext cx="0" cy="394824"/>
            </a:xfrm>
            <a:prstGeom prst="straightConnector1">
              <a:avLst/>
            </a:prstGeom>
            <a:noFill/>
            <a:ln w="19050" cap="flat" cmpd="sng">
              <a:solidFill>
                <a:srgbClr val="000000"/>
              </a:solidFill>
              <a:prstDash val="solid"/>
              <a:miter lim="800000"/>
              <a:headEnd type="none" w="med" len="med"/>
              <a:tailEnd type="none" w="med" len="med"/>
            </a:ln>
          </p:spPr>
        </p:cxnSp>
        <p:cxnSp>
          <p:nvCxnSpPr>
            <p:cNvPr id="153" name="Google Shape;153;p25"/>
            <p:cNvCxnSpPr/>
            <p:nvPr/>
          </p:nvCxnSpPr>
          <p:spPr>
            <a:xfrm>
              <a:off x="5734046" y="2912845"/>
              <a:ext cx="0" cy="394824"/>
            </a:xfrm>
            <a:prstGeom prst="straightConnector1">
              <a:avLst/>
            </a:prstGeom>
            <a:noFill/>
            <a:ln w="19050" cap="flat" cmpd="sng">
              <a:solidFill>
                <a:srgbClr val="000000"/>
              </a:solidFill>
              <a:prstDash val="solid"/>
              <a:miter lim="800000"/>
              <a:headEnd type="none" w="med" len="med"/>
              <a:tailEnd type="none" w="med" len="med"/>
            </a:ln>
          </p:spPr>
        </p:cxnSp>
        <p:cxnSp>
          <p:nvCxnSpPr>
            <p:cNvPr id="154" name="Google Shape;154;p25"/>
            <p:cNvCxnSpPr/>
            <p:nvPr/>
          </p:nvCxnSpPr>
          <p:spPr>
            <a:xfrm>
              <a:off x="7983309" y="2912845"/>
              <a:ext cx="0" cy="394824"/>
            </a:xfrm>
            <a:prstGeom prst="straightConnector1">
              <a:avLst/>
            </a:prstGeom>
            <a:noFill/>
            <a:ln w="19050" cap="flat" cmpd="sng">
              <a:solidFill>
                <a:srgbClr val="000000"/>
              </a:solidFill>
              <a:prstDash val="solid"/>
              <a:miter lim="800000"/>
              <a:headEnd type="none" w="med" len="med"/>
              <a:tailEnd type="none" w="med" len="med"/>
            </a:ln>
          </p:spPr>
        </p:cxnSp>
      </p:grpSp>
      <p:sp>
        <p:nvSpPr>
          <p:cNvPr id="14"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Components of Time Series</a:t>
            </a:r>
          </a:p>
        </p:txBody>
      </p:sp>
    </p:spTree>
    <p:extLst>
      <p:ext uri="{BB962C8B-B14F-4D97-AF65-F5344CB8AC3E}">
        <p14:creationId xmlns:p14="http://schemas.microsoft.com/office/powerpoint/2010/main" val="3117260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26"/>
          <p:cNvSpPr txBox="1">
            <a:spLocks noGrp="1"/>
          </p:cNvSpPr>
          <p:nvPr>
            <p:ph type="body" idx="1"/>
          </p:nvPr>
        </p:nvSpPr>
        <p:spPr>
          <a:xfrm>
            <a:off x="304800" y="1447800"/>
            <a:ext cx="8520600" cy="1066800"/>
          </a:xfrm>
          <a:prstGeom prst="rect">
            <a:avLst/>
          </a:prstGeom>
        </p:spPr>
        <p:txBody>
          <a:bodyPr spcFirstLastPara="1" wrap="square" lIns="91425" tIns="91425" rIns="91425" bIns="91425" anchor="t" anchorCtr="0">
            <a:noAutofit/>
          </a:bodyPr>
          <a:lstStyle/>
          <a:p>
            <a:pPr>
              <a:buSzPct val="125000"/>
              <a:buFont typeface="Arial" panose="020B0604020202020204" pitchFamily="34" charset="0"/>
              <a:buChar char="•"/>
            </a:pPr>
            <a:r>
              <a:rPr lang="en-GB" sz="2400" dirty="0">
                <a:latin typeface="Cambria" panose="02040503050406030204" pitchFamily="18" charset="0"/>
                <a:ea typeface="Cambria" panose="02040503050406030204" pitchFamily="18" charset="0"/>
              </a:rPr>
              <a:t>Long-run increase or decrease over time (overall upward or downward movement)</a:t>
            </a:r>
            <a:endParaRPr sz="2400" dirty="0">
              <a:latin typeface="Cambria" panose="02040503050406030204" pitchFamily="18" charset="0"/>
              <a:ea typeface="Cambria" panose="02040503050406030204" pitchFamily="18" charset="0"/>
            </a:endParaRPr>
          </a:p>
          <a:p>
            <a:pPr marL="342900">
              <a:spcBef>
                <a:spcPts val="1600"/>
              </a:spcBef>
              <a:buClr>
                <a:schemeClr val="dk1"/>
              </a:buClr>
              <a:buSzPct val="125000"/>
              <a:buFont typeface="Arial" panose="020B0604020202020204" pitchFamily="34" charset="0"/>
              <a:buChar char="•"/>
            </a:pPr>
            <a:endParaRPr sz="2400" dirty="0">
              <a:latin typeface="Cambria" panose="02040503050406030204" pitchFamily="18" charset="0"/>
              <a:ea typeface="Cambria" panose="02040503050406030204" pitchFamily="18" charset="0"/>
            </a:endParaRPr>
          </a:p>
          <a:p>
            <a:pPr marL="342900">
              <a:spcBef>
                <a:spcPts val="1600"/>
              </a:spcBef>
              <a:spcAft>
                <a:spcPts val="1600"/>
              </a:spcAft>
              <a:buSzPct val="125000"/>
              <a:buFont typeface="Arial" panose="020B0604020202020204" pitchFamily="34" charset="0"/>
              <a:buChar char="•"/>
            </a:pPr>
            <a:endParaRPr sz="2400" dirty="0">
              <a:latin typeface="Cambria" panose="02040503050406030204" pitchFamily="18" charset="0"/>
              <a:ea typeface="Cambria" panose="02040503050406030204" pitchFamily="18" charset="0"/>
            </a:endParaRPr>
          </a:p>
        </p:txBody>
      </p:sp>
      <p:grpSp>
        <p:nvGrpSpPr>
          <p:cNvPr id="2" name="Group 1"/>
          <p:cNvGrpSpPr/>
          <p:nvPr/>
        </p:nvGrpSpPr>
        <p:grpSpPr>
          <a:xfrm>
            <a:off x="304800" y="2254822"/>
            <a:ext cx="8520600" cy="3155378"/>
            <a:chOff x="304800" y="2026222"/>
            <a:chExt cx="8520600" cy="3155378"/>
          </a:xfrm>
        </p:grpSpPr>
        <p:pic>
          <p:nvPicPr>
            <p:cNvPr id="161" name="Google Shape;161;p26"/>
            <p:cNvPicPr preferRelativeResize="0"/>
            <p:nvPr/>
          </p:nvPicPr>
          <p:blipFill>
            <a:blip r:embed="rId3">
              <a:alphaModFix/>
            </a:blip>
            <a:stretch>
              <a:fillRect/>
            </a:stretch>
          </p:blipFill>
          <p:spPr>
            <a:xfrm>
              <a:off x="4252125" y="2026222"/>
              <a:ext cx="4573275" cy="3122721"/>
            </a:xfrm>
            <a:prstGeom prst="rect">
              <a:avLst/>
            </a:prstGeom>
            <a:noFill/>
            <a:ln>
              <a:noFill/>
            </a:ln>
          </p:spPr>
        </p:pic>
        <p:sp>
          <p:nvSpPr>
            <p:cNvPr id="162" name="Google Shape;162;p26"/>
            <p:cNvSpPr txBox="1"/>
            <p:nvPr/>
          </p:nvSpPr>
          <p:spPr>
            <a:xfrm>
              <a:off x="304800" y="2057400"/>
              <a:ext cx="3486600" cy="3124200"/>
            </a:xfrm>
            <a:prstGeom prst="rect">
              <a:avLst/>
            </a:prstGeom>
            <a:noFill/>
            <a:ln>
              <a:noFill/>
            </a:ln>
          </p:spPr>
          <p:txBody>
            <a:bodyPr spcFirstLastPara="1" wrap="square" lIns="91425" tIns="91425" rIns="91425" bIns="91425" anchor="t" anchorCtr="0">
              <a:noAutofit/>
            </a:bodyPr>
            <a:lstStyle/>
            <a:p>
              <a:pPr marL="457200" indent="-342900">
                <a:lnSpc>
                  <a:spcPct val="115000"/>
                </a:lnSpc>
                <a:spcBef>
                  <a:spcPts val="10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Data taken over a long period of time</a:t>
              </a:r>
              <a:endParaRPr sz="2400" dirty="0">
                <a:latin typeface="Cambria" panose="02040503050406030204" pitchFamily="18" charset="0"/>
                <a:ea typeface="Cambria" panose="02040503050406030204" pitchFamily="18" charset="0"/>
                <a:cs typeface="Avenir"/>
                <a:sym typeface="Avenir"/>
              </a:endParaRPr>
            </a:p>
            <a:p>
              <a:pPr marL="457200" indent="-342900">
                <a:lnSpc>
                  <a:spcPct val="115000"/>
                </a:lnSpc>
                <a:spcBef>
                  <a:spcPts val="10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Trend can be upward or downward</a:t>
              </a:r>
              <a:endParaRPr sz="2400" dirty="0">
                <a:latin typeface="Cambria" panose="02040503050406030204" pitchFamily="18" charset="0"/>
                <a:ea typeface="Cambria" panose="02040503050406030204" pitchFamily="18" charset="0"/>
                <a:cs typeface="Avenir"/>
                <a:sym typeface="Avenir"/>
              </a:endParaRPr>
            </a:p>
            <a:p>
              <a:pPr marL="457200" indent="-342900">
                <a:lnSpc>
                  <a:spcPct val="115000"/>
                </a:lnSpc>
                <a:spcBef>
                  <a:spcPts val="10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Trend can be linear or nonlinear</a:t>
              </a:r>
              <a:endParaRPr sz="2400" dirty="0">
                <a:latin typeface="Cambria" panose="02040503050406030204" pitchFamily="18" charset="0"/>
                <a:ea typeface="Cambria" panose="02040503050406030204" pitchFamily="18" charset="0"/>
                <a:cs typeface="Avenir"/>
                <a:sym typeface="Avenir"/>
              </a:endParaRPr>
            </a:p>
            <a:p>
              <a:pPr>
                <a:lnSpc>
                  <a:spcPct val="115000"/>
                </a:lnSpc>
                <a:spcBef>
                  <a:spcPts val="1000"/>
                </a:spcBef>
              </a:pPr>
              <a:endParaRPr sz="2400" dirty="0">
                <a:latin typeface="Cambria" panose="02040503050406030204" pitchFamily="18" charset="0"/>
                <a:ea typeface="Cambria" panose="02040503050406030204" pitchFamily="18" charset="0"/>
                <a:cs typeface="Avenir"/>
                <a:sym typeface="Avenir"/>
              </a:endParaRPr>
            </a:p>
            <a:p>
              <a:pPr>
                <a:lnSpc>
                  <a:spcPct val="115000"/>
                </a:lnSpc>
                <a:spcBef>
                  <a:spcPts val="1000"/>
                </a:spcBef>
              </a:pPr>
              <a:endParaRPr sz="2400" dirty="0">
                <a:latin typeface="Cambria" panose="02040503050406030204" pitchFamily="18" charset="0"/>
                <a:ea typeface="Cambria" panose="02040503050406030204" pitchFamily="18" charset="0"/>
                <a:cs typeface="Avenir"/>
                <a:sym typeface="Avenir"/>
              </a:endParaRPr>
            </a:p>
            <a:p>
              <a:pPr>
                <a:lnSpc>
                  <a:spcPct val="115000"/>
                </a:lnSpc>
                <a:spcBef>
                  <a:spcPts val="1000"/>
                </a:spcBef>
              </a:pPr>
              <a:endParaRPr sz="2400" dirty="0">
                <a:latin typeface="Cambria" panose="02040503050406030204" pitchFamily="18" charset="0"/>
                <a:ea typeface="Cambria" panose="02040503050406030204" pitchFamily="18" charset="0"/>
                <a:cs typeface="Avenir"/>
                <a:sym typeface="Avenir"/>
              </a:endParaRPr>
            </a:p>
          </p:txBody>
        </p:sp>
      </p:grpSp>
      <p:sp>
        <p:nvSpPr>
          <p:cNvPr id="6"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Trend Component</a:t>
            </a:r>
          </a:p>
        </p:txBody>
      </p:sp>
    </p:spTree>
    <p:extLst>
      <p:ext uri="{BB962C8B-B14F-4D97-AF65-F5344CB8AC3E}">
        <p14:creationId xmlns:p14="http://schemas.microsoft.com/office/powerpoint/2010/main" val="3357635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7"/>
          <p:cNvPicPr preferRelativeResize="0"/>
          <p:nvPr/>
        </p:nvPicPr>
        <p:blipFill rotWithShape="1">
          <a:blip r:embed="rId3">
            <a:alphaModFix/>
          </a:blip>
          <a:srcRect t="60043"/>
          <a:stretch/>
        </p:blipFill>
        <p:spPr>
          <a:xfrm>
            <a:off x="0" y="1573492"/>
            <a:ext cx="4795099" cy="2007908"/>
          </a:xfrm>
          <a:prstGeom prst="rect">
            <a:avLst/>
          </a:prstGeom>
          <a:noFill/>
          <a:ln>
            <a:noFill/>
          </a:ln>
        </p:spPr>
      </p:pic>
      <p:pic>
        <p:nvPicPr>
          <p:cNvPr id="168" name="Google Shape;168;p27"/>
          <p:cNvPicPr preferRelativeResize="0"/>
          <p:nvPr/>
        </p:nvPicPr>
        <p:blipFill rotWithShape="1">
          <a:blip r:embed="rId4">
            <a:alphaModFix/>
          </a:blip>
          <a:srcRect t="49400"/>
          <a:stretch/>
        </p:blipFill>
        <p:spPr>
          <a:xfrm>
            <a:off x="3962400" y="3955649"/>
            <a:ext cx="4963326" cy="2418451"/>
          </a:xfrm>
          <a:prstGeom prst="rect">
            <a:avLst/>
          </a:prstGeom>
          <a:noFill/>
          <a:ln>
            <a:noFill/>
          </a:ln>
        </p:spPr>
      </p:pic>
      <p:sp>
        <p:nvSpPr>
          <p:cNvPr id="169" name="Google Shape;169;p27"/>
          <p:cNvSpPr txBox="1"/>
          <p:nvPr/>
        </p:nvSpPr>
        <p:spPr>
          <a:xfrm>
            <a:off x="1305280" y="990600"/>
            <a:ext cx="2184538" cy="582900"/>
          </a:xfrm>
          <a:prstGeom prst="rect">
            <a:avLst/>
          </a:prstGeom>
          <a:noFill/>
          <a:ln>
            <a:noFill/>
          </a:ln>
        </p:spPr>
        <p:txBody>
          <a:bodyPr spcFirstLastPara="1" wrap="square" lIns="91425" tIns="91425" rIns="91425" bIns="91425" anchor="t" anchorCtr="0">
            <a:noAutofit/>
          </a:bodyPr>
          <a:lstStyle/>
          <a:p>
            <a:r>
              <a:rPr lang="en-GB" sz="2400" dirty="0">
                <a:solidFill>
                  <a:schemeClr val="dk2"/>
                </a:solidFill>
                <a:latin typeface="Cambria" panose="02040503050406030204" pitchFamily="18" charset="0"/>
                <a:ea typeface="Cambria" panose="02040503050406030204" pitchFamily="18" charset="0"/>
                <a:cs typeface="Avenir"/>
                <a:sym typeface="Avenir"/>
              </a:rPr>
              <a:t>Upward Trend</a:t>
            </a:r>
            <a:endParaRPr sz="2400" dirty="0">
              <a:solidFill>
                <a:schemeClr val="dk2"/>
              </a:solidFill>
              <a:latin typeface="Cambria" panose="02040503050406030204" pitchFamily="18" charset="0"/>
              <a:ea typeface="Cambria" panose="02040503050406030204" pitchFamily="18" charset="0"/>
              <a:cs typeface="Avenir"/>
              <a:sym typeface="Avenir"/>
            </a:endParaRPr>
          </a:p>
        </p:txBody>
      </p:sp>
      <p:sp>
        <p:nvSpPr>
          <p:cNvPr id="170" name="Google Shape;170;p27"/>
          <p:cNvSpPr txBox="1"/>
          <p:nvPr/>
        </p:nvSpPr>
        <p:spPr>
          <a:xfrm>
            <a:off x="5150645" y="3379500"/>
            <a:ext cx="2586837" cy="582900"/>
          </a:xfrm>
          <a:prstGeom prst="rect">
            <a:avLst/>
          </a:prstGeom>
          <a:noFill/>
          <a:ln>
            <a:noFill/>
          </a:ln>
        </p:spPr>
        <p:txBody>
          <a:bodyPr spcFirstLastPara="1" wrap="square" lIns="91425" tIns="91425" rIns="91425" bIns="91425" anchor="t" anchorCtr="0">
            <a:noAutofit/>
          </a:bodyPr>
          <a:lstStyle/>
          <a:p>
            <a:r>
              <a:rPr lang="en-GB" sz="2400" dirty="0">
                <a:solidFill>
                  <a:schemeClr val="dk2"/>
                </a:solidFill>
                <a:latin typeface="Cambria" panose="02040503050406030204" pitchFamily="18" charset="0"/>
                <a:ea typeface="Cambria" panose="02040503050406030204" pitchFamily="18" charset="0"/>
                <a:cs typeface="Avenir"/>
                <a:sym typeface="Avenir"/>
              </a:rPr>
              <a:t>Downward Trend</a:t>
            </a:r>
            <a:endParaRPr sz="2400" dirty="0">
              <a:solidFill>
                <a:schemeClr val="dk2"/>
              </a:solidFill>
              <a:latin typeface="Cambria" panose="02040503050406030204" pitchFamily="18" charset="0"/>
              <a:ea typeface="Cambria" panose="02040503050406030204" pitchFamily="18" charset="0"/>
              <a:cs typeface="Avenir"/>
              <a:sym typeface="Avenir"/>
            </a:endParaRPr>
          </a:p>
        </p:txBody>
      </p:sp>
      <p:sp>
        <p:nvSpPr>
          <p:cNvPr id="6"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Trend Component</a:t>
            </a:r>
          </a:p>
        </p:txBody>
      </p:sp>
    </p:spTree>
    <p:extLst>
      <p:ext uri="{BB962C8B-B14F-4D97-AF65-F5344CB8AC3E}">
        <p14:creationId xmlns:p14="http://schemas.microsoft.com/office/powerpoint/2010/main" val="2951599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6" name="Google Shape;176;p28"/>
          <p:cNvSpPr txBox="1">
            <a:spLocks noGrp="1"/>
          </p:cNvSpPr>
          <p:nvPr>
            <p:ph type="body" idx="1"/>
          </p:nvPr>
        </p:nvSpPr>
        <p:spPr>
          <a:xfrm>
            <a:off x="439875" y="990600"/>
            <a:ext cx="8323125" cy="1710300"/>
          </a:xfrm>
          <a:prstGeom prst="rect">
            <a:avLst/>
          </a:prstGeom>
        </p:spPr>
        <p:txBody>
          <a:bodyPr spcFirstLastPara="1" wrap="square" lIns="91425" tIns="91425" rIns="91425" bIns="91425" anchor="t" anchorCtr="0">
            <a:noAutofit/>
          </a:bodyPr>
          <a:lstStyle/>
          <a:p>
            <a:r>
              <a:rPr lang="en-GB" sz="2400" dirty="0">
                <a:latin typeface="Cambria" panose="02040503050406030204" pitchFamily="18" charset="0"/>
                <a:ea typeface="Cambria" panose="02040503050406030204" pitchFamily="18" charset="0"/>
              </a:rPr>
              <a:t>Short-term regular wave-like patterns</a:t>
            </a:r>
            <a:endParaRPr sz="2400" dirty="0">
              <a:latin typeface="Cambria" panose="02040503050406030204" pitchFamily="18" charset="0"/>
              <a:ea typeface="Cambria" panose="02040503050406030204" pitchFamily="18" charset="0"/>
            </a:endParaRPr>
          </a:p>
          <a:p>
            <a:pPr>
              <a:spcBef>
                <a:spcPts val="1600"/>
              </a:spcBef>
            </a:pPr>
            <a:r>
              <a:rPr lang="en-GB" sz="2400" dirty="0">
                <a:latin typeface="Cambria" panose="02040503050406030204" pitchFamily="18" charset="0"/>
                <a:ea typeface="Cambria" panose="02040503050406030204" pitchFamily="18" charset="0"/>
              </a:rPr>
              <a:t>Observed within 1 year</a:t>
            </a:r>
            <a:endParaRPr sz="2400" dirty="0">
              <a:latin typeface="Cambria" panose="02040503050406030204" pitchFamily="18" charset="0"/>
              <a:ea typeface="Cambria" panose="02040503050406030204" pitchFamily="18" charset="0"/>
            </a:endParaRPr>
          </a:p>
          <a:p>
            <a:pPr>
              <a:spcBef>
                <a:spcPts val="1600"/>
              </a:spcBef>
            </a:pPr>
            <a:r>
              <a:rPr lang="en-GB" sz="2400" dirty="0">
                <a:latin typeface="Cambria" panose="02040503050406030204" pitchFamily="18" charset="0"/>
                <a:ea typeface="Cambria" panose="02040503050406030204" pitchFamily="18" charset="0"/>
              </a:rPr>
              <a:t>Often monthly or quarterly</a:t>
            </a:r>
            <a:endParaRPr sz="2400" dirty="0">
              <a:latin typeface="Cambria" panose="02040503050406030204" pitchFamily="18" charset="0"/>
              <a:ea typeface="Cambria" panose="02040503050406030204" pitchFamily="18" charset="0"/>
            </a:endParaRPr>
          </a:p>
          <a:p>
            <a:pPr indent="0">
              <a:spcBef>
                <a:spcPts val="1600"/>
              </a:spcBef>
              <a:spcAft>
                <a:spcPts val="1600"/>
              </a:spcAft>
              <a:buNone/>
            </a:pPr>
            <a:endParaRPr sz="2400" dirty="0">
              <a:latin typeface="Cambria" panose="02040503050406030204" pitchFamily="18" charset="0"/>
              <a:ea typeface="Cambria" panose="02040503050406030204" pitchFamily="18" charset="0"/>
            </a:endParaRPr>
          </a:p>
        </p:txBody>
      </p:sp>
      <p:pic>
        <p:nvPicPr>
          <p:cNvPr id="177" name="Google Shape;177;p28"/>
          <p:cNvPicPr preferRelativeResize="0"/>
          <p:nvPr/>
        </p:nvPicPr>
        <p:blipFill>
          <a:blip r:embed="rId3">
            <a:alphaModFix/>
          </a:blip>
          <a:stretch>
            <a:fillRect/>
          </a:stretch>
        </p:blipFill>
        <p:spPr>
          <a:xfrm>
            <a:off x="2094975" y="2766214"/>
            <a:ext cx="4954050" cy="3329786"/>
          </a:xfrm>
          <a:prstGeom prst="rect">
            <a:avLst/>
          </a:prstGeom>
          <a:noFill/>
          <a:ln>
            <a:noFill/>
          </a:ln>
        </p:spPr>
      </p:pic>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Seasonal Component</a:t>
            </a:r>
          </a:p>
        </p:txBody>
      </p:sp>
    </p:spTree>
    <p:extLst>
      <p:ext uri="{BB962C8B-B14F-4D97-AF65-F5344CB8AC3E}">
        <p14:creationId xmlns:p14="http://schemas.microsoft.com/office/powerpoint/2010/main" val="861544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Google Shape;183;p29"/>
          <p:cNvSpPr txBox="1">
            <a:spLocks noGrp="1"/>
          </p:cNvSpPr>
          <p:nvPr>
            <p:ph type="body" idx="1"/>
          </p:nvPr>
        </p:nvSpPr>
        <p:spPr>
          <a:xfrm>
            <a:off x="444360" y="1023257"/>
            <a:ext cx="8255281" cy="1796144"/>
          </a:xfrm>
          <a:prstGeom prst="rect">
            <a:avLst/>
          </a:prstGeom>
        </p:spPr>
        <p:txBody>
          <a:bodyPr spcFirstLastPara="1" wrap="square" lIns="91425" tIns="91425" rIns="91425" bIns="91425" anchor="t" anchorCtr="0">
            <a:noAutofit/>
          </a:bodyPr>
          <a:lstStyle/>
          <a:p>
            <a:pPr>
              <a:buSzPct val="125000"/>
              <a:buChar char="•"/>
            </a:pPr>
            <a:r>
              <a:rPr lang="en-GB" sz="2400" dirty="0">
                <a:latin typeface="Cambria" panose="02040503050406030204" pitchFamily="18" charset="0"/>
                <a:ea typeface="Cambria" panose="02040503050406030204" pitchFamily="18" charset="0"/>
              </a:rPr>
              <a:t>Long-term wave-like patterns</a:t>
            </a:r>
            <a:endParaRPr sz="2400" dirty="0">
              <a:latin typeface="Cambria" panose="02040503050406030204" pitchFamily="18" charset="0"/>
              <a:ea typeface="Cambria" panose="02040503050406030204" pitchFamily="18" charset="0"/>
            </a:endParaRPr>
          </a:p>
          <a:p>
            <a:pPr>
              <a:spcBef>
                <a:spcPts val="1600"/>
              </a:spcBef>
              <a:buSzPct val="125000"/>
              <a:buChar char="•"/>
            </a:pPr>
            <a:r>
              <a:rPr lang="en-GB" sz="2400" dirty="0">
                <a:latin typeface="Cambria" panose="02040503050406030204" pitchFamily="18" charset="0"/>
                <a:ea typeface="Cambria" panose="02040503050406030204" pitchFamily="18" charset="0"/>
              </a:rPr>
              <a:t>Regularly occur but may vary in length</a:t>
            </a:r>
            <a:endParaRPr sz="2400" dirty="0">
              <a:latin typeface="Cambria" panose="02040503050406030204" pitchFamily="18" charset="0"/>
              <a:ea typeface="Cambria" panose="02040503050406030204" pitchFamily="18" charset="0"/>
            </a:endParaRPr>
          </a:p>
          <a:p>
            <a:pPr>
              <a:spcBef>
                <a:spcPts val="1600"/>
              </a:spcBef>
              <a:buSzPct val="125000"/>
              <a:buChar char="•"/>
            </a:pPr>
            <a:r>
              <a:rPr lang="en-GB" sz="2400" dirty="0">
                <a:latin typeface="Cambria" panose="02040503050406030204" pitchFamily="18" charset="0"/>
                <a:ea typeface="Cambria" panose="02040503050406030204" pitchFamily="18" charset="0"/>
              </a:rPr>
              <a:t>Often measured peak to peak or trough to trough</a:t>
            </a:r>
            <a:endParaRPr sz="2400" dirty="0">
              <a:latin typeface="Cambria" panose="02040503050406030204" pitchFamily="18" charset="0"/>
              <a:ea typeface="Cambria" panose="02040503050406030204" pitchFamily="18" charset="0"/>
            </a:endParaRPr>
          </a:p>
          <a:p>
            <a:pPr marL="0" indent="0">
              <a:spcBef>
                <a:spcPts val="1600"/>
              </a:spcBef>
              <a:buClr>
                <a:schemeClr val="dk1"/>
              </a:buClr>
              <a:buNone/>
            </a:pPr>
            <a:endParaRPr sz="2400" dirty="0">
              <a:latin typeface="Cambria" panose="02040503050406030204" pitchFamily="18" charset="0"/>
              <a:ea typeface="Cambria" panose="02040503050406030204" pitchFamily="18" charset="0"/>
            </a:endParaRPr>
          </a:p>
          <a:p>
            <a:pPr marL="0" indent="0">
              <a:spcBef>
                <a:spcPts val="1600"/>
              </a:spcBef>
              <a:spcAft>
                <a:spcPts val="1600"/>
              </a:spcAft>
              <a:buNone/>
            </a:pPr>
            <a:endParaRPr sz="2400" dirty="0">
              <a:latin typeface="Cambria" panose="02040503050406030204" pitchFamily="18" charset="0"/>
              <a:ea typeface="Cambria" panose="02040503050406030204" pitchFamily="18" charset="0"/>
            </a:endParaRPr>
          </a:p>
        </p:txBody>
      </p:sp>
      <p:pic>
        <p:nvPicPr>
          <p:cNvPr id="184" name="Google Shape;184;p29"/>
          <p:cNvPicPr preferRelativeResize="0"/>
          <p:nvPr/>
        </p:nvPicPr>
        <p:blipFill>
          <a:blip r:embed="rId3">
            <a:alphaModFix/>
          </a:blip>
          <a:stretch>
            <a:fillRect/>
          </a:stretch>
        </p:blipFill>
        <p:spPr>
          <a:xfrm>
            <a:off x="2209800" y="2819400"/>
            <a:ext cx="4724400" cy="3581399"/>
          </a:xfrm>
          <a:prstGeom prst="rect">
            <a:avLst/>
          </a:prstGeom>
          <a:noFill/>
          <a:ln>
            <a:noFill/>
          </a:ln>
        </p:spPr>
      </p:pic>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Cyclical Component</a:t>
            </a:r>
          </a:p>
        </p:txBody>
      </p:sp>
    </p:spTree>
    <p:extLst>
      <p:ext uri="{BB962C8B-B14F-4D97-AF65-F5344CB8AC3E}">
        <p14:creationId xmlns:p14="http://schemas.microsoft.com/office/powerpoint/2010/main" val="3778349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0" name="Google Shape;190;p30"/>
          <p:cNvSpPr txBox="1">
            <a:spLocks noGrp="1"/>
          </p:cNvSpPr>
          <p:nvPr>
            <p:ph type="body" idx="1"/>
          </p:nvPr>
        </p:nvSpPr>
        <p:spPr>
          <a:xfrm>
            <a:off x="152400" y="1081676"/>
            <a:ext cx="7053943" cy="594724"/>
          </a:xfrm>
          <a:prstGeom prst="rect">
            <a:avLst/>
          </a:prstGeom>
        </p:spPr>
        <p:txBody>
          <a:bodyPr spcFirstLastPara="1" wrap="square" lIns="91425" tIns="91425" rIns="91425" bIns="91425" anchor="t" anchorCtr="0">
            <a:noAutofit/>
          </a:bodyPr>
          <a:lstStyle/>
          <a:p>
            <a:pPr>
              <a:buSzPct val="125000"/>
              <a:buFont typeface="Arial" panose="020B0604020202020204" pitchFamily="34" charset="0"/>
              <a:buChar char="•"/>
            </a:pPr>
            <a:r>
              <a:rPr lang="en-GB" sz="2400" dirty="0">
                <a:latin typeface="Cambria" panose="02040503050406030204" pitchFamily="18" charset="0"/>
                <a:ea typeface="Cambria" panose="02040503050406030204" pitchFamily="18" charset="0"/>
              </a:rPr>
              <a:t>Unpredictable, random, “residual” fluctuations</a:t>
            </a:r>
            <a:endParaRPr sz="2400" dirty="0">
              <a:latin typeface="Cambria" panose="02040503050406030204" pitchFamily="18" charset="0"/>
              <a:ea typeface="Cambria" panose="02040503050406030204" pitchFamily="18" charset="0"/>
            </a:endParaRPr>
          </a:p>
          <a:p>
            <a:pPr marL="0" indent="0">
              <a:spcBef>
                <a:spcPts val="1600"/>
              </a:spcBef>
              <a:spcAft>
                <a:spcPts val="1600"/>
              </a:spcAft>
              <a:buNone/>
            </a:pPr>
            <a:endParaRPr sz="2400" dirty="0">
              <a:latin typeface="Cambria" panose="02040503050406030204" pitchFamily="18" charset="0"/>
              <a:ea typeface="Cambria" panose="02040503050406030204" pitchFamily="18" charset="0"/>
            </a:endParaRPr>
          </a:p>
        </p:txBody>
      </p:sp>
      <p:pic>
        <p:nvPicPr>
          <p:cNvPr id="191" name="Google Shape;191;p30"/>
          <p:cNvPicPr preferRelativeResize="0"/>
          <p:nvPr/>
        </p:nvPicPr>
        <p:blipFill>
          <a:blip r:embed="rId3">
            <a:alphaModFix/>
          </a:blip>
          <a:stretch>
            <a:fillRect/>
          </a:stretch>
        </p:blipFill>
        <p:spPr>
          <a:xfrm>
            <a:off x="4495800" y="2362200"/>
            <a:ext cx="4495800" cy="3505200"/>
          </a:xfrm>
          <a:prstGeom prst="rect">
            <a:avLst/>
          </a:prstGeom>
          <a:noFill/>
          <a:ln>
            <a:noFill/>
          </a:ln>
        </p:spPr>
      </p:pic>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Irregular Component</a:t>
            </a:r>
          </a:p>
        </p:txBody>
      </p:sp>
      <p:sp>
        <p:nvSpPr>
          <p:cNvPr id="6" name="Rectangle 5"/>
          <p:cNvSpPr/>
          <p:nvPr/>
        </p:nvSpPr>
        <p:spPr>
          <a:xfrm>
            <a:off x="272143" y="1842591"/>
            <a:ext cx="4419600" cy="2308324"/>
          </a:xfrm>
          <a:prstGeom prst="rect">
            <a:avLst/>
          </a:prstGeom>
        </p:spPr>
        <p:txBody>
          <a:bodyPr wrap="square">
            <a:spAutoFit/>
          </a:bodyPr>
          <a:lstStyle/>
          <a:p>
            <a:pPr marL="342900" indent="-342900">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cs typeface="Avenir"/>
                <a:sym typeface="Avenir"/>
              </a:rPr>
              <a:t>Due to random variations of </a:t>
            </a:r>
          </a:p>
          <a:p>
            <a:pPr marL="800100" lvl="1" indent="-342900">
              <a:buSzPct val="75000"/>
              <a:buFont typeface="Courier New" panose="02070309020205020404" pitchFamily="49" charset="0"/>
              <a:buChar char="o"/>
            </a:pPr>
            <a:r>
              <a:rPr lang="en-US" sz="2400" dirty="0">
                <a:latin typeface="Cambria" panose="02040503050406030204" pitchFamily="18" charset="0"/>
                <a:ea typeface="Cambria" panose="02040503050406030204" pitchFamily="18" charset="0"/>
                <a:cs typeface="Avenir"/>
                <a:sym typeface="Avenir"/>
              </a:rPr>
              <a:t>Nature</a:t>
            </a:r>
          </a:p>
          <a:p>
            <a:pPr marL="800100" lvl="1" indent="-342900">
              <a:buSzPct val="75000"/>
              <a:buFont typeface="Courier New" panose="02070309020205020404" pitchFamily="49" charset="0"/>
              <a:buChar char="o"/>
            </a:pPr>
            <a:r>
              <a:rPr lang="en-US" sz="2400" dirty="0">
                <a:latin typeface="Cambria" panose="02040503050406030204" pitchFamily="18" charset="0"/>
                <a:ea typeface="Cambria" panose="02040503050406030204" pitchFamily="18" charset="0"/>
                <a:cs typeface="Avenir"/>
                <a:sym typeface="Avenir"/>
              </a:rPr>
              <a:t>Accidents or unusual events</a:t>
            </a:r>
          </a:p>
          <a:p>
            <a:pPr marL="800100" lvl="1" indent="-342900">
              <a:buSzPct val="75000"/>
              <a:buFont typeface="Courier New" panose="02070309020205020404" pitchFamily="49" charset="0"/>
              <a:buChar char="o"/>
            </a:pPr>
            <a:endParaRPr lang="en-US" sz="2400" dirty="0">
              <a:latin typeface="Cambria" panose="02040503050406030204" pitchFamily="18" charset="0"/>
              <a:ea typeface="Cambria" panose="02040503050406030204" pitchFamily="18" charset="0"/>
              <a:cs typeface="Avenir"/>
              <a:sym typeface="Avenir"/>
            </a:endParaRPr>
          </a:p>
          <a:p>
            <a:pPr marL="342900" indent="-342900">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cs typeface="Avenir"/>
                <a:sym typeface="Avenir"/>
              </a:rPr>
              <a:t>“Noise” in the time series</a:t>
            </a:r>
          </a:p>
        </p:txBody>
      </p:sp>
    </p:spTree>
    <p:extLst>
      <p:ext uri="{BB962C8B-B14F-4D97-AF65-F5344CB8AC3E}">
        <p14:creationId xmlns:p14="http://schemas.microsoft.com/office/powerpoint/2010/main" val="3789101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31"/>
          <p:cNvSpPr txBox="1"/>
          <p:nvPr/>
        </p:nvSpPr>
        <p:spPr>
          <a:xfrm>
            <a:off x="0" y="941450"/>
            <a:ext cx="9144000" cy="811150"/>
          </a:xfrm>
          <a:prstGeom prst="rect">
            <a:avLst/>
          </a:prstGeom>
          <a:solidFill>
            <a:schemeClr val="accent6">
              <a:lumMod val="20000"/>
              <a:lumOff val="80000"/>
            </a:schemeClr>
          </a:solidFill>
          <a:ln>
            <a:noFill/>
          </a:ln>
        </p:spPr>
        <p:txBody>
          <a:bodyPr spcFirstLastPara="1" wrap="square" lIns="91425" tIns="91425" rIns="91425" bIns="91425" anchor="t" anchorCtr="0">
            <a:noAutofit/>
          </a:bodyPr>
          <a:lstStyle/>
          <a:p>
            <a:pPr algn="ctr">
              <a:buClr>
                <a:schemeClr val="dk1"/>
              </a:buClr>
              <a:buSzPts val="1100"/>
            </a:pPr>
            <a:r>
              <a:rPr lang="en-GB" sz="2300" dirty="0">
                <a:latin typeface="Cambria" panose="02040503050406030204" pitchFamily="18" charset="0"/>
                <a:ea typeface="Cambria" panose="02040503050406030204" pitchFamily="18" charset="0"/>
                <a:cs typeface="Avenir"/>
                <a:sym typeface="Avenir"/>
              </a:rPr>
              <a:t>The statistical properties of a process generating a time series do not change over time</a:t>
            </a:r>
            <a:endParaRPr sz="2300" dirty="0">
              <a:latin typeface="Cambria" panose="02040503050406030204" pitchFamily="18" charset="0"/>
              <a:ea typeface="Cambria" panose="02040503050406030204" pitchFamily="18" charset="0"/>
              <a:cs typeface="Avenir"/>
              <a:sym typeface="Avenir"/>
            </a:endParaRPr>
          </a:p>
          <a:p>
            <a:endParaRPr sz="2300" dirty="0">
              <a:latin typeface="Cambria" panose="02040503050406030204" pitchFamily="18" charset="0"/>
              <a:ea typeface="Cambria" panose="02040503050406030204" pitchFamily="18" charset="0"/>
              <a:cs typeface="Avenir"/>
              <a:sym typeface="Avenir"/>
            </a:endParaRPr>
          </a:p>
        </p:txBody>
      </p:sp>
      <p:sp>
        <p:nvSpPr>
          <p:cNvPr id="198" name="Google Shape;198;p31"/>
          <p:cNvSpPr txBox="1"/>
          <p:nvPr/>
        </p:nvSpPr>
        <p:spPr>
          <a:xfrm>
            <a:off x="75406" y="1676400"/>
            <a:ext cx="8993188" cy="4343400"/>
          </a:xfrm>
          <a:prstGeom prst="rect">
            <a:avLst/>
          </a:prstGeom>
          <a:noFill/>
          <a:ln>
            <a:noFill/>
          </a:ln>
        </p:spPr>
        <p:txBody>
          <a:bodyPr spcFirstLastPara="1" wrap="square" lIns="91425" tIns="91425" rIns="91425" bIns="91425" anchor="t" anchorCtr="0">
            <a:noAutofit/>
          </a:bodyPr>
          <a:lstStyle/>
          <a:p>
            <a:pPr marL="457200" indent="-342900">
              <a:lnSpc>
                <a:spcPct val="150000"/>
              </a:lnSpc>
              <a:spcBef>
                <a:spcPts val="1000"/>
              </a:spcBef>
              <a:buSzPts val="1800"/>
              <a:buFont typeface="Avenir"/>
              <a:buChar char="●"/>
            </a:pPr>
            <a:r>
              <a:rPr lang="en-GB" sz="2300" dirty="0">
                <a:latin typeface="Cambria" panose="02040503050406030204" pitchFamily="18" charset="0"/>
                <a:ea typeface="Cambria" panose="02040503050406030204" pitchFamily="18" charset="0"/>
                <a:cs typeface="Avenir"/>
                <a:sym typeface="Avenir"/>
              </a:rPr>
              <a:t>It does not mean that the series does not change over time, just that the way it changes does not itself change over time</a:t>
            </a:r>
            <a:endParaRPr sz="2300" dirty="0">
              <a:latin typeface="Cambria" panose="02040503050406030204" pitchFamily="18" charset="0"/>
              <a:ea typeface="Cambria" panose="02040503050406030204" pitchFamily="18" charset="0"/>
              <a:cs typeface="Avenir"/>
              <a:sym typeface="Avenir"/>
            </a:endParaRPr>
          </a:p>
          <a:p>
            <a:pPr marL="457200" indent="-342900">
              <a:lnSpc>
                <a:spcPct val="150000"/>
              </a:lnSpc>
              <a:spcBef>
                <a:spcPts val="1000"/>
              </a:spcBef>
              <a:buSzPts val="1800"/>
              <a:buFont typeface="Avenir"/>
              <a:buChar char="●"/>
            </a:pPr>
            <a:r>
              <a:rPr lang="en-GB" sz="2300" dirty="0">
                <a:latin typeface="Cambria" panose="02040503050406030204" pitchFamily="18" charset="0"/>
                <a:ea typeface="Cambria" panose="02040503050406030204" pitchFamily="18" charset="0"/>
                <a:cs typeface="Avenir"/>
                <a:sym typeface="Avenir"/>
              </a:rPr>
              <a:t>The algebraic equivalent is thus a linear function and not a constant one</a:t>
            </a:r>
            <a:endParaRPr sz="2300" dirty="0">
              <a:latin typeface="Cambria" panose="02040503050406030204" pitchFamily="18" charset="0"/>
              <a:ea typeface="Cambria" panose="02040503050406030204" pitchFamily="18" charset="0"/>
              <a:cs typeface="Avenir"/>
              <a:sym typeface="Avenir"/>
            </a:endParaRPr>
          </a:p>
          <a:p>
            <a:pPr marL="457200" indent="-342900">
              <a:lnSpc>
                <a:spcPct val="150000"/>
              </a:lnSpc>
              <a:spcBef>
                <a:spcPts val="1000"/>
              </a:spcBef>
              <a:buSzPts val="1800"/>
              <a:buFont typeface="Avenir"/>
              <a:buChar char="●"/>
            </a:pPr>
            <a:r>
              <a:rPr lang="en-GB" sz="2300" dirty="0">
                <a:latin typeface="Cambria" panose="02040503050406030204" pitchFamily="18" charset="0"/>
                <a:ea typeface="Cambria" panose="02040503050406030204" pitchFamily="18" charset="0"/>
                <a:cs typeface="Avenir"/>
                <a:sym typeface="Avenir"/>
              </a:rPr>
              <a:t>The value of a linear function changes as 𝒙 grows, but the way it changes remains constant that is it has a constant slope</a:t>
            </a:r>
            <a:endParaRPr sz="2300" dirty="0">
              <a:latin typeface="Cambria" panose="02040503050406030204" pitchFamily="18" charset="0"/>
              <a:ea typeface="Cambria" panose="02040503050406030204" pitchFamily="18" charset="0"/>
              <a:cs typeface="Avenir"/>
              <a:sym typeface="Avenir"/>
            </a:endParaRPr>
          </a:p>
          <a:p>
            <a:pPr marL="457200" indent="-342900">
              <a:lnSpc>
                <a:spcPct val="150000"/>
              </a:lnSpc>
              <a:spcBef>
                <a:spcPts val="1000"/>
              </a:spcBef>
              <a:buSzPts val="1800"/>
              <a:buFont typeface="Avenir"/>
              <a:buChar char="●"/>
            </a:pPr>
            <a:r>
              <a:rPr lang="en-GB" sz="2300" dirty="0">
                <a:latin typeface="Cambria" panose="02040503050406030204" pitchFamily="18" charset="0"/>
                <a:ea typeface="Cambria" panose="02040503050406030204" pitchFamily="18" charset="0"/>
                <a:cs typeface="Avenir"/>
                <a:sym typeface="Avenir"/>
              </a:rPr>
              <a:t>A constant slope is one value that captures that rate of change.</a:t>
            </a:r>
            <a:endParaRPr sz="2300" dirty="0">
              <a:latin typeface="Cambria" panose="02040503050406030204" pitchFamily="18" charset="0"/>
              <a:ea typeface="Cambria" panose="02040503050406030204" pitchFamily="18" charset="0"/>
              <a:cs typeface="Avenir"/>
              <a:sym typeface="Avenir"/>
            </a:endParaRPr>
          </a:p>
        </p:txBody>
      </p:sp>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err="1">
                <a:latin typeface="Cambria" pitchFamily="18" charset="0"/>
              </a:rPr>
              <a:t>Stationarity</a:t>
            </a:r>
            <a:endParaRPr lang="en-US" sz="2400" b="1" dirty="0">
              <a:latin typeface="Cambria" pitchFamily="18" charset="0"/>
            </a:endParaRPr>
          </a:p>
        </p:txBody>
      </p:sp>
    </p:spTree>
    <p:extLst>
      <p:ext uri="{BB962C8B-B14F-4D97-AF65-F5344CB8AC3E}">
        <p14:creationId xmlns:p14="http://schemas.microsoft.com/office/powerpoint/2010/main" val="171954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idx="4294967295"/>
          </p:nvPr>
        </p:nvSpPr>
        <p:spPr bwMode="auto">
          <a:xfrm>
            <a:off x="-1588" y="15240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algn="l"/>
            <a:r>
              <a:rPr lang="en-US" sz="2400" b="1" dirty="0">
                <a:solidFill>
                  <a:schemeClr val="tx1"/>
                </a:solidFill>
                <a:latin typeface="Cambria" pitchFamily="18" charset="0"/>
              </a:rPr>
              <a:t>Agenda</a:t>
            </a:r>
          </a:p>
        </p:txBody>
      </p:sp>
      <p:grpSp>
        <p:nvGrpSpPr>
          <p:cNvPr id="8" name="Group 7"/>
          <p:cNvGrpSpPr>
            <a:grpSpLocks/>
          </p:cNvGrpSpPr>
          <p:nvPr>
            <p:custDataLst>
              <p:tags r:id="rId2"/>
            </p:custDataLst>
          </p:nvPr>
        </p:nvGrpSpPr>
        <p:grpSpPr bwMode="auto">
          <a:xfrm>
            <a:off x="457200" y="2130424"/>
            <a:ext cx="2898775" cy="2898775"/>
            <a:chOff x="457200" y="2093913"/>
            <a:chExt cx="2898775" cy="2898775"/>
          </a:xfrm>
        </p:grpSpPr>
        <p:grpSp>
          <p:nvGrpSpPr>
            <p:cNvPr id="91141" name="Group 1"/>
            <p:cNvGrpSpPr>
              <a:grpSpLocks/>
            </p:cNvGrpSpPr>
            <p:nvPr/>
          </p:nvGrpSpPr>
          <p:grpSpPr bwMode="auto">
            <a:xfrm>
              <a:off x="457200" y="2093913"/>
              <a:ext cx="2898775" cy="2898775"/>
              <a:chOff x="457200" y="2093913"/>
              <a:chExt cx="2898775" cy="2898775"/>
            </a:xfrm>
          </p:grpSpPr>
          <p:sp>
            <p:nvSpPr>
              <p:cNvPr id="91146" name="Oval 6"/>
              <p:cNvSpPr>
                <a:spLocks noChangeArrowheads="1"/>
              </p:cNvSpPr>
              <p:nvPr/>
            </p:nvSpPr>
            <p:spPr bwMode="gray">
              <a:xfrm>
                <a:off x="1639888" y="3276600"/>
                <a:ext cx="533400" cy="533400"/>
              </a:xfrm>
              <a:prstGeom prst="ellipse">
                <a:avLst/>
              </a:pr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lIns="0" tIns="0" rIns="0" bIns="0" anchor="ctr"/>
              <a:lstStyle/>
              <a:p>
                <a:pPr algn="ctr" fontAlgn="base">
                  <a:spcBef>
                    <a:spcPct val="0"/>
                  </a:spcBef>
                  <a:spcAft>
                    <a:spcPct val="20000"/>
                  </a:spcAft>
                  <a:buClr>
                    <a:srgbClr val="000000"/>
                  </a:buClr>
                  <a:buSzPct val="80000"/>
                  <a:buFont typeface="Wingdings" pitchFamily="2" charset="2"/>
                  <a:buNone/>
                </a:pPr>
                <a:endParaRPr lang="de-DE" sz="1400">
                  <a:solidFill>
                    <a:srgbClr val="000000"/>
                  </a:solidFill>
                  <a:latin typeface="Arial" charset="0"/>
                  <a:ea typeface="Arial Unicode MS" pitchFamily="34" charset="-128"/>
                  <a:cs typeface="Arial" charset="0"/>
                </a:endParaRPr>
              </a:p>
            </p:txBody>
          </p:sp>
          <p:sp>
            <p:nvSpPr>
              <p:cNvPr id="91147" name="AutoShape 7"/>
              <p:cNvSpPr>
                <a:spLocks noChangeArrowheads="1"/>
              </p:cNvSpPr>
              <p:nvPr/>
            </p:nvSpPr>
            <p:spPr bwMode="gray">
              <a:xfrm>
                <a:off x="1066800" y="2703513"/>
                <a:ext cx="1679575" cy="16795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64 h 21600"/>
                  <a:gd name="T26" fmla="*/ 18436 w 21600"/>
                  <a:gd name="T27" fmla="*/ 1843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81" y="10800"/>
                    </a:moveTo>
                    <a:cubicBezTo>
                      <a:pt x="3981" y="14566"/>
                      <a:pt x="7034" y="17619"/>
                      <a:pt x="10800" y="17619"/>
                    </a:cubicBezTo>
                    <a:cubicBezTo>
                      <a:pt x="14566" y="17619"/>
                      <a:pt x="17619" y="14566"/>
                      <a:pt x="17619" y="10800"/>
                    </a:cubicBezTo>
                    <a:cubicBezTo>
                      <a:pt x="17619" y="7034"/>
                      <a:pt x="14566" y="3981"/>
                      <a:pt x="10800" y="3981"/>
                    </a:cubicBezTo>
                    <a:cubicBezTo>
                      <a:pt x="7034" y="3981"/>
                      <a:pt x="3981" y="7034"/>
                      <a:pt x="3981"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a:solidFill>
                    <a:prstClr val="white"/>
                  </a:solidFill>
                  <a:latin typeface="Arial" charset="0"/>
                  <a:ea typeface="Arial Unicode MS" pitchFamily="34" charset="-128"/>
                  <a:cs typeface="Arial Unicode MS" pitchFamily="34" charset="-128"/>
                </a:endParaRPr>
              </a:p>
            </p:txBody>
          </p:sp>
          <p:sp>
            <p:nvSpPr>
              <p:cNvPr id="91148" name="AutoShape 8"/>
              <p:cNvSpPr>
                <a:spLocks noChangeArrowheads="1"/>
              </p:cNvSpPr>
              <p:nvPr/>
            </p:nvSpPr>
            <p:spPr bwMode="gray">
              <a:xfrm>
                <a:off x="457200" y="2093913"/>
                <a:ext cx="2898775" cy="28987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58 w 21600"/>
                  <a:gd name="T25" fmla="*/ 3158 h 21600"/>
                  <a:gd name="T26" fmla="*/ 18442 w 21600"/>
                  <a:gd name="T27" fmla="*/ 1844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26" y="10800"/>
                    </a:moveTo>
                    <a:cubicBezTo>
                      <a:pt x="2426" y="15425"/>
                      <a:pt x="6175" y="19174"/>
                      <a:pt x="10800" y="19174"/>
                    </a:cubicBezTo>
                    <a:cubicBezTo>
                      <a:pt x="15425" y="19174"/>
                      <a:pt x="19174" y="15425"/>
                      <a:pt x="19174" y="10800"/>
                    </a:cubicBezTo>
                    <a:cubicBezTo>
                      <a:pt x="19174" y="6175"/>
                      <a:pt x="15425" y="2426"/>
                      <a:pt x="10800" y="2426"/>
                    </a:cubicBezTo>
                    <a:cubicBezTo>
                      <a:pt x="6175" y="2426"/>
                      <a:pt x="2426" y="6175"/>
                      <a:pt x="2426" y="10800"/>
                    </a:cubicBezTo>
                    <a:close/>
                  </a:path>
                </a:pathLst>
              </a:custGeom>
              <a:solidFill>
                <a:srgbClr val="035642"/>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a:solidFill>
                    <a:prstClr val="white"/>
                  </a:solidFill>
                  <a:latin typeface="Arial" charset="0"/>
                  <a:ea typeface="Arial Unicode MS" pitchFamily="34" charset="-128"/>
                  <a:cs typeface="Arial Unicode MS" pitchFamily="34" charset="-128"/>
                </a:endParaRPr>
              </a:p>
            </p:txBody>
          </p:sp>
        </p:grpSp>
        <p:grpSp>
          <p:nvGrpSpPr>
            <p:cNvPr id="91142" name="Group 9"/>
            <p:cNvGrpSpPr>
              <a:grpSpLocks/>
            </p:cNvGrpSpPr>
            <p:nvPr/>
          </p:nvGrpSpPr>
          <p:grpSpPr bwMode="auto">
            <a:xfrm>
              <a:off x="498475" y="2098675"/>
              <a:ext cx="2855913" cy="2886075"/>
              <a:chOff x="339" y="1328"/>
              <a:chExt cx="1799" cy="1818"/>
            </a:xfrm>
          </p:grpSpPr>
          <p:sp>
            <p:nvSpPr>
              <p:cNvPr id="91143" name="AutoShape 10"/>
              <p:cNvSpPr>
                <a:spLocks noChangeArrowheads="1"/>
              </p:cNvSpPr>
              <p:nvPr/>
            </p:nvSpPr>
            <p:spPr bwMode="gray">
              <a:xfrm rot="5400000">
                <a:off x="696" y="1709"/>
                <a:ext cx="1057" cy="10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45 w 21600"/>
                  <a:gd name="T13" fmla="*/ 0 h 21600"/>
                  <a:gd name="T14" fmla="*/ 21355 w 21600"/>
                  <a:gd name="T15" fmla="*/ 9359 h 21600"/>
                </a:gdLst>
                <a:ahLst/>
                <a:cxnLst>
                  <a:cxn ang="T8">
                    <a:pos x="T0" y="T1"/>
                  </a:cxn>
                  <a:cxn ang="T9">
                    <a:pos x="T2" y="T3"/>
                  </a:cxn>
                  <a:cxn ang="T10">
                    <a:pos x="T4" y="T5"/>
                  </a:cxn>
                  <a:cxn ang="T11">
                    <a:pos x="T6" y="T7"/>
                  </a:cxn>
                </a:cxnLst>
                <a:rect l="T12" t="T13" r="T14" b="T15"/>
                <a:pathLst>
                  <a:path w="21600" h="21600">
                    <a:moveTo>
                      <a:pt x="4740" y="7785"/>
                    </a:moveTo>
                    <a:cubicBezTo>
                      <a:pt x="5884" y="5485"/>
                      <a:pt x="8231" y="4031"/>
                      <a:pt x="10800" y="4032"/>
                    </a:cubicBezTo>
                    <a:cubicBezTo>
                      <a:pt x="13368" y="4032"/>
                      <a:pt x="15715" y="5485"/>
                      <a:pt x="16859" y="7785"/>
                    </a:cubicBezTo>
                    <a:lnTo>
                      <a:pt x="20469" y="5989"/>
                    </a:lnTo>
                    <a:cubicBezTo>
                      <a:pt x="18643" y="2319"/>
                      <a:pt x="14898" y="-1"/>
                      <a:pt x="10799" y="0"/>
                    </a:cubicBezTo>
                    <a:cubicBezTo>
                      <a:pt x="6701" y="0"/>
                      <a:pt x="2956" y="2319"/>
                      <a:pt x="1130" y="5989"/>
                    </a:cubicBezTo>
                    <a:lnTo>
                      <a:pt x="4740" y="7785"/>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a:solidFill>
                    <a:prstClr val="white"/>
                  </a:solidFill>
                  <a:latin typeface="Arial" charset="0"/>
                  <a:ea typeface="Arial Unicode MS" pitchFamily="34" charset="-128"/>
                  <a:cs typeface="Arial Unicode MS" pitchFamily="34" charset="-128"/>
                </a:endParaRPr>
              </a:p>
            </p:txBody>
          </p:sp>
          <p:sp>
            <p:nvSpPr>
              <p:cNvPr id="91144" name="Freeform 11"/>
              <p:cNvSpPr>
                <a:spLocks/>
              </p:cNvSpPr>
              <p:nvPr/>
            </p:nvSpPr>
            <p:spPr bwMode="gray">
              <a:xfrm>
                <a:off x="1221" y="2152"/>
                <a:ext cx="0" cy="174"/>
              </a:xfrm>
              <a:custGeom>
                <a:avLst/>
                <a:gdLst>
                  <a:gd name="T0" fmla="*/ 0 w 208"/>
                  <a:gd name="T1" fmla="*/ 150 h 303"/>
                  <a:gd name="T2" fmla="*/ 76 w 208"/>
                  <a:gd name="T3" fmla="*/ 0 h 303"/>
                  <a:gd name="T4" fmla="*/ 78 w 208"/>
                  <a:gd name="T5" fmla="*/ 303 h 303"/>
                  <a:gd name="T6" fmla="*/ 0 w 208"/>
                  <a:gd name="T7" fmla="*/ 150 h 303"/>
                  <a:gd name="T8" fmla="*/ 0 60000 65536"/>
                  <a:gd name="T9" fmla="*/ 0 60000 65536"/>
                  <a:gd name="T10" fmla="*/ 0 60000 65536"/>
                  <a:gd name="T11" fmla="*/ 0 60000 65536"/>
                  <a:gd name="T12" fmla="*/ 0 w 208"/>
                  <a:gd name="T13" fmla="*/ 0 h 303"/>
                  <a:gd name="T14" fmla="*/ 208 w 208"/>
                  <a:gd name="T15" fmla="*/ 303 h 303"/>
                </a:gdLst>
                <a:ahLst/>
                <a:cxnLst>
                  <a:cxn ang="T8">
                    <a:pos x="T0" y="T1"/>
                  </a:cxn>
                  <a:cxn ang="T9">
                    <a:pos x="T2" y="T3"/>
                  </a:cxn>
                  <a:cxn ang="T10">
                    <a:pos x="T4" y="T5"/>
                  </a:cxn>
                  <a:cxn ang="T11">
                    <a:pos x="T6" y="T7"/>
                  </a:cxn>
                </a:cxnLst>
                <a:rect l="T12" t="T13" r="T14" b="T15"/>
                <a:pathLst>
                  <a:path w="208" h="303">
                    <a:moveTo>
                      <a:pt x="0" y="150"/>
                    </a:moveTo>
                    <a:cubicBezTo>
                      <a:pt x="12" y="122"/>
                      <a:pt x="58" y="37"/>
                      <a:pt x="76" y="0"/>
                    </a:cubicBezTo>
                    <a:cubicBezTo>
                      <a:pt x="205" y="54"/>
                      <a:pt x="208" y="245"/>
                      <a:pt x="78" y="303"/>
                    </a:cubicBezTo>
                    <a:cubicBezTo>
                      <a:pt x="32" y="221"/>
                      <a:pt x="16" y="181"/>
                      <a:pt x="0" y="15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pPr defTabSz="457200" eaLnBrk="0" fontAlgn="base" hangingPunct="0">
                  <a:spcBef>
                    <a:spcPct val="0"/>
                  </a:spcBef>
                  <a:spcAft>
                    <a:spcPct val="0"/>
                  </a:spcAft>
                  <a:buClr>
                    <a:srgbClr val="000000"/>
                  </a:buClr>
                  <a:buSzPct val="100000"/>
                  <a:buFont typeface="Times New Roman" pitchFamily="18" charset="0"/>
                  <a:buNone/>
                </a:pPr>
                <a:endParaRPr lang="en-US">
                  <a:solidFill>
                    <a:prstClr val="white"/>
                  </a:solidFill>
                  <a:latin typeface="Arial" charset="0"/>
                  <a:ea typeface="Arial Unicode MS" pitchFamily="34" charset="-128"/>
                  <a:cs typeface="Arial Unicode MS" pitchFamily="34" charset="-128"/>
                </a:endParaRPr>
              </a:p>
            </p:txBody>
          </p:sp>
          <p:sp>
            <p:nvSpPr>
              <p:cNvPr id="91145" name="AutoShape 12"/>
              <p:cNvSpPr>
                <a:spLocks noChangeArrowheads="1"/>
              </p:cNvSpPr>
              <p:nvPr/>
            </p:nvSpPr>
            <p:spPr bwMode="gray">
              <a:xfrm rot="5400000">
                <a:off x="330" y="1337"/>
                <a:ext cx="1818" cy="17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8 w 21600"/>
                  <a:gd name="T13" fmla="*/ 0 h 21600"/>
                  <a:gd name="T14" fmla="*/ 21362 w 21600"/>
                  <a:gd name="T15" fmla="*/ 9053 h 21600"/>
                </a:gdLst>
                <a:ahLst/>
                <a:cxnLst>
                  <a:cxn ang="T8">
                    <a:pos x="T0" y="T1"/>
                  </a:cxn>
                  <a:cxn ang="T9">
                    <a:pos x="T2" y="T3"/>
                  </a:cxn>
                  <a:cxn ang="T10">
                    <a:pos x="T4" y="T5"/>
                  </a:cxn>
                  <a:cxn ang="T11">
                    <a:pos x="T6" y="T7"/>
                  </a:cxn>
                </a:cxnLst>
                <a:rect l="T12" t="T13" r="T14" b="T15"/>
                <a:pathLst>
                  <a:path w="21600" h="21600">
                    <a:moveTo>
                      <a:pt x="3362" y="7119"/>
                    </a:moveTo>
                    <a:cubicBezTo>
                      <a:pt x="4761" y="4290"/>
                      <a:pt x="7644" y="2500"/>
                      <a:pt x="10800" y="2501"/>
                    </a:cubicBezTo>
                    <a:cubicBezTo>
                      <a:pt x="13955" y="2501"/>
                      <a:pt x="16838" y="4290"/>
                      <a:pt x="18237" y="7119"/>
                    </a:cubicBezTo>
                    <a:lnTo>
                      <a:pt x="20479" y="6009"/>
                    </a:lnTo>
                    <a:cubicBezTo>
                      <a:pt x="18658" y="2329"/>
                      <a:pt x="14906" y="-1"/>
                      <a:pt x="10799" y="0"/>
                    </a:cubicBezTo>
                    <a:cubicBezTo>
                      <a:pt x="6693" y="0"/>
                      <a:pt x="2941" y="2329"/>
                      <a:pt x="1120" y="6009"/>
                    </a:cubicBezTo>
                    <a:lnTo>
                      <a:pt x="3362" y="7119"/>
                    </a:lnTo>
                    <a:close/>
                  </a:path>
                </a:pathLst>
              </a:cu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defTabSz="457200" eaLnBrk="0" fontAlgn="base" hangingPunct="0">
                  <a:spcBef>
                    <a:spcPct val="0"/>
                  </a:spcBef>
                  <a:spcAft>
                    <a:spcPct val="0"/>
                  </a:spcAft>
                  <a:buClr>
                    <a:srgbClr val="000000"/>
                  </a:buClr>
                  <a:buSzPct val="100000"/>
                  <a:buFont typeface="Times New Roman" pitchFamily="18" charset="0"/>
                  <a:buNone/>
                </a:pPr>
                <a:endParaRPr lang="en-US">
                  <a:solidFill>
                    <a:prstClr val="white"/>
                  </a:solidFill>
                  <a:latin typeface="Arial" charset="0"/>
                  <a:ea typeface="Arial Unicode MS" pitchFamily="34" charset="-128"/>
                  <a:cs typeface="Arial Unicode MS" pitchFamily="34" charset="-128"/>
                </a:endParaRPr>
              </a:p>
            </p:txBody>
          </p:sp>
        </p:grpSp>
      </p:grpSp>
      <p:sp>
        <p:nvSpPr>
          <p:cNvPr id="17" name="AutoShape 13"/>
          <p:cNvSpPr>
            <a:spLocks noChangeArrowheads="1"/>
          </p:cNvSpPr>
          <p:nvPr/>
        </p:nvSpPr>
        <p:spPr bwMode="gray">
          <a:xfrm flipH="1">
            <a:off x="1941513" y="1514475"/>
            <a:ext cx="6684962" cy="4124325"/>
          </a:xfrm>
          <a:prstGeom prst="homePlate">
            <a:avLst>
              <a:gd name="adj" fmla="val 25911"/>
            </a:avLst>
          </a:prstGeom>
          <a:solidFill>
            <a:schemeClr val="accent6">
              <a:lumMod val="40000"/>
              <a:lumOff val="60000"/>
              <a:alpha val="33000"/>
            </a:schemeClr>
          </a:solidFill>
          <a:ln w="25400">
            <a:solidFill>
              <a:schemeClr val="accent6">
                <a:lumMod val="75000"/>
              </a:schemeClr>
            </a:solidFill>
            <a:miter lim="800000"/>
            <a:headEnd/>
            <a:tailEnd/>
          </a:ln>
        </p:spPr>
        <p:txBody>
          <a:bodyPr lIns="1080000" tIns="0" rIns="72000" bIns="0" anchor="ctr"/>
          <a:lstStyle/>
          <a:p>
            <a:pPr fontAlgn="base">
              <a:lnSpc>
                <a:spcPct val="90000"/>
              </a:lnSpc>
              <a:spcBef>
                <a:spcPct val="0"/>
              </a:spcBef>
              <a:spcAft>
                <a:spcPct val="0"/>
              </a:spcAft>
              <a:buFont typeface="Wingdings" pitchFamily="2" charset="2"/>
              <a:buNone/>
              <a:defRPr/>
            </a:pPr>
            <a:r>
              <a:rPr lang="en-US" sz="2000" b="1" dirty="0">
                <a:solidFill>
                  <a:srgbClr val="035642"/>
                </a:solidFill>
                <a:latin typeface="Cambria" pitchFamily="18" charset="0"/>
                <a:ea typeface="ＭＳ Ｐゴシック" charset="-128"/>
                <a:cs typeface="Arial" pitchFamily="34" charset="0"/>
              </a:rPr>
              <a:t>In this session, you will learn about:</a:t>
            </a:r>
            <a:r>
              <a:rPr lang="en-US" sz="2000" dirty="0">
                <a:solidFill>
                  <a:srgbClr val="035642"/>
                </a:solidFill>
                <a:latin typeface="Cambria" pitchFamily="18" charset="0"/>
                <a:ea typeface="ＭＳ Ｐゴシック" charset="-128"/>
                <a:cs typeface="Arial" pitchFamily="34" charset="0"/>
              </a:rPr>
              <a:t> </a:t>
            </a:r>
          </a:p>
          <a:p>
            <a:pPr fontAlgn="base">
              <a:lnSpc>
                <a:spcPct val="90000"/>
              </a:lnSpc>
              <a:spcBef>
                <a:spcPct val="0"/>
              </a:spcBef>
              <a:spcAft>
                <a:spcPct val="0"/>
              </a:spcAft>
              <a:buFont typeface="Wingdings" pitchFamily="2" charset="2"/>
              <a:buNone/>
              <a:defRPr/>
            </a:pPr>
            <a:endParaRPr lang="en-US" sz="2000" dirty="0">
              <a:solidFill>
                <a:srgbClr val="035642"/>
              </a:solidFill>
              <a:latin typeface="Cambria" pitchFamily="18" charset="0"/>
              <a:ea typeface="ＭＳ Ｐゴシック" charset="-128"/>
              <a:cs typeface="Arial" pitchFamily="34" charset="0"/>
            </a:endParaRPr>
          </a:p>
          <a:p>
            <a:pPr marL="457200" indent="-347663" fontAlgn="base">
              <a:lnSpc>
                <a:spcPct val="110000"/>
              </a:lnSpc>
              <a:spcBef>
                <a:spcPct val="0"/>
              </a:spcBef>
              <a:spcAft>
                <a:spcPct val="0"/>
              </a:spcAft>
              <a:buFont typeface="Arial" pitchFamily="34" charset="0"/>
              <a:buChar char="•"/>
              <a:defRPr/>
            </a:pPr>
            <a:r>
              <a:rPr lang="en-US" sz="2000" dirty="0">
                <a:solidFill>
                  <a:srgbClr val="035642"/>
                </a:solidFill>
                <a:latin typeface="Cambria" pitchFamily="18" charset="0"/>
                <a:ea typeface="ＭＳ Ｐゴシック" charset="-128"/>
                <a:cs typeface="Arial" pitchFamily="34" charset="0"/>
              </a:rPr>
              <a:t>Introduction to Forecasting</a:t>
            </a:r>
          </a:p>
          <a:p>
            <a:pPr marL="457200" indent="-347663" fontAlgn="base">
              <a:lnSpc>
                <a:spcPct val="110000"/>
              </a:lnSpc>
              <a:spcBef>
                <a:spcPct val="0"/>
              </a:spcBef>
              <a:spcAft>
                <a:spcPct val="0"/>
              </a:spcAft>
              <a:buFont typeface="Arial" pitchFamily="34" charset="0"/>
              <a:buChar char="•"/>
              <a:defRPr/>
            </a:pPr>
            <a:r>
              <a:rPr lang="en-US" sz="2000" dirty="0">
                <a:solidFill>
                  <a:srgbClr val="035642"/>
                </a:solidFill>
                <a:latin typeface="Cambria" pitchFamily="18" charset="0"/>
                <a:ea typeface="ＭＳ Ｐゴシック" charset="-128"/>
                <a:cs typeface="Arial" pitchFamily="34" charset="0"/>
              </a:rPr>
              <a:t>Introduction to Time Series </a:t>
            </a:r>
          </a:p>
          <a:p>
            <a:pPr marL="457200" indent="-347663" fontAlgn="base">
              <a:lnSpc>
                <a:spcPct val="110000"/>
              </a:lnSpc>
              <a:spcBef>
                <a:spcPct val="0"/>
              </a:spcBef>
              <a:spcAft>
                <a:spcPct val="0"/>
              </a:spcAft>
              <a:buFont typeface="Arial" pitchFamily="34" charset="0"/>
              <a:buChar char="•"/>
              <a:defRPr/>
            </a:pPr>
            <a:r>
              <a:rPr lang="en-US" sz="2000" dirty="0">
                <a:solidFill>
                  <a:srgbClr val="035642"/>
                </a:solidFill>
                <a:latin typeface="Cambria" pitchFamily="18" charset="0"/>
                <a:ea typeface="ＭＳ Ｐゴシック" charset="-128"/>
                <a:cs typeface="Arial" pitchFamily="34" charset="0"/>
              </a:rPr>
              <a:t>Concepts of Forecasting</a:t>
            </a:r>
          </a:p>
          <a:p>
            <a:pPr marL="457200" indent="-347663" fontAlgn="base">
              <a:lnSpc>
                <a:spcPct val="110000"/>
              </a:lnSpc>
              <a:spcBef>
                <a:spcPct val="0"/>
              </a:spcBef>
              <a:spcAft>
                <a:spcPct val="0"/>
              </a:spcAft>
              <a:buFont typeface="Arial" pitchFamily="34" charset="0"/>
              <a:buChar char="•"/>
              <a:defRPr/>
            </a:pPr>
            <a:r>
              <a:rPr lang="en-US" sz="2000" dirty="0">
                <a:solidFill>
                  <a:srgbClr val="035642"/>
                </a:solidFill>
                <a:latin typeface="Cambria" pitchFamily="18" charset="0"/>
                <a:ea typeface="ＭＳ Ｐゴシック" charset="-128"/>
                <a:cs typeface="Arial" pitchFamily="34" charset="0"/>
              </a:rPr>
              <a:t>Time Series Models</a:t>
            </a:r>
          </a:p>
        </p:txBody>
      </p:sp>
    </p:spTree>
    <p:custDataLst>
      <p:tags r:id="rId1"/>
    </p:custDataLst>
    <p:extLst>
      <p:ext uri="{BB962C8B-B14F-4D97-AF65-F5344CB8AC3E}">
        <p14:creationId xmlns:p14="http://schemas.microsoft.com/office/powerpoint/2010/main" val="39336979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par>
                          <p:cTn id="14" fill="hold" nodeType="afterGroup">
                            <p:stCondLst>
                              <p:cond delay="1000"/>
                            </p:stCondLst>
                            <p:childTnLst>
                              <p:par>
                                <p:cTn id="15" presetID="10" presetClass="entr" presetSubtype="0" fill="hold"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animEffect transition="in" filter="fade">
                                      <p:cBhvr>
                                        <p:cTn id="21" dur="500"/>
                                        <p:tgtEl>
                                          <p:spTgt spid="17">
                                            <p:txEl>
                                              <p:pRg st="2" end="2"/>
                                            </p:txEl>
                                          </p:spTgt>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Effect transition="in" filter="fade">
                                      <p:cBhvr>
                                        <p:cTn id="25" dur="500"/>
                                        <p:tgtEl>
                                          <p:spTgt spid="17">
                                            <p:txEl>
                                              <p:pRg st="3" end="3"/>
                                            </p:txEl>
                                          </p:spTgt>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17">
                                            <p:txEl>
                                              <p:pRg st="4" end="4"/>
                                            </p:txEl>
                                          </p:spTgt>
                                        </p:tgtEl>
                                        <p:attrNameLst>
                                          <p:attrName>style.visibility</p:attrName>
                                        </p:attrNameLst>
                                      </p:cBhvr>
                                      <p:to>
                                        <p:strVal val="visible"/>
                                      </p:to>
                                    </p:set>
                                    <p:animEffect transition="in" filter="fade">
                                      <p:cBhvr>
                                        <p:cTn id="29" dur="500"/>
                                        <p:tgtEl>
                                          <p:spTgt spid="17">
                                            <p:txEl>
                                              <p:pRg st="4" end="4"/>
                                            </p:txEl>
                                          </p:spTgt>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17">
                                            <p:txEl>
                                              <p:pRg st="5" end="5"/>
                                            </p:txEl>
                                          </p:spTgt>
                                        </p:tgtEl>
                                        <p:attrNameLst>
                                          <p:attrName>style.visibility</p:attrName>
                                        </p:attrNameLst>
                                      </p:cBhvr>
                                      <p:to>
                                        <p:strVal val="visible"/>
                                      </p:to>
                                    </p:set>
                                    <p:animEffect transition="in" filter="fade">
                                      <p:cBhvr>
                                        <p:cTn id="33" dur="5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3"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err="1">
                <a:latin typeface="Cambria" pitchFamily="18" charset="0"/>
              </a:rPr>
              <a:t>Stationarity</a:t>
            </a:r>
            <a:endParaRPr lang="en-US" sz="2400" b="1" dirty="0">
              <a:latin typeface="Cambria" pitchFamily="18" charset="0"/>
            </a:endParaRPr>
          </a:p>
        </p:txBody>
      </p:sp>
      <p:grpSp>
        <p:nvGrpSpPr>
          <p:cNvPr id="5" name="Group 4"/>
          <p:cNvGrpSpPr/>
          <p:nvPr/>
        </p:nvGrpSpPr>
        <p:grpSpPr>
          <a:xfrm>
            <a:off x="1689062" y="833735"/>
            <a:ext cx="5765877" cy="5754355"/>
            <a:chOff x="1771651" y="833735"/>
            <a:chExt cx="5765877" cy="5754355"/>
          </a:xfrm>
        </p:grpSpPr>
        <p:pic>
          <p:nvPicPr>
            <p:cNvPr id="203" name="Google Shape;203;p32"/>
            <p:cNvPicPr preferRelativeResize="0"/>
            <p:nvPr/>
          </p:nvPicPr>
          <p:blipFill rotWithShape="1">
            <a:blip r:embed="rId3">
              <a:alphaModFix/>
            </a:blip>
            <a:srcRect t="6493" b="51948"/>
            <a:stretch/>
          </p:blipFill>
          <p:spPr>
            <a:xfrm>
              <a:off x="1771651" y="1219200"/>
              <a:ext cx="5600699" cy="2438400"/>
            </a:xfrm>
            <a:prstGeom prst="rect">
              <a:avLst/>
            </a:prstGeom>
            <a:noFill/>
            <a:ln>
              <a:noFill/>
            </a:ln>
          </p:spPr>
        </p:pic>
        <p:pic>
          <p:nvPicPr>
            <p:cNvPr id="4" name="Google Shape;203;p32"/>
            <p:cNvPicPr preferRelativeResize="0"/>
            <p:nvPr/>
          </p:nvPicPr>
          <p:blipFill rotWithShape="1">
            <a:blip r:embed="rId3">
              <a:alphaModFix/>
            </a:blip>
            <a:srcRect t="55844"/>
            <a:stretch/>
          </p:blipFill>
          <p:spPr>
            <a:xfrm>
              <a:off x="1936829" y="3997290"/>
              <a:ext cx="5600699" cy="2590800"/>
            </a:xfrm>
            <a:prstGeom prst="rect">
              <a:avLst/>
            </a:prstGeom>
            <a:noFill/>
            <a:ln>
              <a:noFill/>
            </a:ln>
          </p:spPr>
        </p:pic>
        <p:sp>
          <p:nvSpPr>
            <p:cNvPr id="2" name="Rectangle 1"/>
            <p:cNvSpPr/>
            <p:nvPr/>
          </p:nvSpPr>
          <p:spPr>
            <a:xfrm>
              <a:off x="2874741" y="833735"/>
              <a:ext cx="3394519" cy="461665"/>
            </a:xfrm>
            <a:prstGeom prst="rect">
              <a:avLst/>
            </a:prstGeom>
          </p:spPr>
          <p:txBody>
            <a:bodyPr wrap="none">
              <a:spAutoFit/>
            </a:bodyPr>
            <a:lstStyle/>
            <a:p>
              <a:r>
                <a:rPr lang="en-GB" sz="2400" b="1" dirty="0">
                  <a:latin typeface="Cambria" panose="02040503050406030204" pitchFamily="18" charset="0"/>
                  <a:ea typeface="Cambria" panose="02040503050406030204" pitchFamily="18" charset="0"/>
                  <a:cs typeface="Avenir"/>
                  <a:sym typeface="Avenir"/>
                </a:rPr>
                <a:t>Stationary Time Series</a:t>
              </a:r>
              <a:endParaRPr lang="en-US" sz="2400" b="1" dirty="0"/>
            </a:p>
          </p:txBody>
        </p:sp>
        <p:sp>
          <p:nvSpPr>
            <p:cNvPr id="6" name="Rectangle 5"/>
            <p:cNvSpPr/>
            <p:nvPr/>
          </p:nvSpPr>
          <p:spPr>
            <a:xfrm>
              <a:off x="2703288" y="3581400"/>
              <a:ext cx="4067780" cy="461665"/>
            </a:xfrm>
            <a:prstGeom prst="rect">
              <a:avLst/>
            </a:prstGeom>
          </p:spPr>
          <p:txBody>
            <a:bodyPr wrap="none">
              <a:spAutoFit/>
            </a:bodyPr>
            <a:lstStyle/>
            <a:p>
              <a:r>
                <a:rPr lang="en-GB" sz="2400" b="1" dirty="0">
                  <a:latin typeface="Cambria" panose="02040503050406030204" pitchFamily="18" charset="0"/>
                  <a:ea typeface="Cambria" panose="02040503050406030204" pitchFamily="18" charset="0"/>
                  <a:cs typeface="Avenir"/>
                  <a:sym typeface="Avenir"/>
                </a:rPr>
                <a:t>Non-Stationary Time Series</a:t>
              </a:r>
              <a:endParaRPr lang="en-US" sz="2400" b="1" dirty="0"/>
            </a:p>
          </p:txBody>
        </p:sp>
      </p:grpSp>
    </p:spTree>
    <p:extLst>
      <p:ext uri="{BB962C8B-B14F-4D97-AF65-F5344CB8AC3E}">
        <p14:creationId xmlns:p14="http://schemas.microsoft.com/office/powerpoint/2010/main" val="3845883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Conditions of </a:t>
            </a:r>
            <a:r>
              <a:rPr lang="en-US" sz="2400" b="1" dirty="0" err="1">
                <a:latin typeface="Cambria" pitchFamily="18" charset="0"/>
              </a:rPr>
              <a:t>Stationarity</a:t>
            </a:r>
            <a:endParaRPr lang="en-US" sz="2400" b="1" dirty="0">
              <a:latin typeface="Cambria" pitchFamily="18" charset="0"/>
            </a:endParaRP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457200" y="990600"/>
            <a:ext cx="8229600" cy="5181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lnSpc>
                <a:spcPct val="150000"/>
              </a:lnSpc>
              <a:spcBef>
                <a:spcPts val="1000"/>
              </a:spcBef>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Constant Mean</a:t>
            </a:r>
          </a:p>
          <a:p>
            <a:pPr marL="457200" lvl="0" indent="-342900">
              <a:lnSpc>
                <a:spcPct val="150000"/>
              </a:lnSpc>
              <a:spcBef>
                <a:spcPts val="1600"/>
              </a:spcBef>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Constant Variance</a:t>
            </a:r>
          </a:p>
          <a:p>
            <a:pPr marL="457200" lvl="0" indent="-342900">
              <a:lnSpc>
                <a:spcPct val="150000"/>
              </a:lnSpc>
              <a:spcBef>
                <a:spcPts val="1000"/>
              </a:spcBef>
              <a:buSzPct val="125000"/>
              <a:buFont typeface="Arial" panose="020B0604020202020204" pitchFamily="34" charset="0"/>
              <a:buChar char="•"/>
            </a:pPr>
            <a:r>
              <a:rPr lang="en-US" sz="2400" dirty="0" err="1">
                <a:latin typeface="Cambria" panose="02040503050406030204" pitchFamily="18" charset="0"/>
                <a:ea typeface="Cambria" panose="02040503050406030204" pitchFamily="18" charset="0"/>
              </a:rPr>
              <a:t>Autocovariance</a:t>
            </a:r>
            <a:r>
              <a:rPr lang="en-US" sz="2400" dirty="0">
                <a:latin typeface="Cambria" panose="02040503050406030204" pitchFamily="18" charset="0"/>
                <a:ea typeface="Cambria" panose="02040503050406030204" pitchFamily="18" charset="0"/>
              </a:rPr>
              <a:t> does not depend on time </a:t>
            </a:r>
          </a:p>
          <a:p>
            <a:pPr lvl="0">
              <a:lnSpc>
                <a:spcPct val="150000"/>
              </a:lnSpc>
              <a:spcBef>
                <a:spcPts val="1600"/>
              </a:spcBef>
              <a:buSzPct val="125000"/>
            </a:pPr>
            <a:r>
              <a:rPr lang="en-US" sz="2400" dirty="0">
                <a:latin typeface="Cambria" panose="02040503050406030204" pitchFamily="18" charset="0"/>
                <a:ea typeface="Cambria" panose="02040503050406030204" pitchFamily="18" charset="0"/>
              </a:rPr>
              <a:t>Reasons behind the non-</a:t>
            </a:r>
            <a:r>
              <a:rPr lang="en-US" sz="2400" dirty="0" err="1">
                <a:latin typeface="Cambria" panose="02040503050406030204" pitchFamily="18" charset="0"/>
                <a:ea typeface="Cambria" panose="02040503050406030204" pitchFamily="18" charset="0"/>
              </a:rPr>
              <a:t>stationarity</a:t>
            </a:r>
            <a:r>
              <a:rPr lang="en-US" sz="2400" dirty="0">
                <a:latin typeface="Cambria" panose="02040503050406030204" pitchFamily="18" charset="0"/>
                <a:ea typeface="Cambria" panose="02040503050406030204" pitchFamily="18" charset="0"/>
              </a:rPr>
              <a:t> of time series</a:t>
            </a:r>
          </a:p>
          <a:p>
            <a:pPr marL="457200" lvl="0" indent="-342900">
              <a:lnSpc>
                <a:spcPct val="150000"/>
              </a:lnSpc>
              <a:spcBef>
                <a:spcPts val="1600"/>
              </a:spcBef>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Trend in series</a:t>
            </a:r>
          </a:p>
          <a:p>
            <a:pPr marL="457200" lvl="0" indent="-342900">
              <a:lnSpc>
                <a:spcPct val="150000"/>
              </a:lnSpc>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Seasonality of time series</a:t>
            </a:r>
          </a:p>
        </p:txBody>
      </p:sp>
    </p:spTree>
    <p:extLst>
      <p:ext uri="{BB962C8B-B14F-4D97-AF65-F5344CB8AC3E}">
        <p14:creationId xmlns:p14="http://schemas.microsoft.com/office/powerpoint/2010/main" val="377080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Test to check </a:t>
            </a:r>
            <a:r>
              <a:rPr lang="en-US" sz="2400" b="1" dirty="0" err="1">
                <a:latin typeface="Cambria" pitchFamily="18" charset="0"/>
              </a:rPr>
              <a:t>Stationarity</a:t>
            </a:r>
            <a:endParaRPr lang="en-US" sz="2400" b="1" dirty="0">
              <a:latin typeface="Cambria" pitchFamily="18" charset="0"/>
            </a:endParaRP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457200" y="990600"/>
            <a:ext cx="8229600" cy="5181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lnSpc>
                <a:spcPct val="150000"/>
              </a:lnSpc>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Rolling Statistics:</a:t>
            </a:r>
          </a:p>
          <a:p>
            <a:pPr marL="457200" lvl="0">
              <a:lnSpc>
                <a:spcPct val="150000"/>
              </a:lnSpc>
              <a:spcBef>
                <a:spcPts val="1600"/>
              </a:spcBef>
            </a:pPr>
            <a:r>
              <a:rPr lang="en-US" sz="2400" dirty="0">
                <a:latin typeface="Cambria" panose="02040503050406030204" pitchFamily="18" charset="0"/>
                <a:ea typeface="Cambria" panose="02040503050406030204" pitchFamily="18" charset="0"/>
              </a:rPr>
              <a:t>Plot the moving average or variance and see if it varies with time</a:t>
            </a:r>
          </a:p>
          <a:p>
            <a:pPr marL="457200" indent="-342900">
              <a:lnSpc>
                <a:spcPct val="150000"/>
              </a:lnSpc>
              <a:spcBef>
                <a:spcPts val="1600"/>
              </a:spcBef>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ADF Test (</a:t>
            </a:r>
            <a:r>
              <a:rPr lang="en-IN" sz="2400" b="0" i="0" dirty="0">
                <a:solidFill>
                  <a:srgbClr val="000000"/>
                </a:solidFill>
                <a:effectLst/>
                <a:latin typeface="Linux Libertine"/>
              </a:rPr>
              <a:t>Augmented Dickey–Fuller Test</a:t>
            </a:r>
            <a:r>
              <a:rPr lang="en-US" sz="2400" dirty="0">
                <a:latin typeface="Cambria" panose="02040503050406030204" pitchFamily="18" charset="0"/>
                <a:ea typeface="Cambria" panose="02040503050406030204" pitchFamily="18" charset="0"/>
              </a:rPr>
              <a:t>): </a:t>
            </a:r>
          </a:p>
          <a:p>
            <a:pPr lvl="0" indent="457200">
              <a:lnSpc>
                <a:spcPct val="150000"/>
              </a:lnSpc>
              <a:spcBef>
                <a:spcPts val="1600"/>
              </a:spcBef>
            </a:pPr>
            <a:r>
              <a:rPr lang="en-US" sz="2400" dirty="0">
                <a:latin typeface="Cambria" panose="02040503050406030204" pitchFamily="18" charset="0"/>
                <a:ea typeface="Cambria" panose="02040503050406030204" pitchFamily="18" charset="0"/>
              </a:rPr>
              <a:t>Null hypothesis is that the time series is non-stationary. The test results comprise of a test statistics and some critical values</a:t>
            </a:r>
          </a:p>
        </p:txBody>
      </p:sp>
    </p:spTree>
    <p:extLst>
      <p:ext uri="{BB962C8B-B14F-4D97-AF65-F5344CB8AC3E}">
        <p14:creationId xmlns:p14="http://schemas.microsoft.com/office/powerpoint/2010/main" val="1567628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Methods to make series Stationary</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457200" y="990600"/>
            <a:ext cx="8229600" cy="5181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r>
              <a:rPr lang="en-US" sz="2400" b="1" dirty="0">
                <a:latin typeface="Cambria" panose="02040503050406030204" pitchFamily="18" charset="0"/>
                <a:ea typeface="Cambria" panose="02040503050406030204" pitchFamily="18" charset="0"/>
              </a:rPr>
              <a:t>De-trending:</a:t>
            </a:r>
            <a:r>
              <a:rPr lang="en-US" sz="2400" dirty="0">
                <a:latin typeface="Cambria" panose="02040503050406030204" pitchFamily="18" charset="0"/>
                <a:ea typeface="Cambria" panose="02040503050406030204" pitchFamily="18" charset="0"/>
              </a:rPr>
              <a:t> It includes regressing against covariates other than time</a:t>
            </a:r>
          </a:p>
          <a:p>
            <a:pPr marL="457200" lvl="0" indent="-342900">
              <a:spcBef>
                <a:spcPts val="1600"/>
              </a:spcBef>
              <a:buSzPct val="125000"/>
              <a:buFont typeface="Arial" panose="020B0604020202020204" pitchFamily="34" charset="0"/>
              <a:buChar char="•"/>
            </a:pPr>
            <a:r>
              <a:rPr lang="en-US" sz="2400" b="1" dirty="0">
                <a:latin typeface="Cambria" panose="02040503050406030204" pitchFamily="18" charset="0"/>
                <a:ea typeface="Cambria" panose="02040503050406030204" pitchFamily="18" charset="0"/>
              </a:rPr>
              <a:t>Seasonal adjustment: </a:t>
            </a:r>
            <a:r>
              <a:rPr lang="en-US" sz="2400" dirty="0">
                <a:latin typeface="Cambria" panose="02040503050406030204" pitchFamily="18" charset="0"/>
                <a:ea typeface="Cambria" panose="02040503050406030204" pitchFamily="18" charset="0"/>
              </a:rPr>
              <a:t>It takes differences but could be construed as a separate technique</a:t>
            </a:r>
          </a:p>
          <a:p>
            <a:pPr marL="457200" lvl="0" indent="-342900">
              <a:spcBef>
                <a:spcPts val="1600"/>
              </a:spcBef>
              <a:buSzPct val="125000"/>
              <a:buFont typeface="Arial" panose="020B0604020202020204" pitchFamily="34" charset="0"/>
              <a:buChar char="•"/>
            </a:pPr>
            <a:r>
              <a:rPr lang="en-US" sz="2400" b="1" dirty="0">
                <a:latin typeface="Cambria" panose="02040503050406030204" pitchFamily="18" charset="0"/>
                <a:ea typeface="Cambria" panose="02040503050406030204" pitchFamily="18" charset="0"/>
              </a:rPr>
              <a:t>Transformation of the data: </a:t>
            </a:r>
            <a:r>
              <a:rPr lang="en-US" sz="2400" dirty="0">
                <a:latin typeface="Cambria" panose="02040503050406030204" pitchFamily="18" charset="0"/>
                <a:ea typeface="Cambria" panose="02040503050406030204" pitchFamily="18" charset="0"/>
              </a:rPr>
              <a:t>It implicitly converts a difference operator into something else; e.g., differences of the logarithms are actually ratios</a:t>
            </a:r>
          </a:p>
          <a:p>
            <a:pPr marL="457200" lvl="0" indent="-342900">
              <a:spcBef>
                <a:spcPts val="1600"/>
              </a:spcBef>
              <a:spcAft>
                <a:spcPts val="1600"/>
              </a:spcAft>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Some EDA smoothing techniques (such as removing a moving median) could be construed as non-parametric ways of </a:t>
            </a:r>
            <a:r>
              <a:rPr lang="en-US" sz="2400" dirty="0" err="1">
                <a:latin typeface="Cambria" panose="02040503050406030204" pitchFamily="18" charset="0"/>
                <a:ea typeface="Cambria" panose="02040503050406030204" pitchFamily="18" charset="0"/>
              </a:rPr>
              <a:t>detrending</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21372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Smoothing</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457200" y="990600"/>
            <a:ext cx="8229600" cy="5181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Smoothing techniques are kinds of data preprocessing techniques to remove noise from a data set</a:t>
            </a:r>
          </a:p>
          <a:p>
            <a:pPr marL="457200" lvl="0" indent="-342900">
              <a:spcBef>
                <a:spcPts val="1600"/>
              </a:spcBef>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This allows important patterns to stand out</a:t>
            </a:r>
          </a:p>
          <a:p>
            <a:pPr marL="457200" lvl="0" indent="-342900">
              <a:spcBef>
                <a:spcPts val="1600"/>
              </a:spcBef>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The idea behind data smoothing is that it can identify simplified changes to help predict different trends and patterns</a:t>
            </a:r>
          </a:p>
          <a:p>
            <a:pPr marL="457200" lvl="0" indent="-342900">
              <a:spcBef>
                <a:spcPts val="1600"/>
              </a:spcBef>
              <a:spcAft>
                <a:spcPts val="1600"/>
              </a:spcAft>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It acts as an aid for statisticians or traders who need to look at a lot of data.</a:t>
            </a:r>
          </a:p>
        </p:txBody>
      </p:sp>
    </p:spTree>
    <p:extLst>
      <p:ext uri="{BB962C8B-B14F-4D97-AF65-F5344CB8AC3E}">
        <p14:creationId xmlns:p14="http://schemas.microsoft.com/office/powerpoint/2010/main" val="1009280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7"/>
          <p:cNvSpPr txBox="1"/>
          <p:nvPr/>
        </p:nvSpPr>
        <p:spPr>
          <a:xfrm>
            <a:off x="0" y="1006789"/>
            <a:ext cx="9144000" cy="798425"/>
          </a:xfrm>
          <a:prstGeom prst="rect">
            <a:avLst/>
          </a:prstGeom>
          <a:solidFill>
            <a:schemeClr val="accent6">
              <a:lumMod val="20000"/>
              <a:lumOff val="80000"/>
            </a:schemeClr>
          </a:solidFill>
          <a:ln>
            <a:noFill/>
          </a:ln>
        </p:spPr>
        <p:txBody>
          <a:bodyPr spcFirstLastPara="1" wrap="square" lIns="91425" tIns="91425" rIns="91425" bIns="91425" anchor="ctr" anchorCtr="0">
            <a:noAutofit/>
          </a:bodyPr>
          <a:lstStyle/>
          <a:p>
            <a:pPr algn="ctr"/>
            <a:r>
              <a:rPr lang="en-GB" sz="2400">
                <a:solidFill>
                  <a:srgbClr val="434343"/>
                </a:solidFill>
                <a:latin typeface="Cambria" panose="02040503050406030204" pitchFamily="18" charset="0"/>
                <a:ea typeface="Cambria" panose="02040503050406030204" pitchFamily="18" charset="0"/>
                <a:cs typeface="Avenir"/>
                <a:sym typeface="Avenir"/>
              </a:rPr>
              <a:t>In MAS time series derived from the average of last kth elements of the series</a:t>
            </a:r>
            <a:endParaRPr sz="2400">
              <a:solidFill>
                <a:srgbClr val="434343"/>
              </a:solidFill>
              <a:latin typeface="Cambria" panose="02040503050406030204" pitchFamily="18" charset="0"/>
              <a:ea typeface="Cambria" panose="02040503050406030204" pitchFamily="18" charset="0"/>
              <a:cs typeface="Avenir"/>
              <a:sym typeface="Avenir"/>
            </a:endParaRPr>
          </a:p>
        </p:txBody>
      </p:sp>
      <p:pic>
        <p:nvPicPr>
          <p:cNvPr id="234" name="Google Shape;234;p37"/>
          <p:cNvPicPr preferRelativeResize="0"/>
          <p:nvPr/>
        </p:nvPicPr>
        <p:blipFill>
          <a:blip r:embed="rId3">
            <a:alphaModFix/>
          </a:blip>
          <a:stretch>
            <a:fillRect/>
          </a:stretch>
        </p:blipFill>
        <p:spPr>
          <a:xfrm>
            <a:off x="1752600" y="3200400"/>
            <a:ext cx="5638800" cy="3244986"/>
          </a:xfrm>
          <a:prstGeom prst="rect">
            <a:avLst/>
          </a:prstGeom>
          <a:noFill/>
          <a:ln>
            <a:noFill/>
          </a:ln>
        </p:spPr>
      </p:pic>
      <p:sp>
        <p:nvSpPr>
          <p:cNvPr id="235" name="Google Shape;235;p37"/>
          <p:cNvSpPr txBox="1"/>
          <p:nvPr/>
        </p:nvSpPr>
        <p:spPr>
          <a:xfrm>
            <a:off x="228600" y="1905000"/>
            <a:ext cx="8610600" cy="1378998"/>
          </a:xfrm>
          <a:prstGeom prst="rect">
            <a:avLst/>
          </a:prstGeom>
          <a:noFill/>
          <a:ln>
            <a:noFill/>
          </a:ln>
        </p:spPr>
        <p:txBody>
          <a:bodyPr spcFirstLastPara="1" wrap="square" lIns="91425" tIns="91425" rIns="91425" bIns="91425" anchor="t" anchorCtr="0">
            <a:noAutofit/>
          </a:bodyPr>
          <a:lstStyle/>
          <a:p>
            <a:pPr marL="457200" indent="-342900">
              <a:lnSpc>
                <a:spcPct val="115000"/>
              </a:lnSpc>
              <a:spcBef>
                <a:spcPts val="10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Smaller values of k lead to more variation in the result</a:t>
            </a:r>
            <a:endParaRPr sz="2400" dirty="0">
              <a:latin typeface="Cambria" panose="02040503050406030204" pitchFamily="18" charset="0"/>
              <a:ea typeface="Cambria" panose="02040503050406030204" pitchFamily="18" charset="0"/>
              <a:cs typeface="Avenir"/>
              <a:sym typeface="Avenir"/>
            </a:endParaRPr>
          </a:p>
          <a:p>
            <a:pPr marL="457200" indent="-342900">
              <a:lnSpc>
                <a:spcPct val="115000"/>
              </a:lnSpc>
              <a:spcBef>
                <a:spcPts val="10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Larger value of k leads to more smoothness.</a:t>
            </a:r>
            <a:endParaRPr sz="2400" dirty="0">
              <a:latin typeface="Cambria" panose="02040503050406030204" pitchFamily="18" charset="0"/>
              <a:ea typeface="Cambria" panose="02040503050406030204" pitchFamily="18" charset="0"/>
              <a:cs typeface="Avenir"/>
              <a:sym typeface="Avenir"/>
            </a:endParaRPr>
          </a:p>
        </p:txBody>
      </p:sp>
      <p:sp>
        <p:nvSpPr>
          <p:cNvPr id="6"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Moving Average Smoothing (MAS)</a:t>
            </a:r>
          </a:p>
        </p:txBody>
      </p:sp>
    </p:spTree>
    <p:extLst>
      <p:ext uri="{BB962C8B-B14F-4D97-AF65-F5344CB8AC3E}">
        <p14:creationId xmlns:p14="http://schemas.microsoft.com/office/powerpoint/2010/main" val="1948073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6" name="Rounded Rectangle 5">
            <a:extLst>
              <a:ext uri="{FF2B5EF4-FFF2-40B4-BE49-F238E27FC236}">
                <a16:creationId xmlns:a16="http://schemas.microsoft.com/office/drawing/2014/main" xmlns="" id="{2B32BDB9-3AC4-4884-B2A0-7A8D1971EE1C}"/>
              </a:ext>
            </a:extLst>
          </p:cNvPr>
          <p:cNvSpPr/>
          <p:nvPr/>
        </p:nvSpPr>
        <p:spPr>
          <a:xfrm>
            <a:off x="457200" y="990600"/>
            <a:ext cx="8229600" cy="5181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lnSpc>
                <a:spcPct val="150000"/>
              </a:lnSpc>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Calculate moving averages to get an overall impression of the pattern of movement over time</a:t>
            </a:r>
          </a:p>
          <a:p>
            <a:pPr marL="457200" lvl="0" indent="-342900">
              <a:lnSpc>
                <a:spcPct val="150000"/>
              </a:lnSpc>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Averages of consecutive time series values for a chosen period of length L</a:t>
            </a:r>
          </a:p>
          <a:p>
            <a:pPr marL="457200" lvl="0" indent="-342900">
              <a:lnSpc>
                <a:spcPct val="150000"/>
              </a:lnSpc>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457200" lvl="0" indent="-342900">
              <a:lnSpc>
                <a:spcPct val="150000"/>
              </a:lnSpc>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457200" lvl="0" indent="-342900">
              <a:lnSpc>
                <a:spcPct val="150000"/>
              </a:lnSpc>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457200" lvl="0" indent="-342900">
              <a:lnSpc>
                <a:spcPct val="150000"/>
              </a:lnSpc>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
        <p:nvSpPr>
          <p:cNvPr id="4"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Steps in Moving Average Smoothing</a:t>
            </a:r>
          </a:p>
        </p:txBody>
      </p:sp>
      <p:pic>
        <p:nvPicPr>
          <p:cNvPr id="7" name="Google Shape;242;p38"/>
          <p:cNvPicPr preferRelativeResize="0"/>
          <p:nvPr/>
        </p:nvPicPr>
        <p:blipFill>
          <a:blip r:embed="rId3">
            <a:alphaModFix/>
          </a:blip>
          <a:stretch>
            <a:fillRect/>
          </a:stretch>
        </p:blipFill>
        <p:spPr>
          <a:xfrm>
            <a:off x="1552575" y="4038600"/>
            <a:ext cx="6038850" cy="904875"/>
          </a:xfrm>
          <a:prstGeom prst="rect">
            <a:avLst/>
          </a:prstGeom>
          <a:noFill/>
          <a:ln>
            <a:noFill/>
          </a:ln>
        </p:spPr>
      </p:pic>
    </p:spTree>
    <p:extLst>
      <p:ext uri="{BB962C8B-B14F-4D97-AF65-F5344CB8AC3E}">
        <p14:creationId xmlns:p14="http://schemas.microsoft.com/office/powerpoint/2010/main" val="3480087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grpSp>
        <p:nvGrpSpPr>
          <p:cNvPr id="2" name="Group 1"/>
          <p:cNvGrpSpPr/>
          <p:nvPr/>
        </p:nvGrpSpPr>
        <p:grpSpPr>
          <a:xfrm>
            <a:off x="492658" y="951016"/>
            <a:ext cx="8158684" cy="4955968"/>
            <a:chOff x="304800" y="968829"/>
            <a:chExt cx="8158684" cy="4955968"/>
          </a:xfrm>
        </p:grpSpPr>
        <p:graphicFrame>
          <p:nvGraphicFramePr>
            <p:cNvPr id="247" name="Google Shape;247;p39"/>
            <p:cNvGraphicFramePr/>
            <p:nvPr>
              <p:extLst>
                <p:ext uri="{D42A27DB-BD31-4B8C-83A1-F6EECF244321}">
                  <p14:modId xmlns:p14="http://schemas.microsoft.com/office/powerpoint/2010/main" val="2387971514"/>
                </p:ext>
              </p:extLst>
            </p:nvPr>
          </p:nvGraphicFramePr>
          <p:xfrm>
            <a:off x="614734" y="1541218"/>
            <a:ext cx="2057400" cy="4383579"/>
          </p:xfrm>
          <a:graphic>
            <a:graphicData uri="http://schemas.openxmlformats.org/drawingml/2006/table">
              <a:tbl>
                <a:tblPr>
                  <a:noFill/>
                </a:tblPr>
                <a:tblGrid>
                  <a:gridCol w="1028700">
                    <a:extLst>
                      <a:ext uri="{9D8B030D-6E8A-4147-A177-3AD203B41FA5}">
                        <a16:colId xmlns:a16="http://schemas.microsoft.com/office/drawing/2014/main" xmlns="" val="20000"/>
                      </a:ext>
                    </a:extLst>
                  </a:gridCol>
                  <a:gridCol w="1028700">
                    <a:extLst>
                      <a:ext uri="{9D8B030D-6E8A-4147-A177-3AD203B41FA5}">
                        <a16:colId xmlns:a16="http://schemas.microsoft.com/office/drawing/2014/main" xmlns="" val="20001"/>
                      </a:ext>
                    </a:extLst>
                  </a:gridCol>
                </a:tblGrid>
                <a:tr h="338875">
                  <a:tc>
                    <a:txBody>
                      <a:bodyPr/>
                      <a:lstStyle/>
                      <a:p>
                        <a:pPr marL="0" marR="0" lvl="0" indent="0" algn="ctr" rtl="0">
                          <a:lnSpc>
                            <a:spcPct val="100000"/>
                          </a:lnSpc>
                          <a:spcBef>
                            <a:spcPts val="0"/>
                          </a:spcBef>
                          <a:spcAft>
                            <a:spcPts val="0"/>
                          </a:spcAft>
                          <a:buClr>
                            <a:srgbClr val="FFFFFF"/>
                          </a:buClr>
                          <a:buSzPts val="1800"/>
                          <a:buFont typeface="Cambria"/>
                          <a:buNone/>
                        </a:pPr>
                        <a:r>
                          <a:rPr lang="en-GB" sz="1800" b="1" i="0" u="none" strike="noStrike" cap="none" dirty="0">
                            <a:solidFill>
                              <a:srgbClr val="434343"/>
                            </a:solidFill>
                            <a:latin typeface="Cambria"/>
                            <a:ea typeface="Cambria"/>
                            <a:cs typeface="Cambria"/>
                            <a:sym typeface="Cambria"/>
                          </a:rPr>
                          <a:t>Year</a:t>
                        </a:r>
                        <a:endParaRPr sz="1800" b="0" i="0" u="none" strike="noStrike" cap="none" dirty="0">
                          <a:solidFill>
                            <a:srgbClr val="434343"/>
                          </a:solidFill>
                          <a:latin typeface="Cambria"/>
                          <a:ea typeface="Cambria"/>
                          <a:cs typeface="Cambria"/>
                          <a:sym typeface="Cambria"/>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0"/>
                          </a:spcAft>
                          <a:buClr>
                            <a:srgbClr val="FFFFFF"/>
                          </a:buClr>
                          <a:buSzPts val="1800"/>
                          <a:buFont typeface="Cambria"/>
                          <a:buNone/>
                        </a:pPr>
                        <a:r>
                          <a:rPr lang="en-GB" sz="1800" b="1" i="0" u="none" strike="noStrike" cap="none">
                            <a:solidFill>
                              <a:srgbClr val="434343"/>
                            </a:solidFill>
                            <a:latin typeface="Cambria"/>
                            <a:ea typeface="Cambria"/>
                            <a:cs typeface="Cambria"/>
                            <a:sym typeface="Cambria"/>
                          </a:rPr>
                          <a:t>Sales</a:t>
                        </a:r>
                        <a:endParaRPr sz="1800" b="0" i="0" u="none" strike="noStrike" cap="none">
                          <a:solidFill>
                            <a:srgbClr val="434343"/>
                          </a:solidFill>
                          <a:latin typeface="Cambria"/>
                          <a:ea typeface="Cambria"/>
                          <a:cs typeface="Cambria"/>
                          <a:sym typeface="Cambria"/>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xmlns="" val="10000"/>
                    </a:ext>
                  </a:extLst>
                </a:tr>
                <a:tr h="3743200">
                  <a:tc>
                    <a:txBody>
                      <a:bodyPr/>
                      <a:lstStyle/>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1</a:t>
                        </a:r>
                        <a:endParaRPr sz="1800" b="0" i="0" u="none" strike="noStrike" cap="none" dirty="0">
                          <a:solidFill>
                            <a:srgbClr val="000000"/>
                          </a:solidFill>
                          <a:latin typeface="Cambria"/>
                          <a:ea typeface="Cambria"/>
                          <a:cs typeface="Cambria"/>
                          <a:sym typeface="Cambria"/>
                        </a:endParaRPr>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2</a:t>
                        </a:r>
                        <a:endParaRPr sz="1800" b="0" i="0" u="none" strike="noStrike" cap="none" dirty="0">
                          <a:solidFill>
                            <a:srgbClr val="000000"/>
                          </a:solidFill>
                          <a:latin typeface="Cambria"/>
                          <a:ea typeface="Cambria"/>
                          <a:cs typeface="Cambria"/>
                          <a:sym typeface="Cambria"/>
                        </a:endParaRPr>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3</a:t>
                        </a:r>
                        <a:endParaRPr sz="1800" b="0" i="0" u="none" strike="noStrike" cap="none" dirty="0">
                          <a:solidFill>
                            <a:srgbClr val="000000"/>
                          </a:solidFill>
                          <a:latin typeface="Cambria"/>
                          <a:ea typeface="Cambria"/>
                          <a:cs typeface="Cambria"/>
                          <a:sym typeface="Cambria"/>
                        </a:endParaRPr>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4</a:t>
                        </a:r>
                        <a:endParaRPr sz="1800" b="0" i="0" u="none" strike="noStrike" cap="none" dirty="0">
                          <a:solidFill>
                            <a:srgbClr val="000000"/>
                          </a:solidFill>
                          <a:latin typeface="Cambria"/>
                          <a:ea typeface="Cambria"/>
                          <a:cs typeface="Cambria"/>
                          <a:sym typeface="Cambria"/>
                        </a:endParaRPr>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5</a:t>
                        </a:r>
                        <a:endParaRPr sz="1800" b="0" i="0" u="none" strike="noStrike" cap="none" dirty="0">
                          <a:solidFill>
                            <a:srgbClr val="000000"/>
                          </a:solidFill>
                          <a:latin typeface="Cambria"/>
                          <a:ea typeface="Cambria"/>
                          <a:cs typeface="Cambria"/>
                          <a:sym typeface="Cambria"/>
                        </a:endParaRPr>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6</a:t>
                        </a:r>
                        <a:endParaRPr sz="1800" b="0" i="0" u="none" strike="noStrike" cap="none" dirty="0">
                          <a:solidFill>
                            <a:srgbClr val="000000"/>
                          </a:solidFill>
                          <a:latin typeface="Cambria"/>
                          <a:ea typeface="Cambria"/>
                          <a:cs typeface="Cambria"/>
                          <a:sym typeface="Cambria"/>
                        </a:endParaRPr>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7</a:t>
                        </a:r>
                        <a:endParaRPr sz="1800" b="0" i="0" u="none" strike="noStrike" cap="none" dirty="0">
                          <a:solidFill>
                            <a:srgbClr val="000000"/>
                          </a:solidFill>
                          <a:latin typeface="Cambria"/>
                          <a:ea typeface="Cambria"/>
                          <a:cs typeface="Cambria"/>
                          <a:sym typeface="Cambria"/>
                        </a:endParaRPr>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8</a:t>
                        </a:r>
                        <a:endParaRPr sz="1800" b="0" i="0" u="none" strike="noStrike" cap="none" dirty="0">
                          <a:solidFill>
                            <a:srgbClr val="000000"/>
                          </a:solidFill>
                          <a:latin typeface="Cambria"/>
                          <a:ea typeface="Cambria"/>
                          <a:cs typeface="Cambria"/>
                          <a:sym typeface="Cambria"/>
                        </a:endParaRPr>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9</a:t>
                        </a:r>
                        <a:endParaRPr sz="1800" b="0" i="0" u="none" strike="noStrike" cap="none" dirty="0">
                          <a:solidFill>
                            <a:srgbClr val="000000"/>
                          </a:solidFill>
                          <a:latin typeface="Cambria"/>
                          <a:ea typeface="Cambria"/>
                          <a:cs typeface="Cambria"/>
                          <a:sym typeface="Cambria"/>
                        </a:endParaRPr>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10</a:t>
                        </a:r>
                        <a:endParaRPr sz="1800" b="0" i="0" u="none" strike="noStrike" cap="none" dirty="0">
                          <a:solidFill>
                            <a:srgbClr val="000000"/>
                          </a:solidFill>
                          <a:latin typeface="Cambria"/>
                          <a:ea typeface="Cambria"/>
                          <a:cs typeface="Cambria"/>
                          <a:sym typeface="Cambria"/>
                        </a:endParaRPr>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11</a:t>
                        </a:r>
                        <a:endParaRPr dirty="0"/>
                      </a:p>
                      <a:p>
                        <a:pPr marL="0" marR="0" lvl="0" indent="0" algn="ctr" rtl="0">
                          <a:lnSpc>
                            <a:spcPct val="120000"/>
                          </a:lnSpc>
                          <a:spcBef>
                            <a:spcPts val="0"/>
                          </a:spcBef>
                          <a:spcAft>
                            <a:spcPts val="0"/>
                          </a:spcAft>
                          <a:buClr>
                            <a:srgbClr val="000000"/>
                          </a:buClr>
                          <a:buSzPts val="1800"/>
                          <a:buFont typeface="Cambria"/>
                          <a:buNone/>
                        </a:pPr>
                        <a:r>
                          <a:rPr lang="en-GB" sz="1800" dirty="0">
                            <a:latin typeface="Cambria"/>
                            <a:ea typeface="Cambria"/>
                            <a:cs typeface="Cambria"/>
                            <a:sym typeface="Cambria"/>
                          </a:rPr>
                          <a:t>etc...</a:t>
                        </a:r>
                        <a:r>
                          <a:rPr lang="en-GB" sz="1800" b="0" i="0" u="none" strike="noStrike" cap="none" dirty="0">
                            <a:solidFill>
                              <a:srgbClr val="000000"/>
                            </a:solidFill>
                            <a:latin typeface="Cambria"/>
                            <a:ea typeface="Cambria"/>
                            <a:cs typeface="Cambria"/>
                            <a:sym typeface="Cambria"/>
                          </a:rPr>
                          <a:t>   </a:t>
                        </a:r>
                        <a:endParaRPr sz="1800" b="0" i="0" u="none" strike="noStrike" cap="none" dirty="0">
                          <a:solidFill>
                            <a:srgbClr val="000000"/>
                          </a:solidFill>
                          <a:latin typeface="Cambria"/>
                          <a:ea typeface="Cambria"/>
                          <a:cs typeface="Cambria"/>
                          <a:sym typeface="Cambria"/>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EFEFEF"/>
                      </a:solidFill>
                    </a:tcPr>
                  </a:tc>
                  <a:tc>
                    <a:txBody>
                      <a:bodyPr/>
                      <a:lstStyle/>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23</a:t>
                        </a:r>
                        <a:endParaRPr sz="1800" b="0" i="0" u="none" strike="noStrike" cap="none" dirty="0">
                          <a:solidFill>
                            <a:srgbClr val="000000"/>
                          </a:solidFill>
                          <a:latin typeface="Cambria"/>
                          <a:ea typeface="Cambria"/>
                          <a:cs typeface="Cambria"/>
                          <a:sym typeface="Cambria"/>
                        </a:endParaRPr>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40</a:t>
                        </a:r>
                        <a:endParaRPr sz="1800" b="0" i="0" u="none" strike="noStrike" cap="none" dirty="0">
                          <a:solidFill>
                            <a:srgbClr val="000000"/>
                          </a:solidFill>
                          <a:latin typeface="Cambria"/>
                          <a:ea typeface="Cambria"/>
                          <a:cs typeface="Cambria"/>
                          <a:sym typeface="Cambria"/>
                        </a:endParaRPr>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25</a:t>
                        </a:r>
                        <a:endParaRPr sz="1800" b="0" i="0" u="none" strike="noStrike" cap="none" dirty="0">
                          <a:solidFill>
                            <a:srgbClr val="000000"/>
                          </a:solidFill>
                          <a:latin typeface="Cambria"/>
                          <a:ea typeface="Cambria"/>
                          <a:cs typeface="Cambria"/>
                          <a:sym typeface="Cambria"/>
                        </a:endParaRPr>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27</a:t>
                        </a:r>
                        <a:endParaRPr sz="1800" b="0" i="0" u="none" strike="noStrike" cap="none" dirty="0">
                          <a:solidFill>
                            <a:srgbClr val="000000"/>
                          </a:solidFill>
                          <a:latin typeface="Cambria"/>
                          <a:ea typeface="Cambria"/>
                          <a:cs typeface="Cambria"/>
                          <a:sym typeface="Cambria"/>
                        </a:endParaRPr>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32</a:t>
                        </a:r>
                        <a:endParaRPr sz="1800" b="0" i="0" u="none" strike="noStrike" cap="none" dirty="0">
                          <a:solidFill>
                            <a:srgbClr val="000000"/>
                          </a:solidFill>
                          <a:latin typeface="Cambria"/>
                          <a:ea typeface="Cambria"/>
                          <a:cs typeface="Cambria"/>
                          <a:sym typeface="Cambria"/>
                        </a:endParaRPr>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48</a:t>
                        </a:r>
                        <a:endParaRPr sz="1800" b="0" i="0" u="none" strike="noStrike" cap="none" dirty="0">
                          <a:solidFill>
                            <a:srgbClr val="000000"/>
                          </a:solidFill>
                          <a:latin typeface="Cambria"/>
                          <a:ea typeface="Cambria"/>
                          <a:cs typeface="Cambria"/>
                          <a:sym typeface="Cambria"/>
                        </a:endParaRPr>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33</a:t>
                        </a:r>
                        <a:endParaRPr sz="1800" b="0" i="0" u="none" strike="noStrike" cap="none" dirty="0">
                          <a:solidFill>
                            <a:srgbClr val="000000"/>
                          </a:solidFill>
                          <a:latin typeface="Cambria"/>
                          <a:ea typeface="Cambria"/>
                          <a:cs typeface="Cambria"/>
                          <a:sym typeface="Cambria"/>
                        </a:endParaRPr>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37</a:t>
                        </a:r>
                        <a:endParaRPr sz="1800" b="0" i="0" u="none" strike="noStrike" cap="none" dirty="0">
                          <a:solidFill>
                            <a:srgbClr val="000000"/>
                          </a:solidFill>
                          <a:latin typeface="Cambria"/>
                          <a:ea typeface="Cambria"/>
                          <a:cs typeface="Cambria"/>
                          <a:sym typeface="Cambria"/>
                        </a:endParaRPr>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37</a:t>
                        </a:r>
                        <a:endParaRPr sz="1800" b="0" i="0" u="none" strike="noStrike" cap="none" dirty="0">
                          <a:solidFill>
                            <a:srgbClr val="000000"/>
                          </a:solidFill>
                          <a:latin typeface="Cambria"/>
                          <a:ea typeface="Cambria"/>
                          <a:cs typeface="Cambria"/>
                          <a:sym typeface="Cambria"/>
                        </a:endParaRPr>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50</a:t>
                        </a:r>
                        <a:endParaRPr sz="1800" b="0" i="0" u="none" strike="noStrike" cap="none" dirty="0">
                          <a:solidFill>
                            <a:srgbClr val="000000"/>
                          </a:solidFill>
                          <a:latin typeface="Cambria"/>
                          <a:ea typeface="Cambria"/>
                          <a:cs typeface="Cambria"/>
                          <a:sym typeface="Cambria"/>
                        </a:endParaRPr>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40</a:t>
                        </a:r>
                        <a:endParaRPr dirty="0"/>
                      </a:p>
                      <a:p>
                        <a:pPr marL="0" marR="0" lvl="0" indent="0" algn="ctr" rtl="0">
                          <a:lnSpc>
                            <a:spcPct val="120000"/>
                          </a:lnSpc>
                          <a:spcBef>
                            <a:spcPts val="0"/>
                          </a:spcBef>
                          <a:spcAft>
                            <a:spcPts val="0"/>
                          </a:spcAft>
                          <a:buClr>
                            <a:srgbClr val="000000"/>
                          </a:buClr>
                          <a:buSzPts val="1800"/>
                          <a:buFont typeface="Cambria"/>
                          <a:buNone/>
                        </a:pPr>
                        <a:r>
                          <a:rPr lang="en-GB" sz="1800" b="0" i="0" u="none" strike="noStrike" cap="none" dirty="0">
                            <a:solidFill>
                              <a:srgbClr val="000000"/>
                            </a:solidFill>
                            <a:latin typeface="Cambria"/>
                            <a:ea typeface="Cambria"/>
                            <a:cs typeface="Cambria"/>
                            <a:sym typeface="Cambria"/>
                          </a:rPr>
                          <a:t>   etc...</a:t>
                        </a:r>
                        <a:endParaRPr dirty="0"/>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xmlns="" val="10001"/>
                    </a:ext>
                  </a:extLst>
                </a:tr>
              </a:tbl>
            </a:graphicData>
          </a:graphic>
        </p:graphicFrame>
        <p:pic>
          <p:nvPicPr>
            <p:cNvPr id="248" name="Google Shape;248;p39"/>
            <p:cNvPicPr preferRelativeResize="0"/>
            <p:nvPr/>
          </p:nvPicPr>
          <p:blipFill rotWithShape="1">
            <a:blip r:embed="rId3">
              <a:alphaModFix/>
            </a:blip>
            <a:srcRect/>
            <a:stretch/>
          </p:blipFill>
          <p:spPr>
            <a:xfrm>
              <a:off x="3167585" y="1670609"/>
              <a:ext cx="5295899" cy="3981450"/>
            </a:xfrm>
            <a:prstGeom prst="rect">
              <a:avLst/>
            </a:prstGeom>
            <a:noFill/>
            <a:ln>
              <a:noFill/>
            </a:ln>
          </p:spPr>
        </p:pic>
        <p:sp>
          <p:nvSpPr>
            <p:cNvPr id="249" name="Google Shape;249;p39"/>
            <p:cNvSpPr/>
            <p:nvPr/>
          </p:nvSpPr>
          <p:spPr>
            <a:xfrm>
              <a:off x="304800" y="968829"/>
              <a:ext cx="3298200" cy="461700"/>
            </a:xfrm>
            <a:prstGeom prst="rect">
              <a:avLst/>
            </a:prstGeom>
            <a:noFill/>
            <a:ln>
              <a:noFill/>
            </a:ln>
          </p:spPr>
          <p:txBody>
            <a:bodyPr spcFirstLastPara="1" wrap="square" lIns="91425" tIns="45700" rIns="91425" bIns="45700" anchor="t" anchorCtr="0">
              <a:noAutofit/>
            </a:bodyPr>
            <a:lstStyle/>
            <a:p>
              <a:r>
                <a:rPr lang="en-GB" sz="2400" dirty="0">
                  <a:solidFill>
                    <a:srgbClr val="000000"/>
                  </a:solidFill>
                  <a:latin typeface="Cambria" panose="02040503050406030204" pitchFamily="18" charset="0"/>
                  <a:ea typeface="Cambria" panose="02040503050406030204" pitchFamily="18" charset="0"/>
                  <a:cs typeface="Avenir"/>
                  <a:sym typeface="Avenir"/>
                </a:rPr>
                <a:t>Example: Annual Data</a:t>
              </a:r>
              <a:endParaRPr sz="2400" dirty="0">
                <a:solidFill>
                  <a:srgbClr val="000000"/>
                </a:solidFill>
                <a:latin typeface="Cambria" panose="02040503050406030204" pitchFamily="18" charset="0"/>
                <a:ea typeface="Cambria" panose="02040503050406030204" pitchFamily="18" charset="0"/>
                <a:cs typeface="Avenir"/>
                <a:sym typeface="Avenir"/>
              </a:endParaRPr>
            </a:p>
          </p:txBody>
        </p:sp>
      </p:grpSp>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Steps in Moving Average Smoothing (cont..)</a:t>
            </a:r>
          </a:p>
        </p:txBody>
      </p:sp>
    </p:spTree>
    <p:extLst>
      <p:ext uri="{BB962C8B-B14F-4D97-AF65-F5344CB8AC3E}">
        <p14:creationId xmlns:p14="http://schemas.microsoft.com/office/powerpoint/2010/main" val="1286878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grpSp>
        <p:nvGrpSpPr>
          <p:cNvPr id="2" name="Group 1"/>
          <p:cNvGrpSpPr/>
          <p:nvPr/>
        </p:nvGrpSpPr>
        <p:grpSpPr>
          <a:xfrm>
            <a:off x="130351" y="905889"/>
            <a:ext cx="8883299" cy="5046223"/>
            <a:chOff x="108313" y="933625"/>
            <a:chExt cx="8883299" cy="5046223"/>
          </a:xfrm>
        </p:grpSpPr>
        <p:sp>
          <p:nvSpPr>
            <p:cNvPr id="254" name="Google Shape;254;p40"/>
            <p:cNvSpPr/>
            <p:nvPr/>
          </p:nvSpPr>
          <p:spPr>
            <a:xfrm>
              <a:off x="108313" y="933625"/>
              <a:ext cx="4204200" cy="461700"/>
            </a:xfrm>
            <a:prstGeom prst="rect">
              <a:avLst/>
            </a:prstGeom>
            <a:noFill/>
            <a:ln>
              <a:noFill/>
            </a:ln>
          </p:spPr>
          <p:txBody>
            <a:bodyPr spcFirstLastPara="1" wrap="square" lIns="91425" tIns="45700" rIns="91425" bIns="45700" anchor="t" anchorCtr="0">
              <a:noAutofit/>
            </a:bodyPr>
            <a:lstStyle/>
            <a:p>
              <a:r>
                <a:rPr lang="en-GB" sz="2400" dirty="0">
                  <a:solidFill>
                    <a:srgbClr val="000000"/>
                  </a:solidFill>
                  <a:latin typeface="Cambria" panose="02040503050406030204" pitchFamily="18" charset="0"/>
                  <a:ea typeface="Cambria" panose="02040503050406030204" pitchFamily="18" charset="0"/>
                  <a:cs typeface="Avenir"/>
                  <a:sym typeface="Avenir"/>
                </a:rPr>
                <a:t>Calculating Moving Averages</a:t>
              </a:r>
              <a:endParaRPr sz="2400" dirty="0">
                <a:solidFill>
                  <a:srgbClr val="000000"/>
                </a:solidFill>
                <a:latin typeface="Cambria" panose="02040503050406030204" pitchFamily="18" charset="0"/>
                <a:ea typeface="Cambria" panose="02040503050406030204" pitchFamily="18" charset="0"/>
                <a:cs typeface="Avenir"/>
                <a:sym typeface="Avenir"/>
              </a:endParaRPr>
            </a:p>
          </p:txBody>
        </p:sp>
        <p:graphicFrame>
          <p:nvGraphicFramePr>
            <p:cNvPr id="255" name="Google Shape;255;p40"/>
            <p:cNvGraphicFramePr/>
            <p:nvPr>
              <p:extLst>
                <p:ext uri="{D42A27DB-BD31-4B8C-83A1-F6EECF244321}">
                  <p14:modId xmlns:p14="http://schemas.microsoft.com/office/powerpoint/2010/main" val="2001941069"/>
                </p:ext>
              </p:extLst>
            </p:nvPr>
          </p:nvGraphicFramePr>
          <p:xfrm>
            <a:off x="152410" y="1560123"/>
            <a:ext cx="2133600" cy="4419725"/>
          </p:xfrm>
          <a:graphic>
            <a:graphicData uri="http://schemas.openxmlformats.org/drawingml/2006/table">
              <a:tbl>
                <a:tblPr>
                  <a:noFill/>
                </a:tblPr>
                <a:tblGrid>
                  <a:gridCol w="1066800">
                    <a:extLst>
                      <a:ext uri="{9D8B030D-6E8A-4147-A177-3AD203B41FA5}">
                        <a16:colId xmlns:a16="http://schemas.microsoft.com/office/drawing/2014/main" xmlns="" val="20000"/>
                      </a:ext>
                    </a:extLst>
                  </a:gridCol>
                  <a:gridCol w="1066800">
                    <a:extLst>
                      <a:ext uri="{9D8B030D-6E8A-4147-A177-3AD203B41FA5}">
                        <a16:colId xmlns:a16="http://schemas.microsoft.com/office/drawing/2014/main" xmlns="" val="20001"/>
                      </a:ext>
                    </a:extLst>
                  </a:gridCol>
                </a:tblGrid>
                <a:tr h="365725">
                  <a:tc>
                    <a:txBody>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Year</a:t>
                        </a:r>
                        <a:endParaRPr sz="1800" b="0" i="0" u="none" strike="noStrike" cap="none">
                          <a:solidFill>
                            <a:srgbClr val="000000"/>
                          </a:solidFill>
                          <a:latin typeface="Arial"/>
                          <a:ea typeface="Arial"/>
                          <a:cs typeface="Arial"/>
                          <a:sym typeface="Arial"/>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7DAF7">
                          <a:alpha val="49800"/>
                        </a:srgb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Sales</a:t>
                        </a:r>
                        <a:endParaRPr sz="1800" b="0" i="0" u="none" strike="noStrike" cap="none">
                          <a:solidFill>
                            <a:srgbClr val="000000"/>
                          </a:solidFill>
                          <a:latin typeface="Arial"/>
                          <a:ea typeface="Arial"/>
                          <a:cs typeface="Arial"/>
                          <a:sym typeface="Arial"/>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7DAF7">
                          <a:alpha val="49800"/>
                        </a:srgbClr>
                      </a:solidFill>
                    </a:tcPr>
                  </a:tc>
                  <a:extLst>
                    <a:ext uri="{0D108BD9-81ED-4DB2-BD59-A6C34878D82A}">
                      <a16:rowId xmlns:a16="http://schemas.microsoft.com/office/drawing/2014/main" xmlns="" val="10000"/>
                    </a:ext>
                  </a:extLst>
                </a:tr>
                <a:tr h="396750">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1</a:t>
                        </a:r>
                        <a:endParaRPr sz="1800" b="0" i="0" u="none" strike="noStrike" cap="none">
                          <a:solidFill>
                            <a:srgbClr val="000000"/>
                          </a:solidFill>
                          <a:latin typeface="Arial"/>
                          <a:ea typeface="Arial"/>
                          <a:cs typeface="Arial"/>
                          <a:sym typeface="Arial"/>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alpha val="49800"/>
                        </a:srgb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23</a:t>
                        </a:r>
                        <a:endParaRPr sz="1800" b="0" i="0" u="none" strike="noStrike" cap="none">
                          <a:solidFill>
                            <a:srgbClr val="000000"/>
                          </a:solidFill>
                          <a:latin typeface="Arial"/>
                          <a:ea typeface="Arial"/>
                          <a:cs typeface="Arial"/>
                          <a:sym typeface="Arial"/>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alpha val="49800"/>
                        </a:srgbClr>
                      </a:solidFill>
                    </a:tcPr>
                  </a:tc>
                  <a:extLst>
                    <a:ext uri="{0D108BD9-81ED-4DB2-BD59-A6C34878D82A}">
                      <a16:rowId xmlns:a16="http://schemas.microsoft.com/office/drawing/2014/main" xmlns="" val="10001"/>
                    </a:ext>
                  </a:extLst>
                </a:tr>
                <a:tr h="365725">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2</a:t>
                        </a:r>
                        <a:endParaRPr sz="1800" b="0" i="0" u="none" strike="noStrike" cap="none">
                          <a:solidFill>
                            <a:srgbClr val="000000"/>
                          </a:solidFill>
                          <a:latin typeface="Arial"/>
                          <a:ea typeface="Arial"/>
                          <a:cs typeface="Arial"/>
                          <a:sym typeface="Arial"/>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alpha val="49800"/>
                        </a:srgb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40</a:t>
                        </a:r>
                        <a:endParaRPr sz="1800" b="0" i="0" u="none" strike="noStrike" cap="none">
                          <a:solidFill>
                            <a:srgbClr val="000000"/>
                          </a:solidFill>
                          <a:latin typeface="Arial"/>
                          <a:ea typeface="Arial"/>
                          <a:cs typeface="Arial"/>
                          <a:sym typeface="Arial"/>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alpha val="49800"/>
                        </a:srgbClr>
                      </a:solidFill>
                    </a:tcPr>
                  </a:tc>
                  <a:extLst>
                    <a:ext uri="{0D108BD9-81ED-4DB2-BD59-A6C34878D82A}">
                      <a16:rowId xmlns:a16="http://schemas.microsoft.com/office/drawing/2014/main" xmlns="" val="10002"/>
                    </a:ext>
                  </a:extLst>
                </a:tr>
                <a:tr h="365725">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3</a:t>
                        </a:r>
                        <a:endParaRPr sz="1800" b="0" i="0" u="none" strike="noStrike" cap="none">
                          <a:solidFill>
                            <a:srgbClr val="000000"/>
                          </a:solidFill>
                          <a:latin typeface="Arial"/>
                          <a:ea typeface="Arial"/>
                          <a:cs typeface="Arial"/>
                          <a:sym typeface="Arial"/>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alpha val="49800"/>
                        </a:srgb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25</a:t>
                        </a:r>
                        <a:endParaRPr sz="1800" b="0" i="0" u="none" strike="noStrike" cap="none">
                          <a:solidFill>
                            <a:srgbClr val="000000"/>
                          </a:solidFill>
                          <a:latin typeface="Arial"/>
                          <a:ea typeface="Arial"/>
                          <a:cs typeface="Arial"/>
                          <a:sym typeface="Arial"/>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alpha val="49800"/>
                        </a:srgbClr>
                      </a:solidFill>
                    </a:tcPr>
                  </a:tc>
                  <a:extLst>
                    <a:ext uri="{0D108BD9-81ED-4DB2-BD59-A6C34878D82A}">
                      <a16:rowId xmlns:a16="http://schemas.microsoft.com/office/drawing/2014/main" xmlns="" val="10003"/>
                    </a:ext>
                  </a:extLst>
                </a:tr>
                <a:tr h="365725">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4</a:t>
                        </a:r>
                        <a:endParaRPr sz="1800" b="0" i="0" u="none" strike="noStrike" cap="none">
                          <a:solidFill>
                            <a:srgbClr val="000000"/>
                          </a:solidFill>
                          <a:latin typeface="Arial"/>
                          <a:ea typeface="Arial"/>
                          <a:cs typeface="Arial"/>
                          <a:sym typeface="Arial"/>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alpha val="49800"/>
                        </a:srgb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27</a:t>
                        </a:r>
                        <a:endParaRPr sz="1800" b="0" i="0" u="none" strike="noStrike" cap="none">
                          <a:solidFill>
                            <a:srgbClr val="000000"/>
                          </a:solidFill>
                          <a:latin typeface="Arial"/>
                          <a:ea typeface="Arial"/>
                          <a:cs typeface="Arial"/>
                          <a:sym typeface="Arial"/>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alpha val="49800"/>
                        </a:srgbClr>
                      </a:solidFill>
                    </a:tcPr>
                  </a:tc>
                  <a:extLst>
                    <a:ext uri="{0D108BD9-81ED-4DB2-BD59-A6C34878D82A}">
                      <a16:rowId xmlns:a16="http://schemas.microsoft.com/office/drawing/2014/main" xmlns="" val="10004"/>
                    </a:ext>
                  </a:extLst>
                </a:tr>
                <a:tr h="365725">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5</a:t>
                        </a:r>
                        <a:endParaRPr sz="1800" b="0" i="0" u="none" strike="noStrike" cap="none">
                          <a:solidFill>
                            <a:srgbClr val="000000"/>
                          </a:solidFill>
                          <a:latin typeface="Arial"/>
                          <a:ea typeface="Arial"/>
                          <a:cs typeface="Arial"/>
                          <a:sym typeface="Arial"/>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alpha val="49800"/>
                        </a:srgb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32</a:t>
                        </a:r>
                        <a:endParaRPr sz="1800" b="0" i="0" u="none" strike="noStrike" cap="none">
                          <a:solidFill>
                            <a:srgbClr val="000000"/>
                          </a:solidFill>
                          <a:latin typeface="Arial"/>
                          <a:ea typeface="Arial"/>
                          <a:cs typeface="Arial"/>
                          <a:sym typeface="Arial"/>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alpha val="49800"/>
                        </a:srgbClr>
                      </a:solidFill>
                    </a:tcPr>
                  </a:tc>
                  <a:extLst>
                    <a:ext uri="{0D108BD9-81ED-4DB2-BD59-A6C34878D82A}">
                      <a16:rowId xmlns:a16="http://schemas.microsoft.com/office/drawing/2014/main" xmlns="" val="10005"/>
                    </a:ext>
                  </a:extLst>
                </a:tr>
                <a:tr h="365725">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6</a:t>
                        </a:r>
                        <a:endParaRPr sz="1800" b="0" i="0" u="none" strike="noStrike" cap="none">
                          <a:solidFill>
                            <a:srgbClr val="000000"/>
                          </a:solidFill>
                          <a:latin typeface="Arial"/>
                          <a:ea typeface="Arial"/>
                          <a:cs typeface="Arial"/>
                          <a:sym typeface="Arial"/>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alpha val="49800"/>
                        </a:srgb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48</a:t>
                        </a:r>
                        <a:endParaRPr sz="1800" b="0" i="0" u="none" strike="noStrike" cap="none">
                          <a:solidFill>
                            <a:srgbClr val="000000"/>
                          </a:solidFill>
                          <a:latin typeface="Arial"/>
                          <a:ea typeface="Arial"/>
                          <a:cs typeface="Arial"/>
                          <a:sym typeface="Arial"/>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alpha val="49800"/>
                        </a:srgbClr>
                      </a:solidFill>
                    </a:tcPr>
                  </a:tc>
                  <a:extLst>
                    <a:ext uri="{0D108BD9-81ED-4DB2-BD59-A6C34878D82A}">
                      <a16:rowId xmlns:a16="http://schemas.microsoft.com/office/drawing/2014/main" xmlns="" val="10006"/>
                    </a:ext>
                  </a:extLst>
                </a:tr>
                <a:tr h="365725">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7</a:t>
                        </a:r>
                        <a:endParaRPr sz="1800" b="0" i="0" u="none" strike="noStrike" cap="none">
                          <a:solidFill>
                            <a:srgbClr val="000000"/>
                          </a:solidFill>
                          <a:latin typeface="Arial"/>
                          <a:ea typeface="Arial"/>
                          <a:cs typeface="Arial"/>
                          <a:sym typeface="Arial"/>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alpha val="49800"/>
                        </a:srgb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33</a:t>
                        </a:r>
                        <a:endParaRPr sz="1800" b="0" i="0" u="none" strike="noStrike" cap="none">
                          <a:solidFill>
                            <a:srgbClr val="000000"/>
                          </a:solidFill>
                          <a:latin typeface="Arial"/>
                          <a:ea typeface="Arial"/>
                          <a:cs typeface="Arial"/>
                          <a:sym typeface="Arial"/>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alpha val="49800"/>
                        </a:srgbClr>
                      </a:solidFill>
                    </a:tcPr>
                  </a:tc>
                  <a:extLst>
                    <a:ext uri="{0D108BD9-81ED-4DB2-BD59-A6C34878D82A}">
                      <a16:rowId xmlns:a16="http://schemas.microsoft.com/office/drawing/2014/main" xmlns="" val="10007"/>
                    </a:ext>
                  </a:extLst>
                </a:tr>
                <a:tr h="365725">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8</a:t>
                        </a:r>
                        <a:endParaRPr sz="1800" b="0" i="0" u="none" strike="noStrike" cap="none">
                          <a:solidFill>
                            <a:srgbClr val="000000"/>
                          </a:solidFill>
                          <a:latin typeface="Arial"/>
                          <a:ea typeface="Arial"/>
                          <a:cs typeface="Arial"/>
                          <a:sym typeface="Arial"/>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alpha val="49800"/>
                        </a:srgb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37</a:t>
                        </a:r>
                        <a:endParaRPr sz="1800" b="0" i="0" u="none" strike="noStrike" cap="none">
                          <a:solidFill>
                            <a:srgbClr val="000000"/>
                          </a:solidFill>
                          <a:latin typeface="Arial"/>
                          <a:ea typeface="Arial"/>
                          <a:cs typeface="Arial"/>
                          <a:sym typeface="Arial"/>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alpha val="49800"/>
                        </a:srgbClr>
                      </a:solidFill>
                    </a:tcPr>
                  </a:tc>
                  <a:extLst>
                    <a:ext uri="{0D108BD9-81ED-4DB2-BD59-A6C34878D82A}">
                      <a16:rowId xmlns:a16="http://schemas.microsoft.com/office/drawing/2014/main" xmlns="" val="10008"/>
                    </a:ext>
                  </a:extLst>
                </a:tr>
                <a:tr h="365725">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9</a:t>
                        </a:r>
                        <a:endParaRPr sz="1800" b="0" i="0" u="none" strike="noStrike" cap="none">
                          <a:solidFill>
                            <a:srgbClr val="000000"/>
                          </a:solidFill>
                          <a:latin typeface="Arial"/>
                          <a:ea typeface="Arial"/>
                          <a:cs typeface="Arial"/>
                          <a:sym typeface="Arial"/>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alpha val="49800"/>
                        </a:srgb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37</a:t>
                        </a:r>
                        <a:endParaRPr sz="1800" b="0" i="0" u="none" strike="noStrike" cap="none">
                          <a:solidFill>
                            <a:srgbClr val="000000"/>
                          </a:solidFill>
                          <a:latin typeface="Arial"/>
                          <a:ea typeface="Arial"/>
                          <a:cs typeface="Arial"/>
                          <a:sym typeface="Arial"/>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alpha val="49800"/>
                        </a:srgbClr>
                      </a:solidFill>
                    </a:tcPr>
                  </a:tc>
                  <a:extLst>
                    <a:ext uri="{0D108BD9-81ED-4DB2-BD59-A6C34878D82A}">
                      <a16:rowId xmlns:a16="http://schemas.microsoft.com/office/drawing/2014/main" xmlns="" val="10009"/>
                    </a:ext>
                  </a:extLst>
                </a:tr>
                <a:tr h="365725">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10</a:t>
                        </a:r>
                        <a:endParaRPr sz="1800" b="0" i="0" u="none" strike="noStrike" cap="none">
                          <a:solidFill>
                            <a:srgbClr val="000000"/>
                          </a:solidFill>
                          <a:latin typeface="Arial"/>
                          <a:ea typeface="Arial"/>
                          <a:cs typeface="Arial"/>
                          <a:sym typeface="Arial"/>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alpha val="49800"/>
                        </a:srgb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50</a:t>
                        </a:r>
                        <a:endParaRPr sz="1800" b="0" i="0" u="none" strike="noStrike" cap="none">
                          <a:solidFill>
                            <a:srgbClr val="000000"/>
                          </a:solidFill>
                          <a:latin typeface="Arial"/>
                          <a:ea typeface="Arial"/>
                          <a:cs typeface="Arial"/>
                          <a:sym typeface="Arial"/>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alpha val="49800"/>
                        </a:srgbClr>
                      </a:solidFill>
                    </a:tcPr>
                  </a:tc>
                  <a:extLst>
                    <a:ext uri="{0D108BD9-81ED-4DB2-BD59-A6C34878D82A}">
                      <a16:rowId xmlns:a16="http://schemas.microsoft.com/office/drawing/2014/main" xmlns="" val="10010"/>
                    </a:ext>
                  </a:extLst>
                </a:tr>
                <a:tr h="365725">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11</a:t>
                        </a:r>
                        <a:endParaRPr sz="1800" b="0" i="0" u="none" strike="noStrike" cap="none">
                          <a:solidFill>
                            <a:srgbClr val="000000"/>
                          </a:solidFill>
                          <a:latin typeface="Arial"/>
                          <a:ea typeface="Arial"/>
                          <a:cs typeface="Arial"/>
                          <a:sym typeface="Arial"/>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000000"/>
                        </a:solidFill>
                        <a:prstDash val="solid"/>
                        <a:round/>
                        <a:headEnd type="none" w="sm" len="sm"/>
                        <a:tailEnd type="none" w="sm" len="sm"/>
                      </a:lnB>
                      <a:solidFill>
                        <a:srgbClr val="FDE0BD">
                          <a:alpha val="49800"/>
                        </a:srgb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40</a:t>
                        </a:r>
                        <a:endParaRPr sz="1800" b="0" i="0" u="none" strike="noStrike" cap="none">
                          <a:solidFill>
                            <a:srgbClr val="000000"/>
                          </a:solidFill>
                          <a:latin typeface="Arial"/>
                          <a:ea typeface="Arial"/>
                          <a:cs typeface="Arial"/>
                          <a:sym typeface="Arial"/>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000000"/>
                        </a:solidFill>
                        <a:prstDash val="solid"/>
                        <a:round/>
                        <a:headEnd type="none" w="sm" len="sm"/>
                        <a:tailEnd type="none" w="sm" len="sm"/>
                      </a:lnB>
                      <a:solidFill>
                        <a:srgbClr val="FDE0BD">
                          <a:alpha val="49800"/>
                        </a:srgbClr>
                      </a:solidFill>
                    </a:tcPr>
                  </a:tc>
                  <a:extLst>
                    <a:ext uri="{0D108BD9-81ED-4DB2-BD59-A6C34878D82A}">
                      <a16:rowId xmlns:a16="http://schemas.microsoft.com/office/drawing/2014/main" xmlns="" val="10011"/>
                    </a:ext>
                  </a:extLst>
                </a:tr>
              </a:tbl>
            </a:graphicData>
          </a:graphic>
        </p:graphicFrame>
        <p:graphicFrame>
          <p:nvGraphicFramePr>
            <p:cNvPr id="256" name="Google Shape;256;p40"/>
            <p:cNvGraphicFramePr/>
            <p:nvPr>
              <p:extLst>
                <p:ext uri="{D42A27DB-BD31-4B8C-83A1-F6EECF244321}">
                  <p14:modId xmlns:p14="http://schemas.microsoft.com/office/powerpoint/2010/main" val="3464996280"/>
                </p:ext>
              </p:extLst>
            </p:nvPr>
          </p:nvGraphicFramePr>
          <p:xfrm>
            <a:off x="3204385" y="1636322"/>
            <a:ext cx="2514600" cy="3840160"/>
          </p:xfrm>
          <a:graphic>
            <a:graphicData uri="http://schemas.openxmlformats.org/drawingml/2006/table">
              <a:tbl>
                <a:tblPr>
                  <a:noFill/>
                </a:tblPr>
                <a:tblGrid>
                  <a:gridCol w="11430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tblGrid>
                <a:tr h="914350">
                  <a:tc>
                    <a:txBody>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Average Year</a:t>
                        </a:r>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7DAF7"/>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Arial"/>
                            <a:ea typeface="Arial"/>
                            <a:cs typeface="Arial"/>
                            <a:sym typeface="Arial"/>
                          </a:rPr>
                          <a:t>5-Year Moving Average</a:t>
                        </a:r>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7DAF7"/>
                      </a:solidFill>
                    </a:tcPr>
                  </a:tc>
                  <a:extLst>
                    <a:ext uri="{0D108BD9-81ED-4DB2-BD59-A6C34878D82A}">
                      <a16:rowId xmlns:a16="http://schemas.microsoft.com/office/drawing/2014/main" xmlns="" val="10000"/>
                    </a:ext>
                  </a:extLst>
                </a:tr>
                <a:tr h="365725">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3</a:t>
                        </a:r>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29.4</a:t>
                        </a:r>
                        <a:endParaRPr sz="1800" b="0" i="0" u="none" strike="noStrike" cap="none">
                          <a:solidFill>
                            <a:srgbClr val="000000"/>
                          </a:solidFill>
                          <a:latin typeface="Arial"/>
                          <a:ea typeface="Arial"/>
                          <a:cs typeface="Arial"/>
                          <a:sym typeface="Arial"/>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solidFill>
                    </a:tcPr>
                  </a:tc>
                  <a:extLst>
                    <a:ext uri="{0D108BD9-81ED-4DB2-BD59-A6C34878D82A}">
                      <a16:rowId xmlns:a16="http://schemas.microsoft.com/office/drawing/2014/main" xmlns="" val="10001"/>
                    </a:ext>
                  </a:extLst>
                </a:tr>
                <a:tr h="365725">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4</a:t>
                        </a:r>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34.4</a:t>
                        </a:r>
                        <a:endParaRPr sz="1800" b="0" i="0" u="none" strike="noStrike" cap="none">
                          <a:solidFill>
                            <a:srgbClr val="000000"/>
                          </a:solidFill>
                          <a:latin typeface="Arial"/>
                          <a:ea typeface="Arial"/>
                          <a:cs typeface="Arial"/>
                          <a:sym typeface="Arial"/>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solidFill>
                    </a:tcPr>
                  </a:tc>
                  <a:extLst>
                    <a:ext uri="{0D108BD9-81ED-4DB2-BD59-A6C34878D82A}">
                      <a16:rowId xmlns:a16="http://schemas.microsoft.com/office/drawing/2014/main" xmlns="" val="10002"/>
                    </a:ext>
                  </a:extLst>
                </a:tr>
                <a:tr h="365725">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5</a:t>
                        </a:r>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33.0</a:t>
                        </a:r>
                        <a:endParaRPr sz="1800" b="0" i="0" u="none" strike="noStrike" cap="none">
                          <a:solidFill>
                            <a:srgbClr val="000000"/>
                          </a:solidFill>
                          <a:latin typeface="Arial"/>
                          <a:ea typeface="Arial"/>
                          <a:cs typeface="Arial"/>
                          <a:sym typeface="Arial"/>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solidFill>
                    </a:tcPr>
                  </a:tc>
                  <a:extLst>
                    <a:ext uri="{0D108BD9-81ED-4DB2-BD59-A6C34878D82A}">
                      <a16:rowId xmlns:a16="http://schemas.microsoft.com/office/drawing/2014/main" xmlns="" val="10003"/>
                    </a:ext>
                  </a:extLst>
                </a:tr>
                <a:tr h="365725">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6</a:t>
                        </a:r>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35.4</a:t>
                        </a:r>
                        <a:endParaRPr sz="1800" b="0" i="0" u="none" strike="noStrike" cap="none">
                          <a:solidFill>
                            <a:srgbClr val="000000"/>
                          </a:solidFill>
                          <a:latin typeface="Arial"/>
                          <a:ea typeface="Arial"/>
                          <a:cs typeface="Arial"/>
                          <a:sym typeface="Arial"/>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solidFill>
                    </a:tcPr>
                  </a:tc>
                  <a:extLst>
                    <a:ext uri="{0D108BD9-81ED-4DB2-BD59-A6C34878D82A}">
                      <a16:rowId xmlns:a16="http://schemas.microsoft.com/office/drawing/2014/main" xmlns="" val="10004"/>
                    </a:ext>
                  </a:extLst>
                </a:tr>
                <a:tr h="365725">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7</a:t>
                        </a:r>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37.4</a:t>
                        </a:r>
                        <a:endParaRPr sz="1800" b="0" i="0" u="none" strike="noStrike" cap="none">
                          <a:solidFill>
                            <a:srgbClr val="000000"/>
                          </a:solidFill>
                          <a:latin typeface="Arial"/>
                          <a:ea typeface="Arial"/>
                          <a:cs typeface="Arial"/>
                          <a:sym typeface="Arial"/>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solidFill>
                    </a:tcPr>
                  </a:tc>
                  <a:extLst>
                    <a:ext uri="{0D108BD9-81ED-4DB2-BD59-A6C34878D82A}">
                      <a16:rowId xmlns:a16="http://schemas.microsoft.com/office/drawing/2014/main" xmlns="" val="10005"/>
                    </a:ext>
                  </a:extLst>
                </a:tr>
                <a:tr h="365725">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8</a:t>
                        </a:r>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41.0</a:t>
                        </a:r>
                        <a:endParaRPr sz="1800" b="0" i="0" u="none" strike="noStrike" cap="none">
                          <a:solidFill>
                            <a:srgbClr val="000000"/>
                          </a:solidFill>
                          <a:latin typeface="Arial"/>
                          <a:ea typeface="Arial"/>
                          <a:cs typeface="Arial"/>
                          <a:sym typeface="Arial"/>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solidFill>
                    </a:tcPr>
                  </a:tc>
                  <a:extLst>
                    <a:ext uri="{0D108BD9-81ED-4DB2-BD59-A6C34878D82A}">
                      <a16:rowId xmlns:a16="http://schemas.microsoft.com/office/drawing/2014/main" xmlns="" val="10006"/>
                    </a:ext>
                  </a:extLst>
                </a:tr>
                <a:tr h="365725">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9</a:t>
                        </a:r>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39.4</a:t>
                        </a:r>
                        <a:endParaRPr sz="1800" b="0" i="0" u="none" strike="noStrike" cap="none">
                          <a:solidFill>
                            <a:srgbClr val="000000"/>
                          </a:solidFill>
                          <a:latin typeface="Arial"/>
                          <a:ea typeface="Arial"/>
                          <a:cs typeface="Arial"/>
                          <a:sym typeface="Arial"/>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DE0BD"/>
                      </a:solidFill>
                    </a:tcPr>
                  </a:tc>
                  <a:extLst>
                    <a:ext uri="{0D108BD9-81ED-4DB2-BD59-A6C34878D82A}">
                      <a16:rowId xmlns:a16="http://schemas.microsoft.com/office/drawing/2014/main" xmlns="" val="10007"/>
                    </a:ext>
                  </a:extLst>
                </a:tr>
                <a:tr h="365725">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a:t>
                        </a:r>
                        <a:endParaRPr/>
                      </a:p>
                    </a:txBody>
                    <a:tcPr marL="91450" marR="91450" marT="45700" marB="45700" anchor="b">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000000"/>
                        </a:solidFill>
                        <a:prstDash val="solid"/>
                        <a:round/>
                        <a:headEnd type="none" w="sm" len="sm"/>
                        <a:tailEnd type="none" w="sm" len="sm"/>
                      </a:lnB>
                      <a:solidFill>
                        <a:srgbClr val="FDE0BD"/>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rgbClr val="000000"/>
                            </a:solidFill>
                            <a:latin typeface="Arial"/>
                            <a:ea typeface="Arial"/>
                            <a:cs typeface="Arial"/>
                            <a:sym typeface="Arial"/>
                          </a:rPr>
                          <a:t>…</a:t>
                        </a:r>
                        <a:endParaRPr/>
                      </a:p>
                    </a:txBody>
                    <a:tcPr marL="91450" marR="91450" marT="45700" marB="45700" anchor="b">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28575" cap="flat" cmpd="sng">
                        <a:solidFill>
                          <a:srgbClr val="000000"/>
                        </a:solidFill>
                        <a:prstDash val="solid"/>
                        <a:round/>
                        <a:headEnd type="none" w="sm" len="sm"/>
                        <a:tailEnd type="none" w="sm" len="sm"/>
                      </a:lnB>
                      <a:solidFill>
                        <a:srgbClr val="FDE0BD"/>
                      </a:solidFill>
                    </a:tcPr>
                  </a:tc>
                  <a:extLst>
                    <a:ext uri="{0D108BD9-81ED-4DB2-BD59-A6C34878D82A}">
                      <a16:rowId xmlns:a16="http://schemas.microsoft.com/office/drawing/2014/main" xmlns="" val="10008"/>
                    </a:ext>
                  </a:extLst>
                </a:tr>
              </a:tbl>
            </a:graphicData>
          </a:graphic>
        </p:graphicFrame>
        <p:sp>
          <p:nvSpPr>
            <p:cNvPr id="257" name="Google Shape;257;p40"/>
            <p:cNvSpPr/>
            <p:nvPr/>
          </p:nvSpPr>
          <p:spPr>
            <a:xfrm>
              <a:off x="228610" y="1941122"/>
              <a:ext cx="2209800" cy="1828800"/>
            </a:xfrm>
            <a:prstGeom prst="rect">
              <a:avLst/>
            </a:prstGeom>
            <a:noFill/>
            <a:ln w="28575" cap="flat" cmpd="sng">
              <a:solidFill>
                <a:srgbClr val="800080"/>
              </a:solidFill>
              <a:prstDash val="solid"/>
              <a:miter lim="800000"/>
              <a:headEnd type="none" w="sm" len="sm"/>
              <a:tailEnd type="none" w="sm" len="sm"/>
            </a:ln>
          </p:spPr>
          <p:txBody>
            <a:bodyPr spcFirstLastPara="1" wrap="square" lIns="91425" tIns="45700" rIns="91425" bIns="45700" anchor="ctr" anchorCtr="0">
              <a:noAutofit/>
            </a:bodyPr>
            <a:lstStyle/>
            <a:p>
              <a:endParaRPr sz="2400">
                <a:solidFill>
                  <a:srgbClr val="000000"/>
                </a:solidFill>
                <a:latin typeface="Arial"/>
                <a:ea typeface="Arial"/>
                <a:cs typeface="Arial"/>
                <a:sym typeface="Arial"/>
              </a:endParaRPr>
            </a:p>
          </p:txBody>
        </p:sp>
        <p:sp>
          <p:nvSpPr>
            <p:cNvPr id="258" name="Google Shape;258;p40"/>
            <p:cNvSpPr/>
            <p:nvPr/>
          </p:nvSpPr>
          <p:spPr>
            <a:xfrm>
              <a:off x="381010" y="2322122"/>
              <a:ext cx="2209800" cy="1828800"/>
            </a:xfrm>
            <a:prstGeom prst="rect">
              <a:avLst/>
            </a:prstGeom>
            <a:noFill/>
            <a:ln w="2857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pPr algn="ctr"/>
              <a:endParaRPr sz="2400">
                <a:solidFill>
                  <a:srgbClr val="0000FF"/>
                </a:solidFill>
                <a:latin typeface="Arial"/>
                <a:ea typeface="Arial"/>
                <a:cs typeface="Arial"/>
                <a:sym typeface="Arial"/>
              </a:endParaRPr>
            </a:p>
          </p:txBody>
        </p:sp>
        <p:sp>
          <p:nvSpPr>
            <p:cNvPr id="259" name="Google Shape;259;p40"/>
            <p:cNvSpPr/>
            <p:nvPr/>
          </p:nvSpPr>
          <p:spPr>
            <a:xfrm>
              <a:off x="533410" y="2703122"/>
              <a:ext cx="2209800" cy="1828800"/>
            </a:xfrm>
            <a:prstGeom prst="rect">
              <a:avLst/>
            </a:prstGeom>
            <a:noFill/>
            <a:ln w="28575" cap="flat" cmpd="sng">
              <a:solidFill>
                <a:srgbClr val="4F81BD"/>
              </a:solidFill>
              <a:prstDash val="solid"/>
              <a:miter lim="800000"/>
              <a:headEnd type="none" w="sm" len="sm"/>
              <a:tailEnd type="none" w="sm" len="sm"/>
            </a:ln>
          </p:spPr>
          <p:txBody>
            <a:bodyPr spcFirstLastPara="1" wrap="square" lIns="91425" tIns="45700" rIns="91425" bIns="45700" anchor="ctr" anchorCtr="0">
              <a:noAutofit/>
            </a:bodyPr>
            <a:lstStyle/>
            <a:p>
              <a:pPr algn="ctr"/>
              <a:endParaRPr sz="2400">
                <a:solidFill>
                  <a:srgbClr val="4F81BD"/>
                </a:solidFill>
                <a:latin typeface="Arial"/>
                <a:ea typeface="Arial"/>
                <a:cs typeface="Arial"/>
                <a:sym typeface="Arial"/>
              </a:endParaRPr>
            </a:p>
          </p:txBody>
        </p:sp>
        <p:cxnSp>
          <p:nvCxnSpPr>
            <p:cNvPr id="260" name="Google Shape;260;p40"/>
            <p:cNvCxnSpPr>
              <a:endCxn id="261" idx="1"/>
            </p:cNvCxnSpPr>
            <p:nvPr/>
          </p:nvCxnSpPr>
          <p:spPr>
            <a:xfrm>
              <a:off x="2438485" y="2169722"/>
              <a:ext cx="1070700" cy="571500"/>
            </a:xfrm>
            <a:prstGeom prst="straightConnector1">
              <a:avLst/>
            </a:prstGeom>
            <a:noFill/>
            <a:ln w="28575" cap="flat" cmpd="sng">
              <a:solidFill>
                <a:srgbClr val="800080"/>
              </a:solidFill>
              <a:prstDash val="solid"/>
              <a:miter lim="800000"/>
              <a:headEnd type="none" w="med" len="med"/>
              <a:tailEnd type="triangle" w="med" len="med"/>
            </a:ln>
          </p:spPr>
        </p:cxnSp>
        <p:cxnSp>
          <p:nvCxnSpPr>
            <p:cNvPr id="262" name="Google Shape;262;p40"/>
            <p:cNvCxnSpPr/>
            <p:nvPr/>
          </p:nvCxnSpPr>
          <p:spPr>
            <a:xfrm>
              <a:off x="2590810" y="2550722"/>
              <a:ext cx="893100" cy="549000"/>
            </a:xfrm>
            <a:prstGeom prst="straightConnector1">
              <a:avLst/>
            </a:prstGeom>
            <a:noFill/>
            <a:ln w="28575" cap="flat" cmpd="sng">
              <a:solidFill>
                <a:srgbClr val="0000FF"/>
              </a:solidFill>
              <a:prstDash val="solid"/>
              <a:miter lim="800000"/>
              <a:headEnd type="none" w="med" len="med"/>
              <a:tailEnd type="triangle" w="med" len="med"/>
            </a:ln>
          </p:spPr>
        </p:cxnSp>
        <p:cxnSp>
          <p:nvCxnSpPr>
            <p:cNvPr id="263" name="Google Shape;263;p40"/>
            <p:cNvCxnSpPr/>
            <p:nvPr/>
          </p:nvCxnSpPr>
          <p:spPr>
            <a:xfrm>
              <a:off x="2743210" y="2931722"/>
              <a:ext cx="690000" cy="433800"/>
            </a:xfrm>
            <a:prstGeom prst="straightConnector1">
              <a:avLst/>
            </a:prstGeom>
            <a:noFill/>
            <a:ln w="28575" cap="flat" cmpd="sng">
              <a:solidFill>
                <a:srgbClr val="4F81BD"/>
              </a:solidFill>
              <a:prstDash val="solid"/>
              <a:miter lim="800000"/>
              <a:headEnd type="none" w="med" len="med"/>
              <a:tailEnd type="triangle" w="med" len="med"/>
            </a:ln>
          </p:spPr>
        </p:cxnSp>
        <p:pic>
          <p:nvPicPr>
            <p:cNvPr id="264" name="Google Shape;264;p40"/>
            <p:cNvPicPr preferRelativeResize="0"/>
            <p:nvPr/>
          </p:nvPicPr>
          <p:blipFill rotWithShape="1">
            <a:blip r:embed="rId3">
              <a:alphaModFix/>
            </a:blip>
            <a:srcRect/>
            <a:stretch/>
          </p:blipFill>
          <p:spPr>
            <a:xfrm>
              <a:off x="6332549" y="1864922"/>
              <a:ext cx="1962149" cy="608012"/>
            </a:xfrm>
            <a:prstGeom prst="rect">
              <a:avLst/>
            </a:prstGeom>
            <a:noFill/>
            <a:ln>
              <a:noFill/>
            </a:ln>
          </p:spPr>
        </p:pic>
        <p:cxnSp>
          <p:nvCxnSpPr>
            <p:cNvPr id="265" name="Google Shape;265;p40"/>
            <p:cNvCxnSpPr>
              <a:stCxn id="261" idx="3"/>
            </p:cNvCxnSpPr>
            <p:nvPr/>
          </p:nvCxnSpPr>
          <p:spPr>
            <a:xfrm rot="10800000" flipH="1">
              <a:off x="5414185" y="2169722"/>
              <a:ext cx="529500" cy="571500"/>
            </a:xfrm>
            <a:prstGeom prst="straightConnector1">
              <a:avLst/>
            </a:prstGeom>
            <a:noFill/>
            <a:ln w="28575" cap="flat" cmpd="sng">
              <a:solidFill>
                <a:srgbClr val="800080"/>
              </a:solidFill>
              <a:prstDash val="solid"/>
              <a:miter lim="800000"/>
              <a:headEnd type="none" w="med" len="med"/>
              <a:tailEnd type="triangle" w="med" len="med"/>
            </a:ln>
          </p:spPr>
        </p:cxnSp>
        <p:sp>
          <p:nvSpPr>
            <p:cNvPr id="261" name="Google Shape;261;p40"/>
            <p:cNvSpPr/>
            <p:nvPr/>
          </p:nvSpPr>
          <p:spPr>
            <a:xfrm>
              <a:off x="3509185" y="2550722"/>
              <a:ext cx="1905000" cy="381000"/>
            </a:xfrm>
            <a:prstGeom prst="rect">
              <a:avLst/>
            </a:prstGeom>
            <a:noFill/>
            <a:ln w="28575" cap="flat" cmpd="sng">
              <a:solidFill>
                <a:srgbClr val="800080"/>
              </a:solidFill>
              <a:prstDash val="solid"/>
              <a:miter lim="800000"/>
              <a:headEnd type="none" w="sm" len="sm"/>
              <a:tailEnd type="none" w="sm" len="sm"/>
            </a:ln>
          </p:spPr>
          <p:txBody>
            <a:bodyPr spcFirstLastPara="1" wrap="square" lIns="91425" tIns="45700" rIns="91425" bIns="45700" anchor="ctr" anchorCtr="0">
              <a:noAutofit/>
            </a:bodyPr>
            <a:lstStyle/>
            <a:p>
              <a:endParaRPr sz="2400">
                <a:solidFill>
                  <a:srgbClr val="000000"/>
                </a:solidFill>
                <a:latin typeface="Arial"/>
                <a:ea typeface="Arial"/>
                <a:cs typeface="Arial"/>
                <a:sym typeface="Arial"/>
              </a:endParaRPr>
            </a:p>
          </p:txBody>
        </p:sp>
        <p:pic>
          <p:nvPicPr>
            <p:cNvPr id="266" name="Google Shape;266;p40"/>
            <p:cNvPicPr preferRelativeResize="0"/>
            <p:nvPr/>
          </p:nvPicPr>
          <p:blipFill rotWithShape="1">
            <a:blip r:embed="rId4">
              <a:alphaModFix/>
            </a:blip>
            <a:srcRect/>
            <a:stretch/>
          </p:blipFill>
          <p:spPr>
            <a:xfrm>
              <a:off x="5970598" y="2703123"/>
              <a:ext cx="3021014" cy="608013"/>
            </a:xfrm>
            <a:prstGeom prst="rect">
              <a:avLst/>
            </a:prstGeom>
            <a:noFill/>
            <a:ln>
              <a:noFill/>
            </a:ln>
          </p:spPr>
        </p:pic>
        <p:sp>
          <p:nvSpPr>
            <p:cNvPr id="267" name="Google Shape;267;p40"/>
            <p:cNvSpPr/>
            <p:nvPr/>
          </p:nvSpPr>
          <p:spPr>
            <a:xfrm>
              <a:off x="5943610" y="1636322"/>
              <a:ext cx="3048000" cy="1981200"/>
            </a:xfrm>
            <a:prstGeom prst="rect">
              <a:avLst/>
            </a:prstGeom>
            <a:noFill/>
            <a:ln w="28575" cap="flat" cmpd="sng">
              <a:solidFill>
                <a:srgbClr val="800080"/>
              </a:solidFill>
              <a:prstDash val="solid"/>
              <a:miter lim="800000"/>
              <a:headEnd type="none" w="sm" len="sm"/>
              <a:tailEnd type="none" w="sm" len="sm"/>
            </a:ln>
          </p:spPr>
          <p:txBody>
            <a:bodyPr spcFirstLastPara="1" wrap="square" lIns="91425" tIns="45700" rIns="91425" bIns="45700" anchor="ctr" anchorCtr="0">
              <a:noAutofit/>
            </a:bodyPr>
            <a:lstStyle/>
            <a:p>
              <a:endParaRPr sz="2400">
                <a:solidFill>
                  <a:srgbClr val="000000"/>
                </a:solidFill>
                <a:latin typeface="Arial"/>
                <a:ea typeface="Arial"/>
                <a:cs typeface="Arial"/>
                <a:sym typeface="Arial"/>
              </a:endParaRPr>
            </a:p>
          </p:txBody>
        </p:sp>
      </p:grpSp>
      <p:sp>
        <p:nvSpPr>
          <p:cNvPr id="16"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Steps in Moving Average Smoothing (cont..)</a:t>
            </a:r>
          </a:p>
        </p:txBody>
      </p:sp>
    </p:spTree>
    <p:extLst>
      <p:ext uri="{BB962C8B-B14F-4D97-AF65-F5344CB8AC3E}">
        <p14:creationId xmlns:p14="http://schemas.microsoft.com/office/powerpoint/2010/main" val="1253650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41"/>
          <p:cNvPicPr preferRelativeResize="0"/>
          <p:nvPr/>
        </p:nvPicPr>
        <p:blipFill rotWithShape="1">
          <a:blip r:embed="rId3">
            <a:alphaModFix/>
          </a:blip>
          <a:srcRect/>
          <a:stretch/>
        </p:blipFill>
        <p:spPr>
          <a:xfrm>
            <a:off x="1638300" y="919817"/>
            <a:ext cx="5867401" cy="4413251"/>
          </a:xfrm>
          <a:prstGeom prst="rect">
            <a:avLst/>
          </a:prstGeom>
          <a:noFill/>
          <a:ln>
            <a:noFill/>
          </a:ln>
        </p:spPr>
      </p:pic>
      <p:sp>
        <p:nvSpPr>
          <p:cNvPr id="273" name="Google Shape;273;p41"/>
          <p:cNvSpPr txBox="1"/>
          <p:nvPr/>
        </p:nvSpPr>
        <p:spPr>
          <a:xfrm>
            <a:off x="251550" y="5333062"/>
            <a:ext cx="8640900" cy="915337"/>
          </a:xfrm>
          <a:prstGeom prst="rect">
            <a:avLst/>
          </a:prstGeom>
          <a:noFill/>
          <a:ln>
            <a:noFill/>
          </a:ln>
        </p:spPr>
        <p:txBody>
          <a:bodyPr spcFirstLastPara="1" wrap="square" lIns="91425" tIns="45700" rIns="91425" bIns="45700" anchor="t" anchorCtr="0">
            <a:noAutofit/>
          </a:bodyPr>
          <a:lstStyle/>
          <a:p>
            <a:pPr algn="ctr"/>
            <a:r>
              <a:rPr lang="en-GB" sz="2400" dirty="0">
                <a:solidFill>
                  <a:srgbClr val="000000"/>
                </a:solidFill>
                <a:latin typeface="Cambria" panose="02040503050406030204" pitchFamily="18" charset="0"/>
                <a:ea typeface="Cambria" panose="02040503050406030204" pitchFamily="18" charset="0"/>
                <a:cs typeface="Avenir"/>
                <a:sym typeface="Avenir"/>
              </a:rPr>
              <a:t>The 5-year moving average </a:t>
            </a:r>
            <a:r>
              <a:rPr lang="en-GB" sz="2400" dirty="0" err="1">
                <a:solidFill>
                  <a:srgbClr val="000000"/>
                </a:solidFill>
                <a:latin typeface="Cambria" panose="02040503050406030204" pitchFamily="18" charset="0"/>
                <a:ea typeface="Cambria" panose="02040503050406030204" pitchFamily="18" charset="0"/>
                <a:cs typeface="Avenir"/>
                <a:sym typeface="Avenir"/>
              </a:rPr>
              <a:t>smoothes</a:t>
            </a:r>
            <a:r>
              <a:rPr lang="en-GB" sz="2400" dirty="0">
                <a:solidFill>
                  <a:srgbClr val="000000"/>
                </a:solidFill>
                <a:latin typeface="Cambria" panose="02040503050406030204" pitchFamily="18" charset="0"/>
                <a:ea typeface="Cambria" panose="02040503050406030204" pitchFamily="18" charset="0"/>
                <a:cs typeface="Avenir"/>
                <a:sym typeface="Avenir"/>
              </a:rPr>
              <a:t> the data and makes it easier to see the underlying trend</a:t>
            </a:r>
            <a:endParaRPr sz="2400" dirty="0">
              <a:solidFill>
                <a:srgbClr val="000000"/>
              </a:solidFill>
              <a:latin typeface="Cambria" panose="02040503050406030204" pitchFamily="18" charset="0"/>
              <a:ea typeface="Cambria" panose="02040503050406030204" pitchFamily="18" charset="0"/>
              <a:cs typeface="Avenir"/>
              <a:sym typeface="Avenir"/>
            </a:endParaRPr>
          </a:p>
        </p:txBody>
      </p:sp>
      <p:sp>
        <p:nvSpPr>
          <p:cNvPr id="4"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Steps in Moving Average Smoothing (cont..)</a:t>
            </a:r>
          </a:p>
        </p:txBody>
      </p:sp>
    </p:spTree>
    <p:extLst>
      <p:ext uri="{BB962C8B-B14F-4D97-AF65-F5344CB8AC3E}">
        <p14:creationId xmlns:p14="http://schemas.microsoft.com/office/powerpoint/2010/main" val="1207328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latin typeface="Cambria"/>
            </a:endParaRPr>
          </a:p>
        </p:txBody>
      </p:sp>
      <p:sp>
        <p:nvSpPr>
          <p:cNvPr id="3" name="Rectangle 2"/>
          <p:cNvSpPr/>
          <p:nvPr/>
        </p:nvSpPr>
        <p:spPr>
          <a:xfrm>
            <a:off x="304800" y="990600"/>
            <a:ext cx="4419600" cy="4114800"/>
          </a:xfrm>
          <a:prstGeom prst="rect">
            <a:avLst/>
          </a:prstGeom>
          <a:solidFill>
            <a:schemeClr val="bg1"/>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en-US" sz="1000" dirty="0">
              <a:latin typeface="Cambria"/>
            </a:endParaRPr>
          </a:p>
        </p:txBody>
      </p:sp>
      <p:pic>
        <p:nvPicPr>
          <p:cNvPr id="53253" name="Picture 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b="4182"/>
          <a:stretch>
            <a:fillRect/>
          </a:stretch>
        </p:blipFill>
        <p:spPr bwMode="auto">
          <a:xfrm>
            <a:off x="293914" y="1676400"/>
            <a:ext cx="7937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3254" name="TextBox 8"/>
          <p:cNvSpPr txBox="1">
            <a:spLocks noChangeArrowheads="1"/>
          </p:cNvSpPr>
          <p:nvPr/>
        </p:nvSpPr>
        <p:spPr bwMode="auto">
          <a:xfrm>
            <a:off x="1981200" y="3239869"/>
            <a:ext cx="57467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tx1"/>
                </a:solidFill>
                <a:latin typeface="Arial" panose="020B0604020202020204" pitchFamily="34" charset="0"/>
                <a:cs typeface="Arial" panose="020B0604020202020204" pitchFamily="34" charset="0"/>
              </a:defRPr>
            </a:lvl1pPr>
            <a:lvl2pPr marL="742950" indent="-285750">
              <a:defRPr sz="2500">
                <a:solidFill>
                  <a:schemeClr val="tx1"/>
                </a:solidFill>
                <a:latin typeface="Arial" panose="020B0604020202020204" pitchFamily="34" charset="0"/>
                <a:cs typeface="Arial" panose="020B0604020202020204" pitchFamily="34" charset="0"/>
              </a:defRPr>
            </a:lvl2pPr>
            <a:lvl3pPr marL="1143000" indent="-228600">
              <a:defRPr sz="2500">
                <a:solidFill>
                  <a:schemeClr val="tx1"/>
                </a:solidFill>
                <a:latin typeface="Arial" panose="020B0604020202020204" pitchFamily="34" charset="0"/>
                <a:cs typeface="Arial" panose="020B0604020202020204" pitchFamily="34" charset="0"/>
              </a:defRPr>
            </a:lvl3pPr>
            <a:lvl4pPr marL="1600200" indent="-228600">
              <a:defRPr sz="2500">
                <a:solidFill>
                  <a:schemeClr val="tx1"/>
                </a:solidFill>
                <a:latin typeface="Arial" panose="020B0604020202020204" pitchFamily="34" charset="0"/>
                <a:cs typeface="Arial" panose="020B0604020202020204" pitchFamily="34" charset="0"/>
              </a:defRPr>
            </a:lvl4pPr>
            <a:lvl5pPr marL="2057400" indent="-228600">
              <a:defRPr sz="2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9pPr>
          </a:lstStyle>
          <a:p>
            <a:pPr algn="ctr"/>
            <a:r>
              <a:rPr lang="en-US" sz="3600" b="1" dirty="0">
                <a:latin typeface="Cambria" panose="02040503050406030204" pitchFamily="18" charset="0"/>
              </a:rPr>
              <a:t>Introduction to Forecasting </a:t>
            </a:r>
          </a:p>
        </p:txBody>
      </p:sp>
    </p:spTree>
    <p:custDataLst>
      <p:tags r:id="rId1"/>
    </p:custDataLst>
    <p:extLst>
      <p:ext uri="{BB962C8B-B14F-4D97-AF65-F5344CB8AC3E}">
        <p14:creationId xmlns:p14="http://schemas.microsoft.com/office/powerpoint/2010/main" val="4240871385"/>
      </p:ext>
    </p:extLst>
  </p:cSld>
  <p:clrMapOvr>
    <a:masterClrMapping/>
  </p:clrMapOvr>
  <p:transition>
    <p:wipe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Drawbacks of Moving Average</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457200" y="990600"/>
            <a:ext cx="8229600" cy="5181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The main problem is to determine the extent of the moving average which completely eliminates the oscillatory fluctuations.</a:t>
            </a:r>
          </a:p>
          <a:p>
            <a:pPr marL="457200" lvl="0" indent="-342900">
              <a:spcBef>
                <a:spcPts val="1600"/>
              </a:spcBef>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This method assumes that the trend is linear but it is not always the case.</a:t>
            </a:r>
          </a:p>
          <a:p>
            <a:pPr marL="457200" lvl="0" indent="-342900">
              <a:spcBef>
                <a:spcPts val="1600"/>
              </a:spcBef>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It does not provide the trend values for all the terms.</a:t>
            </a:r>
          </a:p>
          <a:p>
            <a:pPr marL="457200" lvl="0" indent="-342900">
              <a:spcBef>
                <a:spcPts val="1600"/>
              </a:spcBef>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This method cannot be used for forecasting future trend which is the main objective of the time series analysis.</a:t>
            </a:r>
          </a:p>
        </p:txBody>
      </p:sp>
    </p:spTree>
    <p:extLst>
      <p:ext uri="{BB962C8B-B14F-4D97-AF65-F5344CB8AC3E}">
        <p14:creationId xmlns:p14="http://schemas.microsoft.com/office/powerpoint/2010/main" val="3706204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Exponential Smoothing</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457200" y="990600"/>
            <a:ext cx="8229600" cy="5181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Exponential smoothing is generally used to make short term forecasts but longer term forecasts using this technique can be quite unreliable. </a:t>
            </a:r>
          </a:p>
          <a:p>
            <a:pPr marL="457200" lvl="0" indent="-342900">
              <a:spcBef>
                <a:spcPts val="1600"/>
              </a:spcBef>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More recent observations given larger weights by Exponential smoothing methods</a:t>
            </a:r>
          </a:p>
          <a:p>
            <a:pPr marL="457200" lvl="0" indent="-342900">
              <a:spcBef>
                <a:spcPts val="1600"/>
              </a:spcBef>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The weights decrease exponentially as the observations become more distant. </a:t>
            </a:r>
          </a:p>
          <a:p>
            <a:pPr marL="457200" lvl="0" indent="-342900">
              <a:spcBef>
                <a:spcPts val="1600"/>
              </a:spcBef>
              <a:spcAft>
                <a:spcPts val="1600"/>
              </a:spcAft>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When the parameters describing the time series are changing slowly over time then these methods are most effective.</a:t>
            </a:r>
          </a:p>
        </p:txBody>
      </p:sp>
    </p:spTree>
    <p:extLst>
      <p:ext uri="{BB962C8B-B14F-4D97-AF65-F5344CB8AC3E}">
        <p14:creationId xmlns:p14="http://schemas.microsoft.com/office/powerpoint/2010/main" val="3050951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Types of Exponential Smoothing</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457200" y="1790700"/>
            <a:ext cx="8229600" cy="3276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lnSpc>
                <a:spcPct val="150000"/>
              </a:lnSpc>
              <a:spcBef>
                <a:spcPts val="1000"/>
              </a:spcBef>
              <a:buSzPct val="100000"/>
              <a:buAutoNum type="arabicPeriod"/>
            </a:pPr>
            <a:r>
              <a:rPr lang="en-US" sz="2400" dirty="0">
                <a:latin typeface="Cambria" panose="02040503050406030204" pitchFamily="18" charset="0"/>
                <a:ea typeface="Cambria" panose="02040503050406030204" pitchFamily="18" charset="0"/>
              </a:rPr>
              <a:t>Simple Exponential Smoothing</a:t>
            </a:r>
          </a:p>
          <a:p>
            <a:pPr marL="457200" lvl="0" indent="-342900">
              <a:lnSpc>
                <a:spcPct val="150000"/>
              </a:lnSpc>
              <a:spcBef>
                <a:spcPts val="1600"/>
              </a:spcBef>
              <a:buSzPct val="100000"/>
              <a:buAutoNum type="arabicPeriod"/>
            </a:pPr>
            <a:r>
              <a:rPr lang="en-US" sz="2400" dirty="0">
                <a:latin typeface="Cambria" panose="02040503050406030204" pitchFamily="18" charset="0"/>
                <a:ea typeface="Cambria" panose="02040503050406030204" pitchFamily="18" charset="0"/>
              </a:rPr>
              <a:t>Double Exponential Smoothing</a:t>
            </a:r>
          </a:p>
          <a:p>
            <a:pPr marL="457200" lvl="0" indent="-342900">
              <a:lnSpc>
                <a:spcPct val="150000"/>
              </a:lnSpc>
              <a:spcBef>
                <a:spcPts val="1000"/>
              </a:spcBef>
              <a:spcAft>
                <a:spcPts val="1600"/>
              </a:spcAft>
              <a:buSzPct val="100000"/>
              <a:buAutoNum type="arabicPeriod"/>
            </a:pPr>
            <a:r>
              <a:rPr lang="en-US" sz="2400" dirty="0">
                <a:latin typeface="Cambria" panose="02040503050406030204" pitchFamily="18" charset="0"/>
                <a:ea typeface="Cambria" panose="02040503050406030204" pitchFamily="18" charset="0"/>
              </a:rPr>
              <a:t>Triple Exponential Smoothing</a:t>
            </a:r>
          </a:p>
        </p:txBody>
      </p:sp>
    </p:spTree>
    <p:extLst>
      <p:ext uri="{BB962C8B-B14F-4D97-AF65-F5344CB8AC3E}">
        <p14:creationId xmlns:p14="http://schemas.microsoft.com/office/powerpoint/2010/main" val="3559997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7" name="Google Shape;297;p45"/>
          <p:cNvPicPr preferRelativeResize="0"/>
          <p:nvPr/>
        </p:nvPicPr>
        <p:blipFill rotWithShape="1">
          <a:blip r:embed="rId3">
            <a:alphaModFix/>
          </a:blip>
          <a:srcRect l="6824" t="6228" r="7662" b="2845"/>
          <a:stretch/>
        </p:blipFill>
        <p:spPr>
          <a:xfrm>
            <a:off x="4191000" y="2294976"/>
            <a:ext cx="4840949" cy="3414575"/>
          </a:xfrm>
          <a:prstGeom prst="rect">
            <a:avLst/>
          </a:prstGeom>
          <a:noFill/>
          <a:ln>
            <a:noFill/>
          </a:ln>
        </p:spPr>
      </p:pic>
      <p:sp>
        <p:nvSpPr>
          <p:cNvPr id="298" name="Google Shape;298;p45"/>
          <p:cNvSpPr txBox="1"/>
          <p:nvPr/>
        </p:nvSpPr>
        <p:spPr>
          <a:xfrm>
            <a:off x="-1588" y="990600"/>
            <a:ext cx="9144000" cy="914400"/>
          </a:xfrm>
          <a:prstGeom prst="rect">
            <a:avLst/>
          </a:prstGeom>
          <a:solidFill>
            <a:schemeClr val="accent6">
              <a:lumMod val="20000"/>
              <a:lumOff val="80000"/>
            </a:schemeClr>
          </a:solidFill>
          <a:ln>
            <a:noFill/>
          </a:ln>
        </p:spPr>
        <p:txBody>
          <a:bodyPr spcFirstLastPara="1" wrap="square" lIns="91425" tIns="91425" rIns="91425" bIns="91425" anchor="t" anchorCtr="0">
            <a:noAutofit/>
          </a:bodyPr>
          <a:lstStyle/>
          <a:p>
            <a:pPr algn="ctr"/>
            <a:r>
              <a:rPr lang="en-GB" sz="2400" dirty="0">
                <a:latin typeface="Cambria" panose="02040503050406030204" pitchFamily="18" charset="0"/>
                <a:ea typeface="Cambria" panose="02040503050406030204" pitchFamily="18" charset="0"/>
                <a:cs typeface="Avenir"/>
                <a:sym typeface="Avenir"/>
              </a:rPr>
              <a:t>SES is a time series forecasting method for </a:t>
            </a:r>
            <a:r>
              <a:rPr lang="en-GB" sz="2400" dirty="0" err="1">
                <a:latin typeface="Cambria" panose="02040503050406030204" pitchFamily="18" charset="0"/>
                <a:ea typeface="Cambria" panose="02040503050406030204" pitchFamily="18" charset="0"/>
                <a:cs typeface="Avenir"/>
                <a:sym typeface="Avenir"/>
              </a:rPr>
              <a:t>univariate</a:t>
            </a:r>
            <a:r>
              <a:rPr lang="en-GB" sz="2400" dirty="0">
                <a:latin typeface="Cambria" panose="02040503050406030204" pitchFamily="18" charset="0"/>
                <a:ea typeface="Cambria" panose="02040503050406030204" pitchFamily="18" charset="0"/>
                <a:cs typeface="Avenir"/>
                <a:sym typeface="Avenir"/>
              </a:rPr>
              <a:t> data without a trend or seasonality</a:t>
            </a:r>
            <a:endParaRPr sz="2400" dirty="0">
              <a:latin typeface="Cambria" panose="02040503050406030204" pitchFamily="18" charset="0"/>
              <a:ea typeface="Cambria" panose="02040503050406030204" pitchFamily="18" charset="0"/>
              <a:cs typeface="Avenir"/>
              <a:sym typeface="Avenir"/>
            </a:endParaRPr>
          </a:p>
        </p:txBody>
      </p:sp>
      <p:sp>
        <p:nvSpPr>
          <p:cNvPr id="299" name="Google Shape;299;p45"/>
          <p:cNvSpPr txBox="1"/>
          <p:nvPr/>
        </p:nvSpPr>
        <p:spPr>
          <a:xfrm>
            <a:off x="0" y="2133600"/>
            <a:ext cx="4086900" cy="3737326"/>
          </a:xfrm>
          <a:prstGeom prst="rect">
            <a:avLst/>
          </a:prstGeom>
          <a:noFill/>
          <a:ln>
            <a:noFill/>
          </a:ln>
        </p:spPr>
        <p:txBody>
          <a:bodyPr spcFirstLastPara="1" wrap="square" lIns="91425" tIns="91425" rIns="91425" bIns="91425" anchor="t" anchorCtr="0">
            <a:noAutofit/>
          </a:bodyPr>
          <a:lstStyle/>
          <a:p>
            <a:pPr marL="457200" indent="-342900">
              <a:lnSpc>
                <a:spcPct val="115000"/>
              </a:lnSpc>
              <a:buSzPts val="1800"/>
              <a:buFont typeface="Avenir"/>
              <a:buChar char="●"/>
            </a:pPr>
            <a:r>
              <a:rPr lang="en-GB" sz="2400" dirty="0">
                <a:latin typeface="Cambria" panose="02040503050406030204" pitchFamily="18" charset="0"/>
                <a:ea typeface="Cambria" panose="02040503050406030204" pitchFamily="18" charset="0"/>
                <a:cs typeface="Avenir"/>
                <a:sym typeface="Avenir"/>
              </a:rPr>
              <a:t>In the moving average smoothing the past observations are weighted equally</a:t>
            </a:r>
            <a:endParaRPr sz="2400" dirty="0">
              <a:latin typeface="Cambria" panose="02040503050406030204" pitchFamily="18" charset="0"/>
              <a:ea typeface="Cambria" panose="02040503050406030204" pitchFamily="18" charset="0"/>
              <a:cs typeface="Avenir"/>
              <a:sym typeface="Avenir"/>
            </a:endParaRPr>
          </a:p>
          <a:p>
            <a:pPr marL="457200" indent="-342900">
              <a:lnSpc>
                <a:spcPct val="115000"/>
              </a:lnSpc>
              <a:spcBef>
                <a:spcPts val="16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In this case exponentially decreasing weights are assigned to the past observations</a:t>
            </a:r>
            <a:endParaRPr sz="2400" dirty="0">
              <a:latin typeface="Cambria" panose="02040503050406030204" pitchFamily="18" charset="0"/>
              <a:ea typeface="Cambria" panose="02040503050406030204" pitchFamily="18" charset="0"/>
              <a:cs typeface="Avenir"/>
              <a:sym typeface="Avenir"/>
            </a:endParaRPr>
          </a:p>
          <a:p>
            <a:pPr marL="457200">
              <a:spcBef>
                <a:spcPts val="1600"/>
              </a:spcBef>
            </a:pPr>
            <a:endParaRPr sz="2400" dirty="0">
              <a:latin typeface="Cambria" panose="02040503050406030204" pitchFamily="18" charset="0"/>
              <a:ea typeface="Cambria" panose="02040503050406030204" pitchFamily="18" charset="0"/>
              <a:cs typeface="Avenir"/>
              <a:sym typeface="Avenir"/>
            </a:endParaRPr>
          </a:p>
        </p:txBody>
      </p:sp>
      <p:sp>
        <p:nvSpPr>
          <p:cNvPr id="6"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Simple Exponential Smoothing (SES)</a:t>
            </a:r>
          </a:p>
        </p:txBody>
      </p:sp>
    </p:spTree>
    <p:extLst>
      <p:ext uri="{BB962C8B-B14F-4D97-AF65-F5344CB8AC3E}">
        <p14:creationId xmlns:p14="http://schemas.microsoft.com/office/powerpoint/2010/main" val="2465835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Equation of Simple Exponential Smoothing</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457200" y="1390650"/>
            <a:ext cx="8229600" cy="40767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b"/>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(1−α) is multiplied by the previously expected value St-1 which is derived using the same formula</a:t>
            </a:r>
          </a:p>
          <a:p>
            <a:pPr marL="457200" lvl="0" indent="-342900">
              <a:buSzPct val="125000"/>
              <a:buFont typeface="Arial" panose="020B0604020202020204" pitchFamily="34" charset="0"/>
              <a:buChar char="•"/>
            </a:pPr>
            <a:r>
              <a:rPr lang="en-US" sz="2400" dirty="0">
                <a:latin typeface="Cambria" panose="02040503050406030204" pitchFamily="18" charset="0"/>
                <a:ea typeface="Cambria" panose="02040503050406030204" pitchFamily="18" charset="0"/>
              </a:rPr>
              <a:t>This makes the expression recursive and makes the method exponential</a:t>
            </a:r>
          </a:p>
        </p:txBody>
      </p:sp>
      <p:pic>
        <p:nvPicPr>
          <p:cNvPr id="4" name="Google Shape;306;p46"/>
          <p:cNvPicPr preferRelativeResize="0"/>
          <p:nvPr/>
        </p:nvPicPr>
        <p:blipFill>
          <a:blip r:embed="rId3">
            <a:alphaModFix/>
          </a:blip>
          <a:stretch>
            <a:fillRect/>
          </a:stretch>
        </p:blipFill>
        <p:spPr>
          <a:xfrm>
            <a:off x="2509838" y="1905000"/>
            <a:ext cx="4124325" cy="1276350"/>
          </a:xfrm>
          <a:prstGeom prst="rect">
            <a:avLst/>
          </a:prstGeom>
          <a:noFill/>
          <a:ln>
            <a:noFill/>
          </a:ln>
        </p:spPr>
      </p:pic>
    </p:spTree>
    <p:extLst>
      <p:ext uri="{BB962C8B-B14F-4D97-AF65-F5344CB8AC3E}">
        <p14:creationId xmlns:p14="http://schemas.microsoft.com/office/powerpoint/2010/main" val="1310023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7"/>
          <p:cNvSpPr txBox="1">
            <a:spLocks noGrp="1"/>
          </p:cNvSpPr>
          <p:nvPr>
            <p:ph type="title"/>
          </p:nvPr>
        </p:nvSpPr>
        <p:spPr>
          <a:xfrm>
            <a:off x="239675" y="1057375"/>
            <a:ext cx="8520600" cy="572700"/>
          </a:xfrm>
          <a:prstGeom prst="rect">
            <a:avLst/>
          </a:prstGeom>
        </p:spPr>
        <p:txBody>
          <a:bodyPr spcFirstLastPara="1" wrap="square" lIns="91425" tIns="91425" rIns="91425" bIns="91425" anchor="t" anchorCtr="0">
            <a:noAutofit/>
          </a:bodyPr>
          <a:lstStyle/>
          <a:p>
            <a:pPr algn="l">
              <a:buClr>
                <a:schemeClr val="dk1"/>
              </a:buClr>
              <a:buSzPts val="1100"/>
            </a:pPr>
            <a:endParaRPr sz="2400" dirty="0">
              <a:latin typeface="Cambria" panose="02040503050406030204" pitchFamily="18" charset="0"/>
              <a:ea typeface="Cambria" panose="02040503050406030204" pitchFamily="18" charset="0"/>
            </a:endParaRPr>
          </a:p>
          <a:p>
            <a:pPr algn="l"/>
            <a:endParaRPr sz="2400" dirty="0">
              <a:latin typeface="Cambria" panose="02040503050406030204" pitchFamily="18" charset="0"/>
              <a:ea typeface="Cambria" panose="02040503050406030204" pitchFamily="18" charset="0"/>
            </a:endParaRPr>
          </a:p>
        </p:txBody>
      </p:sp>
      <p:sp>
        <p:nvSpPr>
          <p:cNvPr id="312" name="Google Shape;312;p47"/>
          <p:cNvSpPr txBox="1"/>
          <p:nvPr/>
        </p:nvSpPr>
        <p:spPr>
          <a:xfrm>
            <a:off x="0" y="838199"/>
            <a:ext cx="9144000" cy="791875"/>
          </a:xfrm>
          <a:prstGeom prst="rect">
            <a:avLst/>
          </a:prstGeom>
          <a:solidFill>
            <a:schemeClr val="accent6">
              <a:lumMod val="20000"/>
              <a:lumOff val="80000"/>
            </a:schemeClr>
          </a:solidFill>
          <a:ln>
            <a:noFill/>
          </a:ln>
        </p:spPr>
        <p:txBody>
          <a:bodyPr spcFirstLastPara="1" wrap="square" lIns="91425" tIns="91425" rIns="91425" bIns="91425" anchor="ctr" anchorCtr="0">
            <a:noAutofit/>
          </a:bodyPr>
          <a:lstStyle/>
          <a:p>
            <a:pPr algn="ctr"/>
            <a:r>
              <a:rPr lang="en-GB" sz="2400" dirty="0">
                <a:solidFill>
                  <a:schemeClr val="dk1"/>
                </a:solidFill>
                <a:latin typeface="Cambria" panose="02040503050406030204" pitchFamily="18" charset="0"/>
                <a:ea typeface="Cambria" panose="02040503050406030204" pitchFamily="18" charset="0"/>
                <a:cs typeface="Avenir"/>
                <a:sym typeface="Avenir"/>
              </a:rPr>
              <a:t>DES is used for forecasting the time series when the data has linear trend and no seasonal pattern</a:t>
            </a:r>
            <a:endParaRPr sz="2400" dirty="0">
              <a:latin typeface="Cambria" panose="02040503050406030204" pitchFamily="18" charset="0"/>
              <a:ea typeface="Cambria" panose="02040503050406030204" pitchFamily="18" charset="0"/>
              <a:cs typeface="Avenir"/>
              <a:sym typeface="Avenir"/>
            </a:endParaRPr>
          </a:p>
        </p:txBody>
      </p:sp>
      <p:sp>
        <p:nvSpPr>
          <p:cNvPr id="313" name="Google Shape;313;p47"/>
          <p:cNvSpPr txBox="1"/>
          <p:nvPr/>
        </p:nvSpPr>
        <p:spPr>
          <a:xfrm>
            <a:off x="0" y="1596094"/>
            <a:ext cx="4323311" cy="5033305"/>
          </a:xfrm>
          <a:prstGeom prst="rect">
            <a:avLst/>
          </a:prstGeom>
          <a:noFill/>
          <a:ln>
            <a:noFill/>
          </a:ln>
        </p:spPr>
        <p:txBody>
          <a:bodyPr spcFirstLastPara="1" wrap="square" lIns="91425" tIns="91425" rIns="91425" bIns="91425" anchor="t" anchorCtr="0">
            <a:noAutofit/>
          </a:bodyPr>
          <a:lstStyle/>
          <a:p>
            <a:pPr marL="457200" indent="-342900">
              <a:lnSpc>
                <a:spcPct val="115000"/>
              </a:lnSpc>
              <a:spcBef>
                <a:spcPts val="10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It is also called as Holt’s trend corrected or second order exponential smoothing</a:t>
            </a:r>
            <a:endParaRPr sz="2400" dirty="0">
              <a:latin typeface="Cambria" panose="02040503050406030204" pitchFamily="18" charset="0"/>
              <a:ea typeface="Cambria" panose="02040503050406030204" pitchFamily="18" charset="0"/>
              <a:cs typeface="Avenir"/>
              <a:sym typeface="Avenir"/>
            </a:endParaRPr>
          </a:p>
          <a:p>
            <a:pPr marL="457200" indent="-342900">
              <a:lnSpc>
                <a:spcPct val="115000"/>
              </a:lnSpc>
              <a:spcBef>
                <a:spcPts val="10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It take into account the possibility of a series showing some form of trend</a:t>
            </a:r>
            <a:endParaRPr sz="2400" dirty="0">
              <a:latin typeface="Cambria" panose="02040503050406030204" pitchFamily="18" charset="0"/>
              <a:ea typeface="Cambria" panose="02040503050406030204" pitchFamily="18" charset="0"/>
              <a:cs typeface="Avenir"/>
              <a:sym typeface="Avenir"/>
            </a:endParaRPr>
          </a:p>
          <a:p>
            <a:pPr marL="457200" indent="-342900">
              <a:lnSpc>
                <a:spcPct val="115000"/>
              </a:lnSpc>
              <a:spcBef>
                <a:spcPts val="10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This slope component is itself updated through exponential smoothing</a:t>
            </a:r>
            <a:endParaRPr sz="2400" dirty="0">
              <a:latin typeface="Cambria" panose="02040503050406030204" pitchFamily="18" charset="0"/>
              <a:ea typeface="Cambria" panose="02040503050406030204" pitchFamily="18" charset="0"/>
              <a:cs typeface="Avenir"/>
              <a:sym typeface="Avenir"/>
            </a:endParaRPr>
          </a:p>
        </p:txBody>
      </p:sp>
      <p:pic>
        <p:nvPicPr>
          <p:cNvPr id="314" name="Google Shape;314;p47"/>
          <p:cNvPicPr preferRelativeResize="0"/>
          <p:nvPr/>
        </p:nvPicPr>
        <p:blipFill rotWithShape="1">
          <a:blip r:embed="rId3">
            <a:alphaModFix/>
          </a:blip>
          <a:srcRect l="5642" t="6200" r="7013"/>
          <a:stretch/>
        </p:blipFill>
        <p:spPr>
          <a:xfrm>
            <a:off x="4267200" y="1919163"/>
            <a:ext cx="4795151" cy="3019675"/>
          </a:xfrm>
          <a:prstGeom prst="rect">
            <a:avLst/>
          </a:prstGeom>
          <a:noFill/>
          <a:ln>
            <a:noFill/>
          </a:ln>
        </p:spPr>
      </p:pic>
      <p:sp>
        <p:nvSpPr>
          <p:cNvPr id="6"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Double Exponential Smoothing (DES)</a:t>
            </a:r>
          </a:p>
        </p:txBody>
      </p:sp>
    </p:spTree>
    <p:extLst>
      <p:ext uri="{BB962C8B-B14F-4D97-AF65-F5344CB8AC3E}">
        <p14:creationId xmlns:p14="http://schemas.microsoft.com/office/powerpoint/2010/main" val="3518429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0" name="Google Shape;320;p48"/>
          <p:cNvSpPr txBox="1">
            <a:spLocks noGrp="1"/>
          </p:cNvSpPr>
          <p:nvPr>
            <p:ph type="body" idx="1"/>
          </p:nvPr>
        </p:nvSpPr>
        <p:spPr>
          <a:xfrm>
            <a:off x="76200" y="876300"/>
            <a:ext cx="5334000" cy="5105400"/>
          </a:xfrm>
          <a:prstGeom prst="rect">
            <a:avLst/>
          </a:prstGeom>
        </p:spPr>
        <p:txBody>
          <a:bodyPr spcFirstLastPara="1" wrap="square" lIns="91425" tIns="91425" rIns="91425" bIns="91425" anchor="t" anchorCtr="0">
            <a:noAutofit/>
          </a:bodyPr>
          <a:lstStyle/>
          <a:p>
            <a:r>
              <a:rPr lang="en-GB" sz="2400" dirty="0">
                <a:latin typeface="Cambria" panose="02040503050406030204" pitchFamily="18" charset="0"/>
                <a:ea typeface="Cambria" panose="02040503050406030204" pitchFamily="18" charset="0"/>
              </a:rPr>
              <a:t>St = smoothed statistic, it is the simple weighted average of current observation </a:t>
            </a:r>
            <a:r>
              <a:rPr lang="en-GB" sz="2400" dirty="0" err="1">
                <a:latin typeface="Cambria" panose="02040503050406030204" pitchFamily="18" charset="0"/>
                <a:ea typeface="Cambria" panose="02040503050406030204" pitchFamily="18" charset="0"/>
              </a:rPr>
              <a:t>Xt</a:t>
            </a:r>
            <a:endParaRPr sz="2400" dirty="0">
              <a:latin typeface="Cambria" panose="02040503050406030204" pitchFamily="18" charset="0"/>
              <a:ea typeface="Cambria" panose="02040503050406030204" pitchFamily="18" charset="0"/>
            </a:endParaRPr>
          </a:p>
          <a:p>
            <a:pPr>
              <a:spcBef>
                <a:spcPts val="1600"/>
              </a:spcBef>
            </a:pPr>
            <a:r>
              <a:rPr lang="en-GB" sz="2400" dirty="0">
                <a:latin typeface="Cambria" panose="02040503050406030204" pitchFamily="18" charset="0"/>
                <a:ea typeface="Cambria" panose="02040503050406030204" pitchFamily="18" charset="0"/>
              </a:rPr>
              <a:t>St-1 = previous smoothed statistic</a:t>
            </a:r>
            <a:endParaRPr sz="2400" dirty="0">
              <a:latin typeface="Cambria" panose="02040503050406030204" pitchFamily="18" charset="0"/>
              <a:ea typeface="Cambria" panose="02040503050406030204" pitchFamily="18" charset="0"/>
            </a:endParaRPr>
          </a:p>
          <a:p>
            <a:pPr>
              <a:spcBef>
                <a:spcPts val="1600"/>
              </a:spcBef>
            </a:pPr>
            <a:r>
              <a:rPr lang="en-GB" sz="2400" dirty="0">
                <a:latin typeface="Cambria" panose="02040503050406030204" pitchFamily="18" charset="0"/>
                <a:ea typeface="Cambria" panose="02040503050406030204" pitchFamily="18" charset="0"/>
              </a:rPr>
              <a:t>α = smoothing factor of data; 0 &lt; α &lt; 1</a:t>
            </a:r>
            <a:endParaRPr sz="2400" dirty="0">
              <a:latin typeface="Cambria" panose="02040503050406030204" pitchFamily="18" charset="0"/>
              <a:ea typeface="Cambria" panose="02040503050406030204" pitchFamily="18" charset="0"/>
            </a:endParaRPr>
          </a:p>
          <a:p>
            <a:pPr>
              <a:spcBef>
                <a:spcPts val="1600"/>
              </a:spcBef>
            </a:pPr>
            <a:r>
              <a:rPr lang="en-GB" sz="2400" dirty="0">
                <a:latin typeface="Cambria" panose="02040503050406030204" pitchFamily="18" charset="0"/>
                <a:ea typeface="Cambria" panose="02040503050406030204" pitchFamily="18" charset="0"/>
              </a:rPr>
              <a:t>t = time period</a:t>
            </a:r>
            <a:endParaRPr sz="2400" dirty="0">
              <a:latin typeface="Cambria" panose="02040503050406030204" pitchFamily="18" charset="0"/>
              <a:ea typeface="Cambria" panose="02040503050406030204" pitchFamily="18" charset="0"/>
            </a:endParaRPr>
          </a:p>
          <a:p>
            <a:pPr>
              <a:spcBef>
                <a:spcPts val="1600"/>
              </a:spcBef>
            </a:pPr>
            <a:r>
              <a:rPr lang="en-GB" sz="2400" dirty="0" err="1">
                <a:latin typeface="Cambria" panose="02040503050406030204" pitchFamily="18" charset="0"/>
                <a:ea typeface="Cambria" panose="02040503050406030204" pitchFamily="18" charset="0"/>
              </a:rPr>
              <a:t>Bt</a:t>
            </a:r>
            <a:r>
              <a:rPr lang="en-GB" sz="2400" dirty="0">
                <a:latin typeface="Cambria" panose="02040503050406030204" pitchFamily="18" charset="0"/>
                <a:ea typeface="Cambria" panose="02040503050406030204" pitchFamily="18" charset="0"/>
              </a:rPr>
              <a:t> = best estimate of trend at time t</a:t>
            </a:r>
            <a:endParaRPr sz="2400" dirty="0">
              <a:latin typeface="Cambria" panose="02040503050406030204" pitchFamily="18" charset="0"/>
              <a:ea typeface="Cambria" panose="02040503050406030204" pitchFamily="18" charset="0"/>
            </a:endParaRPr>
          </a:p>
          <a:p>
            <a:pPr>
              <a:spcBef>
                <a:spcPts val="1600"/>
              </a:spcBef>
            </a:pPr>
            <a:r>
              <a:rPr lang="en-GB" sz="2400" dirty="0">
                <a:latin typeface="Cambria" panose="02040503050406030204" pitchFamily="18" charset="0"/>
                <a:ea typeface="Cambria" panose="02040503050406030204" pitchFamily="18" charset="0"/>
              </a:rPr>
              <a:t>β = trend smoothing factor; 0 &lt; β &lt;1 </a:t>
            </a:r>
            <a:endParaRPr sz="2400" dirty="0">
              <a:latin typeface="Cambria" panose="02040503050406030204" pitchFamily="18" charset="0"/>
              <a:ea typeface="Cambria" panose="02040503050406030204" pitchFamily="18" charset="0"/>
            </a:endParaRPr>
          </a:p>
          <a:p>
            <a:pPr>
              <a:spcBef>
                <a:spcPts val="1600"/>
              </a:spcBef>
            </a:pPr>
            <a:r>
              <a:rPr lang="en-GB" sz="2400" dirty="0">
                <a:latin typeface="Cambria" panose="02040503050406030204" pitchFamily="18" charset="0"/>
                <a:ea typeface="Cambria" panose="02040503050406030204" pitchFamily="18" charset="0"/>
              </a:rPr>
              <a:t>S1 = x1   , B1 = x1-x0</a:t>
            </a:r>
            <a:endParaRPr sz="2400" dirty="0">
              <a:latin typeface="Cambria" panose="02040503050406030204" pitchFamily="18" charset="0"/>
              <a:ea typeface="Cambria" panose="02040503050406030204" pitchFamily="18" charset="0"/>
            </a:endParaRPr>
          </a:p>
          <a:p>
            <a:pPr marL="0" indent="0">
              <a:spcBef>
                <a:spcPts val="1600"/>
              </a:spcBef>
              <a:spcAft>
                <a:spcPts val="1600"/>
              </a:spcAft>
              <a:buNone/>
            </a:pPr>
            <a:endParaRPr sz="2400" dirty="0">
              <a:latin typeface="Cambria" panose="02040503050406030204" pitchFamily="18" charset="0"/>
              <a:ea typeface="Cambria" panose="02040503050406030204" pitchFamily="18" charset="0"/>
            </a:endParaRPr>
          </a:p>
        </p:txBody>
      </p:sp>
      <p:pic>
        <p:nvPicPr>
          <p:cNvPr id="321" name="Google Shape;321;p48"/>
          <p:cNvPicPr preferRelativeResize="0"/>
          <p:nvPr/>
        </p:nvPicPr>
        <p:blipFill>
          <a:blip r:embed="rId3">
            <a:alphaModFix/>
          </a:blip>
          <a:stretch>
            <a:fillRect/>
          </a:stretch>
        </p:blipFill>
        <p:spPr>
          <a:xfrm>
            <a:off x="5540829" y="2362200"/>
            <a:ext cx="3505200" cy="2133600"/>
          </a:xfrm>
          <a:prstGeom prst="rect">
            <a:avLst/>
          </a:prstGeom>
          <a:noFill/>
          <a:ln>
            <a:noFill/>
          </a:ln>
        </p:spPr>
      </p:pic>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Equation of Double Exponential Smoothing</a:t>
            </a:r>
          </a:p>
        </p:txBody>
      </p:sp>
    </p:spTree>
    <p:extLst>
      <p:ext uri="{BB962C8B-B14F-4D97-AF65-F5344CB8AC3E}">
        <p14:creationId xmlns:p14="http://schemas.microsoft.com/office/powerpoint/2010/main" val="29626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7" name="Google Shape;327;p49"/>
          <p:cNvSpPr txBox="1"/>
          <p:nvPr/>
        </p:nvSpPr>
        <p:spPr>
          <a:xfrm>
            <a:off x="0" y="990600"/>
            <a:ext cx="9144000" cy="838200"/>
          </a:xfrm>
          <a:prstGeom prst="rect">
            <a:avLst/>
          </a:prstGeom>
          <a:solidFill>
            <a:schemeClr val="accent6">
              <a:lumMod val="20000"/>
              <a:lumOff val="80000"/>
            </a:schemeClr>
          </a:solidFill>
          <a:ln>
            <a:noFill/>
          </a:ln>
        </p:spPr>
        <p:txBody>
          <a:bodyPr spcFirstLastPara="1" wrap="square" lIns="91425" tIns="91425" rIns="91425" bIns="91425" anchor="ctr" anchorCtr="0">
            <a:noAutofit/>
          </a:bodyPr>
          <a:lstStyle/>
          <a:p>
            <a:pPr algn="ctr"/>
            <a:r>
              <a:rPr lang="en-GB" sz="2400" dirty="0">
                <a:latin typeface="Cambria" panose="02040503050406030204" pitchFamily="18" charset="0"/>
                <a:ea typeface="Cambria" panose="02040503050406030204" pitchFamily="18" charset="0"/>
                <a:cs typeface="Avenir"/>
                <a:sym typeface="Avenir"/>
              </a:rPr>
              <a:t>TES is used for forecasting the time series when the data has both linear trend and seasonal pattern</a:t>
            </a:r>
            <a:endParaRPr sz="2400" dirty="0">
              <a:latin typeface="Cambria" panose="02040503050406030204" pitchFamily="18" charset="0"/>
              <a:ea typeface="Cambria" panose="02040503050406030204" pitchFamily="18" charset="0"/>
              <a:cs typeface="Avenir"/>
              <a:sym typeface="Avenir"/>
            </a:endParaRPr>
          </a:p>
        </p:txBody>
      </p:sp>
      <p:sp>
        <p:nvSpPr>
          <p:cNvPr id="328" name="Google Shape;328;p49"/>
          <p:cNvSpPr txBox="1"/>
          <p:nvPr/>
        </p:nvSpPr>
        <p:spPr>
          <a:xfrm>
            <a:off x="216125" y="1828800"/>
            <a:ext cx="4086900" cy="4648200"/>
          </a:xfrm>
          <a:prstGeom prst="rect">
            <a:avLst/>
          </a:prstGeom>
          <a:noFill/>
          <a:ln>
            <a:noFill/>
          </a:ln>
        </p:spPr>
        <p:txBody>
          <a:bodyPr spcFirstLastPara="1" wrap="square" lIns="91425" tIns="91425" rIns="91425" bIns="91425" anchor="t" anchorCtr="0">
            <a:noAutofit/>
          </a:bodyPr>
          <a:lstStyle/>
          <a:p>
            <a:pPr marL="457200" indent="-342900">
              <a:lnSpc>
                <a:spcPct val="115000"/>
              </a:lnSpc>
              <a:spcBef>
                <a:spcPts val="10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It is also called as Holt-winters exponential smoothing </a:t>
            </a:r>
            <a:endParaRPr sz="2400" dirty="0">
              <a:latin typeface="Cambria" panose="02040503050406030204" pitchFamily="18" charset="0"/>
              <a:ea typeface="Cambria" panose="02040503050406030204" pitchFamily="18" charset="0"/>
              <a:cs typeface="Avenir"/>
              <a:sym typeface="Avenir"/>
            </a:endParaRPr>
          </a:p>
          <a:p>
            <a:pPr marL="457200" indent="-342900">
              <a:lnSpc>
                <a:spcPct val="115000"/>
              </a:lnSpc>
              <a:spcBef>
                <a:spcPts val="10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In addition to the alpha and beta smoothing factors, a new parameter is added called gamma (g) </a:t>
            </a:r>
            <a:endParaRPr sz="2400" dirty="0">
              <a:latin typeface="Cambria" panose="02040503050406030204" pitchFamily="18" charset="0"/>
              <a:ea typeface="Cambria" panose="02040503050406030204" pitchFamily="18" charset="0"/>
              <a:cs typeface="Avenir"/>
              <a:sym typeface="Avenir"/>
            </a:endParaRPr>
          </a:p>
          <a:p>
            <a:pPr marL="457200" indent="-342900">
              <a:lnSpc>
                <a:spcPct val="115000"/>
              </a:lnSpc>
              <a:spcBef>
                <a:spcPts val="10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It controls the influence on the seasonal component</a:t>
            </a:r>
            <a:endParaRPr sz="2400" dirty="0">
              <a:latin typeface="Cambria" panose="02040503050406030204" pitchFamily="18" charset="0"/>
              <a:ea typeface="Cambria" panose="02040503050406030204" pitchFamily="18" charset="0"/>
              <a:cs typeface="Avenir"/>
              <a:sym typeface="Avenir"/>
            </a:endParaRPr>
          </a:p>
        </p:txBody>
      </p:sp>
      <p:pic>
        <p:nvPicPr>
          <p:cNvPr id="329" name="Google Shape;329;p49"/>
          <p:cNvPicPr preferRelativeResize="0"/>
          <p:nvPr/>
        </p:nvPicPr>
        <p:blipFill rotWithShape="1">
          <a:blip r:embed="rId3">
            <a:alphaModFix/>
          </a:blip>
          <a:srcRect l="7544" t="6355" r="7967" b="5987"/>
          <a:stretch/>
        </p:blipFill>
        <p:spPr>
          <a:xfrm>
            <a:off x="4303025" y="2795001"/>
            <a:ext cx="4730526" cy="2550149"/>
          </a:xfrm>
          <a:prstGeom prst="rect">
            <a:avLst/>
          </a:prstGeom>
          <a:noFill/>
          <a:ln>
            <a:noFill/>
          </a:ln>
        </p:spPr>
      </p:pic>
      <p:sp>
        <p:nvSpPr>
          <p:cNvPr id="7"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Triple Exponential Smoothing (TES)</a:t>
            </a:r>
          </a:p>
        </p:txBody>
      </p:sp>
    </p:spTree>
    <p:extLst>
      <p:ext uri="{BB962C8B-B14F-4D97-AF65-F5344CB8AC3E}">
        <p14:creationId xmlns:p14="http://schemas.microsoft.com/office/powerpoint/2010/main" val="13429318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50"/>
          <p:cNvSpPr txBox="1">
            <a:spLocks noGrp="1"/>
          </p:cNvSpPr>
          <p:nvPr>
            <p:ph type="body" idx="1"/>
          </p:nvPr>
        </p:nvSpPr>
        <p:spPr>
          <a:xfrm>
            <a:off x="76200" y="685800"/>
            <a:ext cx="6477000" cy="1828800"/>
          </a:xfrm>
          <a:prstGeom prst="rect">
            <a:avLst/>
          </a:prstGeom>
        </p:spPr>
        <p:txBody>
          <a:bodyPr spcFirstLastPara="1" wrap="square" lIns="91425" tIns="91425" rIns="91425" bIns="91425" anchor="t" anchorCtr="0">
            <a:noAutofit/>
          </a:bodyPr>
          <a:lstStyle/>
          <a:p>
            <a:r>
              <a:rPr lang="en-GB" sz="2200" dirty="0">
                <a:latin typeface="Cambria" panose="02040503050406030204" pitchFamily="18" charset="0"/>
                <a:ea typeface="Cambria" panose="02040503050406030204" pitchFamily="18" charset="0"/>
              </a:rPr>
              <a:t>St = simple weighted average of current observation </a:t>
            </a:r>
            <a:r>
              <a:rPr lang="en-GB" sz="2200" dirty="0" err="1">
                <a:latin typeface="Cambria" panose="02040503050406030204" pitchFamily="18" charset="0"/>
                <a:ea typeface="Cambria" panose="02040503050406030204" pitchFamily="18" charset="0"/>
              </a:rPr>
              <a:t>Xt</a:t>
            </a:r>
            <a:endParaRPr sz="2200" dirty="0">
              <a:latin typeface="Cambria" panose="02040503050406030204" pitchFamily="18" charset="0"/>
              <a:ea typeface="Cambria" panose="02040503050406030204" pitchFamily="18" charset="0"/>
            </a:endParaRPr>
          </a:p>
          <a:p>
            <a:pPr>
              <a:spcBef>
                <a:spcPts val="1600"/>
              </a:spcBef>
            </a:pPr>
            <a:r>
              <a:rPr lang="en-GB" sz="2200" dirty="0">
                <a:latin typeface="Cambria" panose="02040503050406030204" pitchFamily="18" charset="0"/>
                <a:ea typeface="Cambria" panose="02040503050406030204" pitchFamily="18" charset="0"/>
              </a:rPr>
              <a:t>St-1 = previous smoothed statistic</a:t>
            </a:r>
            <a:endParaRPr sz="2200" dirty="0">
              <a:latin typeface="Cambria" panose="02040503050406030204" pitchFamily="18" charset="0"/>
              <a:ea typeface="Cambria" panose="02040503050406030204" pitchFamily="18" charset="0"/>
            </a:endParaRPr>
          </a:p>
          <a:p>
            <a:pPr>
              <a:spcBef>
                <a:spcPts val="1600"/>
              </a:spcBef>
            </a:pPr>
            <a:r>
              <a:rPr lang="en-GB" sz="2200" dirty="0">
                <a:latin typeface="Cambria" panose="02040503050406030204" pitchFamily="18" charset="0"/>
                <a:ea typeface="Cambria" panose="02040503050406030204" pitchFamily="18" charset="0"/>
              </a:rPr>
              <a:t>α = smoothing factor of data; 0 &lt; α &lt; 1</a:t>
            </a:r>
            <a:endParaRPr sz="2200" dirty="0">
              <a:latin typeface="Cambria" panose="02040503050406030204" pitchFamily="18" charset="0"/>
              <a:ea typeface="Cambria" panose="02040503050406030204" pitchFamily="18" charset="0"/>
            </a:endParaRPr>
          </a:p>
        </p:txBody>
      </p:sp>
      <p:pic>
        <p:nvPicPr>
          <p:cNvPr id="336" name="Google Shape;336;p50"/>
          <p:cNvPicPr preferRelativeResize="0"/>
          <p:nvPr/>
        </p:nvPicPr>
        <p:blipFill>
          <a:blip r:embed="rId3">
            <a:alphaModFix/>
          </a:blip>
          <a:stretch>
            <a:fillRect/>
          </a:stretch>
        </p:blipFill>
        <p:spPr>
          <a:xfrm>
            <a:off x="238522" y="3200400"/>
            <a:ext cx="4216625" cy="2222764"/>
          </a:xfrm>
          <a:prstGeom prst="rect">
            <a:avLst/>
          </a:prstGeom>
          <a:noFill/>
          <a:ln>
            <a:noFill/>
          </a:ln>
        </p:spPr>
      </p:pic>
      <p:sp>
        <p:nvSpPr>
          <p:cNvPr id="6"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Equation of Triple Exponential Smoothing</a:t>
            </a:r>
          </a:p>
        </p:txBody>
      </p:sp>
      <p:sp>
        <p:nvSpPr>
          <p:cNvPr id="7" name="Google Shape;335;p50"/>
          <p:cNvSpPr txBox="1">
            <a:spLocks/>
          </p:cNvSpPr>
          <p:nvPr/>
        </p:nvSpPr>
        <p:spPr>
          <a:xfrm>
            <a:off x="4715441" y="2362200"/>
            <a:ext cx="4437518" cy="3962400"/>
          </a:xfrm>
          <a:prstGeom prst="rect">
            <a:avLst/>
          </a:prstGeom>
        </p:spPr>
        <p:txBody>
          <a:bodyPr spcFirstLastPara="1" wrap="square" lIns="91425" tIns="91425" rIns="91425" bIns="91425" anchor="t" anchorCtr="0">
            <a:noAutofit/>
          </a:bodyPr>
          <a:lstStyle>
            <a:lvl1pPr marL="457200" lvl="0" indent="-342900" algn="l" defTabSz="455613" rtl="0" eaLnBrk="0" fontAlgn="base" hangingPunct="0">
              <a:spcBef>
                <a:spcPts val="0"/>
              </a:spcBef>
              <a:spcAft>
                <a:spcPts val="0"/>
              </a:spcAft>
              <a:buSzPts val="1800"/>
              <a:buFont typeface="Avenir"/>
              <a:buChar char="●"/>
              <a:defRPr sz="3200" kern="1200">
                <a:solidFill>
                  <a:schemeClr val="tx1"/>
                </a:solidFill>
                <a:latin typeface="Avenir"/>
                <a:ea typeface="Avenir"/>
                <a:cs typeface="Avenir"/>
                <a:sym typeface="Avenir"/>
              </a:defRPr>
            </a:lvl1pPr>
            <a:lvl2pPr marL="914400" lvl="1" indent="-317500" algn="l" defTabSz="455613" rtl="0" eaLnBrk="0" fontAlgn="base" hangingPunct="0">
              <a:spcBef>
                <a:spcPts val="1600"/>
              </a:spcBef>
              <a:spcAft>
                <a:spcPts val="0"/>
              </a:spcAft>
              <a:buSzPts val="1400"/>
              <a:buFont typeface="Avenir"/>
              <a:buChar char="○"/>
              <a:defRPr sz="2800" kern="1200">
                <a:solidFill>
                  <a:schemeClr val="tx1"/>
                </a:solidFill>
                <a:latin typeface="Avenir"/>
                <a:ea typeface="Avenir"/>
                <a:cs typeface="Avenir"/>
                <a:sym typeface="Avenir"/>
              </a:defRPr>
            </a:lvl2pPr>
            <a:lvl3pPr marL="1371600" lvl="2" indent="-317500" algn="l" defTabSz="455613" rtl="0" eaLnBrk="0" fontAlgn="base" hangingPunct="0">
              <a:spcBef>
                <a:spcPts val="1600"/>
              </a:spcBef>
              <a:spcAft>
                <a:spcPts val="0"/>
              </a:spcAft>
              <a:buSzPts val="1400"/>
              <a:buFont typeface="Avenir"/>
              <a:buChar char="■"/>
              <a:defRPr sz="2400" kern="1200">
                <a:solidFill>
                  <a:schemeClr val="tx1"/>
                </a:solidFill>
                <a:latin typeface="Avenir"/>
                <a:ea typeface="Avenir"/>
                <a:cs typeface="Avenir"/>
                <a:sym typeface="Avenir"/>
              </a:defRPr>
            </a:lvl3pPr>
            <a:lvl4pPr marL="1828800" lvl="3" indent="-317500" algn="l" defTabSz="455613" rtl="0" eaLnBrk="0" fontAlgn="base" hangingPunct="0">
              <a:spcBef>
                <a:spcPts val="1600"/>
              </a:spcBef>
              <a:spcAft>
                <a:spcPts val="0"/>
              </a:spcAft>
              <a:buSzPts val="1400"/>
              <a:buFont typeface="Avenir"/>
              <a:buChar char="●"/>
              <a:defRPr sz="2000" kern="1200">
                <a:solidFill>
                  <a:schemeClr val="tx1"/>
                </a:solidFill>
                <a:latin typeface="Avenir"/>
                <a:ea typeface="Avenir"/>
                <a:cs typeface="Avenir"/>
                <a:sym typeface="Avenir"/>
              </a:defRPr>
            </a:lvl4pPr>
            <a:lvl5pPr marL="2286000" lvl="4" indent="-317500" algn="l" defTabSz="455613" rtl="0" eaLnBrk="0" fontAlgn="base" hangingPunct="0">
              <a:spcBef>
                <a:spcPts val="1600"/>
              </a:spcBef>
              <a:spcAft>
                <a:spcPts val="0"/>
              </a:spcAft>
              <a:buSzPts val="1400"/>
              <a:buFont typeface="Avenir"/>
              <a:buChar char="○"/>
              <a:defRPr sz="2000" kern="1200">
                <a:solidFill>
                  <a:schemeClr val="tx1"/>
                </a:solidFill>
                <a:latin typeface="Avenir"/>
                <a:ea typeface="Avenir"/>
                <a:cs typeface="Avenir"/>
                <a:sym typeface="Avenir"/>
              </a:defRPr>
            </a:lvl5pPr>
            <a:lvl6pPr marL="2743200" lvl="5" indent="-317500" algn="l" defTabSz="457146" rtl="0" eaLnBrk="1" latinLnBrk="0" hangingPunct="1">
              <a:spcBef>
                <a:spcPts val="1600"/>
              </a:spcBef>
              <a:spcAft>
                <a:spcPts val="0"/>
              </a:spcAft>
              <a:buSzPts val="1400"/>
              <a:buFont typeface="Avenir"/>
              <a:buChar char="■"/>
              <a:defRPr sz="2000" kern="1200">
                <a:solidFill>
                  <a:schemeClr val="tx1"/>
                </a:solidFill>
                <a:latin typeface="Avenir"/>
                <a:ea typeface="Avenir"/>
                <a:cs typeface="Avenir"/>
                <a:sym typeface="Avenir"/>
              </a:defRPr>
            </a:lvl6pPr>
            <a:lvl7pPr marL="3200400" lvl="6" indent="-317500" algn="l" defTabSz="457146" rtl="0" eaLnBrk="1" latinLnBrk="0" hangingPunct="1">
              <a:spcBef>
                <a:spcPts val="1600"/>
              </a:spcBef>
              <a:spcAft>
                <a:spcPts val="0"/>
              </a:spcAft>
              <a:buSzPts val="1400"/>
              <a:buFont typeface="Avenir"/>
              <a:buChar char="●"/>
              <a:defRPr sz="2000" kern="1200">
                <a:solidFill>
                  <a:schemeClr val="tx1"/>
                </a:solidFill>
                <a:latin typeface="Avenir"/>
                <a:ea typeface="Avenir"/>
                <a:cs typeface="Avenir"/>
                <a:sym typeface="Avenir"/>
              </a:defRPr>
            </a:lvl7pPr>
            <a:lvl8pPr marL="3657600" lvl="7" indent="-317500" algn="l" defTabSz="457146" rtl="0" eaLnBrk="1" latinLnBrk="0" hangingPunct="1">
              <a:spcBef>
                <a:spcPts val="1600"/>
              </a:spcBef>
              <a:spcAft>
                <a:spcPts val="0"/>
              </a:spcAft>
              <a:buSzPts val="1400"/>
              <a:buFont typeface="Avenir"/>
              <a:buChar char="○"/>
              <a:defRPr sz="2000" kern="1200">
                <a:solidFill>
                  <a:schemeClr val="tx1"/>
                </a:solidFill>
                <a:latin typeface="Avenir"/>
                <a:ea typeface="Avenir"/>
                <a:cs typeface="Avenir"/>
                <a:sym typeface="Avenir"/>
              </a:defRPr>
            </a:lvl8pPr>
            <a:lvl9pPr marL="4114800" lvl="8" indent="-317500" algn="l" defTabSz="457146" rtl="0" eaLnBrk="1" latinLnBrk="0" hangingPunct="1">
              <a:spcBef>
                <a:spcPts val="1600"/>
              </a:spcBef>
              <a:spcAft>
                <a:spcPts val="1600"/>
              </a:spcAft>
              <a:buSzPts val="1400"/>
              <a:buFont typeface="Avenir"/>
              <a:buChar char="■"/>
              <a:defRPr sz="2000" kern="1200">
                <a:solidFill>
                  <a:schemeClr val="tx1"/>
                </a:solidFill>
                <a:latin typeface="Avenir"/>
                <a:ea typeface="Avenir"/>
                <a:cs typeface="Avenir"/>
                <a:sym typeface="Avenir"/>
              </a:defRPr>
            </a:lvl9pPr>
          </a:lstStyle>
          <a:p>
            <a:pPr lvl="0">
              <a:spcBef>
                <a:spcPts val="1600"/>
              </a:spcBef>
            </a:pPr>
            <a:r>
              <a:rPr lang="en-GB" sz="2200" dirty="0">
                <a:latin typeface="Cambria" panose="02040503050406030204" pitchFamily="18" charset="0"/>
                <a:ea typeface="Cambria" panose="02040503050406030204" pitchFamily="18" charset="0"/>
              </a:rPr>
              <a:t>t = time period</a:t>
            </a:r>
            <a:endParaRPr lang="en-US" sz="2200" dirty="0">
              <a:latin typeface="Cambria" panose="02040503050406030204" pitchFamily="18" charset="0"/>
              <a:ea typeface="Cambria" panose="02040503050406030204" pitchFamily="18" charset="0"/>
            </a:endParaRPr>
          </a:p>
          <a:p>
            <a:pPr>
              <a:spcBef>
                <a:spcPts val="1600"/>
              </a:spcBef>
            </a:pPr>
            <a:r>
              <a:rPr lang="en-US" sz="2200" dirty="0" err="1">
                <a:latin typeface="Cambria" panose="02040503050406030204" pitchFamily="18" charset="0"/>
                <a:ea typeface="Cambria" panose="02040503050406030204" pitchFamily="18" charset="0"/>
              </a:rPr>
              <a:t>Bt</a:t>
            </a:r>
            <a:r>
              <a:rPr lang="en-US" sz="2200" dirty="0">
                <a:latin typeface="Cambria" panose="02040503050406030204" pitchFamily="18" charset="0"/>
                <a:ea typeface="Cambria" panose="02040503050406030204" pitchFamily="18" charset="0"/>
              </a:rPr>
              <a:t> = best estimate of trend at time t</a:t>
            </a:r>
          </a:p>
          <a:p>
            <a:pPr>
              <a:spcBef>
                <a:spcPts val="1600"/>
              </a:spcBef>
            </a:pPr>
            <a:r>
              <a:rPr lang="en-US" sz="2200" dirty="0">
                <a:latin typeface="Cambria" panose="02040503050406030204" pitchFamily="18" charset="0"/>
                <a:ea typeface="Cambria" panose="02040503050406030204" pitchFamily="18" charset="0"/>
              </a:rPr>
              <a:t>β = trend smoothing factor; 0 &lt; β &lt;1 		</a:t>
            </a:r>
          </a:p>
          <a:p>
            <a:pPr>
              <a:spcBef>
                <a:spcPts val="1600"/>
              </a:spcBef>
            </a:pPr>
            <a:r>
              <a:rPr lang="en-US" sz="2200" dirty="0" err="1">
                <a:latin typeface="Cambria" panose="02040503050406030204" pitchFamily="18" charset="0"/>
                <a:ea typeface="Cambria" panose="02040503050406030204" pitchFamily="18" charset="0"/>
              </a:rPr>
              <a:t>ct</a:t>
            </a:r>
            <a:r>
              <a:rPr lang="en-US" sz="2200" dirty="0">
                <a:latin typeface="Cambria" panose="02040503050406030204" pitchFamily="18" charset="0"/>
                <a:ea typeface="Cambria" panose="02040503050406030204" pitchFamily="18" charset="0"/>
              </a:rPr>
              <a:t> = sequence of seasonal correction factor at time t</a:t>
            </a:r>
          </a:p>
          <a:p>
            <a:pPr>
              <a:spcBef>
                <a:spcPts val="1600"/>
              </a:spcBef>
            </a:pPr>
            <a:r>
              <a:rPr lang="en-US" sz="2200" dirty="0">
                <a:latin typeface="Cambria" panose="02040503050406030204" pitchFamily="18" charset="0"/>
                <a:ea typeface="Cambria" panose="02040503050406030204" pitchFamily="18" charset="0"/>
              </a:rPr>
              <a:t>γ = seasonal change smoothing factor; 0 &lt; γ &lt; 1</a:t>
            </a:r>
          </a:p>
          <a:p>
            <a:pPr indent="0">
              <a:spcBef>
                <a:spcPts val="1600"/>
              </a:spcBef>
              <a:buFont typeface="Avenir"/>
              <a:buNone/>
            </a:pPr>
            <a:endParaRPr lang="en-US" sz="2200" dirty="0">
              <a:latin typeface="Cambria" panose="02040503050406030204" pitchFamily="18" charset="0"/>
              <a:ea typeface="Cambria" panose="02040503050406030204" pitchFamily="18" charset="0"/>
            </a:endParaRPr>
          </a:p>
          <a:p>
            <a:pPr marL="0" indent="0">
              <a:spcBef>
                <a:spcPts val="1600"/>
              </a:spcBef>
              <a:buFont typeface="Avenir"/>
              <a:buNone/>
            </a:pPr>
            <a:endParaRPr lang="en-US" sz="2200" dirty="0">
              <a:latin typeface="Cambria" panose="02040503050406030204" pitchFamily="18" charset="0"/>
              <a:ea typeface="Cambria" panose="02040503050406030204" pitchFamily="18" charset="0"/>
            </a:endParaRPr>
          </a:p>
          <a:p>
            <a:pPr marL="0" indent="0">
              <a:spcBef>
                <a:spcPts val="1600"/>
              </a:spcBef>
              <a:spcAft>
                <a:spcPts val="1600"/>
              </a:spcAft>
              <a:buFont typeface="Avenir"/>
              <a:buNone/>
            </a:pPr>
            <a:endParaRPr lang="en-US"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89786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Google Shape;342;p51"/>
          <p:cNvSpPr txBox="1">
            <a:spLocks noGrp="1"/>
          </p:cNvSpPr>
          <p:nvPr>
            <p:ph type="body" idx="1"/>
          </p:nvPr>
        </p:nvSpPr>
        <p:spPr>
          <a:xfrm>
            <a:off x="381000" y="1050472"/>
            <a:ext cx="8520600" cy="4757057"/>
          </a:xfrm>
          <a:prstGeom prst="rect">
            <a:avLst/>
          </a:prstGeom>
        </p:spPr>
        <p:txBody>
          <a:bodyPr spcFirstLastPara="1" wrap="square" lIns="91425" tIns="91425" rIns="91425" bIns="91425" anchor="t" anchorCtr="0">
            <a:noAutofit/>
          </a:bodyPr>
          <a:lstStyle/>
          <a:p>
            <a:pPr>
              <a:buSzPct val="110000"/>
              <a:buChar char="•"/>
            </a:pPr>
            <a:r>
              <a:rPr lang="en-GB" sz="2400" dirty="0">
                <a:latin typeface="Cambria" panose="02040503050406030204" pitchFamily="18" charset="0"/>
                <a:ea typeface="Cambria" panose="02040503050406030204" pitchFamily="18" charset="0"/>
              </a:rPr>
              <a:t>The weight (smoothing coefficient) is α</a:t>
            </a:r>
            <a:endParaRPr sz="2400" dirty="0">
              <a:latin typeface="Cambria" panose="02040503050406030204" pitchFamily="18" charset="0"/>
              <a:ea typeface="Cambria" panose="02040503050406030204" pitchFamily="18" charset="0"/>
            </a:endParaRPr>
          </a:p>
          <a:p>
            <a:pPr lvl="1">
              <a:buChar char="o"/>
            </a:pPr>
            <a:r>
              <a:rPr lang="en-GB" sz="2400" dirty="0">
                <a:latin typeface="Cambria" panose="02040503050406030204" pitchFamily="18" charset="0"/>
                <a:ea typeface="Cambria" panose="02040503050406030204" pitchFamily="18" charset="0"/>
              </a:rPr>
              <a:t>Subjectively chosen</a:t>
            </a:r>
            <a:endParaRPr sz="2400" dirty="0">
              <a:latin typeface="Cambria" panose="02040503050406030204" pitchFamily="18" charset="0"/>
              <a:ea typeface="Cambria" panose="02040503050406030204" pitchFamily="18" charset="0"/>
            </a:endParaRPr>
          </a:p>
          <a:p>
            <a:pPr lvl="1">
              <a:buChar char="o"/>
            </a:pPr>
            <a:r>
              <a:rPr lang="en-GB" sz="2400" dirty="0">
                <a:latin typeface="Cambria" panose="02040503050406030204" pitchFamily="18" charset="0"/>
                <a:ea typeface="Cambria" panose="02040503050406030204" pitchFamily="18" charset="0"/>
              </a:rPr>
              <a:t>Ranges from 0 to 1</a:t>
            </a:r>
            <a:endParaRPr sz="2400" dirty="0">
              <a:latin typeface="Cambria" panose="02040503050406030204" pitchFamily="18" charset="0"/>
              <a:ea typeface="Cambria" panose="02040503050406030204" pitchFamily="18" charset="0"/>
            </a:endParaRPr>
          </a:p>
          <a:p>
            <a:pPr lvl="1">
              <a:buChar char="o"/>
            </a:pPr>
            <a:r>
              <a:rPr lang="en-GB" sz="2400" dirty="0">
                <a:latin typeface="Cambria" panose="02040503050406030204" pitchFamily="18" charset="0"/>
                <a:ea typeface="Cambria" panose="02040503050406030204" pitchFamily="18" charset="0"/>
              </a:rPr>
              <a:t>Smaller W gives more smoothing, larger W gives less smoothing</a:t>
            </a:r>
            <a:endParaRPr sz="2400" dirty="0">
              <a:latin typeface="Cambria" panose="02040503050406030204" pitchFamily="18" charset="0"/>
              <a:ea typeface="Cambria" panose="02040503050406030204" pitchFamily="18" charset="0"/>
            </a:endParaRPr>
          </a:p>
          <a:p>
            <a:pPr>
              <a:spcBef>
                <a:spcPts val="1600"/>
              </a:spcBef>
              <a:buSzPct val="110000"/>
              <a:buChar char="•"/>
            </a:pPr>
            <a:r>
              <a:rPr lang="en-GB" sz="2400" dirty="0">
                <a:latin typeface="Cambria" panose="02040503050406030204" pitchFamily="18" charset="0"/>
                <a:ea typeface="Cambria" panose="02040503050406030204" pitchFamily="18" charset="0"/>
              </a:rPr>
              <a:t>The weight is:</a:t>
            </a:r>
            <a:endParaRPr sz="2400" dirty="0">
              <a:latin typeface="Cambria" panose="02040503050406030204" pitchFamily="18" charset="0"/>
              <a:ea typeface="Cambria" panose="02040503050406030204" pitchFamily="18" charset="0"/>
            </a:endParaRPr>
          </a:p>
          <a:p>
            <a:pPr lvl="1">
              <a:buChar char="o"/>
            </a:pPr>
            <a:r>
              <a:rPr lang="en-GB" sz="2400" dirty="0">
                <a:latin typeface="Cambria" panose="02040503050406030204" pitchFamily="18" charset="0"/>
                <a:ea typeface="Cambria" panose="02040503050406030204" pitchFamily="18" charset="0"/>
              </a:rPr>
              <a:t>Close to 0 for smoothing out unwanted cyclical and irregular components</a:t>
            </a:r>
            <a:endParaRPr sz="2400" dirty="0">
              <a:latin typeface="Cambria" panose="02040503050406030204" pitchFamily="18" charset="0"/>
              <a:ea typeface="Cambria" panose="02040503050406030204" pitchFamily="18" charset="0"/>
            </a:endParaRPr>
          </a:p>
          <a:p>
            <a:pPr lvl="1">
              <a:buChar char="o"/>
            </a:pPr>
            <a:r>
              <a:rPr lang="en-GB" sz="2400" dirty="0">
                <a:latin typeface="Cambria" panose="02040503050406030204" pitchFamily="18" charset="0"/>
                <a:ea typeface="Cambria" panose="02040503050406030204" pitchFamily="18" charset="0"/>
              </a:rPr>
              <a:t>Close to 1 for forecasting</a:t>
            </a:r>
            <a:endParaRPr sz="2400" dirty="0">
              <a:latin typeface="Cambria" panose="02040503050406030204" pitchFamily="18" charset="0"/>
              <a:ea typeface="Cambria" panose="02040503050406030204" pitchFamily="18" charset="0"/>
            </a:endParaRPr>
          </a:p>
          <a:p>
            <a:pPr marL="0" indent="0">
              <a:spcBef>
                <a:spcPts val="1600"/>
              </a:spcBef>
              <a:buClr>
                <a:schemeClr val="dk1"/>
              </a:buClr>
              <a:buSzPts val="3200"/>
              <a:buNone/>
            </a:pPr>
            <a:endParaRPr sz="2400" dirty="0">
              <a:latin typeface="Cambria" panose="02040503050406030204" pitchFamily="18" charset="0"/>
              <a:ea typeface="Cambria" panose="02040503050406030204" pitchFamily="18" charset="0"/>
            </a:endParaRPr>
          </a:p>
          <a:p>
            <a:pPr marL="0" indent="0">
              <a:spcBef>
                <a:spcPts val="1600"/>
              </a:spcBef>
              <a:spcAft>
                <a:spcPts val="1600"/>
              </a:spcAft>
              <a:buNone/>
            </a:pPr>
            <a:endParaRPr sz="2400" dirty="0">
              <a:latin typeface="Cambria" panose="02040503050406030204" pitchFamily="18" charset="0"/>
              <a:ea typeface="Cambria" panose="02040503050406030204" pitchFamily="18" charset="0"/>
            </a:endParaRPr>
          </a:p>
        </p:txBody>
      </p:sp>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Conditions of Exponential Smoothing</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304800" y="838200"/>
            <a:ext cx="8229600" cy="5181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1619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What is Forecasting?</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457200" y="1143000"/>
            <a:ext cx="8229600" cy="48768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spcBef>
                <a:spcPts val="1000"/>
              </a:spcBef>
              <a:buSzPct val="100000"/>
              <a:buFont typeface="Arial" panose="020B0604020202020204" pitchFamily="34" charset="0"/>
              <a:buChar char="•"/>
            </a:pPr>
            <a:r>
              <a:rPr lang="en-US" sz="2400" dirty="0">
                <a:latin typeface="Cambria" panose="02040503050406030204" pitchFamily="18" charset="0"/>
                <a:ea typeface="Cambria" panose="02040503050406030204" pitchFamily="18" charset="0"/>
              </a:rPr>
              <a:t>Forecasting is to predict or estimate a future event or trend</a:t>
            </a:r>
          </a:p>
          <a:p>
            <a:pPr marL="457200" lvl="0" indent="-342900">
              <a:spcBef>
                <a:spcPts val="1600"/>
              </a:spcBef>
              <a:buSzPct val="100000"/>
              <a:buFont typeface="Arial" panose="020B0604020202020204" pitchFamily="34" charset="0"/>
              <a:buChar char="•"/>
            </a:pPr>
            <a:r>
              <a:rPr lang="en-US" sz="2400" dirty="0">
                <a:latin typeface="Cambria" panose="02040503050406030204" pitchFamily="18" charset="0"/>
                <a:ea typeface="Cambria" panose="02040503050406030204" pitchFamily="18" charset="0"/>
              </a:rPr>
              <a:t>For businesses and analysts forecasting is determining what is going to happen in the future by analyzing what happened in the past and what is going on now</a:t>
            </a:r>
          </a:p>
          <a:p>
            <a:pPr marL="457200" lvl="0" indent="-342900">
              <a:spcBef>
                <a:spcPts val="1000"/>
              </a:spcBef>
              <a:spcAft>
                <a:spcPts val="1600"/>
              </a:spcAft>
              <a:buSzPct val="100000"/>
              <a:buFont typeface="Arial" panose="020B0604020202020204" pitchFamily="34" charset="0"/>
              <a:buChar char="•"/>
            </a:pPr>
            <a:r>
              <a:rPr lang="en-US" sz="2400" dirty="0">
                <a:latin typeface="Cambria" panose="02040503050406030204" pitchFamily="18" charset="0"/>
                <a:ea typeface="Cambria" panose="02040503050406030204" pitchFamily="18" charset="0"/>
              </a:rPr>
              <a:t>Good forecasts capture the genuine patterns and relationships which exist in the historical data, but do not replicate past events that will not occur again</a:t>
            </a:r>
          </a:p>
        </p:txBody>
      </p:sp>
    </p:spTree>
    <p:extLst>
      <p:ext uri="{BB962C8B-B14F-4D97-AF65-F5344CB8AC3E}">
        <p14:creationId xmlns:p14="http://schemas.microsoft.com/office/powerpoint/2010/main" val="3343735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2"/>
          <p:cNvSpPr txBox="1">
            <a:spLocks noGrp="1"/>
          </p:cNvSpPr>
          <p:nvPr>
            <p:ph type="body" idx="1"/>
          </p:nvPr>
        </p:nvSpPr>
        <p:spPr>
          <a:xfrm>
            <a:off x="228600" y="685800"/>
            <a:ext cx="8746200" cy="881100"/>
          </a:xfrm>
          <a:prstGeom prst="rect">
            <a:avLst/>
          </a:prstGeom>
        </p:spPr>
        <p:txBody>
          <a:bodyPr spcFirstLastPara="1" wrap="square" lIns="91425" tIns="91425" rIns="91425" bIns="91425" anchor="t" anchorCtr="0">
            <a:noAutofit/>
          </a:bodyPr>
          <a:lstStyle/>
          <a:p>
            <a:pPr marL="0" indent="0">
              <a:spcAft>
                <a:spcPts val="1600"/>
              </a:spcAft>
              <a:buNone/>
            </a:pPr>
            <a:r>
              <a:rPr lang="en-GB" sz="2400" dirty="0">
                <a:latin typeface="Cambria" panose="02040503050406030204" pitchFamily="18" charset="0"/>
                <a:ea typeface="Cambria" panose="02040503050406030204" pitchFamily="18" charset="0"/>
              </a:rPr>
              <a:t>The sales of a magazine in a stall for the previous 10 months is given below.</a:t>
            </a:r>
            <a:endParaRPr sz="2400" dirty="0">
              <a:latin typeface="Cambria" panose="02040503050406030204" pitchFamily="18" charset="0"/>
              <a:ea typeface="Cambria" panose="02040503050406030204" pitchFamily="18" charset="0"/>
            </a:endParaRPr>
          </a:p>
        </p:txBody>
      </p:sp>
      <p:graphicFrame>
        <p:nvGraphicFramePr>
          <p:cNvPr id="348" name="Google Shape;348;p52"/>
          <p:cNvGraphicFramePr/>
          <p:nvPr>
            <p:extLst>
              <p:ext uri="{D42A27DB-BD31-4B8C-83A1-F6EECF244321}">
                <p14:modId xmlns:p14="http://schemas.microsoft.com/office/powerpoint/2010/main" val="698469642"/>
              </p:ext>
            </p:extLst>
          </p:nvPr>
        </p:nvGraphicFramePr>
        <p:xfrm>
          <a:off x="3149625" y="1600825"/>
          <a:ext cx="2844750" cy="5028870"/>
        </p:xfrm>
        <a:graphic>
          <a:graphicData uri="http://schemas.openxmlformats.org/drawingml/2006/table">
            <a:tbl>
              <a:tblPr>
                <a:noFill/>
              </a:tblPr>
              <a:tblGrid>
                <a:gridCol w="1422375">
                  <a:extLst>
                    <a:ext uri="{9D8B030D-6E8A-4147-A177-3AD203B41FA5}">
                      <a16:colId xmlns:a16="http://schemas.microsoft.com/office/drawing/2014/main" xmlns="" val="20000"/>
                    </a:ext>
                  </a:extLst>
                </a:gridCol>
                <a:gridCol w="1422375">
                  <a:extLst>
                    <a:ext uri="{9D8B030D-6E8A-4147-A177-3AD203B41FA5}">
                      <a16:colId xmlns:a16="http://schemas.microsoft.com/office/drawing/2014/main" xmlns="" val="20001"/>
                    </a:ext>
                  </a:extLst>
                </a:gridCol>
              </a:tblGrid>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Month</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Sales</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00"/>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January</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30</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01"/>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February</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25</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02"/>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March</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35</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03"/>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April</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25</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04"/>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May</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20</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05"/>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June</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30</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06"/>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July</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35</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07"/>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August</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40</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08"/>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September</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30</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09"/>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October</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dirty="0">
                          <a:latin typeface="Cambria" panose="02040503050406030204" pitchFamily="18" charset="0"/>
                          <a:ea typeface="Cambria" panose="02040503050406030204" pitchFamily="18" charset="0"/>
                          <a:cs typeface="Avenir"/>
                          <a:sym typeface="Avenir"/>
                        </a:rPr>
                        <a:t>45</a:t>
                      </a:r>
                      <a:endParaRPr dirty="0">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10"/>
                  </a:ext>
                </a:extLst>
              </a:tr>
            </a:tbl>
          </a:graphicData>
        </a:graphic>
      </p:graphicFrame>
      <p:sp>
        <p:nvSpPr>
          <p:cNvPr id="4"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Conditions of Exponential Smoothing</a:t>
            </a:r>
          </a:p>
        </p:txBody>
      </p:sp>
    </p:spTree>
    <p:extLst>
      <p:ext uri="{BB962C8B-B14F-4D97-AF65-F5344CB8AC3E}">
        <p14:creationId xmlns:p14="http://schemas.microsoft.com/office/powerpoint/2010/main" val="2300734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3"/>
          <p:cNvSpPr txBox="1">
            <a:spLocks noGrp="1"/>
          </p:cNvSpPr>
          <p:nvPr>
            <p:ph type="body" idx="1"/>
          </p:nvPr>
        </p:nvSpPr>
        <p:spPr>
          <a:xfrm>
            <a:off x="381000" y="2095500"/>
            <a:ext cx="3200400" cy="2667000"/>
          </a:xfrm>
          <a:prstGeom prst="rect">
            <a:avLst/>
          </a:prstGeom>
        </p:spPr>
        <p:txBody>
          <a:bodyPr spcFirstLastPara="1" wrap="square" lIns="91425" tIns="91425" rIns="91425" bIns="91425" anchor="t" anchorCtr="0">
            <a:noAutofit/>
          </a:bodyPr>
          <a:lstStyle/>
          <a:p>
            <a:r>
              <a:rPr lang="en-GB" sz="2400" dirty="0">
                <a:latin typeface="Cambria" panose="02040503050406030204" pitchFamily="18" charset="0"/>
                <a:ea typeface="Cambria" panose="02040503050406030204" pitchFamily="18" charset="0"/>
              </a:rPr>
              <a:t>After calculating the simple exponential smoothing </a:t>
            </a:r>
          </a:p>
          <a:p>
            <a:endParaRPr sz="2400" dirty="0">
              <a:latin typeface="Cambria" panose="02040503050406030204" pitchFamily="18" charset="0"/>
              <a:ea typeface="Cambria" panose="02040503050406030204" pitchFamily="18" charset="0"/>
            </a:endParaRPr>
          </a:p>
          <a:p>
            <a:r>
              <a:rPr lang="en-GB" sz="2400" dirty="0">
                <a:latin typeface="Cambria" panose="02040503050406030204" pitchFamily="18" charset="0"/>
                <a:ea typeface="Cambria" panose="02040503050406030204" pitchFamily="18" charset="0"/>
              </a:rPr>
              <a:t>By taking α =0.3 for the above data</a:t>
            </a:r>
            <a:endParaRPr sz="2400" dirty="0">
              <a:latin typeface="Cambria" panose="02040503050406030204" pitchFamily="18" charset="0"/>
              <a:ea typeface="Cambria" panose="02040503050406030204" pitchFamily="18" charset="0"/>
            </a:endParaRPr>
          </a:p>
          <a:p>
            <a:pPr marL="0" indent="0">
              <a:spcBef>
                <a:spcPts val="1600"/>
              </a:spcBef>
              <a:spcAft>
                <a:spcPts val="1600"/>
              </a:spcAft>
              <a:buNone/>
            </a:pPr>
            <a:endParaRPr sz="2400" dirty="0">
              <a:latin typeface="Cambria" panose="02040503050406030204" pitchFamily="18" charset="0"/>
              <a:ea typeface="Cambria" panose="02040503050406030204" pitchFamily="18" charset="0"/>
            </a:endParaRPr>
          </a:p>
        </p:txBody>
      </p:sp>
      <p:graphicFrame>
        <p:nvGraphicFramePr>
          <p:cNvPr id="354" name="Google Shape;354;p53"/>
          <p:cNvGraphicFramePr/>
          <p:nvPr>
            <p:extLst>
              <p:ext uri="{D42A27DB-BD31-4B8C-83A1-F6EECF244321}">
                <p14:modId xmlns:p14="http://schemas.microsoft.com/office/powerpoint/2010/main" val="1278373550"/>
              </p:ext>
            </p:extLst>
          </p:nvPr>
        </p:nvGraphicFramePr>
        <p:xfrm>
          <a:off x="3936000" y="838560"/>
          <a:ext cx="5055600" cy="5486040"/>
        </p:xfrm>
        <a:graphic>
          <a:graphicData uri="http://schemas.openxmlformats.org/drawingml/2006/table">
            <a:tbl>
              <a:tblPr>
                <a:noFill/>
              </a:tblPr>
              <a:tblGrid>
                <a:gridCol w="1592140">
                  <a:extLst>
                    <a:ext uri="{9D8B030D-6E8A-4147-A177-3AD203B41FA5}">
                      <a16:colId xmlns:a16="http://schemas.microsoft.com/office/drawing/2014/main" xmlns="" val="20000"/>
                    </a:ext>
                  </a:extLst>
                </a:gridCol>
                <a:gridCol w="1189527">
                  <a:extLst>
                    <a:ext uri="{9D8B030D-6E8A-4147-A177-3AD203B41FA5}">
                      <a16:colId xmlns:a16="http://schemas.microsoft.com/office/drawing/2014/main" xmlns="" val="20001"/>
                    </a:ext>
                  </a:extLst>
                </a:gridCol>
                <a:gridCol w="2273933">
                  <a:extLst>
                    <a:ext uri="{9D8B030D-6E8A-4147-A177-3AD203B41FA5}">
                      <a16:colId xmlns:a16="http://schemas.microsoft.com/office/drawing/2014/main" xmlns="" val="20002"/>
                    </a:ext>
                  </a:extLst>
                </a:gridCol>
              </a:tblGrid>
              <a:tr h="337925">
                <a:tc>
                  <a:txBody>
                    <a:bodyPr/>
                    <a:lstStyle/>
                    <a:p>
                      <a:pPr marL="0" lvl="0" indent="0" algn="l" rtl="0">
                        <a:spcBef>
                          <a:spcPts val="0"/>
                        </a:spcBef>
                        <a:spcAft>
                          <a:spcPts val="0"/>
                        </a:spcAft>
                        <a:buNone/>
                      </a:pPr>
                      <a:r>
                        <a:rPr lang="en-GB" dirty="0">
                          <a:latin typeface="Cambria" panose="02040503050406030204" pitchFamily="18" charset="0"/>
                          <a:ea typeface="Cambria" panose="02040503050406030204" pitchFamily="18" charset="0"/>
                          <a:cs typeface="Avenir"/>
                          <a:sym typeface="Avenir"/>
                        </a:rPr>
                        <a:t>Month</a:t>
                      </a:r>
                      <a:endParaRPr dirty="0">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dirty="0">
                          <a:latin typeface="Cambria" panose="02040503050406030204" pitchFamily="18" charset="0"/>
                          <a:ea typeface="Cambria" panose="02040503050406030204" pitchFamily="18" charset="0"/>
                          <a:cs typeface="Avenir"/>
                          <a:sym typeface="Avenir"/>
                        </a:rPr>
                        <a:t>Sales</a:t>
                      </a:r>
                      <a:endParaRPr dirty="0">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Exponential smooth </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00"/>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January</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30</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30</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01"/>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February</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25</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30</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02"/>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March</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35</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28.5</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03"/>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April</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25</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30.45</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04"/>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May</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20</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14.1</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05"/>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June</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30</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15.87</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06"/>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July</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35</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20.109</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07"/>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August</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40</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24.5763</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08"/>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September</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30</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29.20341</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09"/>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October</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45</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29.442387</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10"/>
                  </a:ext>
                </a:extLst>
              </a:tr>
              <a:tr h="337925">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November</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tc>
                  <a:txBody>
                    <a:bodyPr/>
                    <a:lstStyle/>
                    <a:p>
                      <a:pPr marL="0" lvl="0" indent="0" algn="l" rtl="0">
                        <a:spcBef>
                          <a:spcPts val="0"/>
                        </a:spcBef>
                        <a:spcAft>
                          <a:spcPts val="0"/>
                        </a:spcAft>
                        <a:buNone/>
                      </a:pPr>
                      <a:r>
                        <a:rPr lang="en-GB" dirty="0">
                          <a:solidFill>
                            <a:srgbClr val="FF0000"/>
                          </a:solidFill>
                          <a:latin typeface="Cambria" panose="02040503050406030204" pitchFamily="18" charset="0"/>
                          <a:ea typeface="Cambria" panose="02040503050406030204" pitchFamily="18" charset="0"/>
                          <a:cs typeface="Avenir"/>
                          <a:sym typeface="Avenir"/>
                        </a:rPr>
                        <a:t>34.1096709</a:t>
                      </a:r>
                      <a:endParaRPr dirty="0">
                        <a:solidFill>
                          <a:srgbClr val="FF0000"/>
                        </a:solidFill>
                        <a:latin typeface="Cambria" panose="02040503050406030204" pitchFamily="18" charset="0"/>
                        <a:ea typeface="Cambria" panose="02040503050406030204" pitchFamily="18" charset="0"/>
                        <a:cs typeface="Avenir"/>
                        <a:sym typeface="Avenir"/>
                      </a:endParaRPr>
                    </a:p>
                  </a:txBody>
                  <a:tcPr marL="91425" marR="91425" marT="91425" marB="91425">
                    <a:solidFill>
                      <a:srgbClr val="F3F3F3"/>
                    </a:solidFill>
                  </a:tcPr>
                </a:tc>
                <a:extLst>
                  <a:ext uri="{0D108BD9-81ED-4DB2-BD59-A6C34878D82A}">
                    <a16:rowId xmlns:a16="http://schemas.microsoft.com/office/drawing/2014/main" xmlns="" val="10011"/>
                  </a:ext>
                </a:extLst>
              </a:tr>
            </a:tbl>
          </a:graphicData>
        </a:graphic>
      </p:graphicFrame>
      <p:sp>
        <p:nvSpPr>
          <p:cNvPr id="4"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Conditions of Exponential Smoothing</a:t>
            </a:r>
          </a:p>
        </p:txBody>
      </p:sp>
    </p:spTree>
    <p:extLst>
      <p:ext uri="{BB962C8B-B14F-4D97-AF65-F5344CB8AC3E}">
        <p14:creationId xmlns:p14="http://schemas.microsoft.com/office/powerpoint/2010/main" val="27055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Google Shape;360;p54"/>
          <p:cNvSpPr txBox="1">
            <a:spLocks noGrp="1"/>
          </p:cNvSpPr>
          <p:nvPr>
            <p:ph type="body" idx="1"/>
          </p:nvPr>
        </p:nvSpPr>
        <p:spPr>
          <a:xfrm>
            <a:off x="311700" y="1322615"/>
            <a:ext cx="8520600" cy="4212771"/>
          </a:xfrm>
          <a:prstGeom prst="rect">
            <a:avLst/>
          </a:prstGeom>
        </p:spPr>
        <p:txBody>
          <a:bodyPr spcFirstLastPara="1" wrap="square" lIns="91425" tIns="91425" rIns="91425" bIns="91425" anchor="t" anchorCtr="0">
            <a:noAutofit/>
          </a:bodyPr>
          <a:lstStyle/>
          <a:p>
            <a:r>
              <a:rPr lang="en-GB" sz="2400" dirty="0">
                <a:latin typeface="Cambria" panose="02040503050406030204" pitchFamily="18" charset="0"/>
                <a:ea typeface="Cambria" panose="02040503050406030204" pitchFamily="18" charset="0"/>
              </a:rPr>
              <a:t>All of the model </a:t>
            </a:r>
            <a:r>
              <a:rPr lang="en-GB" sz="2400" dirty="0" err="1">
                <a:latin typeface="Cambria" panose="02040503050406030204" pitchFamily="18" charset="0"/>
                <a:ea typeface="Cambria" panose="02040503050406030204" pitchFamily="18" charset="0"/>
              </a:rPr>
              <a:t>hyperparameters</a:t>
            </a:r>
            <a:r>
              <a:rPr lang="en-GB" sz="2400" dirty="0">
                <a:latin typeface="Cambria" panose="02040503050406030204" pitchFamily="18" charset="0"/>
                <a:ea typeface="Cambria" panose="02040503050406030204" pitchFamily="18" charset="0"/>
              </a:rPr>
              <a:t> can be specified explicitly</a:t>
            </a:r>
            <a:endParaRPr sz="2400" dirty="0">
              <a:latin typeface="Cambria" panose="02040503050406030204" pitchFamily="18" charset="0"/>
              <a:ea typeface="Cambria" panose="02040503050406030204" pitchFamily="18" charset="0"/>
            </a:endParaRPr>
          </a:p>
          <a:p>
            <a:pPr>
              <a:spcBef>
                <a:spcPts val="1600"/>
              </a:spcBef>
            </a:pPr>
            <a:r>
              <a:rPr lang="en-GB" sz="2400" dirty="0">
                <a:latin typeface="Cambria" panose="02040503050406030204" pitchFamily="18" charset="0"/>
                <a:ea typeface="Cambria" panose="02040503050406030204" pitchFamily="18" charset="0"/>
              </a:rPr>
              <a:t>It is common to use numerical optimization to search for and fund the smoothing coefficients (alpha, beta, gamma, and phi) for the model that result in the lowest error</a:t>
            </a:r>
            <a:endParaRPr sz="2400" dirty="0">
              <a:latin typeface="Cambria" panose="02040503050406030204" pitchFamily="18" charset="0"/>
              <a:ea typeface="Cambria" panose="02040503050406030204" pitchFamily="18" charset="0"/>
            </a:endParaRPr>
          </a:p>
          <a:p>
            <a:pPr>
              <a:spcBef>
                <a:spcPts val="1600"/>
              </a:spcBef>
            </a:pPr>
            <a:r>
              <a:rPr lang="en-GB" sz="2400" dirty="0">
                <a:latin typeface="Cambria" panose="02040503050406030204" pitchFamily="18" charset="0"/>
                <a:ea typeface="Cambria" panose="02040503050406030204" pitchFamily="18" charset="0"/>
              </a:rPr>
              <a:t>The parameters that specify the type of change in the trend and seasonality, such as weather are additive or multiplicative </a:t>
            </a:r>
            <a:endParaRPr sz="2400" dirty="0">
              <a:latin typeface="Cambria" panose="02040503050406030204" pitchFamily="18" charset="0"/>
              <a:ea typeface="Cambria" panose="02040503050406030204" pitchFamily="18" charset="0"/>
            </a:endParaRPr>
          </a:p>
          <a:p>
            <a:pPr>
              <a:spcBef>
                <a:spcPts val="1600"/>
              </a:spcBef>
              <a:spcAft>
                <a:spcPts val="1600"/>
              </a:spcAft>
            </a:pPr>
            <a:r>
              <a:rPr lang="en-GB" sz="2400" dirty="0">
                <a:latin typeface="Cambria" panose="02040503050406030204" pitchFamily="18" charset="0"/>
                <a:ea typeface="Cambria" panose="02040503050406030204" pitchFamily="18" charset="0"/>
              </a:rPr>
              <a:t>Whether they should be dampened, must be specified explicitly</a:t>
            </a:r>
            <a:endParaRPr sz="2400" dirty="0">
              <a:latin typeface="Cambria" panose="02040503050406030204" pitchFamily="18" charset="0"/>
              <a:ea typeface="Cambria" panose="02040503050406030204" pitchFamily="18" charset="0"/>
            </a:endParaRPr>
          </a:p>
        </p:txBody>
      </p:sp>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How to configure Exponential Smoothing</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381000" y="838200"/>
            <a:ext cx="8382000" cy="5181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70354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latin typeface="Cambria"/>
            </a:endParaRPr>
          </a:p>
        </p:txBody>
      </p:sp>
      <p:sp>
        <p:nvSpPr>
          <p:cNvPr id="3" name="Rectangle 2"/>
          <p:cNvSpPr/>
          <p:nvPr/>
        </p:nvSpPr>
        <p:spPr>
          <a:xfrm>
            <a:off x="304800" y="990600"/>
            <a:ext cx="4419600" cy="4114800"/>
          </a:xfrm>
          <a:prstGeom prst="rect">
            <a:avLst/>
          </a:prstGeom>
          <a:solidFill>
            <a:schemeClr val="bg1"/>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en-US" sz="1000" dirty="0">
              <a:latin typeface="Cambria"/>
            </a:endParaRPr>
          </a:p>
        </p:txBody>
      </p:sp>
      <p:pic>
        <p:nvPicPr>
          <p:cNvPr id="53253" name="Picture 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b="4182"/>
          <a:stretch>
            <a:fillRect/>
          </a:stretch>
        </p:blipFill>
        <p:spPr bwMode="auto">
          <a:xfrm>
            <a:off x="293914" y="1676400"/>
            <a:ext cx="7937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3254" name="TextBox 8"/>
          <p:cNvSpPr txBox="1">
            <a:spLocks noChangeArrowheads="1"/>
          </p:cNvSpPr>
          <p:nvPr/>
        </p:nvSpPr>
        <p:spPr bwMode="auto">
          <a:xfrm>
            <a:off x="1981200" y="3239869"/>
            <a:ext cx="57467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tx1"/>
                </a:solidFill>
                <a:latin typeface="Arial" panose="020B0604020202020204" pitchFamily="34" charset="0"/>
                <a:cs typeface="Arial" panose="020B0604020202020204" pitchFamily="34" charset="0"/>
              </a:defRPr>
            </a:lvl1pPr>
            <a:lvl2pPr marL="742950" indent="-285750">
              <a:defRPr sz="2500">
                <a:solidFill>
                  <a:schemeClr val="tx1"/>
                </a:solidFill>
                <a:latin typeface="Arial" panose="020B0604020202020204" pitchFamily="34" charset="0"/>
                <a:cs typeface="Arial" panose="020B0604020202020204" pitchFamily="34" charset="0"/>
              </a:defRPr>
            </a:lvl2pPr>
            <a:lvl3pPr marL="1143000" indent="-228600">
              <a:defRPr sz="2500">
                <a:solidFill>
                  <a:schemeClr val="tx1"/>
                </a:solidFill>
                <a:latin typeface="Arial" panose="020B0604020202020204" pitchFamily="34" charset="0"/>
                <a:cs typeface="Arial" panose="020B0604020202020204" pitchFamily="34" charset="0"/>
              </a:defRPr>
            </a:lvl3pPr>
            <a:lvl4pPr marL="1600200" indent="-228600">
              <a:defRPr sz="2500">
                <a:solidFill>
                  <a:schemeClr val="tx1"/>
                </a:solidFill>
                <a:latin typeface="Arial" panose="020B0604020202020204" pitchFamily="34" charset="0"/>
                <a:cs typeface="Arial" panose="020B0604020202020204" pitchFamily="34" charset="0"/>
              </a:defRPr>
            </a:lvl4pPr>
            <a:lvl5pPr marL="2057400" indent="-228600">
              <a:defRPr sz="2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9pPr>
          </a:lstStyle>
          <a:p>
            <a:pPr algn="ctr"/>
            <a:r>
              <a:rPr lang="en-US" sz="3600" b="1" dirty="0">
                <a:latin typeface="Cambria" panose="02040503050406030204" pitchFamily="18" charset="0"/>
              </a:rPr>
              <a:t>Concepts of Forecasting</a:t>
            </a:r>
          </a:p>
        </p:txBody>
      </p:sp>
    </p:spTree>
    <p:custDataLst>
      <p:tags r:id="rId1"/>
    </p:custDataLst>
    <p:extLst>
      <p:ext uri="{BB962C8B-B14F-4D97-AF65-F5344CB8AC3E}">
        <p14:creationId xmlns:p14="http://schemas.microsoft.com/office/powerpoint/2010/main" val="1851101175"/>
      </p:ext>
    </p:extLst>
  </p:cSld>
  <p:clrMapOvr>
    <a:masterClrMapping/>
  </p:clrMapOvr>
  <p:transition>
    <p:wipe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Google Shape;360;p54"/>
          <p:cNvSpPr txBox="1">
            <a:spLocks noGrp="1"/>
          </p:cNvSpPr>
          <p:nvPr>
            <p:ph type="body" idx="1"/>
          </p:nvPr>
        </p:nvSpPr>
        <p:spPr>
          <a:xfrm>
            <a:off x="381000" y="1322614"/>
            <a:ext cx="8520600" cy="4212771"/>
          </a:xfrm>
          <a:prstGeom prst="rect">
            <a:avLst/>
          </a:prstGeom>
        </p:spPr>
        <p:txBody>
          <a:bodyPr spcFirstLastPara="1" wrap="square" lIns="91425" tIns="91425" rIns="91425" bIns="91425" anchor="t" anchorCtr="0">
            <a:noAutofit/>
          </a:bodyPr>
          <a:lstStyle/>
          <a:p>
            <a:pPr lvl="0">
              <a:buSzPct val="110000"/>
              <a:buChar char="•"/>
            </a:pPr>
            <a:r>
              <a:rPr lang="en-US" sz="2400" dirty="0">
                <a:latin typeface="Cambria" panose="02040503050406030204" pitchFamily="18" charset="0"/>
                <a:ea typeface="Cambria" panose="02040503050406030204" pitchFamily="18" charset="0"/>
              </a:rPr>
              <a:t>Perform a residual analysis</a:t>
            </a:r>
          </a:p>
          <a:p>
            <a:pPr lvl="1">
              <a:buChar char="o"/>
            </a:pPr>
            <a:r>
              <a:rPr lang="en-US" sz="2400" dirty="0">
                <a:latin typeface="Cambria" panose="02040503050406030204" pitchFamily="18" charset="0"/>
                <a:ea typeface="Cambria" panose="02040503050406030204" pitchFamily="18" charset="0"/>
              </a:rPr>
              <a:t>Look for pattern or trend </a:t>
            </a:r>
          </a:p>
          <a:p>
            <a:pPr lvl="0">
              <a:spcBef>
                <a:spcPts val="1600"/>
              </a:spcBef>
              <a:buSzPct val="110000"/>
              <a:buChar char="•"/>
            </a:pPr>
            <a:r>
              <a:rPr lang="en-US" sz="2400" dirty="0">
                <a:latin typeface="Cambria" panose="02040503050406030204" pitchFamily="18" charset="0"/>
                <a:ea typeface="Cambria" panose="02040503050406030204" pitchFamily="18" charset="0"/>
              </a:rPr>
              <a:t>Measure magnitude of residual error using squared differences</a:t>
            </a:r>
          </a:p>
          <a:p>
            <a:pPr lvl="0">
              <a:spcBef>
                <a:spcPts val="1600"/>
              </a:spcBef>
              <a:buSzPct val="110000"/>
              <a:buChar char="•"/>
            </a:pPr>
            <a:r>
              <a:rPr lang="en-US" sz="2400" dirty="0">
                <a:latin typeface="Cambria" panose="02040503050406030204" pitchFamily="18" charset="0"/>
                <a:ea typeface="Cambria" panose="02040503050406030204" pitchFamily="18" charset="0"/>
              </a:rPr>
              <a:t>Measure magnitude of residual error using absolute differences</a:t>
            </a:r>
          </a:p>
          <a:p>
            <a:pPr lvl="0">
              <a:spcBef>
                <a:spcPts val="1600"/>
              </a:spcBef>
              <a:buSzPct val="110000"/>
              <a:buChar char="•"/>
            </a:pPr>
            <a:r>
              <a:rPr lang="en-US" sz="2400" dirty="0">
                <a:latin typeface="Cambria" panose="02040503050406030204" pitchFamily="18" charset="0"/>
                <a:ea typeface="Cambria" panose="02040503050406030204" pitchFamily="18" charset="0"/>
              </a:rPr>
              <a:t>Use simplest model</a:t>
            </a:r>
          </a:p>
          <a:p>
            <a:pPr lvl="1">
              <a:buChar char="o"/>
            </a:pPr>
            <a:r>
              <a:rPr lang="en-US" sz="2400" dirty="0">
                <a:latin typeface="Cambria" panose="02040503050406030204" pitchFamily="18" charset="0"/>
                <a:ea typeface="Cambria" panose="02040503050406030204" pitchFamily="18" charset="0"/>
              </a:rPr>
              <a:t>Principle of parsimony</a:t>
            </a:r>
          </a:p>
        </p:txBody>
      </p:sp>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Choosing a Forecasting Model</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381000" y="838200"/>
            <a:ext cx="8382000" cy="5181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76700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7" name="Google Shape;377;p57"/>
          <p:cNvSpPr txBox="1">
            <a:spLocks noGrp="1"/>
          </p:cNvSpPr>
          <p:nvPr>
            <p:ph type="body" idx="1"/>
          </p:nvPr>
        </p:nvSpPr>
        <p:spPr>
          <a:xfrm>
            <a:off x="311700" y="1409700"/>
            <a:ext cx="8520600" cy="4038600"/>
          </a:xfrm>
          <a:prstGeom prst="rect">
            <a:avLst/>
          </a:prstGeom>
        </p:spPr>
        <p:txBody>
          <a:bodyPr spcFirstLastPara="1" wrap="square" lIns="91425" tIns="91425" rIns="91425" bIns="91425" anchor="t" anchorCtr="0">
            <a:noAutofit/>
          </a:bodyPr>
          <a:lstStyle/>
          <a:p>
            <a:r>
              <a:rPr lang="en-GB" sz="2400" dirty="0">
                <a:latin typeface="Cambria" panose="02040503050406030204" pitchFamily="18" charset="0"/>
                <a:ea typeface="Cambria" panose="02040503050406030204" pitchFamily="18" charset="0"/>
              </a:rPr>
              <a:t>The “residuals” in a time series model are what is left over after fitting a model</a:t>
            </a:r>
          </a:p>
          <a:p>
            <a:endParaRPr sz="2400" dirty="0">
              <a:latin typeface="Cambria" panose="02040503050406030204" pitchFamily="18" charset="0"/>
              <a:ea typeface="Cambria" panose="02040503050406030204" pitchFamily="18" charset="0"/>
            </a:endParaRPr>
          </a:p>
          <a:p>
            <a:r>
              <a:rPr lang="en-GB" sz="2400" dirty="0">
                <a:latin typeface="Cambria" panose="02040503050406030204" pitchFamily="18" charset="0"/>
                <a:ea typeface="Cambria" panose="02040503050406030204" pitchFamily="18" charset="0"/>
              </a:rPr>
              <a:t> For many time series models, the residuals are equal to the difference between the observations and the corresponding fitted values</a:t>
            </a:r>
            <a:endParaRPr sz="2400" dirty="0">
              <a:latin typeface="Cambria" panose="02040503050406030204" pitchFamily="18" charset="0"/>
              <a:ea typeface="Cambria" panose="02040503050406030204" pitchFamily="18" charset="0"/>
            </a:endParaRPr>
          </a:p>
          <a:p>
            <a:pPr marL="2286000" indent="457200">
              <a:spcBef>
                <a:spcPts val="1600"/>
              </a:spcBef>
              <a:buNone/>
            </a:pPr>
            <a:r>
              <a:rPr lang="en-GB" sz="2400" dirty="0">
                <a:latin typeface="Cambria" panose="02040503050406030204" pitchFamily="18" charset="0"/>
                <a:ea typeface="Cambria" panose="02040503050406030204" pitchFamily="18" charset="0"/>
              </a:rPr>
              <a:t>et = </a:t>
            </a:r>
            <a:r>
              <a:rPr lang="en-GB" sz="2400" dirty="0" err="1">
                <a:latin typeface="Cambria" panose="02040503050406030204" pitchFamily="18" charset="0"/>
                <a:ea typeface="Cambria" panose="02040503050406030204" pitchFamily="18" charset="0"/>
              </a:rPr>
              <a:t>yt</a:t>
            </a:r>
            <a:r>
              <a:rPr lang="en-GB" sz="2400" dirty="0">
                <a:latin typeface="Cambria" panose="02040503050406030204" pitchFamily="18" charset="0"/>
                <a:ea typeface="Cambria" panose="02040503050406030204" pitchFamily="18" charset="0"/>
              </a:rPr>
              <a:t> − </a:t>
            </a:r>
            <a:r>
              <a:rPr lang="en-GB" sz="2400" dirty="0" err="1">
                <a:latin typeface="Cambria" panose="02040503050406030204" pitchFamily="18" charset="0"/>
                <a:ea typeface="Cambria" panose="02040503050406030204" pitchFamily="18" charset="0"/>
              </a:rPr>
              <a:t>ŷt</a:t>
            </a:r>
            <a:endParaRPr sz="2400" dirty="0">
              <a:latin typeface="Cambria" panose="02040503050406030204" pitchFamily="18" charset="0"/>
              <a:ea typeface="Cambria" panose="02040503050406030204" pitchFamily="18" charset="0"/>
            </a:endParaRPr>
          </a:p>
          <a:p>
            <a:pPr>
              <a:spcBef>
                <a:spcPts val="1600"/>
              </a:spcBef>
            </a:pPr>
            <a:r>
              <a:rPr lang="en-GB" sz="2400" dirty="0">
                <a:latin typeface="Cambria" panose="02040503050406030204" pitchFamily="18" charset="0"/>
                <a:ea typeface="Cambria" panose="02040503050406030204" pitchFamily="18" charset="0"/>
              </a:rPr>
              <a:t>Residuals are useful in checking whether a model has adequately captured the information in the data</a:t>
            </a:r>
            <a:endParaRPr sz="2400" dirty="0">
              <a:latin typeface="Cambria" panose="02040503050406030204" pitchFamily="18" charset="0"/>
              <a:ea typeface="Cambria" panose="02040503050406030204" pitchFamily="18" charset="0"/>
            </a:endParaRPr>
          </a:p>
        </p:txBody>
      </p:sp>
      <p:sp>
        <p:nvSpPr>
          <p:cNvPr id="4"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Residual Analysis</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381000" y="838200"/>
            <a:ext cx="8382000" cy="5181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81900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8"/>
          <p:cNvSpPr txBox="1">
            <a:spLocks noGrp="1"/>
          </p:cNvSpPr>
          <p:nvPr>
            <p:ph type="body" idx="1"/>
          </p:nvPr>
        </p:nvSpPr>
        <p:spPr>
          <a:xfrm>
            <a:off x="464100" y="1339050"/>
            <a:ext cx="8146500" cy="4179900"/>
          </a:xfrm>
          <a:prstGeom prst="rect">
            <a:avLst/>
          </a:prstGeom>
        </p:spPr>
        <p:txBody>
          <a:bodyPr spcFirstLastPara="1" wrap="square" lIns="91425" tIns="91425" rIns="91425" bIns="91425" anchor="t" anchorCtr="0">
            <a:noAutofit/>
          </a:bodyPr>
          <a:lstStyle/>
          <a:p>
            <a:pPr marL="0" indent="0">
              <a:buNone/>
            </a:pPr>
            <a:r>
              <a:rPr lang="en-GB" sz="2400" dirty="0">
                <a:latin typeface="Cambria" panose="02040503050406030204" pitchFamily="18" charset="0"/>
                <a:ea typeface="Cambria" panose="02040503050406030204" pitchFamily="18" charset="0"/>
              </a:rPr>
              <a:t>A good forecasting method will yield residuals with the following properties:</a:t>
            </a:r>
            <a:endParaRPr sz="2400" dirty="0">
              <a:latin typeface="Cambria" panose="02040503050406030204" pitchFamily="18" charset="0"/>
              <a:ea typeface="Cambria" panose="02040503050406030204" pitchFamily="18" charset="0"/>
            </a:endParaRPr>
          </a:p>
          <a:p>
            <a:pPr>
              <a:spcBef>
                <a:spcPts val="1600"/>
              </a:spcBef>
              <a:buSzPct val="100000"/>
              <a:buAutoNum type="arabicPeriod"/>
            </a:pPr>
            <a:r>
              <a:rPr lang="en-GB" sz="2400" dirty="0">
                <a:latin typeface="Cambria" panose="02040503050406030204" pitchFamily="18" charset="0"/>
                <a:ea typeface="Cambria" panose="02040503050406030204" pitchFamily="18" charset="0"/>
              </a:rPr>
              <a:t>The residuals are uncorrelated. If there are correlations between residuals, then there is information left in the residuals which should be used in computing forecasts</a:t>
            </a:r>
            <a:endParaRPr sz="2400" dirty="0">
              <a:latin typeface="Cambria" panose="02040503050406030204" pitchFamily="18" charset="0"/>
              <a:ea typeface="Cambria" panose="02040503050406030204" pitchFamily="18" charset="0"/>
            </a:endParaRPr>
          </a:p>
          <a:p>
            <a:pPr>
              <a:spcBef>
                <a:spcPts val="1600"/>
              </a:spcBef>
              <a:buSzPct val="100000"/>
              <a:buAutoNum type="arabicPeriod"/>
            </a:pPr>
            <a:r>
              <a:rPr lang="en-GB" sz="2400" dirty="0">
                <a:latin typeface="Cambria" panose="02040503050406030204" pitchFamily="18" charset="0"/>
                <a:ea typeface="Cambria" panose="02040503050406030204" pitchFamily="18" charset="0"/>
              </a:rPr>
              <a:t>The residuals have zero mean. If the residuals have a mean other than zero, then the forecasts are biased</a:t>
            </a:r>
            <a:endParaRPr sz="2400" dirty="0">
              <a:latin typeface="Cambria" panose="02040503050406030204" pitchFamily="18" charset="0"/>
              <a:ea typeface="Cambria" panose="02040503050406030204" pitchFamily="18" charset="0"/>
            </a:endParaRPr>
          </a:p>
          <a:p>
            <a:pPr>
              <a:spcBef>
                <a:spcPts val="1600"/>
              </a:spcBef>
              <a:buSzPct val="100000"/>
              <a:buAutoNum type="arabicPeriod"/>
            </a:pPr>
            <a:r>
              <a:rPr lang="en-GB" sz="2400" dirty="0">
                <a:latin typeface="Cambria" panose="02040503050406030204" pitchFamily="18" charset="0"/>
                <a:ea typeface="Cambria" panose="02040503050406030204" pitchFamily="18" charset="0"/>
              </a:rPr>
              <a:t>The residuals have constant variance</a:t>
            </a:r>
            <a:endParaRPr sz="2400" dirty="0">
              <a:latin typeface="Cambria" panose="02040503050406030204" pitchFamily="18" charset="0"/>
              <a:ea typeface="Cambria" panose="02040503050406030204" pitchFamily="18" charset="0"/>
            </a:endParaRPr>
          </a:p>
          <a:p>
            <a:pPr>
              <a:spcBef>
                <a:spcPts val="1600"/>
              </a:spcBef>
              <a:buSzPct val="100000"/>
              <a:buAutoNum type="arabicPeriod"/>
            </a:pPr>
            <a:r>
              <a:rPr lang="en-GB" sz="2400" dirty="0">
                <a:latin typeface="Cambria" panose="02040503050406030204" pitchFamily="18" charset="0"/>
                <a:ea typeface="Cambria" panose="02040503050406030204" pitchFamily="18" charset="0"/>
              </a:rPr>
              <a:t>The residuals are normally distributed</a:t>
            </a:r>
            <a:endParaRPr sz="2400" dirty="0">
              <a:latin typeface="Cambria" panose="02040503050406030204" pitchFamily="18" charset="0"/>
              <a:ea typeface="Cambria" panose="02040503050406030204" pitchFamily="18" charset="0"/>
            </a:endParaRPr>
          </a:p>
          <a:p>
            <a:pPr marL="0" indent="0">
              <a:spcBef>
                <a:spcPts val="1600"/>
              </a:spcBef>
              <a:spcAft>
                <a:spcPts val="1600"/>
              </a:spcAft>
              <a:buNone/>
            </a:pPr>
            <a:endParaRPr sz="2400" dirty="0">
              <a:latin typeface="Cambria" panose="02040503050406030204" pitchFamily="18" charset="0"/>
              <a:ea typeface="Cambria" panose="02040503050406030204" pitchFamily="18" charset="0"/>
            </a:endParaRPr>
          </a:p>
        </p:txBody>
      </p:sp>
      <p:sp>
        <p:nvSpPr>
          <p:cNvPr id="4" name="Rounded Rectangle 3">
            <a:extLst>
              <a:ext uri="{FF2B5EF4-FFF2-40B4-BE49-F238E27FC236}">
                <a16:creationId xmlns:a16="http://schemas.microsoft.com/office/drawing/2014/main" xmlns="" id="{2B32BDB9-3AC4-4884-B2A0-7A8D1971EE1C}"/>
              </a:ext>
            </a:extLst>
          </p:cNvPr>
          <p:cNvSpPr/>
          <p:nvPr/>
        </p:nvSpPr>
        <p:spPr>
          <a:xfrm>
            <a:off x="346350" y="838200"/>
            <a:ext cx="8382000" cy="5181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Residual Analysis</a:t>
            </a:r>
          </a:p>
        </p:txBody>
      </p:sp>
    </p:spTree>
    <p:extLst>
      <p:ext uri="{BB962C8B-B14F-4D97-AF65-F5344CB8AC3E}">
        <p14:creationId xmlns:p14="http://schemas.microsoft.com/office/powerpoint/2010/main" val="38668952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387" name="Google Shape;387;p59"/>
          <p:cNvPicPr preferRelativeResize="0"/>
          <p:nvPr/>
        </p:nvPicPr>
        <p:blipFill>
          <a:blip r:embed="rId3">
            <a:alphaModFix/>
          </a:blip>
          <a:stretch>
            <a:fillRect/>
          </a:stretch>
        </p:blipFill>
        <p:spPr>
          <a:xfrm>
            <a:off x="678276" y="967938"/>
            <a:ext cx="7787449" cy="4922125"/>
          </a:xfrm>
          <a:prstGeom prst="rect">
            <a:avLst/>
          </a:prstGeom>
          <a:noFill/>
          <a:ln>
            <a:noFill/>
          </a:ln>
        </p:spPr>
      </p:pic>
      <p:sp>
        <p:nvSpPr>
          <p:cNvPr id="4"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Residual Analysis</a:t>
            </a:r>
          </a:p>
        </p:txBody>
      </p:sp>
    </p:spTree>
    <p:extLst>
      <p:ext uri="{BB962C8B-B14F-4D97-AF65-F5344CB8AC3E}">
        <p14:creationId xmlns:p14="http://schemas.microsoft.com/office/powerpoint/2010/main" val="34983162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0"/>
          <p:cNvSpPr txBox="1"/>
          <p:nvPr/>
        </p:nvSpPr>
        <p:spPr>
          <a:xfrm>
            <a:off x="251525" y="1066800"/>
            <a:ext cx="8569200" cy="546600"/>
          </a:xfrm>
          <a:prstGeom prst="rect">
            <a:avLst/>
          </a:prstGeom>
          <a:noFill/>
          <a:ln>
            <a:noFill/>
          </a:ln>
        </p:spPr>
        <p:txBody>
          <a:bodyPr spcFirstLastPara="1" wrap="square" lIns="91425" tIns="45700" rIns="91425" bIns="45700" anchor="t" anchorCtr="0">
            <a:noAutofit/>
          </a:bodyPr>
          <a:lstStyle/>
          <a:p>
            <a:pPr algn="ctr"/>
            <a:r>
              <a:rPr lang="en-GB" sz="2400">
                <a:solidFill>
                  <a:srgbClr val="000000"/>
                </a:solidFill>
                <a:latin typeface="Cambria" panose="02040503050406030204" pitchFamily="18" charset="0"/>
                <a:ea typeface="Cambria" panose="02040503050406030204" pitchFamily="18" charset="0"/>
                <a:cs typeface="Avenir"/>
                <a:sym typeface="Avenir"/>
              </a:rPr>
              <a:t>Choose the model that gives the smallest measuring errors</a:t>
            </a:r>
            <a:endParaRPr sz="2400">
              <a:latin typeface="Cambria" panose="02040503050406030204" pitchFamily="18" charset="0"/>
              <a:ea typeface="Cambria" panose="02040503050406030204" pitchFamily="18" charset="0"/>
              <a:cs typeface="Avenir"/>
              <a:sym typeface="Avenir"/>
            </a:endParaRPr>
          </a:p>
        </p:txBody>
      </p:sp>
      <p:sp>
        <p:nvSpPr>
          <p:cNvPr id="394" name="Google Shape;394;p60"/>
          <p:cNvSpPr/>
          <p:nvPr/>
        </p:nvSpPr>
        <p:spPr>
          <a:xfrm>
            <a:off x="4648200" y="1904691"/>
            <a:ext cx="4495800" cy="3352800"/>
          </a:xfrm>
          <a:prstGeom prst="rect">
            <a:avLst/>
          </a:prstGeom>
          <a:noFill/>
          <a:ln>
            <a:noFill/>
          </a:ln>
        </p:spPr>
        <p:txBody>
          <a:bodyPr spcFirstLastPara="1" wrap="square" lIns="85325" tIns="42650" rIns="85325" bIns="42650" anchor="t" anchorCtr="0">
            <a:noAutofit/>
          </a:bodyPr>
          <a:lstStyle/>
          <a:p>
            <a:pPr marL="342900" indent="-342900">
              <a:buClr>
                <a:srgbClr val="000000"/>
              </a:buClr>
              <a:buSzPts val="1600"/>
              <a:buFont typeface="Avenir"/>
              <a:buChar char="•"/>
            </a:pPr>
            <a:r>
              <a:rPr lang="en-GB" sz="2400" dirty="0">
                <a:solidFill>
                  <a:srgbClr val="000000"/>
                </a:solidFill>
                <a:latin typeface="Cambria" panose="02040503050406030204" pitchFamily="18" charset="0"/>
                <a:ea typeface="Cambria" panose="02040503050406030204" pitchFamily="18" charset="0"/>
                <a:cs typeface="Avenir"/>
                <a:sym typeface="Avenir"/>
              </a:rPr>
              <a:t>Mean Absolute Deviation (MAD)</a:t>
            </a:r>
            <a:endParaRPr sz="2400" dirty="0">
              <a:latin typeface="Cambria" panose="02040503050406030204" pitchFamily="18" charset="0"/>
              <a:ea typeface="Cambria" panose="02040503050406030204" pitchFamily="18" charset="0"/>
              <a:cs typeface="Avenir"/>
              <a:sym typeface="Avenir"/>
            </a:endParaRPr>
          </a:p>
          <a:p>
            <a:pPr marL="693737" lvl="1" indent="-198437">
              <a:spcBef>
                <a:spcPts val="400"/>
              </a:spcBef>
              <a:buClr>
                <a:srgbClr val="0000FF"/>
              </a:buClr>
              <a:buSzPts val="1100"/>
            </a:pPr>
            <a:endParaRPr sz="2400" dirty="0">
              <a:solidFill>
                <a:srgbClr val="000000"/>
              </a:solidFill>
              <a:latin typeface="Cambria" panose="02040503050406030204" pitchFamily="18" charset="0"/>
              <a:ea typeface="Cambria" panose="02040503050406030204" pitchFamily="18" charset="0"/>
              <a:cs typeface="Avenir"/>
              <a:sym typeface="Avenir"/>
            </a:endParaRPr>
          </a:p>
          <a:p>
            <a:pPr marL="693737" lvl="1" indent="-268287">
              <a:spcBef>
                <a:spcPts val="400"/>
              </a:spcBef>
              <a:buClr>
                <a:srgbClr val="0000FF"/>
              </a:buClr>
              <a:buSzPts val="1100"/>
            </a:pPr>
            <a:r>
              <a:rPr lang="en-GB" sz="2400" dirty="0">
                <a:solidFill>
                  <a:srgbClr val="000000"/>
                </a:solidFill>
                <a:latin typeface="Cambria" panose="02040503050406030204" pitchFamily="18" charset="0"/>
                <a:ea typeface="Cambria" panose="02040503050406030204" pitchFamily="18" charset="0"/>
                <a:cs typeface="Avenir"/>
                <a:sym typeface="Avenir"/>
              </a:rPr>
              <a:t> </a:t>
            </a:r>
            <a:endParaRPr sz="2400" dirty="0">
              <a:latin typeface="Cambria" panose="02040503050406030204" pitchFamily="18" charset="0"/>
              <a:ea typeface="Cambria" panose="02040503050406030204" pitchFamily="18" charset="0"/>
              <a:cs typeface="Avenir"/>
              <a:sym typeface="Avenir"/>
            </a:endParaRPr>
          </a:p>
          <a:p>
            <a:pPr marL="693737" lvl="1" indent="-198437">
              <a:spcBef>
                <a:spcPts val="400"/>
              </a:spcBef>
              <a:buClr>
                <a:srgbClr val="0000FF"/>
              </a:buClr>
              <a:buSzPts val="1100"/>
            </a:pPr>
            <a:endParaRPr sz="2400" dirty="0">
              <a:solidFill>
                <a:srgbClr val="000000"/>
              </a:solidFill>
              <a:latin typeface="Cambria" panose="02040503050406030204" pitchFamily="18" charset="0"/>
              <a:ea typeface="Cambria" panose="02040503050406030204" pitchFamily="18" charset="0"/>
              <a:cs typeface="Avenir"/>
              <a:sym typeface="Avenir"/>
            </a:endParaRPr>
          </a:p>
          <a:p>
            <a:pPr marL="693737" lvl="1" indent="-268287">
              <a:spcBef>
                <a:spcPts val="400"/>
              </a:spcBef>
              <a:buClr>
                <a:srgbClr val="0000FF"/>
              </a:buClr>
              <a:buSzPts val="1100"/>
            </a:pPr>
            <a:endParaRPr sz="2400" dirty="0">
              <a:solidFill>
                <a:srgbClr val="000000"/>
              </a:solidFill>
              <a:latin typeface="Cambria" panose="02040503050406030204" pitchFamily="18" charset="0"/>
              <a:ea typeface="Cambria" panose="02040503050406030204" pitchFamily="18" charset="0"/>
              <a:cs typeface="Avenir"/>
              <a:sym typeface="Avenir"/>
            </a:endParaRPr>
          </a:p>
          <a:p>
            <a:pPr marL="342900" lvl="1" indent="-342900">
              <a:spcBef>
                <a:spcPts val="400"/>
              </a:spcBef>
              <a:buClr>
                <a:srgbClr val="000000"/>
              </a:buClr>
              <a:buSzPts val="1600"/>
              <a:buFont typeface="Avenir"/>
              <a:buChar char="•"/>
            </a:pPr>
            <a:r>
              <a:rPr lang="en-GB" sz="2400" dirty="0">
                <a:solidFill>
                  <a:srgbClr val="000000"/>
                </a:solidFill>
                <a:latin typeface="Cambria" panose="02040503050406030204" pitchFamily="18" charset="0"/>
                <a:ea typeface="Cambria" panose="02040503050406030204" pitchFamily="18" charset="0"/>
                <a:cs typeface="Avenir"/>
                <a:sym typeface="Avenir"/>
              </a:rPr>
              <a:t>Less sensitive to extreme observations</a:t>
            </a:r>
            <a:endParaRPr sz="2400" dirty="0">
              <a:latin typeface="Cambria" panose="02040503050406030204" pitchFamily="18" charset="0"/>
              <a:ea typeface="Cambria" panose="02040503050406030204" pitchFamily="18" charset="0"/>
              <a:cs typeface="Avenir"/>
              <a:sym typeface="Avenir"/>
            </a:endParaRPr>
          </a:p>
        </p:txBody>
      </p:sp>
      <p:sp>
        <p:nvSpPr>
          <p:cNvPr id="395" name="Google Shape;395;p60"/>
          <p:cNvSpPr/>
          <p:nvPr/>
        </p:nvSpPr>
        <p:spPr>
          <a:xfrm>
            <a:off x="243375" y="1904691"/>
            <a:ext cx="4191000" cy="3160800"/>
          </a:xfrm>
          <a:prstGeom prst="rect">
            <a:avLst/>
          </a:prstGeom>
          <a:noFill/>
          <a:ln>
            <a:noFill/>
          </a:ln>
        </p:spPr>
        <p:txBody>
          <a:bodyPr spcFirstLastPara="1" wrap="square" lIns="85325" tIns="42650" rIns="85325" bIns="42650" anchor="t" anchorCtr="0">
            <a:noAutofit/>
          </a:bodyPr>
          <a:lstStyle/>
          <a:p>
            <a:pPr marL="342900" indent="-342900">
              <a:buClr>
                <a:srgbClr val="000000"/>
              </a:buClr>
              <a:buSzPts val="1600"/>
              <a:buFont typeface="Avenir"/>
              <a:buChar char="•"/>
            </a:pPr>
            <a:r>
              <a:rPr lang="en-GB" sz="2400">
                <a:solidFill>
                  <a:srgbClr val="000000"/>
                </a:solidFill>
                <a:latin typeface="Cambria" panose="02040503050406030204" pitchFamily="18" charset="0"/>
                <a:ea typeface="Cambria" panose="02040503050406030204" pitchFamily="18" charset="0"/>
                <a:cs typeface="Avenir"/>
                <a:sym typeface="Avenir"/>
              </a:rPr>
              <a:t>Sum of squared errors (SSE)</a:t>
            </a:r>
            <a:endParaRPr sz="2400">
              <a:latin typeface="Cambria" panose="02040503050406030204" pitchFamily="18" charset="0"/>
              <a:ea typeface="Cambria" panose="02040503050406030204" pitchFamily="18" charset="0"/>
              <a:cs typeface="Avenir"/>
              <a:sym typeface="Avenir"/>
            </a:endParaRPr>
          </a:p>
          <a:p>
            <a:pPr marL="320675" indent="-244475">
              <a:spcBef>
                <a:spcPts val="400"/>
              </a:spcBef>
              <a:buClr>
                <a:srgbClr val="800080"/>
              </a:buClr>
              <a:buSzPts val="1200"/>
            </a:pPr>
            <a:endParaRPr sz="2400">
              <a:solidFill>
                <a:srgbClr val="000000"/>
              </a:solidFill>
              <a:latin typeface="Cambria" panose="02040503050406030204" pitchFamily="18" charset="0"/>
              <a:ea typeface="Cambria" panose="02040503050406030204" pitchFamily="18" charset="0"/>
              <a:cs typeface="Avenir"/>
              <a:sym typeface="Avenir"/>
            </a:endParaRPr>
          </a:p>
          <a:p>
            <a:pPr marL="693737" lvl="1" indent="-268287">
              <a:spcBef>
                <a:spcPts val="400"/>
              </a:spcBef>
              <a:buClr>
                <a:srgbClr val="0000FF"/>
              </a:buClr>
              <a:buSzPts val="1100"/>
            </a:pPr>
            <a:r>
              <a:rPr lang="en-GB" sz="2400">
                <a:solidFill>
                  <a:srgbClr val="000000"/>
                </a:solidFill>
                <a:latin typeface="Cambria" panose="02040503050406030204" pitchFamily="18" charset="0"/>
                <a:ea typeface="Cambria" panose="02040503050406030204" pitchFamily="18" charset="0"/>
                <a:cs typeface="Avenir"/>
                <a:sym typeface="Avenir"/>
              </a:rPr>
              <a:t> </a:t>
            </a:r>
            <a:endParaRPr sz="2400">
              <a:latin typeface="Cambria" panose="02040503050406030204" pitchFamily="18" charset="0"/>
              <a:ea typeface="Cambria" panose="02040503050406030204" pitchFamily="18" charset="0"/>
              <a:cs typeface="Avenir"/>
              <a:sym typeface="Avenir"/>
            </a:endParaRPr>
          </a:p>
          <a:p>
            <a:pPr marL="425450" lvl="1">
              <a:spcBef>
                <a:spcPts val="400"/>
              </a:spcBef>
            </a:pPr>
            <a:endParaRPr sz="2400">
              <a:solidFill>
                <a:srgbClr val="000000"/>
              </a:solidFill>
              <a:latin typeface="Cambria" panose="02040503050406030204" pitchFamily="18" charset="0"/>
              <a:ea typeface="Cambria" panose="02040503050406030204" pitchFamily="18" charset="0"/>
              <a:cs typeface="Avenir"/>
              <a:sym typeface="Avenir"/>
            </a:endParaRPr>
          </a:p>
          <a:p>
            <a:pPr marL="425450" lvl="1">
              <a:spcBef>
                <a:spcPts val="400"/>
              </a:spcBef>
            </a:pPr>
            <a:endParaRPr sz="2400">
              <a:solidFill>
                <a:srgbClr val="000000"/>
              </a:solidFill>
              <a:latin typeface="Cambria" panose="02040503050406030204" pitchFamily="18" charset="0"/>
              <a:ea typeface="Cambria" panose="02040503050406030204" pitchFamily="18" charset="0"/>
              <a:cs typeface="Avenir"/>
              <a:sym typeface="Avenir"/>
            </a:endParaRPr>
          </a:p>
          <a:p>
            <a:pPr marL="361950" lvl="1" indent="-361950">
              <a:spcBef>
                <a:spcPts val="400"/>
              </a:spcBef>
              <a:buClr>
                <a:srgbClr val="000000"/>
              </a:buClr>
              <a:buSzPts val="1600"/>
              <a:buFont typeface="Avenir"/>
              <a:buChar char="•"/>
            </a:pPr>
            <a:r>
              <a:rPr lang="en-GB" sz="2400">
                <a:solidFill>
                  <a:srgbClr val="000000"/>
                </a:solidFill>
                <a:latin typeface="Cambria" panose="02040503050406030204" pitchFamily="18" charset="0"/>
                <a:ea typeface="Cambria" panose="02040503050406030204" pitchFamily="18" charset="0"/>
                <a:cs typeface="Avenir"/>
                <a:sym typeface="Avenir"/>
              </a:rPr>
              <a:t>Sensitive to outliers</a:t>
            </a:r>
            <a:endParaRPr sz="2400">
              <a:latin typeface="Cambria" panose="02040503050406030204" pitchFamily="18" charset="0"/>
              <a:ea typeface="Cambria" panose="02040503050406030204" pitchFamily="18" charset="0"/>
              <a:cs typeface="Avenir"/>
              <a:sym typeface="Avenir"/>
            </a:endParaRPr>
          </a:p>
        </p:txBody>
      </p:sp>
      <p:cxnSp>
        <p:nvCxnSpPr>
          <p:cNvPr id="396" name="Google Shape;396;p60"/>
          <p:cNvCxnSpPr/>
          <p:nvPr/>
        </p:nvCxnSpPr>
        <p:spPr>
          <a:xfrm rot="10800000" flipH="1">
            <a:off x="0" y="1749469"/>
            <a:ext cx="9192000" cy="28800"/>
          </a:xfrm>
          <a:prstGeom prst="straightConnector1">
            <a:avLst/>
          </a:prstGeom>
          <a:noFill/>
          <a:ln w="19050" cap="flat" cmpd="sng">
            <a:solidFill>
              <a:srgbClr val="7F7F7F"/>
            </a:solidFill>
            <a:prstDash val="solid"/>
            <a:miter lim="800000"/>
            <a:headEnd type="none" w="med" len="med"/>
            <a:tailEnd type="none" w="med" len="med"/>
          </a:ln>
        </p:spPr>
      </p:cxnSp>
      <p:cxnSp>
        <p:nvCxnSpPr>
          <p:cNvPr id="397" name="Google Shape;397;p60"/>
          <p:cNvCxnSpPr/>
          <p:nvPr/>
        </p:nvCxnSpPr>
        <p:spPr>
          <a:xfrm>
            <a:off x="4568100" y="1749468"/>
            <a:ext cx="7800" cy="3455100"/>
          </a:xfrm>
          <a:prstGeom prst="straightConnector1">
            <a:avLst/>
          </a:prstGeom>
          <a:noFill/>
          <a:ln w="19050" cap="flat" cmpd="sng">
            <a:solidFill>
              <a:srgbClr val="7F7F7F"/>
            </a:solidFill>
            <a:prstDash val="solid"/>
            <a:miter lim="800000"/>
            <a:headEnd type="none" w="med" len="med"/>
            <a:tailEnd type="none" w="med" len="med"/>
          </a:ln>
        </p:spPr>
      </p:cxnSp>
      <p:pic>
        <p:nvPicPr>
          <p:cNvPr id="398" name="Google Shape;398;p60"/>
          <p:cNvPicPr preferRelativeResize="0"/>
          <p:nvPr/>
        </p:nvPicPr>
        <p:blipFill rotWithShape="1">
          <a:blip r:embed="rId3">
            <a:alphaModFix/>
          </a:blip>
          <a:srcRect/>
          <a:stretch/>
        </p:blipFill>
        <p:spPr>
          <a:xfrm>
            <a:off x="626335" y="2439679"/>
            <a:ext cx="3096342" cy="1182588"/>
          </a:xfrm>
          <a:prstGeom prst="rect">
            <a:avLst/>
          </a:prstGeom>
          <a:solidFill>
            <a:srgbClr val="FDE0BD"/>
          </a:solidFill>
          <a:ln w="9525" cap="flat" cmpd="sng">
            <a:solidFill>
              <a:srgbClr val="000000"/>
            </a:solidFill>
            <a:prstDash val="solid"/>
            <a:miter lim="800000"/>
            <a:headEnd type="none" w="sm" len="sm"/>
            <a:tailEnd type="none" w="sm" len="sm"/>
          </a:ln>
        </p:spPr>
      </p:pic>
      <p:pic>
        <p:nvPicPr>
          <p:cNvPr id="399" name="Google Shape;399;p60"/>
          <p:cNvPicPr preferRelativeResize="0"/>
          <p:nvPr/>
        </p:nvPicPr>
        <p:blipFill rotWithShape="1">
          <a:blip r:embed="rId4">
            <a:alphaModFix/>
          </a:blip>
          <a:srcRect/>
          <a:stretch/>
        </p:blipFill>
        <p:spPr>
          <a:xfrm>
            <a:off x="4802800" y="2371317"/>
            <a:ext cx="3240361" cy="1250950"/>
          </a:xfrm>
          <a:prstGeom prst="rect">
            <a:avLst/>
          </a:prstGeom>
          <a:solidFill>
            <a:srgbClr val="FDE0BD"/>
          </a:solidFill>
          <a:ln w="9525" cap="flat" cmpd="sng">
            <a:solidFill>
              <a:srgbClr val="000000"/>
            </a:solidFill>
            <a:prstDash val="solid"/>
            <a:miter lim="800000"/>
            <a:headEnd type="none" w="sm" len="sm"/>
            <a:tailEnd type="none" w="sm" len="sm"/>
          </a:ln>
        </p:spPr>
      </p:pic>
      <p:sp>
        <p:nvSpPr>
          <p:cNvPr id="10"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Measuring Errors</a:t>
            </a:r>
          </a:p>
          <a:p>
            <a:pPr algn="l"/>
            <a:endParaRPr lang="en-US"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38809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61"/>
          <p:cNvSpPr/>
          <p:nvPr/>
        </p:nvSpPr>
        <p:spPr>
          <a:xfrm>
            <a:off x="4648200" y="1589800"/>
            <a:ext cx="4495800" cy="3352800"/>
          </a:xfrm>
          <a:prstGeom prst="rect">
            <a:avLst/>
          </a:prstGeom>
          <a:noFill/>
          <a:ln>
            <a:noFill/>
          </a:ln>
        </p:spPr>
        <p:txBody>
          <a:bodyPr spcFirstLastPara="1" wrap="square" lIns="85325" tIns="42650" rIns="85325" bIns="42650" anchor="t" anchorCtr="0">
            <a:noAutofit/>
          </a:bodyPr>
          <a:lstStyle/>
          <a:p>
            <a:pPr marL="320675" indent="-320675">
              <a:buClr>
                <a:srgbClr val="000000"/>
              </a:buClr>
              <a:buSzPct val="110000"/>
              <a:buFont typeface="Arial"/>
              <a:buChar char="•"/>
            </a:pPr>
            <a:r>
              <a:rPr lang="en-GB" sz="2400" dirty="0">
                <a:solidFill>
                  <a:srgbClr val="000000"/>
                </a:solidFill>
                <a:latin typeface="Cambria" panose="02040503050406030204" pitchFamily="18" charset="0"/>
                <a:ea typeface="Cambria" panose="02040503050406030204" pitchFamily="18" charset="0"/>
                <a:cs typeface="Cambria"/>
                <a:sym typeface="Cambria"/>
              </a:rPr>
              <a:t>Mean Absolute Percentage Error (MAPE)</a:t>
            </a:r>
            <a:endParaRPr sz="2400" dirty="0">
              <a:latin typeface="Cambria" panose="02040503050406030204" pitchFamily="18" charset="0"/>
              <a:ea typeface="Cambria" panose="02040503050406030204" pitchFamily="18" charset="0"/>
            </a:endParaRPr>
          </a:p>
          <a:p>
            <a:pPr marL="693737" lvl="1" indent="-205422">
              <a:spcBef>
                <a:spcPts val="360"/>
              </a:spcBef>
              <a:buClr>
                <a:srgbClr val="0000FF"/>
              </a:buClr>
              <a:buSzPts val="990"/>
            </a:pPr>
            <a:endParaRPr sz="2400" dirty="0">
              <a:solidFill>
                <a:srgbClr val="000000"/>
              </a:solidFill>
              <a:latin typeface="Cambria" panose="02040503050406030204" pitchFamily="18" charset="0"/>
              <a:ea typeface="Cambria" panose="02040503050406030204" pitchFamily="18" charset="0"/>
              <a:cs typeface="Cambria"/>
              <a:sym typeface="Cambria"/>
            </a:endParaRPr>
          </a:p>
          <a:p>
            <a:pPr marL="693737" lvl="1" indent="-268287">
              <a:spcBef>
                <a:spcPts val="360"/>
              </a:spcBef>
              <a:buClr>
                <a:srgbClr val="0000FF"/>
              </a:buClr>
              <a:buSzPts val="990"/>
            </a:pPr>
            <a:r>
              <a:rPr lang="en-GB" sz="2400" dirty="0">
                <a:solidFill>
                  <a:srgbClr val="000000"/>
                </a:solidFill>
                <a:latin typeface="Cambria" panose="02040503050406030204" pitchFamily="18" charset="0"/>
                <a:ea typeface="Cambria" panose="02040503050406030204" pitchFamily="18" charset="0"/>
                <a:cs typeface="Cambria"/>
                <a:sym typeface="Cambria"/>
              </a:rPr>
              <a:t> </a:t>
            </a:r>
            <a:endParaRPr sz="2400" dirty="0">
              <a:latin typeface="Cambria" panose="02040503050406030204" pitchFamily="18" charset="0"/>
              <a:ea typeface="Cambria" panose="02040503050406030204" pitchFamily="18" charset="0"/>
            </a:endParaRPr>
          </a:p>
          <a:p>
            <a:pPr marL="693737" lvl="1" indent="-205422">
              <a:spcBef>
                <a:spcPts val="360"/>
              </a:spcBef>
              <a:buClr>
                <a:srgbClr val="0000FF"/>
              </a:buClr>
              <a:buSzPts val="990"/>
            </a:pPr>
            <a:endParaRPr sz="2400" dirty="0">
              <a:solidFill>
                <a:srgbClr val="000000"/>
              </a:solidFill>
              <a:latin typeface="Cambria" panose="02040503050406030204" pitchFamily="18" charset="0"/>
              <a:ea typeface="Cambria" panose="02040503050406030204" pitchFamily="18" charset="0"/>
              <a:cs typeface="Cambria"/>
              <a:sym typeface="Cambria"/>
            </a:endParaRPr>
          </a:p>
          <a:p>
            <a:pPr marL="693737" lvl="1" indent="-268287">
              <a:spcBef>
                <a:spcPts val="360"/>
              </a:spcBef>
              <a:buClr>
                <a:srgbClr val="0000FF"/>
              </a:buClr>
              <a:buSzPts val="990"/>
            </a:pPr>
            <a:endParaRPr sz="2400" dirty="0">
              <a:solidFill>
                <a:srgbClr val="000000"/>
              </a:solidFill>
              <a:latin typeface="Cambria" panose="02040503050406030204" pitchFamily="18" charset="0"/>
              <a:ea typeface="Cambria" panose="02040503050406030204" pitchFamily="18" charset="0"/>
              <a:cs typeface="Cambria"/>
              <a:sym typeface="Cambria"/>
            </a:endParaRPr>
          </a:p>
          <a:p>
            <a:pPr marL="693737" lvl="1" indent="-205422">
              <a:spcBef>
                <a:spcPts val="360"/>
              </a:spcBef>
              <a:buClr>
                <a:srgbClr val="000000"/>
              </a:buClr>
              <a:buSzPts val="990"/>
            </a:pPr>
            <a:endParaRPr sz="2400" dirty="0">
              <a:solidFill>
                <a:srgbClr val="000000"/>
              </a:solidFill>
              <a:latin typeface="Cambria" panose="02040503050406030204" pitchFamily="18" charset="0"/>
              <a:ea typeface="Cambria" panose="02040503050406030204" pitchFamily="18" charset="0"/>
              <a:cs typeface="Cambria"/>
              <a:sym typeface="Cambria"/>
            </a:endParaRPr>
          </a:p>
          <a:p>
            <a:pPr marL="285750" lvl="1" indent="-285750">
              <a:spcBef>
                <a:spcPts val="360"/>
              </a:spcBef>
              <a:buClr>
                <a:srgbClr val="000000"/>
              </a:buClr>
              <a:buSzPct val="110000"/>
              <a:buFont typeface="Arial"/>
              <a:buChar char="•"/>
            </a:pPr>
            <a:r>
              <a:rPr lang="en-GB" sz="2400" dirty="0">
                <a:solidFill>
                  <a:srgbClr val="000000"/>
                </a:solidFill>
                <a:latin typeface="Cambria" panose="02040503050406030204" pitchFamily="18" charset="0"/>
                <a:ea typeface="Cambria" panose="02040503050406030204" pitchFamily="18" charset="0"/>
                <a:cs typeface="Cambria"/>
                <a:sym typeface="Cambria"/>
              </a:rPr>
              <a:t>Insensitive to the scale</a:t>
            </a:r>
            <a:endParaRPr sz="2400" dirty="0">
              <a:latin typeface="Cambria" panose="02040503050406030204" pitchFamily="18" charset="0"/>
              <a:ea typeface="Cambria" panose="02040503050406030204" pitchFamily="18" charset="0"/>
            </a:endParaRPr>
          </a:p>
        </p:txBody>
      </p:sp>
      <p:sp>
        <p:nvSpPr>
          <p:cNvPr id="406" name="Google Shape;406;p61"/>
          <p:cNvSpPr/>
          <p:nvPr/>
        </p:nvSpPr>
        <p:spPr>
          <a:xfrm>
            <a:off x="383050" y="1589800"/>
            <a:ext cx="3791100" cy="3160800"/>
          </a:xfrm>
          <a:prstGeom prst="rect">
            <a:avLst/>
          </a:prstGeom>
          <a:noFill/>
          <a:ln>
            <a:noFill/>
          </a:ln>
        </p:spPr>
        <p:txBody>
          <a:bodyPr spcFirstLastPara="1" wrap="square" lIns="85325" tIns="42650" rIns="85325" bIns="42650" anchor="t" anchorCtr="0">
            <a:noAutofit/>
          </a:bodyPr>
          <a:lstStyle/>
          <a:p>
            <a:pPr marL="320675" indent="-320675">
              <a:buClr>
                <a:srgbClr val="000000"/>
              </a:buClr>
              <a:buSzPct val="110000"/>
              <a:buFont typeface="Arial"/>
              <a:buChar char="•"/>
            </a:pPr>
            <a:r>
              <a:rPr lang="en-GB" sz="2400" dirty="0">
                <a:solidFill>
                  <a:srgbClr val="000000"/>
                </a:solidFill>
                <a:latin typeface="Cambria" panose="02040503050406030204" pitchFamily="18" charset="0"/>
                <a:ea typeface="Cambria" panose="02040503050406030204" pitchFamily="18" charset="0"/>
                <a:cs typeface="Cambria"/>
                <a:sym typeface="Cambria"/>
              </a:rPr>
              <a:t>Root Mean </a:t>
            </a:r>
            <a:r>
              <a:rPr lang="en-GB" sz="2400" dirty="0">
                <a:latin typeface="Cambria" panose="02040503050406030204" pitchFamily="18" charset="0"/>
                <a:ea typeface="Cambria" panose="02040503050406030204" pitchFamily="18" charset="0"/>
                <a:cs typeface="Cambria"/>
                <a:sym typeface="Cambria"/>
              </a:rPr>
              <a:t>Squared</a:t>
            </a:r>
            <a:r>
              <a:rPr lang="en-GB" sz="2400" dirty="0">
                <a:solidFill>
                  <a:srgbClr val="000000"/>
                </a:solidFill>
                <a:latin typeface="Cambria" panose="02040503050406030204" pitchFamily="18" charset="0"/>
                <a:ea typeface="Cambria" panose="02040503050406030204" pitchFamily="18" charset="0"/>
                <a:cs typeface="Cambria"/>
                <a:sym typeface="Cambria"/>
              </a:rPr>
              <a:t> Error (RMSE)</a:t>
            </a:r>
            <a:endParaRPr sz="2400" dirty="0">
              <a:latin typeface="Cambria" panose="02040503050406030204" pitchFamily="18" charset="0"/>
              <a:ea typeface="Cambria" panose="02040503050406030204" pitchFamily="18" charset="0"/>
            </a:endParaRPr>
          </a:p>
          <a:p>
            <a:pPr marL="320675" indent="-252095">
              <a:spcBef>
                <a:spcPts val="360"/>
              </a:spcBef>
              <a:buClr>
                <a:srgbClr val="800080"/>
              </a:buClr>
              <a:buSzPts val="1080"/>
            </a:pPr>
            <a:endParaRPr sz="2400" dirty="0">
              <a:solidFill>
                <a:srgbClr val="000000"/>
              </a:solidFill>
              <a:latin typeface="Cambria" panose="02040503050406030204" pitchFamily="18" charset="0"/>
              <a:ea typeface="Cambria" panose="02040503050406030204" pitchFamily="18" charset="0"/>
              <a:cs typeface="Cambria"/>
              <a:sym typeface="Cambria"/>
            </a:endParaRPr>
          </a:p>
          <a:p>
            <a:pPr marL="693737" lvl="1" indent="-268287">
              <a:spcBef>
                <a:spcPts val="360"/>
              </a:spcBef>
              <a:buClr>
                <a:srgbClr val="0000FF"/>
              </a:buClr>
              <a:buSzPts val="990"/>
            </a:pPr>
            <a:r>
              <a:rPr lang="en-GB" sz="2400" dirty="0">
                <a:solidFill>
                  <a:srgbClr val="000000"/>
                </a:solidFill>
                <a:latin typeface="Cambria" panose="02040503050406030204" pitchFamily="18" charset="0"/>
                <a:ea typeface="Cambria" panose="02040503050406030204" pitchFamily="18" charset="0"/>
                <a:cs typeface="Cambria"/>
                <a:sym typeface="Cambria"/>
              </a:rPr>
              <a:t> </a:t>
            </a:r>
            <a:endParaRPr sz="2400" dirty="0">
              <a:latin typeface="Cambria" panose="02040503050406030204" pitchFamily="18" charset="0"/>
              <a:ea typeface="Cambria" panose="02040503050406030204" pitchFamily="18" charset="0"/>
            </a:endParaRPr>
          </a:p>
          <a:p>
            <a:pPr marL="693737" lvl="1" indent="-205422">
              <a:spcBef>
                <a:spcPts val="360"/>
              </a:spcBef>
              <a:buClr>
                <a:srgbClr val="0000FF"/>
              </a:buClr>
              <a:buSzPts val="990"/>
            </a:pPr>
            <a:endParaRPr sz="2400" dirty="0">
              <a:solidFill>
                <a:srgbClr val="000000"/>
              </a:solidFill>
              <a:latin typeface="Cambria" panose="02040503050406030204" pitchFamily="18" charset="0"/>
              <a:ea typeface="Cambria" panose="02040503050406030204" pitchFamily="18" charset="0"/>
              <a:cs typeface="Cambria"/>
              <a:sym typeface="Cambria"/>
            </a:endParaRPr>
          </a:p>
          <a:p>
            <a:pPr marL="425450" lvl="1">
              <a:spcBef>
                <a:spcPts val="360"/>
              </a:spcBef>
            </a:pPr>
            <a:endParaRPr sz="2400" dirty="0">
              <a:solidFill>
                <a:srgbClr val="000000"/>
              </a:solidFill>
              <a:latin typeface="Cambria" panose="02040503050406030204" pitchFamily="18" charset="0"/>
              <a:ea typeface="Cambria" panose="02040503050406030204" pitchFamily="18" charset="0"/>
              <a:cs typeface="Cambria"/>
              <a:sym typeface="Cambria"/>
            </a:endParaRPr>
          </a:p>
        </p:txBody>
      </p:sp>
      <p:cxnSp>
        <p:nvCxnSpPr>
          <p:cNvPr id="407" name="Google Shape;407;p61"/>
          <p:cNvCxnSpPr/>
          <p:nvPr/>
        </p:nvCxnSpPr>
        <p:spPr>
          <a:xfrm rot="10800000" flipH="1">
            <a:off x="43225" y="1260675"/>
            <a:ext cx="9076800" cy="14400"/>
          </a:xfrm>
          <a:prstGeom prst="straightConnector1">
            <a:avLst/>
          </a:prstGeom>
          <a:noFill/>
          <a:ln w="19050" cap="flat" cmpd="sng">
            <a:solidFill>
              <a:srgbClr val="7F7F7F"/>
            </a:solidFill>
            <a:prstDash val="solid"/>
            <a:miter lim="800000"/>
            <a:headEnd type="none" w="med" len="med"/>
            <a:tailEnd type="none" w="med" len="med"/>
          </a:ln>
        </p:spPr>
      </p:cxnSp>
      <p:cxnSp>
        <p:nvCxnSpPr>
          <p:cNvPr id="408" name="Google Shape;408;p61"/>
          <p:cNvCxnSpPr/>
          <p:nvPr/>
        </p:nvCxnSpPr>
        <p:spPr>
          <a:xfrm flipH="1">
            <a:off x="4561500" y="1264500"/>
            <a:ext cx="21000" cy="4750800"/>
          </a:xfrm>
          <a:prstGeom prst="straightConnector1">
            <a:avLst/>
          </a:prstGeom>
          <a:noFill/>
          <a:ln w="19050" cap="flat" cmpd="sng">
            <a:solidFill>
              <a:srgbClr val="7F7F7F"/>
            </a:solidFill>
            <a:prstDash val="solid"/>
            <a:miter lim="800000"/>
            <a:headEnd type="none" w="med" len="med"/>
            <a:tailEnd type="none" w="med" len="med"/>
          </a:ln>
        </p:spPr>
      </p:cxnSp>
      <p:pic>
        <p:nvPicPr>
          <p:cNvPr id="409" name="Google Shape;409;p61"/>
          <p:cNvPicPr preferRelativeResize="0"/>
          <p:nvPr/>
        </p:nvPicPr>
        <p:blipFill rotWithShape="1">
          <a:blip r:embed="rId3">
            <a:alphaModFix/>
          </a:blip>
          <a:srcRect/>
          <a:stretch/>
        </p:blipFill>
        <p:spPr>
          <a:xfrm>
            <a:off x="708556" y="2606676"/>
            <a:ext cx="3140074" cy="1355724"/>
          </a:xfrm>
          <a:prstGeom prst="rect">
            <a:avLst/>
          </a:prstGeom>
          <a:solidFill>
            <a:srgbClr val="FDE0BD"/>
          </a:solidFill>
          <a:ln w="9525" cap="flat" cmpd="sng">
            <a:solidFill>
              <a:srgbClr val="000000"/>
            </a:solidFill>
            <a:prstDash val="solid"/>
            <a:miter lim="800000"/>
            <a:headEnd type="none" w="sm" len="sm"/>
            <a:tailEnd type="none" w="sm" len="sm"/>
          </a:ln>
        </p:spPr>
      </p:pic>
      <p:pic>
        <p:nvPicPr>
          <p:cNvPr id="410" name="Google Shape;410;p61"/>
          <p:cNvPicPr preferRelativeResize="0"/>
          <p:nvPr/>
        </p:nvPicPr>
        <p:blipFill rotWithShape="1">
          <a:blip r:embed="rId4">
            <a:alphaModFix/>
          </a:blip>
          <a:srcRect/>
          <a:stretch/>
        </p:blipFill>
        <p:spPr>
          <a:xfrm>
            <a:off x="4953000" y="2673350"/>
            <a:ext cx="2914149" cy="1365250"/>
          </a:xfrm>
          <a:prstGeom prst="rect">
            <a:avLst/>
          </a:prstGeom>
          <a:solidFill>
            <a:srgbClr val="FDE0BD"/>
          </a:solidFill>
          <a:ln w="9525" cap="flat" cmpd="sng">
            <a:solidFill>
              <a:srgbClr val="000000"/>
            </a:solidFill>
            <a:prstDash val="solid"/>
            <a:miter lim="800000"/>
            <a:headEnd type="none" w="sm" len="sm"/>
            <a:tailEnd type="none" w="sm" len="sm"/>
          </a:ln>
        </p:spPr>
      </p:pic>
      <p:sp>
        <p:nvSpPr>
          <p:cNvPr id="8"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Measuring Errors</a:t>
            </a:r>
          </a:p>
          <a:p>
            <a:pPr algn="l"/>
            <a:endParaRPr lang="en-US"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21190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grpSp>
        <p:nvGrpSpPr>
          <p:cNvPr id="2" name="Group 1"/>
          <p:cNvGrpSpPr/>
          <p:nvPr/>
        </p:nvGrpSpPr>
        <p:grpSpPr>
          <a:xfrm>
            <a:off x="774025" y="1519725"/>
            <a:ext cx="7595950" cy="3818550"/>
            <a:chOff x="853950" y="1447450"/>
            <a:chExt cx="7595950" cy="3818550"/>
          </a:xfrm>
        </p:grpSpPr>
        <p:sp>
          <p:nvSpPr>
            <p:cNvPr id="76" name="Google Shape;76;p17"/>
            <p:cNvSpPr/>
            <p:nvPr/>
          </p:nvSpPr>
          <p:spPr>
            <a:xfrm>
              <a:off x="2908500" y="1447450"/>
              <a:ext cx="3327000" cy="836100"/>
            </a:xfrm>
            <a:prstGeom prst="rect">
              <a:avLst/>
            </a:prstGeom>
            <a:solidFill>
              <a:srgbClr val="D9D9D9"/>
            </a:solidFill>
            <a:ln>
              <a:noFill/>
            </a:ln>
          </p:spPr>
          <p:txBody>
            <a:bodyPr spcFirstLastPara="1" wrap="square" lIns="90475" tIns="44450" rIns="90475" bIns="44450" anchor="t" anchorCtr="0">
              <a:noAutofit/>
            </a:bodyPr>
            <a:lstStyle/>
            <a:p>
              <a:pPr algn="ctr"/>
              <a:r>
                <a:rPr lang="en-GB" sz="2000" dirty="0">
                  <a:solidFill>
                    <a:srgbClr val="434343"/>
                  </a:solidFill>
                  <a:latin typeface="Cambria" panose="02040503050406030204" pitchFamily="18" charset="0"/>
                  <a:ea typeface="Cambria" panose="02040503050406030204" pitchFamily="18" charset="0"/>
                  <a:cs typeface="Avenir"/>
                  <a:sym typeface="Avenir"/>
                </a:rPr>
                <a:t>Common approaches to forecasting</a:t>
              </a:r>
              <a:endParaRPr sz="2000" dirty="0">
                <a:solidFill>
                  <a:srgbClr val="434343"/>
                </a:solidFill>
                <a:latin typeface="Cambria" panose="02040503050406030204" pitchFamily="18" charset="0"/>
                <a:ea typeface="Cambria" panose="02040503050406030204" pitchFamily="18" charset="0"/>
                <a:cs typeface="Avenir"/>
                <a:sym typeface="Avenir"/>
              </a:endParaRPr>
            </a:p>
          </p:txBody>
        </p:sp>
        <p:sp>
          <p:nvSpPr>
            <p:cNvPr id="77" name="Google Shape;77;p17"/>
            <p:cNvSpPr/>
            <p:nvPr/>
          </p:nvSpPr>
          <p:spPr>
            <a:xfrm>
              <a:off x="4981000" y="2779263"/>
              <a:ext cx="3409500" cy="419700"/>
            </a:xfrm>
            <a:prstGeom prst="rect">
              <a:avLst/>
            </a:prstGeom>
            <a:solidFill>
              <a:srgbClr val="D9D9D9"/>
            </a:solidFill>
            <a:ln>
              <a:noFill/>
            </a:ln>
          </p:spPr>
          <p:txBody>
            <a:bodyPr spcFirstLastPara="1" wrap="square" lIns="90475" tIns="44450" rIns="90475" bIns="44450" anchor="t" anchorCtr="0">
              <a:noAutofit/>
            </a:bodyPr>
            <a:lstStyle/>
            <a:p>
              <a:pPr algn="ctr"/>
              <a:r>
                <a:rPr lang="en-GB" sz="2000">
                  <a:solidFill>
                    <a:srgbClr val="434343"/>
                  </a:solidFill>
                  <a:latin typeface="Cambria" panose="02040503050406030204" pitchFamily="18" charset="0"/>
                  <a:ea typeface="Cambria" panose="02040503050406030204" pitchFamily="18" charset="0"/>
                  <a:cs typeface="Avenir"/>
                  <a:sym typeface="Avenir"/>
                </a:rPr>
                <a:t>Quantitative forecasting </a:t>
              </a:r>
              <a:endParaRPr sz="2000">
                <a:solidFill>
                  <a:srgbClr val="434343"/>
                </a:solidFill>
                <a:latin typeface="Cambria" panose="02040503050406030204" pitchFamily="18" charset="0"/>
                <a:ea typeface="Cambria" panose="02040503050406030204" pitchFamily="18" charset="0"/>
                <a:cs typeface="Avenir"/>
                <a:sym typeface="Avenir"/>
              </a:endParaRPr>
            </a:p>
          </p:txBody>
        </p:sp>
        <p:sp>
          <p:nvSpPr>
            <p:cNvPr id="78" name="Google Shape;78;p17"/>
            <p:cNvSpPr/>
            <p:nvPr/>
          </p:nvSpPr>
          <p:spPr>
            <a:xfrm>
              <a:off x="853950" y="2768450"/>
              <a:ext cx="3168900" cy="419700"/>
            </a:xfrm>
            <a:prstGeom prst="rect">
              <a:avLst/>
            </a:prstGeom>
            <a:solidFill>
              <a:srgbClr val="D9D9D9"/>
            </a:solidFill>
            <a:ln>
              <a:noFill/>
            </a:ln>
          </p:spPr>
          <p:txBody>
            <a:bodyPr spcFirstLastPara="1" wrap="square" lIns="90475" tIns="44450" rIns="90475" bIns="44450" anchor="t" anchorCtr="0">
              <a:noAutofit/>
            </a:bodyPr>
            <a:lstStyle/>
            <a:p>
              <a:pPr algn="ctr"/>
              <a:r>
                <a:rPr lang="en-GB" sz="2000">
                  <a:solidFill>
                    <a:srgbClr val="434343"/>
                  </a:solidFill>
                  <a:latin typeface="Cambria" panose="02040503050406030204" pitchFamily="18" charset="0"/>
                  <a:ea typeface="Cambria" panose="02040503050406030204" pitchFamily="18" charset="0"/>
                  <a:cs typeface="Avenir"/>
                  <a:sym typeface="Avenir"/>
                </a:rPr>
                <a:t>Qualitative forecasting </a:t>
              </a:r>
              <a:endParaRPr sz="2000">
                <a:solidFill>
                  <a:srgbClr val="434343"/>
                </a:solidFill>
                <a:latin typeface="Cambria" panose="02040503050406030204" pitchFamily="18" charset="0"/>
                <a:ea typeface="Cambria" panose="02040503050406030204" pitchFamily="18" charset="0"/>
                <a:cs typeface="Avenir"/>
                <a:sym typeface="Avenir"/>
              </a:endParaRPr>
            </a:p>
          </p:txBody>
        </p:sp>
        <p:cxnSp>
          <p:nvCxnSpPr>
            <p:cNvPr id="79" name="Google Shape;79;p17"/>
            <p:cNvCxnSpPr/>
            <p:nvPr/>
          </p:nvCxnSpPr>
          <p:spPr>
            <a:xfrm>
              <a:off x="4571996" y="2283541"/>
              <a:ext cx="0" cy="248100"/>
            </a:xfrm>
            <a:prstGeom prst="straightConnector1">
              <a:avLst/>
            </a:prstGeom>
            <a:noFill/>
            <a:ln w="19050" cap="flat" cmpd="sng">
              <a:solidFill>
                <a:srgbClr val="000000"/>
              </a:solidFill>
              <a:prstDash val="solid"/>
              <a:miter lim="800000"/>
              <a:headEnd type="none" w="med" len="med"/>
              <a:tailEnd type="none" w="med" len="med"/>
            </a:ln>
          </p:spPr>
        </p:cxnSp>
        <p:cxnSp>
          <p:nvCxnSpPr>
            <p:cNvPr id="80" name="Google Shape;80;p17"/>
            <p:cNvCxnSpPr/>
            <p:nvPr/>
          </p:nvCxnSpPr>
          <p:spPr>
            <a:xfrm>
              <a:off x="2438398" y="2526008"/>
              <a:ext cx="4267200" cy="0"/>
            </a:xfrm>
            <a:prstGeom prst="straightConnector1">
              <a:avLst/>
            </a:prstGeom>
            <a:noFill/>
            <a:ln w="19050" cap="flat" cmpd="sng">
              <a:solidFill>
                <a:srgbClr val="000000"/>
              </a:solidFill>
              <a:prstDash val="solid"/>
              <a:miter lim="800000"/>
              <a:headEnd type="none" w="med" len="med"/>
              <a:tailEnd type="none" w="med" len="med"/>
            </a:ln>
          </p:spPr>
        </p:cxnSp>
        <p:cxnSp>
          <p:nvCxnSpPr>
            <p:cNvPr id="81" name="Google Shape;81;p17"/>
            <p:cNvCxnSpPr/>
            <p:nvPr/>
          </p:nvCxnSpPr>
          <p:spPr>
            <a:xfrm>
              <a:off x="2438398" y="2526008"/>
              <a:ext cx="0" cy="248100"/>
            </a:xfrm>
            <a:prstGeom prst="straightConnector1">
              <a:avLst/>
            </a:prstGeom>
            <a:noFill/>
            <a:ln w="19050" cap="flat" cmpd="sng">
              <a:solidFill>
                <a:srgbClr val="000000"/>
              </a:solidFill>
              <a:prstDash val="solid"/>
              <a:miter lim="800000"/>
              <a:headEnd type="none" w="med" len="med"/>
              <a:tailEnd type="none" w="med" len="med"/>
            </a:ln>
          </p:spPr>
        </p:cxnSp>
        <p:cxnSp>
          <p:nvCxnSpPr>
            <p:cNvPr id="82" name="Google Shape;82;p17"/>
            <p:cNvCxnSpPr/>
            <p:nvPr/>
          </p:nvCxnSpPr>
          <p:spPr>
            <a:xfrm>
              <a:off x="6685744" y="2526008"/>
              <a:ext cx="0" cy="248100"/>
            </a:xfrm>
            <a:prstGeom prst="straightConnector1">
              <a:avLst/>
            </a:prstGeom>
            <a:noFill/>
            <a:ln w="19050" cap="flat" cmpd="sng">
              <a:solidFill>
                <a:srgbClr val="000000"/>
              </a:solidFill>
              <a:prstDash val="solid"/>
              <a:miter lim="800000"/>
              <a:headEnd type="none" w="med" len="med"/>
              <a:tailEnd type="none" w="med" len="med"/>
            </a:ln>
          </p:spPr>
        </p:cxnSp>
        <p:sp>
          <p:nvSpPr>
            <p:cNvPr id="83" name="Google Shape;83;p17"/>
            <p:cNvSpPr/>
            <p:nvPr/>
          </p:nvSpPr>
          <p:spPr>
            <a:xfrm>
              <a:off x="4981000" y="3429000"/>
              <a:ext cx="3468900" cy="992100"/>
            </a:xfrm>
            <a:prstGeom prst="rect">
              <a:avLst/>
            </a:prstGeom>
            <a:noFill/>
            <a:ln>
              <a:noFill/>
            </a:ln>
          </p:spPr>
          <p:txBody>
            <a:bodyPr spcFirstLastPara="1" wrap="square" lIns="91425" tIns="45700" rIns="91425" bIns="45700" anchor="t" anchorCtr="0">
              <a:noAutofit/>
            </a:bodyPr>
            <a:lstStyle/>
            <a:p>
              <a:pPr marL="342900" indent="-330200">
                <a:lnSpc>
                  <a:spcPct val="115000"/>
                </a:lnSpc>
                <a:buClr>
                  <a:srgbClr val="434343"/>
                </a:buClr>
                <a:buSzPts val="1800"/>
                <a:buFont typeface="Avenir"/>
                <a:buChar char="•"/>
              </a:pPr>
              <a:r>
                <a:rPr lang="en-GB" sz="2000" dirty="0">
                  <a:solidFill>
                    <a:srgbClr val="434343"/>
                  </a:solidFill>
                  <a:latin typeface="Cambria" panose="02040503050406030204" pitchFamily="18" charset="0"/>
                  <a:ea typeface="Cambria" panose="02040503050406030204" pitchFamily="18" charset="0"/>
                  <a:cs typeface="Avenir"/>
                  <a:sym typeface="Avenir"/>
                </a:rPr>
                <a:t>Use past data to predict future values</a:t>
              </a:r>
              <a:endParaRPr sz="2000" dirty="0">
                <a:solidFill>
                  <a:srgbClr val="434343"/>
                </a:solidFill>
                <a:latin typeface="Cambria" panose="02040503050406030204" pitchFamily="18" charset="0"/>
                <a:ea typeface="Cambria" panose="02040503050406030204" pitchFamily="18" charset="0"/>
                <a:cs typeface="Avenir"/>
                <a:sym typeface="Avenir"/>
              </a:endParaRPr>
            </a:p>
          </p:txBody>
        </p:sp>
        <p:sp>
          <p:nvSpPr>
            <p:cNvPr id="84" name="Google Shape;84;p17"/>
            <p:cNvSpPr/>
            <p:nvPr/>
          </p:nvSpPr>
          <p:spPr>
            <a:xfrm>
              <a:off x="853950" y="3430600"/>
              <a:ext cx="3168900" cy="1835400"/>
            </a:xfrm>
            <a:prstGeom prst="rect">
              <a:avLst/>
            </a:prstGeom>
            <a:noFill/>
            <a:ln>
              <a:noFill/>
            </a:ln>
          </p:spPr>
          <p:txBody>
            <a:bodyPr spcFirstLastPara="1" wrap="square" lIns="91425" tIns="45700" rIns="91425" bIns="45700" anchor="t" anchorCtr="0">
              <a:noAutofit/>
            </a:bodyPr>
            <a:lstStyle/>
            <a:p>
              <a:pPr marL="342900" indent="-330200">
                <a:lnSpc>
                  <a:spcPct val="115000"/>
                </a:lnSpc>
                <a:buClr>
                  <a:srgbClr val="434343"/>
                </a:buClr>
                <a:buSzPts val="1800"/>
                <a:buFont typeface="Avenir"/>
                <a:buChar char="•"/>
              </a:pPr>
              <a:r>
                <a:rPr lang="en-GB" sz="2000" dirty="0">
                  <a:solidFill>
                    <a:srgbClr val="434343"/>
                  </a:solidFill>
                  <a:latin typeface="Cambria" panose="02040503050406030204" pitchFamily="18" charset="0"/>
                  <a:ea typeface="Cambria" panose="02040503050406030204" pitchFamily="18" charset="0"/>
                  <a:cs typeface="Avenir"/>
                  <a:sym typeface="Avenir"/>
                </a:rPr>
                <a:t>Used when historical data are unavailable</a:t>
              </a:r>
              <a:endParaRPr sz="2000" dirty="0">
                <a:solidFill>
                  <a:srgbClr val="434343"/>
                </a:solidFill>
                <a:latin typeface="Cambria" panose="02040503050406030204" pitchFamily="18" charset="0"/>
                <a:ea typeface="Cambria" panose="02040503050406030204" pitchFamily="18" charset="0"/>
                <a:cs typeface="Avenir"/>
                <a:sym typeface="Avenir"/>
              </a:endParaRPr>
            </a:p>
            <a:p>
              <a:pPr marL="342900" indent="-330200">
                <a:lnSpc>
                  <a:spcPct val="115000"/>
                </a:lnSpc>
                <a:buClr>
                  <a:srgbClr val="434343"/>
                </a:buClr>
                <a:buSzPts val="1800"/>
                <a:buFont typeface="Avenir"/>
                <a:buChar char="•"/>
              </a:pPr>
              <a:r>
                <a:rPr lang="en-GB" sz="2000" dirty="0">
                  <a:solidFill>
                    <a:srgbClr val="434343"/>
                  </a:solidFill>
                  <a:latin typeface="Cambria" panose="02040503050406030204" pitchFamily="18" charset="0"/>
                  <a:ea typeface="Cambria" panose="02040503050406030204" pitchFamily="18" charset="0"/>
                  <a:cs typeface="Avenir"/>
                  <a:sym typeface="Avenir"/>
                </a:rPr>
                <a:t>Considered highly subjective and judgmental</a:t>
              </a:r>
              <a:endParaRPr sz="2000" dirty="0">
                <a:solidFill>
                  <a:srgbClr val="434343"/>
                </a:solidFill>
                <a:latin typeface="Cambria" panose="02040503050406030204" pitchFamily="18" charset="0"/>
                <a:ea typeface="Cambria" panose="02040503050406030204" pitchFamily="18" charset="0"/>
                <a:cs typeface="Avenir"/>
                <a:sym typeface="Avenir"/>
              </a:endParaRPr>
            </a:p>
          </p:txBody>
        </p:sp>
      </p:grpSp>
      <p:sp>
        <p:nvSpPr>
          <p:cNvPr id="12"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Approaches to Forecasting</a:t>
            </a:r>
          </a:p>
        </p:txBody>
      </p:sp>
    </p:spTree>
    <p:extLst>
      <p:ext uri="{BB962C8B-B14F-4D97-AF65-F5344CB8AC3E}">
        <p14:creationId xmlns:p14="http://schemas.microsoft.com/office/powerpoint/2010/main" val="26562834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8"/>
          <p:cNvSpPr txBox="1">
            <a:spLocks noGrp="1"/>
          </p:cNvSpPr>
          <p:nvPr>
            <p:ph type="body" idx="1"/>
          </p:nvPr>
        </p:nvSpPr>
        <p:spPr>
          <a:xfrm>
            <a:off x="464100" y="914400"/>
            <a:ext cx="8146500" cy="5410200"/>
          </a:xfrm>
          <a:prstGeom prst="rect">
            <a:avLst/>
          </a:prstGeom>
        </p:spPr>
        <p:txBody>
          <a:bodyPr spcFirstLastPara="1" wrap="square" lIns="91425" tIns="91425" rIns="91425" bIns="91425" anchor="t" anchorCtr="0">
            <a:noAutofit/>
          </a:bodyPr>
          <a:lstStyle/>
          <a:p>
            <a:pPr lvl="0">
              <a:buSzPct val="110000"/>
              <a:buChar char="•"/>
            </a:pPr>
            <a:r>
              <a:rPr lang="en-US" sz="2400" dirty="0">
                <a:latin typeface="Cambria" panose="02040503050406030204" pitchFamily="18" charset="0"/>
                <a:ea typeface="Cambria" panose="02040503050406030204" pitchFamily="18" charset="0"/>
              </a:rPr>
              <a:t>Suppose two or more models provide a good fit for the data</a:t>
            </a:r>
          </a:p>
          <a:p>
            <a:pPr lvl="0">
              <a:spcBef>
                <a:spcPts val="1600"/>
              </a:spcBef>
              <a:buSzPct val="110000"/>
              <a:buFont typeface="Arial" panose="020B0604020202020204" pitchFamily="34" charset="0"/>
              <a:buChar char="•"/>
            </a:pPr>
            <a:r>
              <a:rPr lang="en-US" sz="2400" dirty="0">
                <a:latin typeface="Cambria" panose="02040503050406030204" pitchFamily="18" charset="0"/>
                <a:ea typeface="Cambria" panose="02040503050406030204" pitchFamily="18" charset="0"/>
              </a:rPr>
              <a:t>Select the simplest model</a:t>
            </a:r>
          </a:p>
          <a:p>
            <a:pPr lvl="1">
              <a:buChar char="o"/>
            </a:pPr>
            <a:r>
              <a:rPr lang="en-US" sz="2400" dirty="0">
                <a:latin typeface="Cambria" panose="02040503050406030204" pitchFamily="18" charset="0"/>
                <a:ea typeface="Cambria" panose="02040503050406030204" pitchFamily="18" charset="0"/>
              </a:rPr>
              <a:t>Simplest model types:</a:t>
            </a:r>
          </a:p>
          <a:p>
            <a:pPr lvl="2">
              <a:buChar char="•"/>
            </a:pPr>
            <a:r>
              <a:rPr lang="en-US" dirty="0">
                <a:latin typeface="Cambria" panose="02040503050406030204" pitchFamily="18" charset="0"/>
                <a:ea typeface="Cambria" panose="02040503050406030204" pitchFamily="18" charset="0"/>
              </a:rPr>
              <a:t>Least-squares linear</a:t>
            </a:r>
          </a:p>
          <a:p>
            <a:pPr lvl="2">
              <a:buChar char="•"/>
            </a:pPr>
            <a:r>
              <a:rPr lang="en-US" dirty="0">
                <a:latin typeface="Cambria" panose="02040503050406030204" pitchFamily="18" charset="0"/>
                <a:ea typeface="Cambria" panose="02040503050406030204" pitchFamily="18" charset="0"/>
              </a:rPr>
              <a:t>Least-squares quadratic</a:t>
            </a:r>
          </a:p>
          <a:p>
            <a:pPr lvl="2">
              <a:buChar char="•"/>
            </a:pPr>
            <a:r>
              <a:rPr lang="en-US" dirty="0">
                <a:latin typeface="Cambria" panose="02040503050406030204" pitchFamily="18" charset="0"/>
                <a:ea typeface="Cambria" panose="02040503050406030204" pitchFamily="18" charset="0"/>
              </a:rPr>
              <a:t>1st order autoregressive</a:t>
            </a:r>
          </a:p>
          <a:p>
            <a:pPr lvl="1">
              <a:buChar char="o"/>
            </a:pPr>
            <a:r>
              <a:rPr lang="en-US" sz="2400" dirty="0">
                <a:latin typeface="Cambria" panose="02040503050406030204" pitchFamily="18" charset="0"/>
                <a:ea typeface="Cambria" panose="02040503050406030204" pitchFamily="18" charset="0"/>
              </a:rPr>
              <a:t>More complex types:</a:t>
            </a:r>
          </a:p>
          <a:p>
            <a:pPr lvl="2">
              <a:buChar char="•"/>
            </a:pPr>
            <a:r>
              <a:rPr lang="en-US" dirty="0">
                <a:latin typeface="Cambria" panose="02040503050406030204" pitchFamily="18" charset="0"/>
                <a:ea typeface="Cambria" panose="02040503050406030204" pitchFamily="18" charset="0"/>
              </a:rPr>
              <a:t>2nd and 3rd order autoregressive</a:t>
            </a:r>
          </a:p>
          <a:p>
            <a:pPr lvl="2">
              <a:buChar char="•"/>
            </a:pPr>
            <a:r>
              <a:rPr lang="en-US" dirty="0">
                <a:latin typeface="Cambria" panose="02040503050406030204" pitchFamily="18" charset="0"/>
                <a:ea typeface="Cambria" panose="02040503050406030204" pitchFamily="18" charset="0"/>
              </a:rPr>
              <a:t>Least-squares exponential</a:t>
            </a:r>
          </a:p>
          <a:p>
            <a:pPr marL="0" indent="0">
              <a:spcBef>
                <a:spcPts val="1600"/>
              </a:spcBef>
              <a:spcAft>
                <a:spcPts val="1600"/>
              </a:spcAft>
              <a:buNone/>
            </a:pPr>
            <a:endParaRPr sz="2400" dirty="0">
              <a:latin typeface="Cambria" panose="02040503050406030204" pitchFamily="18" charset="0"/>
              <a:ea typeface="Cambria" panose="02040503050406030204" pitchFamily="18" charset="0"/>
            </a:endParaRPr>
          </a:p>
        </p:txBody>
      </p:sp>
      <p:sp>
        <p:nvSpPr>
          <p:cNvPr id="4" name="Rounded Rectangle 3">
            <a:extLst>
              <a:ext uri="{FF2B5EF4-FFF2-40B4-BE49-F238E27FC236}">
                <a16:creationId xmlns:a16="http://schemas.microsoft.com/office/drawing/2014/main" xmlns="" id="{2B32BDB9-3AC4-4884-B2A0-7A8D1971EE1C}"/>
              </a:ext>
            </a:extLst>
          </p:cNvPr>
          <p:cNvSpPr/>
          <p:nvPr/>
        </p:nvSpPr>
        <p:spPr>
          <a:xfrm>
            <a:off x="346350" y="838200"/>
            <a:ext cx="8382000" cy="5562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Principle of Parsimony</a:t>
            </a:r>
          </a:p>
        </p:txBody>
      </p:sp>
    </p:spTree>
    <p:extLst>
      <p:ext uri="{BB962C8B-B14F-4D97-AF65-F5344CB8AC3E}">
        <p14:creationId xmlns:p14="http://schemas.microsoft.com/office/powerpoint/2010/main" val="3944900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588797078"/>
              </p:ext>
            </p:extLst>
          </p:nvPr>
        </p:nvGraphicFramePr>
        <p:xfrm>
          <a:off x="990600" y="1409700"/>
          <a:ext cx="7162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Three methods for Trend-Based Forecasting</a:t>
            </a:r>
          </a:p>
        </p:txBody>
      </p:sp>
    </p:spTree>
    <p:extLst>
      <p:ext uri="{BB962C8B-B14F-4D97-AF65-F5344CB8AC3E}">
        <p14:creationId xmlns:p14="http://schemas.microsoft.com/office/powerpoint/2010/main" val="2160968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graphicFrame>
        <p:nvGraphicFramePr>
          <p:cNvPr id="427" name="Google Shape;427;p64"/>
          <p:cNvGraphicFramePr/>
          <p:nvPr>
            <p:extLst>
              <p:ext uri="{D42A27DB-BD31-4B8C-83A1-F6EECF244321}">
                <p14:modId xmlns:p14="http://schemas.microsoft.com/office/powerpoint/2010/main" val="3291423280"/>
              </p:ext>
            </p:extLst>
          </p:nvPr>
        </p:nvGraphicFramePr>
        <p:xfrm>
          <a:off x="5105400" y="1839560"/>
          <a:ext cx="3200400" cy="3098100"/>
        </p:xfrm>
        <a:graphic>
          <a:graphicData uri="http://schemas.openxmlformats.org/drawingml/2006/table">
            <a:tbl>
              <a:tblPr>
                <a:noFill/>
              </a:tblPr>
              <a:tblGrid>
                <a:gridCol w="914400">
                  <a:extLst>
                    <a:ext uri="{9D8B030D-6E8A-4147-A177-3AD203B41FA5}">
                      <a16:colId xmlns:a16="http://schemas.microsoft.com/office/drawing/2014/main" xmlns="" val="20000"/>
                    </a:ext>
                  </a:extLst>
                </a:gridCol>
                <a:gridCol w="1219200">
                  <a:extLst>
                    <a:ext uri="{9D8B030D-6E8A-4147-A177-3AD203B41FA5}">
                      <a16:colId xmlns:a16="http://schemas.microsoft.com/office/drawing/2014/main" xmlns="" val="20001"/>
                    </a:ext>
                  </a:extLst>
                </a:gridCol>
                <a:gridCol w="1066800">
                  <a:extLst>
                    <a:ext uri="{9D8B030D-6E8A-4147-A177-3AD203B41FA5}">
                      <a16:colId xmlns:a16="http://schemas.microsoft.com/office/drawing/2014/main" xmlns="" val="20002"/>
                    </a:ext>
                  </a:extLst>
                </a:gridCol>
              </a:tblGrid>
              <a:tr h="446425">
                <a:tc>
                  <a:txBody>
                    <a:bodyPr/>
                    <a:lstStyle/>
                    <a:p>
                      <a:pPr marL="0" marR="0" lvl="0" indent="0" algn="ctr" rtl="0">
                        <a:lnSpc>
                          <a:spcPct val="100000"/>
                        </a:lnSpc>
                        <a:spcBef>
                          <a:spcPts val="0"/>
                        </a:spcBef>
                        <a:spcAft>
                          <a:spcPts val="0"/>
                        </a:spcAft>
                        <a:buClr>
                          <a:srgbClr val="800080"/>
                        </a:buClr>
                        <a:buSzPts val="1200"/>
                        <a:buFont typeface="Noto Sans Symbols"/>
                        <a:buNone/>
                      </a:pPr>
                      <a:r>
                        <a:rPr lang="en-GB" sz="2000" b="0" i="0" u="none" strike="noStrike" cap="none" dirty="0">
                          <a:solidFill>
                            <a:srgbClr val="434343"/>
                          </a:solidFill>
                          <a:latin typeface="Cambria" panose="02040503050406030204" pitchFamily="18" charset="0"/>
                          <a:ea typeface="Cambria" panose="02040503050406030204" pitchFamily="18" charset="0"/>
                          <a:cs typeface="Cambria"/>
                          <a:sym typeface="Cambria"/>
                        </a:rPr>
                        <a:t>Year</a:t>
                      </a:r>
                      <a:endParaRPr sz="2000" b="0" i="0" u="none" strike="noStrike" cap="none" dirty="0">
                        <a:solidFill>
                          <a:srgbClr val="434343"/>
                        </a:solidFill>
                        <a:latin typeface="Cambria" panose="02040503050406030204" pitchFamily="18" charset="0"/>
                        <a:ea typeface="Cambria" panose="02040503050406030204" pitchFamily="18" charset="0"/>
                        <a:cs typeface="Cambria"/>
                        <a:sym typeface="Cambria"/>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3F3F3"/>
                    </a:solidFill>
                  </a:tcPr>
                </a:tc>
                <a:tc>
                  <a:txBody>
                    <a:bodyPr/>
                    <a:lstStyle/>
                    <a:p>
                      <a:pPr marL="0" marR="0" lvl="0" indent="0" algn="ctr" rtl="0">
                        <a:lnSpc>
                          <a:spcPct val="90000"/>
                        </a:lnSpc>
                        <a:spcBef>
                          <a:spcPts val="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Time</a:t>
                      </a:r>
                      <a:endParaRPr>
                        <a:solidFill>
                          <a:srgbClr val="434343"/>
                        </a:solidFill>
                        <a:latin typeface="Cambria" panose="02040503050406030204" pitchFamily="18" charset="0"/>
                        <a:ea typeface="Cambria" panose="02040503050406030204" pitchFamily="18" charset="0"/>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3F3F3"/>
                    </a:solidFill>
                  </a:tcPr>
                </a:tc>
                <a:tc>
                  <a:txBody>
                    <a:bodyPr/>
                    <a:lstStyle/>
                    <a:p>
                      <a:pPr marL="0" marR="0" lvl="0" indent="0" algn="ctr" rtl="0">
                        <a:lnSpc>
                          <a:spcPct val="90000"/>
                        </a:lnSpc>
                        <a:spcBef>
                          <a:spcPts val="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Sales </a:t>
                      </a:r>
                      <a:endParaRPr>
                        <a:solidFill>
                          <a:srgbClr val="434343"/>
                        </a:solidFill>
                        <a:latin typeface="Cambria" panose="02040503050406030204" pitchFamily="18" charset="0"/>
                        <a:ea typeface="Cambria" panose="02040503050406030204" pitchFamily="18" charset="0"/>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xmlns="" val="10000"/>
                  </a:ext>
                </a:extLst>
              </a:tr>
              <a:tr h="2651675">
                <a:tc>
                  <a:txBody>
                    <a:bodyPr/>
                    <a:lstStyle/>
                    <a:p>
                      <a:pPr marL="0" marR="0" lvl="0" indent="0" algn="ctr" rtl="0">
                        <a:lnSpc>
                          <a:spcPct val="100000"/>
                        </a:lnSpc>
                        <a:spcBef>
                          <a:spcPts val="0"/>
                        </a:spcBef>
                        <a:spcAft>
                          <a:spcPts val="0"/>
                        </a:spcAft>
                        <a:buClr>
                          <a:srgbClr val="800080"/>
                        </a:buClr>
                        <a:buSzPts val="1440"/>
                        <a:buFont typeface="Noto Sans Symbols"/>
                        <a:buNone/>
                      </a:pPr>
                      <a:r>
                        <a:rPr lang="en-GB" sz="2400" b="0" i="0" u="none" strike="noStrike" cap="none" dirty="0">
                          <a:solidFill>
                            <a:schemeClr val="dk2"/>
                          </a:solidFill>
                          <a:latin typeface="Cambria" panose="02040503050406030204" pitchFamily="18" charset="0"/>
                          <a:ea typeface="Cambria" panose="02040503050406030204" pitchFamily="18" charset="0"/>
                          <a:cs typeface="Cambria"/>
                          <a:sym typeface="Cambria"/>
                        </a:rPr>
                        <a:t>1999</a:t>
                      </a:r>
                      <a:endParaRPr dirty="0">
                        <a:solidFill>
                          <a:schemeClr val="dk2"/>
                        </a:solidFill>
                        <a:latin typeface="Cambria" panose="02040503050406030204" pitchFamily="18" charset="0"/>
                        <a:ea typeface="Cambria" panose="02040503050406030204" pitchFamily="18" charset="0"/>
                      </a:endParaRPr>
                    </a:p>
                    <a:p>
                      <a:pPr marL="0" marR="0" lvl="0" indent="0" algn="ctr" rtl="0">
                        <a:lnSpc>
                          <a:spcPct val="100000"/>
                        </a:lnSpc>
                        <a:spcBef>
                          <a:spcPts val="480"/>
                        </a:spcBef>
                        <a:spcAft>
                          <a:spcPts val="0"/>
                        </a:spcAft>
                        <a:buClr>
                          <a:srgbClr val="800080"/>
                        </a:buClr>
                        <a:buSzPts val="1440"/>
                        <a:buFont typeface="Noto Sans Symbols"/>
                        <a:buNone/>
                      </a:pPr>
                      <a:r>
                        <a:rPr lang="en-GB" sz="2400" b="0" i="0" u="none" strike="noStrike" cap="none" dirty="0">
                          <a:solidFill>
                            <a:schemeClr val="dk2"/>
                          </a:solidFill>
                          <a:latin typeface="Cambria" panose="02040503050406030204" pitchFamily="18" charset="0"/>
                          <a:ea typeface="Cambria" panose="02040503050406030204" pitchFamily="18" charset="0"/>
                          <a:cs typeface="Cambria"/>
                          <a:sym typeface="Cambria"/>
                        </a:rPr>
                        <a:t>2000</a:t>
                      </a:r>
                      <a:endParaRPr dirty="0">
                        <a:solidFill>
                          <a:schemeClr val="dk2"/>
                        </a:solidFill>
                        <a:latin typeface="Cambria" panose="02040503050406030204" pitchFamily="18" charset="0"/>
                        <a:ea typeface="Cambria" panose="02040503050406030204" pitchFamily="18" charset="0"/>
                      </a:endParaRPr>
                    </a:p>
                    <a:p>
                      <a:pPr marL="0" marR="0" lvl="0" indent="0" algn="ctr" rtl="0">
                        <a:lnSpc>
                          <a:spcPct val="100000"/>
                        </a:lnSpc>
                        <a:spcBef>
                          <a:spcPts val="480"/>
                        </a:spcBef>
                        <a:spcAft>
                          <a:spcPts val="0"/>
                        </a:spcAft>
                        <a:buClr>
                          <a:srgbClr val="800080"/>
                        </a:buClr>
                        <a:buSzPts val="1440"/>
                        <a:buFont typeface="Noto Sans Symbols"/>
                        <a:buNone/>
                      </a:pPr>
                      <a:r>
                        <a:rPr lang="en-GB" sz="2400" b="0" i="0" u="none" strike="noStrike" cap="none" dirty="0">
                          <a:solidFill>
                            <a:schemeClr val="dk2"/>
                          </a:solidFill>
                          <a:latin typeface="Cambria" panose="02040503050406030204" pitchFamily="18" charset="0"/>
                          <a:ea typeface="Cambria" panose="02040503050406030204" pitchFamily="18" charset="0"/>
                          <a:cs typeface="Cambria"/>
                          <a:sym typeface="Cambria"/>
                        </a:rPr>
                        <a:t>2001</a:t>
                      </a:r>
                      <a:endParaRPr dirty="0">
                        <a:solidFill>
                          <a:schemeClr val="dk2"/>
                        </a:solidFill>
                        <a:latin typeface="Cambria" panose="02040503050406030204" pitchFamily="18" charset="0"/>
                        <a:ea typeface="Cambria" panose="02040503050406030204" pitchFamily="18" charset="0"/>
                      </a:endParaRPr>
                    </a:p>
                    <a:p>
                      <a:pPr marL="0" marR="0" lvl="0" indent="0" algn="ctr" rtl="0">
                        <a:lnSpc>
                          <a:spcPct val="100000"/>
                        </a:lnSpc>
                        <a:spcBef>
                          <a:spcPts val="480"/>
                        </a:spcBef>
                        <a:spcAft>
                          <a:spcPts val="0"/>
                        </a:spcAft>
                        <a:buClr>
                          <a:srgbClr val="800080"/>
                        </a:buClr>
                        <a:buSzPts val="1440"/>
                        <a:buFont typeface="Noto Sans Symbols"/>
                        <a:buNone/>
                      </a:pPr>
                      <a:r>
                        <a:rPr lang="en-GB" sz="2400" b="0" i="0" u="none" strike="noStrike" cap="none" dirty="0">
                          <a:solidFill>
                            <a:schemeClr val="dk2"/>
                          </a:solidFill>
                          <a:latin typeface="Cambria" panose="02040503050406030204" pitchFamily="18" charset="0"/>
                          <a:ea typeface="Cambria" panose="02040503050406030204" pitchFamily="18" charset="0"/>
                          <a:cs typeface="Cambria"/>
                          <a:sym typeface="Cambria"/>
                        </a:rPr>
                        <a:t>2002</a:t>
                      </a:r>
                      <a:endParaRPr dirty="0">
                        <a:solidFill>
                          <a:schemeClr val="dk2"/>
                        </a:solidFill>
                        <a:latin typeface="Cambria" panose="02040503050406030204" pitchFamily="18" charset="0"/>
                        <a:ea typeface="Cambria" panose="02040503050406030204" pitchFamily="18" charset="0"/>
                      </a:endParaRPr>
                    </a:p>
                    <a:p>
                      <a:pPr marL="0" marR="0" lvl="0" indent="0" algn="ctr" rtl="0">
                        <a:lnSpc>
                          <a:spcPct val="100000"/>
                        </a:lnSpc>
                        <a:spcBef>
                          <a:spcPts val="480"/>
                        </a:spcBef>
                        <a:spcAft>
                          <a:spcPts val="0"/>
                        </a:spcAft>
                        <a:buClr>
                          <a:srgbClr val="800080"/>
                        </a:buClr>
                        <a:buSzPts val="1440"/>
                        <a:buFont typeface="Noto Sans Symbols"/>
                        <a:buNone/>
                      </a:pPr>
                      <a:r>
                        <a:rPr lang="en-GB" sz="2400" b="0" i="0" u="none" strike="noStrike" cap="none" dirty="0">
                          <a:solidFill>
                            <a:schemeClr val="dk2"/>
                          </a:solidFill>
                          <a:latin typeface="Cambria" panose="02040503050406030204" pitchFamily="18" charset="0"/>
                          <a:ea typeface="Cambria" panose="02040503050406030204" pitchFamily="18" charset="0"/>
                          <a:cs typeface="Cambria"/>
                          <a:sym typeface="Cambria"/>
                        </a:rPr>
                        <a:t>2003</a:t>
                      </a:r>
                      <a:endParaRPr dirty="0">
                        <a:solidFill>
                          <a:schemeClr val="dk2"/>
                        </a:solidFill>
                        <a:latin typeface="Cambria" panose="02040503050406030204" pitchFamily="18" charset="0"/>
                        <a:ea typeface="Cambria" panose="02040503050406030204" pitchFamily="18" charset="0"/>
                      </a:endParaRPr>
                    </a:p>
                    <a:p>
                      <a:pPr marL="0" marR="0" lvl="0" indent="0" algn="ctr" rtl="0">
                        <a:lnSpc>
                          <a:spcPct val="100000"/>
                        </a:lnSpc>
                        <a:spcBef>
                          <a:spcPts val="480"/>
                        </a:spcBef>
                        <a:spcAft>
                          <a:spcPts val="0"/>
                        </a:spcAft>
                        <a:buClr>
                          <a:srgbClr val="800080"/>
                        </a:buClr>
                        <a:buSzPts val="1440"/>
                        <a:buFont typeface="Noto Sans Symbols"/>
                        <a:buNone/>
                      </a:pPr>
                      <a:r>
                        <a:rPr lang="en-GB" sz="2400" b="0" i="0" u="none" strike="noStrike" cap="none" dirty="0">
                          <a:solidFill>
                            <a:schemeClr val="dk2"/>
                          </a:solidFill>
                          <a:latin typeface="Cambria" panose="02040503050406030204" pitchFamily="18" charset="0"/>
                          <a:ea typeface="Cambria" panose="02040503050406030204" pitchFamily="18" charset="0"/>
                          <a:cs typeface="Cambria"/>
                          <a:sym typeface="Cambria"/>
                        </a:rPr>
                        <a:t>2004</a:t>
                      </a:r>
                      <a:endParaRPr dirty="0">
                        <a:solidFill>
                          <a:schemeClr val="dk2"/>
                        </a:solidFill>
                        <a:latin typeface="Cambria" panose="02040503050406030204" pitchFamily="18" charset="0"/>
                        <a:ea typeface="Cambria" panose="02040503050406030204" pitchFamily="18" charset="0"/>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3F3F3"/>
                    </a:solidFill>
                  </a:tcPr>
                </a:tc>
                <a:tc>
                  <a:txBody>
                    <a:bodyPr/>
                    <a:lstStyle/>
                    <a:p>
                      <a:pPr marL="0" marR="0" lvl="0" indent="0" algn="ctr" rtl="0">
                        <a:lnSpc>
                          <a:spcPct val="100000"/>
                        </a:lnSpc>
                        <a:spcBef>
                          <a:spcPts val="0"/>
                        </a:spcBef>
                        <a:spcAft>
                          <a:spcPts val="0"/>
                        </a:spcAft>
                        <a:buClr>
                          <a:srgbClr val="800080"/>
                        </a:buClr>
                        <a:buSzPts val="1440"/>
                        <a:buFont typeface="Noto Sans Symbols"/>
                        <a:buNone/>
                      </a:pPr>
                      <a:r>
                        <a:rPr lang="en-GB" sz="2400" b="0" i="0" u="none" strike="noStrike" cap="none" dirty="0">
                          <a:solidFill>
                            <a:schemeClr val="dk2"/>
                          </a:solidFill>
                          <a:latin typeface="Cambria" panose="02040503050406030204" pitchFamily="18" charset="0"/>
                          <a:ea typeface="Cambria" panose="02040503050406030204" pitchFamily="18" charset="0"/>
                          <a:cs typeface="Cambria"/>
                          <a:sym typeface="Cambria"/>
                        </a:rPr>
                        <a:t>0</a:t>
                      </a:r>
                      <a:endParaRPr dirty="0">
                        <a:solidFill>
                          <a:schemeClr val="dk2"/>
                        </a:solidFill>
                        <a:latin typeface="Cambria" panose="02040503050406030204" pitchFamily="18" charset="0"/>
                        <a:ea typeface="Cambria" panose="02040503050406030204" pitchFamily="18" charset="0"/>
                      </a:endParaRPr>
                    </a:p>
                    <a:p>
                      <a:pPr marL="0" marR="0" lvl="0" indent="0" algn="ctr" rtl="0">
                        <a:lnSpc>
                          <a:spcPct val="100000"/>
                        </a:lnSpc>
                        <a:spcBef>
                          <a:spcPts val="480"/>
                        </a:spcBef>
                        <a:spcAft>
                          <a:spcPts val="0"/>
                        </a:spcAft>
                        <a:buClr>
                          <a:srgbClr val="800080"/>
                        </a:buClr>
                        <a:buSzPts val="1440"/>
                        <a:buFont typeface="Noto Sans Symbols"/>
                        <a:buNone/>
                      </a:pPr>
                      <a:r>
                        <a:rPr lang="en-GB" sz="2400" b="0" i="0" u="none" strike="noStrike" cap="none" dirty="0">
                          <a:solidFill>
                            <a:schemeClr val="dk2"/>
                          </a:solidFill>
                          <a:latin typeface="Cambria" panose="02040503050406030204" pitchFamily="18" charset="0"/>
                          <a:ea typeface="Cambria" panose="02040503050406030204" pitchFamily="18" charset="0"/>
                          <a:cs typeface="Cambria"/>
                          <a:sym typeface="Cambria"/>
                        </a:rPr>
                        <a:t>1</a:t>
                      </a:r>
                      <a:endParaRPr dirty="0">
                        <a:solidFill>
                          <a:schemeClr val="dk2"/>
                        </a:solidFill>
                        <a:latin typeface="Cambria" panose="02040503050406030204" pitchFamily="18" charset="0"/>
                        <a:ea typeface="Cambria" panose="02040503050406030204" pitchFamily="18" charset="0"/>
                      </a:endParaRPr>
                    </a:p>
                    <a:p>
                      <a:pPr marL="0" marR="0" lvl="0" indent="0" algn="ctr" rtl="0">
                        <a:lnSpc>
                          <a:spcPct val="100000"/>
                        </a:lnSpc>
                        <a:spcBef>
                          <a:spcPts val="480"/>
                        </a:spcBef>
                        <a:spcAft>
                          <a:spcPts val="0"/>
                        </a:spcAft>
                        <a:buClr>
                          <a:srgbClr val="800080"/>
                        </a:buClr>
                        <a:buSzPts val="1440"/>
                        <a:buFont typeface="Noto Sans Symbols"/>
                        <a:buNone/>
                      </a:pPr>
                      <a:r>
                        <a:rPr lang="en-GB" sz="2400" b="0" i="0" u="none" strike="noStrike" cap="none" dirty="0">
                          <a:solidFill>
                            <a:schemeClr val="dk2"/>
                          </a:solidFill>
                          <a:latin typeface="Cambria" panose="02040503050406030204" pitchFamily="18" charset="0"/>
                          <a:ea typeface="Cambria" panose="02040503050406030204" pitchFamily="18" charset="0"/>
                          <a:cs typeface="Cambria"/>
                          <a:sym typeface="Cambria"/>
                        </a:rPr>
                        <a:t>2</a:t>
                      </a:r>
                      <a:endParaRPr dirty="0">
                        <a:solidFill>
                          <a:schemeClr val="dk2"/>
                        </a:solidFill>
                        <a:latin typeface="Cambria" panose="02040503050406030204" pitchFamily="18" charset="0"/>
                        <a:ea typeface="Cambria" panose="02040503050406030204" pitchFamily="18" charset="0"/>
                      </a:endParaRPr>
                    </a:p>
                    <a:p>
                      <a:pPr marL="0" marR="0" lvl="0" indent="0" algn="ctr" rtl="0">
                        <a:lnSpc>
                          <a:spcPct val="100000"/>
                        </a:lnSpc>
                        <a:spcBef>
                          <a:spcPts val="480"/>
                        </a:spcBef>
                        <a:spcAft>
                          <a:spcPts val="0"/>
                        </a:spcAft>
                        <a:buClr>
                          <a:srgbClr val="800080"/>
                        </a:buClr>
                        <a:buSzPts val="1440"/>
                        <a:buFont typeface="Noto Sans Symbols"/>
                        <a:buNone/>
                      </a:pPr>
                      <a:r>
                        <a:rPr lang="en-GB" sz="2400" b="0" i="0" u="none" strike="noStrike" cap="none" dirty="0">
                          <a:solidFill>
                            <a:schemeClr val="dk2"/>
                          </a:solidFill>
                          <a:latin typeface="Cambria" panose="02040503050406030204" pitchFamily="18" charset="0"/>
                          <a:ea typeface="Cambria" panose="02040503050406030204" pitchFamily="18" charset="0"/>
                          <a:cs typeface="Cambria"/>
                          <a:sym typeface="Cambria"/>
                        </a:rPr>
                        <a:t>3</a:t>
                      </a:r>
                      <a:endParaRPr dirty="0">
                        <a:solidFill>
                          <a:schemeClr val="dk2"/>
                        </a:solidFill>
                        <a:latin typeface="Cambria" panose="02040503050406030204" pitchFamily="18" charset="0"/>
                        <a:ea typeface="Cambria" panose="02040503050406030204" pitchFamily="18" charset="0"/>
                      </a:endParaRPr>
                    </a:p>
                    <a:p>
                      <a:pPr marL="0" marR="0" lvl="0" indent="0" algn="ctr" rtl="0">
                        <a:lnSpc>
                          <a:spcPct val="100000"/>
                        </a:lnSpc>
                        <a:spcBef>
                          <a:spcPts val="480"/>
                        </a:spcBef>
                        <a:spcAft>
                          <a:spcPts val="0"/>
                        </a:spcAft>
                        <a:buClr>
                          <a:srgbClr val="800080"/>
                        </a:buClr>
                        <a:buSzPts val="1440"/>
                        <a:buFont typeface="Noto Sans Symbols"/>
                        <a:buNone/>
                      </a:pPr>
                      <a:r>
                        <a:rPr lang="en-GB" sz="2400" b="0" i="0" u="none" strike="noStrike" cap="none" dirty="0">
                          <a:solidFill>
                            <a:schemeClr val="dk2"/>
                          </a:solidFill>
                          <a:latin typeface="Cambria" panose="02040503050406030204" pitchFamily="18" charset="0"/>
                          <a:ea typeface="Cambria" panose="02040503050406030204" pitchFamily="18" charset="0"/>
                          <a:cs typeface="Cambria"/>
                          <a:sym typeface="Cambria"/>
                        </a:rPr>
                        <a:t>4</a:t>
                      </a:r>
                      <a:endParaRPr dirty="0">
                        <a:solidFill>
                          <a:schemeClr val="dk2"/>
                        </a:solidFill>
                        <a:latin typeface="Cambria" panose="02040503050406030204" pitchFamily="18" charset="0"/>
                        <a:ea typeface="Cambria" panose="02040503050406030204" pitchFamily="18" charset="0"/>
                      </a:endParaRPr>
                    </a:p>
                    <a:p>
                      <a:pPr marL="0" marR="0" lvl="0" indent="0" algn="ctr" rtl="0">
                        <a:lnSpc>
                          <a:spcPct val="100000"/>
                        </a:lnSpc>
                        <a:spcBef>
                          <a:spcPts val="480"/>
                        </a:spcBef>
                        <a:spcAft>
                          <a:spcPts val="0"/>
                        </a:spcAft>
                        <a:buClr>
                          <a:srgbClr val="800080"/>
                        </a:buClr>
                        <a:buSzPts val="1440"/>
                        <a:buFont typeface="Noto Sans Symbols"/>
                        <a:buNone/>
                      </a:pPr>
                      <a:r>
                        <a:rPr lang="en-GB" sz="2400" b="0" i="0" u="none" strike="noStrike" cap="none" dirty="0">
                          <a:solidFill>
                            <a:schemeClr val="dk2"/>
                          </a:solidFill>
                          <a:latin typeface="Cambria" panose="02040503050406030204" pitchFamily="18" charset="0"/>
                          <a:ea typeface="Cambria" panose="02040503050406030204" pitchFamily="18" charset="0"/>
                          <a:cs typeface="Cambria"/>
                          <a:sym typeface="Cambria"/>
                        </a:rPr>
                        <a:t>5</a:t>
                      </a:r>
                      <a:endParaRPr dirty="0">
                        <a:solidFill>
                          <a:schemeClr val="dk2"/>
                        </a:solidFill>
                        <a:latin typeface="Cambria" panose="02040503050406030204" pitchFamily="18" charset="0"/>
                        <a:ea typeface="Cambria" panose="02040503050406030204" pitchFamily="18" charset="0"/>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3F3F3"/>
                    </a:solidFill>
                  </a:tcPr>
                </a:tc>
                <a:tc>
                  <a:txBody>
                    <a:bodyPr/>
                    <a:lstStyle/>
                    <a:p>
                      <a:pPr marL="0" marR="0" lvl="0" indent="0" algn="ctr" rtl="0">
                        <a:lnSpc>
                          <a:spcPct val="100000"/>
                        </a:lnSpc>
                        <a:spcBef>
                          <a:spcPts val="0"/>
                        </a:spcBef>
                        <a:spcAft>
                          <a:spcPts val="0"/>
                        </a:spcAft>
                        <a:buClr>
                          <a:srgbClr val="800080"/>
                        </a:buClr>
                        <a:buSzPts val="1440"/>
                        <a:buFont typeface="Noto Sans Symbols"/>
                        <a:buNone/>
                      </a:pPr>
                      <a:r>
                        <a:rPr lang="en-GB" sz="2400" b="0" i="0" u="none" strike="noStrike" cap="none" dirty="0">
                          <a:solidFill>
                            <a:schemeClr val="dk2"/>
                          </a:solidFill>
                          <a:latin typeface="Cambria" panose="02040503050406030204" pitchFamily="18" charset="0"/>
                          <a:ea typeface="Cambria" panose="02040503050406030204" pitchFamily="18" charset="0"/>
                          <a:cs typeface="Cambria"/>
                          <a:sym typeface="Cambria"/>
                        </a:rPr>
                        <a:t>20</a:t>
                      </a:r>
                      <a:endParaRPr dirty="0">
                        <a:solidFill>
                          <a:schemeClr val="dk2"/>
                        </a:solidFill>
                        <a:latin typeface="Cambria" panose="02040503050406030204" pitchFamily="18" charset="0"/>
                        <a:ea typeface="Cambria" panose="02040503050406030204" pitchFamily="18" charset="0"/>
                      </a:endParaRPr>
                    </a:p>
                    <a:p>
                      <a:pPr marL="0" marR="0" lvl="0" indent="0" algn="ctr" rtl="0">
                        <a:lnSpc>
                          <a:spcPct val="100000"/>
                        </a:lnSpc>
                        <a:spcBef>
                          <a:spcPts val="480"/>
                        </a:spcBef>
                        <a:spcAft>
                          <a:spcPts val="0"/>
                        </a:spcAft>
                        <a:buClr>
                          <a:srgbClr val="800080"/>
                        </a:buClr>
                        <a:buSzPts val="1440"/>
                        <a:buFont typeface="Noto Sans Symbols"/>
                        <a:buNone/>
                      </a:pPr>
                      <a:r>
                        <a:rPr lang="en-GB" sz="2400" b="0" i="0" u="none" strike="noStrike" cap="none" dirty="0">
                          <a:solidFill>
                            <a:schemeClr val="dk2"/>
                          </a:solidFill>
                          <a:latin typeface="Cambria" panose="02040503050406030204" pitchFamily="18" charset="0"/>
                          <a:ea typeface="Cambria" panose="02040503050406030204" pitchFamily="18" charset="0"/>
                          <a:cs typeface="Cambria"/>
                          <a:sym typeface="Cambria"/>
                        </a:rPr>
                        <a:t>40</a:t>
                      </a:r>
                      <a:endParaRPr dirty="0">
                        <a:solidFill>
                          <a:schemeClr val="dk2"/>
                        </a:solidFill>
                        <a:latin typeface="Cambria" panose="02040503050406030204" pitchFamily="18" charset="0"/>
                        <a:ea typeface="Cambria" panose="02040503050406030204" pitchFamily="18" charset="0"/>
                      </a:endParaRPr>
                    </a:p>
                    <a:p>
                      <a:pPr marL="0" marR="0" lvl="0" indent="0" algn="ctr" rtl="0">
                        <a:lnSpc>
                          <a:spcPct val="100000"/>
                        </a:lnSpc>
                        <a:spcBef>
                          <a:spcPts val="480"/>
                        </a:spcBef>
                        <a:spcAft>
                          <a:spcPts val="0"/>
                        </a:spcAft>
                        <a:buClr>
                          <a:srgbClr val="800080"/>
                        </a:buClr>
                        <a:buSzPts val="1440"/>
                        <a:buFont typeface="Noto Sans Symbols"/>
                        <a:buNone/>
                      </a:pPr>
                      <a:r>
                        <a:rPr lang="en-GB" sz="2400" b="0" i="0" u="none" strike="noStrike" cap="none" dirty="0">
                          <a:solidFill>
                            <a:schemeClr val="dk2"/>
                          </a:solidFill>
                          <a:latin typeface="Cambria" panose="02040503050406030204" pitchFamily="18" charset="0"/>
                          <a:ea typeface="Cambria" panose="02040503050406030204" pitchFamily="18" charset="0"/>
                          <a:cs typeface="Cambria"/>
                          <a:sym typeface="Cambria"/>
                        </a:rPr>
                        <a:t>30</a:t>
                      </a:r>
                      <a:endParaRPr dirty="0">
                        <a:solidFill>
                          <a:schemeClr val="dk2"/>
                        </a:solidFill>
                        <a:latin typeface="Cambria" panose="02040503050406030204" pitchFamily="18" charset="0"/>
                        <a:ea typeface="Cambria" panose="02040503050406030204" pitchFamily="18" charset="0"/>
                      </a:endParaRPr>
                    </a:p>
                    <a:p>
                      <a:pPr marL="0" marR="0" lvl="0" indent="0" algn="ctr" rtl="0">
                        <a:lnSpc>
                          <a:spcPct val="100000"/>
                        </a:lnSpc>
                        <a:spcBef>
                          <a:spcPts val="480"/>
                        </a:spcBef>
                        <a:spcAft>
                          <a:spcPts val="0"/>
                        </a:spcAft>
                        <a:buClr>
                          <a:srgbClr val="800080"/>
                        </a:buClr>
                        <a:buSzPts val="1440"/>
                        <a:buFont typeface="Noto Sans Symbols"/>
                        <a:buNone/>
                      </a:pPr>
                      <a:r>
                        <a:rPr lang="en-GB" sz="2400" b="0" i="0" u="none" strike="noStrike" cap="none" dirty="0">
                          <a:solidFill>
                            <a:schemeClr val="dk2"/>
                          </a:solidFill>
                          <a:latin typeface="Cambria" panose="02040503050406030204" pitchFamily="18" charset="0"/>
                          <a:ea typeface="Cambria" panose="02040503050406030204" pitchFamily="18" charset="0"/>
                          <a:cs typeface="Cambria"/>
                          <a:sym typeface="Cambria"/>
                        </a:rPr>
                        <a:t>50</a:t>
                      </a:r>
                      <a:endParaRPr dirty="0">
                        <a:solidFill>
                          <a:schemeClr val="dk2"/>
                        </a:solidFill>
                        <a:latin typeface="Cambria" panose="02040503050406030204" pitchFamily="18" charset="0"/>
                        <a:ea typeface="Cambria" panose="02040503050406030204" pitchFamily="18" charset="0"/>
                      </a:endParaRPr>
                    </a:p>
                    <a:p>
                      <a:pPr marL="0" marR="0" lvl="0" indent="0" algn="ctr" rtl="0">
                        <a:lnSpc>
                          <a:spcPct val="100000"/>
                        </a:lnSpc>
                        <a:spcBef>
                          <a:spcPts val="480"/>
                        </a:spcBef>
                        <a:spcAft>
                          <a:spcPts val="0"/>
                        </a:spcAft>
                        <a:buClr>
                          <a:srgbClr val="800080"/>
                        </a:buClr>
                        <a:buSzPts val="1440"/>
                        <a:buFont typeface="Noto Sans Symbols"/>
                        <a:buNone/>
                      </a:pPr>
                      <a:r>
                        <a:rPr lang="en-GB" sz="2400" b="0" i="0" u="none" strike="noStrike" cap="none" dirty="0">
                          <a:solidFill>
                            <a:schemeClr val="dk2"/>
                          </a:solidFill>
                          <a:latin typeface="Cambria" panose="02040503050406030204" pitchFamily="18" charset="0"/>
                          <a:ea typeface="Cambria" panose="02040503050406030204" pitchFamily="18" charset="0"/>
                          <a:cs typeface="Cambria"/>
                          <a:sym typeface="Cambria"/>
                        </a:rPr>
                        <a:t>70</a:t>
                      </a:r>
                      <a:endParaRPr dirty="0">
                        <a:solidFill>
                          <a:schemeClr val="dk2"/>
                        </a:solidFill>
                        <a:latin typeface="Cambria" panose="02040503050406030204" pitchFamily="18" charset="0"/>
                        <a:ea typeface="Cambria" panose="02040503050406030204" pitchFamily="18" charset="0"/>
                      </a:endParaRPr>
                    </a:p>
                    <a:p>
                      <a:pPr marL="0" marR="0" lvl="0" indent="0" algn="ctr" rtl="0">
                        <a:lnSpc>
                          <a:spcPct val="100000"/>
                        </a:lnSpc>
                        <a:spcBef>
                          <a:spcPts val="480"/>
                        </a:spcBef>
                        <a:spcAft>
                          <a:spcPts val="0"/>
                        </a:spcAft>
                        <a:buClr>
                          <a:srgbClr val="800080"/>
                        </a:buClr>
                        <a:buSzPts val="1440"/>
                        <a:buFont typeface="Noto Sans Symbols"/>
                        <a:buNone/>
                      </a:pPr>
                      <a:r>
                        <a:rPr lang="en-GB" sz="2400" b="0" i="0" u="none" strike="noStrike" cap="none" dirty="0">
                          <a:solidFill>
                            <a:schemeClr val="dk2"/>
                          </a:solidFill>
                          <a:latin typeface="Cambria" panose="02040503050406030204" pitchFamily="18" charset="0"/>
                          <a:ea typeface="Cambria" panose="02040503050406030204" pitchFamily="18" charset="0"/>
                          <a:cs typeface="Cambria"/>
                          <a:sym typeface="Cambria"/>
                        </a:rPr>
                        <a:t>65</a:t>
                      </a:r>
                      <a:endParaRPr dirty="0">
                        <a:solidFill>
                          <a:schemeClr val="dk2"/>
                        </a:solidFill>
                        <a:latin typeface="Cambria" panose="02040503050406030204" pitchFamily="18" charset="0"/>
                        <a:ea typeface="Cambria" panose="02040503050406030204" pitchFamily="18" charset="0"/>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xmlns="" val="10001"/>
                  </a:ext>
                </a:extLst>
              </a:tr>
            </a:tbl>
          </a:graphicData>
        </a:graphic>
      </p:graphicFrame>
      <p:sp>
        <p:nvSpPr>
          <p:cNvPr id="428" name="Google Shape;428;p64"/>
          <p:cNvSpPr/>
          <p:nvPr/>
        </p:nvSpPr>
        <p:spPr>
          <a:xfrm>
            <a:off x="304800" y="1287364"/>
            <a:ext cx="4343400" cy="3933324"/>
          </a:xfrm>
          <a:prstGeom prst="rect">
            <a:avLst/>
          </a:prstGeom>
          <a:noFill/>
          <a:ln>
            <a:noFill/>
          </a:ln>
        </p:spPr>
        <p:txBody>
          <a:bodyPr spcFirstLastPara="1" wrap="square" lIns="85325" tIns="42650" rIns="85325" bIns="42650" anchor="t" anchorCtr="0">
            <a:noAutofit/>
          </a:bodyPr>
          <a:lstStyle/>
          <a:p>
            <a:pPr marL="457200" indent="-342900">
              <a:lnSpc>
                <a:spcPct val="115000"/>
              </a:lnSpc>
              <a:spcBef>
                <a:spcPts val="1000"/>
              </a:spcBef>
              <a:buSzPct val="110000"/>
              <a:buFont typeface="Arial" panose="020B0604020202020204" pitchFamily="34" charset="0"/>
              <a:buChar char="•"/>
            </a:pPr>
            <a:r>
              <a:rPr lang="en-GB" sz="2400" dirty="0">
                <a:latin typeface="Cambria" panose="02040503050406030204" pitchFamily="18" charset="0"/>
                <a:ea typeface="Cambria" panose="02040503050406030204" pitchFamily="18" charset="0"/>
                <a:cs typeface="Avenir"/>
                <a:sym typeface="Avenir"/>
              </a:rPr>
              <a:t>Estimate a trend line using regression analysis</a:t>
            </a:r>
            <a:endParaRPr sz="2400" dirty="0">
              <a:latin typeface="Cambria" panose="02040503050406030204" pitchFamily="18" charset="0"/>
              <a:ea typeface="Cambria" panose="02040503050406030204" pitchFamily="18" charset="0"/>
              <a:cs typeface="Avenir"/>
              <a:sym typeface="Avenir"/>
            </a:endParaRPr>
          </a:p>
          <a:p>
            <a:pPr marL="457200" indent="-342900">
              <a:lnSpc>
                <a:spcPct val="115000"/>
              </a:lnSpc>
              <a:spcBef>
                <a:spcPts val="1000"/>
              </a:spcBef>
              <a:buSzPct val="110000"/>
              <a:buFont typeface="Arial" panose="020B0604020202020204" pitchFamily="34" charset="0"/>
              <a:buChar char="•"/>
            </a:pPr>
            <a:r>
              <a:rPr lang="en-GB" sz="2400" dirty="0">
                <a:latin typeface="Cambria" panose="02040503050406030204" pitchFamily="18" charset="0"/>
                <a:ea typeface="Cambria" panose="02040503050406030204" pitchFamily="18" charset="0"/>
                <a:cs typeface="Avenir"/>
                <a:sym typeface="Avenir"/>
              </a:rPr>
              <a:t>Use time (X) as the independent variable</a:t>
            </a:r>
            <a:endParaRPr sz="2400" dirty="0">
              <a:latin typeface="Cambria" panose="02040503050406030204" pitchFamily="18" charset="0"/>
              <a:ea typeface="Cambria" panose="02040503050406030204" pitchFamily="18" charset="0"/>
              <a:cs typeface="Avenir"/>
              <a:sym typeface="Avenir"/>
            </a:endParaRPr>
          </a:p>
          <a:p>
            <a:pPr marL="457200" indent="-342900">
              <a:lnSpc>
                <a:spcPct val="115000"/>
              </a:lnSpc>
              <a:spcBef>
                <a:spcPts val="1000"/>
              </a:spcBef>
              <a:buSzPct val="110000"/>
              <a:buFont typeface="Arial" panose="020B0604020202020204" pitchFamily="34" charset="0"/>
              <a:buChar char="•"/>
            </a:pPr>
            <a:r>
              <a:rPr lang="en-GB" sz="2400" dirty="0">
                <a:latin typeface="Cambria" panose="02040503050406030204" pitchFamily="18" charset="0"/>
                <a:ea typeface="Cambria" panose="02040503050406030204" pitchFamily="18" charset="0"/>
                <a:cs typeface="Avenir"/>
                <a:sym typeface="Avenir"/>
              </a:rPr>
              <a:t>y -  Sales</a:t>
            </a:r>
            <a:endParaRPr sz="2400" dirty="0">
              <a:latin typeface="Cambria" panose="02040503050406030204" pitchFamily="18" charset="0"/>
              <a:ea typeface="Cambria" panose="02040503050406030204" pitchFamily="18" charset="0"/>
              <a:cs typeface="Avenir"/>
              <a:sym typeface="Avenir"/>
            </a:endParaRPr>
          </a:p>
          <a:p>
            <a:pPr marL="457200" indent="-342900">
              <a:lnSpc>
                <a:spcPct val="115000"/>
              </a:lnSpc>
              <a:spcBef>
                <a:spcPts val="1000"/>
              </a:spcBef>
              <a:buSzPct val="110000"/>
              <a:buFont typeface="Arial" panose="020B0604020202020204" pitchFamily="34" charset="0"/>
              <a:buChar char="•"/>
            </a:pPr>
            <a:r>
              <a:rPr lang="en-GB" sz="2400" dirty="0">
                <a:latin typeface="Cambria" panose="02040503050406030204" pitchFamily="18" charset="0"/>
                <a:ea typeface="Cambria" panose="02040503050406030204" pitchFamily="18" charset="0"/>
                <a:cs typeface="Avenir"/>
                <a:sym typeface="Avenir"/>
              </a:rPr>
              <a:t>β0 , β1 are coefficient </a:t>
            </a:r>
            <a:endParaRPr sz="2400" dirty="0">
              <a:latin typeface="Cambria" panose="02040503050406030204" pitchFamily="18" charset="0"/>
              <a:ea typeface="Cambria" panose="02040503050406030204" pitchFamily="18" charset="0"/>
              <a:cs typeface="Avenir"/>
              <a:sym typeface="Avenir"/>
            </a:endParaRPr>
          </a:p>
          <a:p>
            <a:pPr marL="457200" indent="-342900">
              <a:lnSpc>
                <a:spcPct val="115000"/>
              </a:lnSpc>
              <a:spcBef>
                <a:spcPts val="1000"/>
              </a:spcBef>
              <a:buSzPct val="110000"/>
              <a:buFont typeface="Arial" panose="020B0604020202020204" pitchFamily="34" charset="0"/>
              <a:buChar char="•"/>
            </a:pPr>
            <a:r>
              <a:rPr lang="en-GB" sz="2400" dirty="0" err="1">
                <a:latin typeface="Cambria" panose="02040503050406030204" pitchFamily="18" charset="0"/>
                <a:ea typeface="Cambria" panose="02040503050406030204" pitchFamily="18" charset="0"/>
                <a:cs typeface="Avenir"/>
                <a:sym typeface="Avenir"/>
              </a:rPr>
              <a:t>εt</a:t>
            </a:r>
            <a:r>
              <a:rPr lang="en-GB" sz="2400" dirty="0">
                <a:latin typeface="Cambria" panose="02040503050406030204" pitchFamily="18" charset="0"/>
                <a:ea typeface="Cambria" panose="02040503050406030204" pitchFamily="18" charset="0"/>
                <a:cs typeface="Avenir"/>
                <a:sym typeface="Avenir"/>
              </a:rPr>
              <a:t> - Error term</a:t>
            </a:r>
            <a:endParaRPr sz="2400" dirty="0">
              <a:latin typeface="Cambria" panose="02040503050406030204" pitchFamily="18" charset="0"/>
              <a:ea typeface="Cambria" panose="02040503050406030204" pitchFamily="18" charset="0"/>
              <a:cs typeface="Avenir"/>
              <a:sym typeface="Avenir"/>
            </a:endParaRPr>
          </a:p>
        </p:txBody>
      </p:sp>
      <p:pic>
        <p:nvPicPr>
          <p:cNvPr id="429" name="Google Shape;429;p64" descr="y_{t}=\beta_{0}+\beta_{1}t+\epsilon_{t}" title="y_{t}=\beta_{0}+\beta_{1}t+\epsilon_{t}"/>
          <p:cNvPicPr preferRelativeResize="0"/>
          <p:nvPr/>
        </p:nvPicPr>
        <p:blipFill>
          <a:blip r:embed="rId3">
            <a:alphaModFix/>
          </a:blip>
          <a:stretch>
            <a:fillRect/>
          </a:stretch>
        </p:blipFill>
        <p:spPr>
          <a:xfrm>
            <a:off x="1143000" y="5220688"/>
            <a:ext cx="2142150" cy="261238"/>
          </a:xfrm>
          <a:prstGeom prst="rect">
            <a:avLst/>
          </a:prstGeom>
          <a:noFill/>
          <a:ln>
            <a:noFill/>
          </a:ln>
        </p:spPr>
      </p:pic>
      <p:sp>
        <p:nvSpPr>
          <p:cNvPr id="6"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Linear Trend Forecasting</a:t>
            </a:r>
          </a:p>
        </p:txBody>
      </p:sp>
    </p:spTree>
    <p:extLst>
      <p:ext uri="{BB962C8B-B14F-4D97-AF65-F5344CB8AC3E}">
        <p14:creationId xmlns:p14="http://schemas.microsoft.com/office/powerpoint/2010/main" val="12699580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5"/>
          <p:cNvSpPr txBox="1"/>
          <p:nvPr/>
        </p:nvSpPr>
        <p:spPr>
          <a:xfrm>
            <a:off x="1802175" y="1022512"/>
            <a:ext cx="5539650" cy="360000"/>
          </a:xfrm>
          <a:prstGeom prst="rect">
            <a:avLst/>
          </a:prstGeom>
          <a:noFill/>
          <a:ln>
            <a:noFill/>
          </a:ln>
        </p:spPr>
        <p:txBody>
          <a:bodyPr spcFirstLastPara="1" wrap="square" lIns="91425" tIns="45700" rIns="91425" bIns="45700" anchor="t" anchorCtr="0">
            <a:noAutofit/>
          </a:bodyPr>
          <a:lstStyle/>
          <a:p>
            <a:pPr marL="341312" indent="-341312" algn="ctr">
              <a:lnSpc>
                <a:spcPct val="90000"/>
              </a:lnSpc>
            </a:pPr>
            <a:r>
              <a:rPr lang="en-GB" sz="2400" dirty="0">
                <a:solidFill>
                  <a:srgbClr val="000000"/>
                </a:solidFill>
                <a:latin typeface="Cambria"/>
                <a:ea typeface="Cambria"/>
                <a:cs typeface="Cambria"/>
                <a:sym typeface="Cambria"/>
              </a:rPr>
              <a:t>The linear trend forecasting equation is:</a:t>
            </a:r>
            <a:endParaRPr sz="2400" dirty="0"/>
          </a:p>
        </p:txBody>
      </p:sp>
      <p:pic>
        <p:nvPicPr>
          <p:cNvPr id="436" name="Google Shape;436;p65"/>
          <p:cNvPicPr preferRelativeResize="0"/>
          <p:nvPr/>
        </p:nvPicPr>
        <p:blipFill rotWithShape="1">
          <a:blip r:embed="rId3">
            <a:alphaModFix/>
          </a:blip>
          <a:srcRect/>
          <a:stretch/>
        </p:blipFill>
        <p:spPr>
          <a:xfrm>
            <a:off x="3810000" y="2362200"/>
            <a:ext cx="5119438" cy="3528392"/>
          </a:xfrm>
          <a:prstGeom prst="rect">
            <a:avLst/>
          </a:prstGeom>
          <a:noFill/>
          <a:ln>
            <a:noFill/>
          </a:ln>
        </p:spPr>
      </p:pic>
      <p:graphicFrame>
        <p:nvGraphicFramePr>
          <p:cNvPr id="437" name="Google Shape;437;p65"/>
          <p:cNvGraphicFramePr/>
          <p:nvPr>
            <p:extLst>
              <p:ext uri="{D42A27DB-BD31-4B8C-83A1-F6EECF244321}">
                <p14:modId xmlns:p14="http://schemas.microsoft.com/office/powerpoint/2010/main" val="2337932653"/>
              </p:ext>
            </p:extLst>
          </p:nvPr>
        </p:nvGraphicFramePr>
        <p:xfrm>
          <a:off x="420861" y="2592815"/>
          <a:ext cx="3200400" cy="2678450"/>
        </p:xfrm>
        <a:graphic>
          <a:graphicData uri="http://schemas.openxmlformats.org/drawingml/2006/table">
            <a:tbl>
              <a:tblPr>
                <a:noFill/>
              </a:tblPr>
              <a:tblGrid>
                <a:gridCol w="914400">
                  <a:extLst>
                    <a:ext uri="{9D8B030D-6E8A-4147-A177-3AD203B41FA5}">
                      <a16:colId xmlns:a16="http://schemas.microsoft.com/office/drawing/2014/main" xmlns="" val="20000"/>
                    </a:ext>
                  </a:extLst>
                </a:gridCol>
                <a:gridCol w="1219200">
                  <a:extLst>
                    <a:ext uri="{9D8B030D-6E8A-4147-A177-3AD203B41FA5}">
                      <a16:colId xmlns:a16="http://schemas.microsoft.com/office/drawing/2014/main" xmlns="" val="20001"/>
                    </a:ext>
                  </a:extLst>
                </a:gridCol>
                <a:gridCol w="1066800">
                  <a:extLst>
                    <a:ext uri="{9D8B030D-6E8A-4147-A177-3AD203B41FA5}">
                      <a16:colId xmlns:a16="http://schemas.microsoft.com/office/drawing/2014/main" xmlns="" val="20002"/>
                    </a:ext>
                  </a:extLst>
                </a:gridCol>
              </a:tblGrid>
              <a:tr h="504200">
                <a:tc>
                  <a:txBody>
                    <a:bodyPr/>
                    <a:lstStyle/>
                    <a:p>
                      <a:pPr marL="0" marR="0" lvl="0" indent="0" algn="ctr" rtl="0">
                        <a:lnSpc>
                          <a:spcPct val="100000"/>
                        </a:lnSpc>
                        <a:spcBef>
                          <a:spcPts val="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Year</a:t>
                      </a:r>
                      <a:endParaRPr sz="2000" b="0" i="0" u="none" strike="noStrike" cap="none">
                        <a:solidFill>
                          <a:srgbClr val="434343"/>
                        </a:solidFill>
                        <a:latin typeface="Cambria" panose="02040503050406030204" pitchFamily="18" charset="0"/>
                        <a:ea typeface="Cambria" panose="02040503050406030204" pitchFamily="18" charset="0"/>
                        <a:cs typeface="Cambria"/>
                        <a:sym typeface="Cambria"/>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Time </a:t>
                      </a:r>
                      <a:endParaRPr>
                        <a:solidFill>
                          <a:srgbClr val="434343"/>
                        </a:solidFill>
                        <a:latin typeface="Cambria" panose="02040503050406030204" pitchFamily="18" charset="0"/>
                        <a:ea typeface="Cambria" panose="02040503050406030204" pitchFamily="18" charset="0"/>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Sales</a:t>
                      </a:r>
                      <a:endParaRPr>
                        <a:solidFill>
                          <a:srgbClr val="434343"/>
                        </a:solidFill>
                        <a:latin typeface="Cambria" panose="02040503050406030204" pitchFamily="18" charset="0"/>
                        <a:ea typeface="Cambria" panose="02040503050406030204" pitchFamily="18" charset="0"/>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xmlns="" val="10000"/>
                  </a:ext>
                </a:extLst>
              </a:tr>
              <a:tr h="2132475">
                <a:tc>
                  <a:txBody>
                    <a:bodyPr/>
                    <a:lstStyle/>
                    <a:p>
                      <a:pPr marL="0" marR="0" lvl="0" indent="0" algn="ctr" rtl="0">
                        <a:lnSpc>
                          <a:spcPct val="100000"/>
                        </a:lnSpc>
                        <a:spcBef>
                          <a:spcPts val="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1999</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2000</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2001</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2002</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2003</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2004</a:t>
                      </a:r>
                      <a:endParaRPr>
                        <a:solidFill>
                          <a:srgbClr val="434343"/>
                        </a:solidFill>
                        <a:latin typeface="Cambria" panose="02040503050406030204" pitchFamily="18" charset="0"/>
                        <a:ea typeface="Cambria" panose="02040503050406030204" pitchFamily="18" charset="0"/>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0</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1</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2</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3</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4</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5</a:t>
                      </a:r>
                      <a:endParaRPr>
                        <a:solidFill>
                          <a:srgbClr val="434343"/>
                        </a:solidFill>
                        <a:latin typeface="Cambria" panose="02040503050406030204" pitchFamily="18" charset="0"/>
                        <a:ea typeface="Cambria" panose="02040503050406030204" pitchFamily="18" charset="0"/>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0"/>
                        </a:spcAft>
                        <a:buClr>
                          <a:srgbClr val="800080"/>
                        </a:buClr>
                        <a:buSzPts val="1200"/>
                        <a:buFont typeface="Noto Sans Symbols"/>
                        <a:buNone/>
                      </a:pPr>
                      <a:r>
                        <a:rPr lang="en-GB" sz="2000" b="0" i="0" u="none" strike="noStrike" cap="none" dirty="0">
                          <a:solidFill>
                            <a:srgbClr val="434343"/>
                          </a:solidFill>
                          <a:latin typeface="Cambria" panose="02040503050406030204" pitchFamily="18" charset="0"/>
                          <a:ea typeface="Cambria" panose="02040503050406030204" pitchFamily="18" charset="0"/>
                          <a:cs typeface="Cambria"/>
                          <a:sym typeface="Cambria"/>
                        </a:rPr>
                        <a:t>20</a:t>
                      </a:r>
                      <a:endParaRPr dirty="0">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dirty="0">
                          <a:solidFill>
                            <a:srgbClr val="434343"/>
                          </a:solidFill>
                          <a:latin typeface="Cambria" panose="02040503050406030204" pitchFamily="18" charset="0"/>
                          <a:ea typeface="Cambria" panose="02040503050406030204" pitchFamily="18" charset="0"/>
                          <a:cs typeface="Cambria"/>
                          <a:sym typeface="Cambria"/>
                        </a:rPr>
                        <a:t>40</a:t>
                      </a:r>
                      <a:endParaRPr dirty="0">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dirty="0">
                          <a:solidFill>
                            <a:srgbClr val="434343"/>
                          </a:solidFill>
                          <a:latin typeface="Cambria" panose="02040503050406030204" pitchFamily="18" charset="0"/>
                          <a:ea typeface="Cambria" panose="02040503050406030204" pitchFamily="18" charset="0"/>
                          <a:cs typeface="Cambria"/>
                          <a:sym typeface="Cambria"/>
                        </a:rPr>
                        <a:t>30</a:t>
                      </a:r>
                      <a:endParaRPr dirty="0">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dirty="0">
                          <a:solidFill>
                            <a:srgbClr val="434343"/>
                          </a:solidFill>
                          <a:latin typeface="Cambria" panose="02040503050406030204" pitchFamily="18" charset="0"/>
                          <a:ea typeface="Cambria" panose="02040503050406030204" pitchFamily="18" charset="0"/>
                          <a:cs typeface="Cambria"/>
                          <a:sym typeface="Cambria"/>
                        </a:rPr>
                        <a:t>50</a:t>
                      </a:r>
                      <a:endParaRPr dirty="0">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dirty="0">
                          <a:solidFill>
                            <a:srgbClr val="434343"/>
                          </a:solidFill>
                          <a:latin typeface="Cambria" panose="02040503050406030204" pitchFamily="18" charset="0"/>
                          <a:ea typeface="Cambria" panose="02040503050406030204" pitchFamily="18" charset="0"/>
                          <a:cs typeface="Cambria"/>
                          <a:sym typeface="Cambria"/>
                        </a:rPr>
                        <a:t>70</a:t>
                      </a:r>
                      <a:endParaRPr dirty="0">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dirty="0">
                          <a:solidFill>
                            <a:srgbClr val="434343"/>
                          </a:solidFill>
                          <a:latin typeface="Cambria" panose="02040503050406030204" pitchFamily="18" charset="0"/>
                          <a:ea typeface="Cambria" panose="02040503050406030204" pitchFamily="18" charset="0"/>
                          <a:cs typeface="Cambria"/>
                          <a:sym typeface="Cambria"/>
                        </a:rPr>
                        <a:t>65</a:t>
                      </a:r>
                      <a:endParaRPr dirty="0">
                        <a:solidFill>
                          <a:srgbClr val="434343"/>
                        </a:solidFill>
                        <a:latin typeface="Cambria" panose="02040503050406030204" pitchFamily="18" charset="0"/>
                        <a:ea typeface="Cambria" panose="02040503050406030204" pitchFamily="18" charset="0"/>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xmlns="" val="10001"/>
                  </a:ext>
                </a:extLst>
              </a:tr>
            </a:tbl>
          </a:graphicData>
        </a:graphic>
      </p:graphicFrame>
      <p:pic>
        <p:nvPicPr>
          <p:cNvPr id="438" name="Google Shape;438;p65"/>
          <p:cNvPicPr preferRelativeResize="0"/>
          <p:nvPr/>
        </p:nvPicPr>
        <p:blipFill rotWithShape="1">
          <a:blip r:embed="rId4">
            <a:alphaModFix/>
          </a:blip>
          <a:srcRect/>
          <a:stretch/>
        </p:blipFill>
        <p:spPr>
          <a:xfrm>
            <a:off x="2790246" y="1452616"/>
            <a:ext cx="3959222" cy="608013"/>
          </a:xfrm>
          <a:prstGeom prst="rect">
            <a:avLst/>
          </a:prstGeom>
          <a:noFill/>
          <a:ln>
            <a:noFill/>
          </a:ln>
        </p:spPr>
      </p:pic>
      <p:sp>
        <p:nvSpPr>
          <p:cNvPr id="6"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Linear Trend Forecasting</a:t>
            </a:r>
          </a:p>
        </p:txBody>
      </p:sp>
    </p:spTree>
    <p:extLst>
      <p:ext uri="{BB962C8B-B14F-4D97-AF65-F5344CB8AC3E}">
        <p14:creationId xmlns:p14="http://schemas.microsoft.com/office/powerpoint/2010/main" val="580554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6"/>
          <p:cNvSpPr txBox="1"/>
          <p:nvPr/>
        </p:nvSpPr>
        <p:spPr>
          <a:xfrm>
            <a:off x="152400" y="776551"/>
            <a:ext cx="6947100" cy="362700"/>
          </a:xfrm>
          <a:prstGeom prst="rect">
            <a:avLst/>
          </a:prstGeom>
          <a:noFill/>
          <a:ln>
            <a:noFill/>
          </a:ln>
        </p:spPr>
        <p:txBody>
          <a:bodyPr spcFirstLastPara="1" wrap="square" lIns="91425" tIns="45700" rIns="91425" bIns="45700" anchor="t" anchorCtr="0">
            <a:noAutofit/>
          </a:bodyPr>
          <a:lstStyle/>
          <a:p>
            <a:r>
              <a:rPr lang="en-GB" sz="2400" dirty="0">
                <a:solidFill>
                  <a:srgbClr val="000000"/>
                </a:solidFill>
                <a:latin typeface="Cambria"/>
                <a:ea typeface="Cambria"/>
                <a:cs typeface="Cambria"/>
                <a:sym typeface="Cambria"/>
              </a:rPr>
              <a:t>Forecast for time period 200</a:t>
            </a:r>
            <a:r>
              <a:rPr lang="en-GB" sz="2400" dirty="0">
                <a:latin typeface="Cambria"/>
                <a:ea typeface="Cambria"/>
                <a:cs typeface="Cambria"/>
                <a:sym typeface="Cambria"/>
              </a:rPr>
              <a:t>5</a:t>
            </a:r>
            <a:r>
              <a:rPr lang="en-GB" sz="2400" dirty="0">
                <a:solidFill>
                  <a:srgbClr val="000000"/>
                </a:solidFill>
                <a:latin typeface="Cambria"/>
                <a:ea typeface="Cambria"/>
                <a:cs typeface="Cambria"/>
                <a:sym typeface="Cambria"/>
              </a:rPr>
              <a:t> :</a:t>
            </a:r>
            <a:endParaRPr sz="2400" dirty="0"/>
          </a:p>
        </p:txBody>
      </p:sp>
      <p:graphicFrame>
        <p:nvGraphicFramePr>
          <p:cNvPr id="444" name="Google Shape;444;p66"/>
          <p:cNvGraphicFramePr/>
          <p:nvPr>
            <p:extLst>
              <p:ext uri="{D42A27DB-BD31-4B8C-83A1-F6EECF244321}">
                <p14:modId xmlns:p14="http://schemas.microsoft.com/office/powerpoint/2010/main" val="315875157"/>
              </p:ext>
            </p:extLst>
          </p:nvPr>
        </p:nvGraphicFramePr>
        <p:xfrm>
          <a:off x="304800" y="2747113"/>
          <a:ext cx="2895600" cy="2975100"/>
        </p:xfrm>
        <a:graphic>
          <a:graphicData uri="http://schemas.openxmlformats.org/drawingml/2006/table">
            <a:tbl>
              <a:tblPr>
                <a:noFill/>
              </a:tblPr>
              <a:tblGrid>
                <a:gridCol w="827100">
                  <a:extLst>
                    <a:ext uri="{9D8B030D-6E8A-4147-A177-3AD203B41FA5}">
                      <a16:colId xmlns:a16="http://schemas.microsoft.com/office/drawing/2014/main" xmlns="" val="20000"/>
                    </a:ext>
                  </a:extLst>
                </a:gridCol>
                <a:gridCol w="1103300">
                  <a:extLst>
                    <a:ext uri="{9D8B030D-6E8A-4147-A177-3AD203B41FA5}">
                      <a16:colId xmlns:a16="http://schemas.microsoft.com/office/drawing/2014/main" xmlns="" val="20001"/>
                    </a:ext>
                  </a:extLst>
                </a:gridCol>
                <a:gridCol w="965200">
                  <a:extLst>
                    <a:ext uri="{9D8B030D-6E8A-4147-A177-3AD203B41FA5}">
                      <a16:colId xmlns:a16="http://schemas.microsoft.com/office/drawing/2014/main" xmlns="" val="20002"/>
                    </a:ext>
                  </a:extLst>
                </a:gridCol>
              </a:tblGrid>
              <a:tr h="445250">
                <a:tc>
                  <a:txBody>
                    <a:bodyPr/>
                    <a:lstStyle/>
                    <a:p>
                      <a:pPr marL="0" marR="0" lvl="0" indent="0" algn="ctr" rtl="0">
                        <a:lnSpc>
                          <a:spcPct val="100000"/>
                        </a:lnSpc>
                        <a:spcBef>
                          <a:spcPts val="0"/>
                        </a:spcBef>
                        <a:spcAft>
                          <a:spcPts val="0"/>
                        </a:spcAft>
                        <a:buClr>
                          <a:srgbClr val="800080"/>
                        </a:buClr>
                        <a:buSzPts val="1200"/>
                        <a:buFont typeface="Noto Sans Symbols"/>
                        <a:buNone/>
                      </a:pPr>
                      <a:r>
                        <a:rPr lang="en-GB" sz="2000" b="0" i="0" u="none" strike="noStrike" cap="none" dirty="0">
                          <a:solidFill>
                            <a:srgbClr val="434343"/>
                          </a:solidFill>
                          <a:latin typeface="Cambria" panose="02040503050406030204" pitchFamily="18" charset="0"/>
                          <a:ea typeface="Cambria" panose="02040503050406030204" pitchFamily="18" charset="0"/>
                          <a:cs typeface="Cambria"/>
                          <a:sym typeface="Cambria"/>
                        </a:rPr>
                        <a:t>Year</a:t>
                      </a:r>
                      <a:endParaRPr sz="2000" b="0" i="0" u="none" strike="noStrike" cap="none" dirty="0">
                        <a:solidFill>
                          <a:srgbClr val="434343"/>
                        </a:solidFill>
                        <a:latin typeface="Cambria" panose="02040503050406030204" pitchFamily="18" charset="0"/>
                        <a:ea typeface="Cambria" panose="02040503050406030204" pitchFamily="18" charset="0"/>
                        <a:cs typeface="Cambria"/>
                        <a:sym typeface="Cambria"/>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3F3F3"/>
                    </a:solidFill>
                  </a:tcPr>
                </a:tc>
                <a:tc>
                  <a:txBody>
                    <a:bodyPr/>
                    <a:lstStyle/>
                    <a:p>
                      <a:pPr marL="0" marR="0" lvl="0" indent="0" algn="ctr" rtl="0">
                        <a:lnSpc>
                          <a:spcPct val="100000"/>
                        </a:lnSpc>
                        <a:spcBef>
                          <a:spcPts val="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Time </a:t>
                      </a:r>
                      <a:endParaRPr>
                        <a:solidFill>
                          <a:srgbClr val="434343"/>
                        </a:solidFill>
                        <a:latin typeface="Cambria" panose="02040503050406030204" pitchFamily="18" charset="0"/>
                        <a:ea typeface="Cambria" panose="02040503050406030204" pitchFamily="18" charset="0"/>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3F3F3"/>
                    </a:solidFill>
                  </a:tcPr>
                </a:tc>
                <a:tc>
                  <a:txBody>
                    <a:bodyPr/>
                    <a:lstStyle/>
                    <a:p>
                      <a:pPr marL="0" marR="0" lvl="0" indent="0" algn="ctr" rtl="0">
                        <a:lnSpc>
                          <a:spcPct val="100000"/>
                        </a:lnSpc>
                        <a:spcBef>
                          <a:spcPts val="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Sales</a:t>
                      </a:r>
                      <a:endParaRPr>
                        <a:solidFill>
                          <a:srgbClr val="434343"/>
                        </a:solidFill>
                        <a:latin typeface="Cambria" panose="02040503050406030204" pitchFamily="18" charset="0"/>
                        <a:ea typeface="Cambria" panose="02040503050406030204" pitchFamily="18" charset="0"/>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xmlns="" val="10000"/>
                  </a:ext>
                </a:extLst>
              </a:tr>
              <a:tr h="749300">
                <a:tc>
                  <a:txBody>
                    <a:bodyPr/>
                    <a:lstStyle/>
                    <a:p>
                      <a:pPr marL="0" marR="0" lvl="0" indent="0" algn="ctr" rtl="0">
                        <a:lnSpc>
                          <a:spcPct val="100000"/>
                        </a:lnSpc>
                        <a:spcBef>
                          <a:spcPts val="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1999</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2000</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2001</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2002</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2003</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2004</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2005</a:t>
                      </a:r>
                      <a:endParaRPr>
                        <a:solidFill>
                          <a:srgbClr val="434343"/>
                        </a:solidFill>
                        <a:latin typeface="Cambria" panose="02040503050406030204" pitchFamily="18" charset="0"/>
                        <a:ea typeface="Cambria" panose="02040503050406030204" pitchFamily="18" charset="0"/>
                      </a:endParaRPr>
                    </a:p>
                  </a:txBody>
                  <a:tcPr marL="91450" marR="91450" marT="45725" marB="45725">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3F3F3"/>
                    </a:solidFill>
                  </a:tcPr>
                </a:tc>
                <a:tc>
                  <a:txBody>
                    <a:bodyPr/>
                    <a:lstStyle/>
                    <a:p>
                      <a:pPr marL="0" marR="0" lvl="0" indent="0" algn="ctr" rtl="0">
                        <a:lnSpc>
                          <a:spcPct val="100000"/>
                        </a:lnSpc>
                        <a:spcBef>
                          <a:spcPts val="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0</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1</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2</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3</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4</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5</a:t>
                      </a:r>
                      <a:endParaRPr>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a:solidFill>
                            <a:srgbClr val="434343"/>
                          </a:solidFill>
                          <a:latin typeface="Cambria" panose="02040503050406030204" pitchFamily="18" charset="0"/>
                          <a:ea typeface="Cambria" panose="02040503050406030204" pitchFamily="18" charset="0"/>
                          <a:cs typeface="Cambria"/>
                          <a:sym typeface="Cambria"/>
                        </a:rPr>
                        <a:t>6</a:t>
                      </a:r>
                      <a:endParaRPr>
                        <a:solidFill>
                          <a:srgbClr val="434343"/>
                        </a:solidFill>
                        <a:latin typeface="Cambria" panose="02040503050406030204" pitchFamily="18" charset="0"/>
                        <a:ea typeface="Cambria" panose="02040503050406030204" pitchFamily="18" charset="0"/>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3F3F3"/>
                    </a:solidFill>
                  </a:tcPr>
                </a:tc>
                <a:tc>
                  <a:txBody>
                    <a:bodyPr/>
                    <a:lstStyle/>
                    <a:p>
                      <a:pPr marL="0" marR="0" lvl="0" indent="0" algn="ctr" rtl="0">
                        <a:lnSpc>
                          <a:spcPct val="100000"/>
                        </a:lnSpc>
                        <a:spcBef>
                          <a:spcPts val="0"/>
                        </a:spcBef>
                        <a:spcAft>
                          <a:spcPts val="0"/>
                        </a:spcAft>
                        <a:buClr>
                          <a:srgbClr val="800080"/>
                        </a:buClr>
                        <a:buSzPts val="1200"/>
                        <a:buFont typeface="Noto Sans Symbols"/>
                        <a:buNone/>
                      </a:pPr>
                      <a:r>
                        <a:rPr lang="en-GB" sz="2000" b="0" i="0" u="none" strike="noStrike" cap="none" dirty="0">
                          <a:solidFill>
                            <a:srgbClr val="434343"/>
                          </a:solidFill>
                          <a:latin typeface="Cambria" panose="02040503050406030204" pitchFamily="18" charset="0"/>
                          <a:ea typeface="Cambria" panose="02040503050406030204" pitchFamily="18" charset="0"/>
                          <a:cs typeface="Cambria"/>
                          <a:sym typeface="Cambria"/>
                        </a:rPr>
                        <a:t>20</a:t>
                      </a:r>
                      <a:endParaRPr dirty="0">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dirty="0">
                          <a:solidFill>
                            <a:srgbClr val="434343"/>
                          </a:solidFill>
                          <a:latin typeface="Cambria" panose="02040503050406030204" pitchFamily="18" charset="0"/>
                          <a:ea typeface="Cambria" panose="02040503050406030204" pitchFamily="18" charset="0"/>
                          <a:cs typeface="Cambria"/>
                          <a:sym typeface="Cambria"/>
                        </a:rPr>
                        <a:t>40</a:t>
                      </a:r>
                      <a:endParaRPr dirty="0">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dirty="0">
                          <a:solidFill>
                            <a:srgbClr val="434343"/>
                          </a:solidFill>
                          <a:latin typeface="Cambria" panose="02040503050406030204" pitchFamily="18" charset="0"/>
                          <a:ea typeface="Cambria" panose="02040503050406030204" pitchFamily="18" charset="0"/>
                          <a:cs typeface="Cambria"/>
                          <a:sym typeface="Cambria"/>
                        </a:rPr>
                        <a:t>30</a:t>
                      </a:r>
                      <a:endParaRPr dirty="0">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dirty="0">
                          <a:solidFill>
                            <a:srgbClr val="434343"/>
                          </a:solidFill>
                          <a:latin typeface="Cambria" panose="02040503050406030204" pitchFamily="18" charset="0"/>
                          <a:ea typeface="Cambria" panose="02040503050406030204" pitchFamily="18" charset="0"/>
                          <a:cs typeface="Cambria"/>
                          <a:sym typeface="Cambria"/>
                        </a:rPr>
                        <a:t>50</a:t>
                      </a:r>
                      <a:endParaRPr dirty="0">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dirty="0">
                          <a:solidFill>
                            <a:srgbClr val="434343"/>
                          </a:solidFill>
                          <a:latin typeface="Cambria" panose="02040503050406030204" pitchFamily="18" charset="0"/>
                          <a:ea typeface="Cambria" panose="02040503050406030204" pitchFamily="18" charset="0"/>
                          <a:cs typeface="Cambria"/>
                          <a:sym typeface="Cambria"/>
                        </a:rPr>
                        <a:t>70</a:t>
                      </a:r>
                      <a:endParaRPr dirty="0">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b="0" i="0" u="none" strike="noStrike" cap="none" dirty="0">
                          <a:solidFill>
                            <a:srgbClr val="434343"/>
                          </a:solidFill>
                          <a:latin typeface="Cambria" panose="02040503050406030204" pitchFamily="18" charset="0"/>
                          <a:ea typeface="Cambria" panose="02040503050406030204" pitchFamily="18" charset="0"/>
                          <a:cs typeface="Cambria"/>
                          <a:sym typeface="Cambria"/>
                        </a:rPr>
                        <a:t>65</a:t>
                      </a:r>
                      <a:endParaRPr dirty="0">
                        <a:solidFill>
                          <a:srgbClr val="434343"/>
                        </a:solidFill>
                        <a:latin typeface="Cambria" panose="02040503050406030204" pitchFamily="18" charset="0"/>
                        <a:ea typeface="Cambria" panose="02040503050406030204" pitchFamily="18" charset="0"/>
                      </a:endParaRPr>
                    </a:p>
                    <a:p>
                      <a:pPr marL="0" marR="0" lvl="0" indent="0" algn="ctr" rtl="0">
                        <a:lnSpc>
                          <a:spcPct val="100000"/>
                        </a:lnSpc>
                        <a:spcBef>
                          <a:spcPts val="400"/>
                        </a:spcBef>
                        <a:spcAft>
                          <a:spcPts val="0"/>
                        </a:spcAft>
                        <a:buClr>
                          <a:srgbClr val="800080"/>
                        </a:buClr>
                        <a:buSzPts val="1200"/>
                        <a:buFont typeface="Noto Sans Symbols"/>
                        <a:buNone/>
                      </a:pPr>
                      <a:r>
                        <a:rPr lang="en-GB" sz="2000" dirty="0">
                          <a:solidFill>
                            <a:srgbClr val="FF0000"/>
                          </a:solidFill>
                          <a:latin typeface="Cambria" panose="02040503050406030204" pitchFamily="18" charset="0"/>
                          <a:ea typeface="Cambria" panose="02040503050406030204" pitchFamily="18" charset="0"/>
                          <a:cs typeface="Cambria"/>
                          <a:sym typeface="Cambria"/>
                        </a:rPr>
                        <a:t>79.33</a:t>
                      </a:r>
                      <a:endParaRPr sz="2000" dirty="0">
                        <a:solidFill>
                          <a:srgbClr val="FF0000"/>
                        </a:solidFill>
                        <a:latin typeface="Cambria" panose="02040503050406030204" pitchFamily="18" charset="0"/>
                        <a:ea typeface="Cambria" panose="02040503050406030204" pitchFamily="18" charset="0"/>
                      </a:endParaRPr>
                    </a:p>
                  </a:txBody>
                  <a:tcPr marL="91450" marR="91450" marT="45725" marB="45725">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3F3F3"/>
                    </a:solidFill>
                  </a:tcPr>
                </a:tc>
                <a:extLst>
                  <a:ext uri="{0D108BD9-81ED-4DB2-BD59-A6C34878D82A}">
                    <a16:rowId xmlns:a16="http://schemas.microsoft.com/office/drawing/2014/main" xmlns="" val="10001"/>
                  </a:ext>
                </a:extLst>
              </a:tr>
            </a:tbl>
          </a:graphicData>
        </a:graphic>
      </p:graphicFrame>
      <p:pic>
        <p:nvPicPr>
          <p:cNvPr id="445" name="Google Shape;445;p66"/>
          <p:cNvPicPr preferRelativeResize="0"/>
          <p:nvPr/>
        </p:nvPicPr>
        <p:blipFill rotWithShape="1">
          <a:blip r:embed="rId3">
            <a:alphaModFix/>
          </a:blip>
          <a:srcRect l="-920" t="-2530" r="919" b="2530"/>
          <a:stretch/>
        </p:blipFill>
        <p:spPr>
          <a:xfrm>
            <a:off x="3348018" y="2895600"/>
            <a:ext cx="5514976" cy="3505200"/>
          </a:xfrm>
          <a:prstGeom prst="rect">
            <a:avLst/>
          </a:prstGeom>
          <a:noFill/>
          <a:ln>
            <a:noFill/>
          </a:ln>
        </p:spPr>
      </p:pic>
      <p:grpSp>
        <p:nvGrpSpPr>
          <p:cNvPr id="2" name="Group 1"/>
          <p:cNvGrpSpPr/>
          <p:nvPr/>
        </p:nvGrpSpPr>
        <p:grpSpPr>
          <a:xfrm>
            <a:off x="2688431" y="1300163"/>
            <a:ext cx="3767138" cy="1214437"/>
            <a:chOff x="3996163" y="1139251"/>
            <a:chExt cx="3767138" cy="1214437"/>
          </a:xfrm>
        </p:grpSpPr>
        <p:pic>
          <p:nvPicPr>
            <p:cNvPr id="446" name="Google Shape;446;p66"/>
            <p:cNvPicPr preferRelativeResize="0"/>
            <p:nvPr/>
          </p:nvPicPr>
          <p:blipFill rotWithShape="1">
            <a:blip r:embed="rId4">
              <a:alphaModFix/>
            </a:blip>
            <a:srcRect/>
            <a:stretch/>
          </p:blipFill>
          <p:spPr>
            <a:xfrm>
              <a:off x="3996163" y="1139251"/>
              <a:ext cx="3767138" cy="1214437"/>
            </a:xfrm>
            <a:prstGeom prst="rect">
              <a:avLst/>
            </a:prstGeom>
            <a:noFill/>
            <a:ln>
              <a:noFill/>
            </a:ln>
          </p:spPr>
        </p:pic>
        <p:sp>
          <p:nvSpPr>
            <p:cNvPr id="447" name="Google Shape;447;p66"/>
            <p:cNvSpPr/>
            <p:nvPr/>
          </p:nvSpPr>
          <p:spPr>
            <a:xfrm>
              <a:off x="4664199" y="1744075"/>
              <a:ext cx="1049400" cy="60960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endParaRPr sz="2400">
                <a:solidFill>
                  <a:srgbClr val="000000"/>
                </a:solidFill>
                <a:latin typeface="Cambria"/>
                <a:ea typeface="Cambria"/>
                <a:cs typeface="Cambria"/>
                <a:sym typeface="Cambria"/>
              </a:endParaRPr>
            </a:p>
          </p:txBody>
        </p:sp>
      </p:grpSp>
      <p:sp>
        <p:nvSpPr>
          <p:cNvPr id="448" name="Google Shape;448;p66"/>
          <p:cNvSpPr/>
          <p:nvPr/>
        </p:nvSpPr>
        <p:spPr>
          <a:xfrm rot="438309">
            <a:off x="7993951" y="3243650"/>
            <a:ext cx="757951" cy="362700"/>
          </a:xfrm>
          <a:custGeom>
            <a:avLst/>
            <a:gdLst/>
            <a:ahLst/>
            <a:cxnLst/>
            <a:rect l="l" t="t" r="r" b="b"/>
            <a:pathLst>
              <a:path w="425" h="145" extrusionOk="0">
                <a:moveTo>
                  <a:pt x="0" y="145"/>
                </a:moveTo>
                <a:lnTo>
                  <a:pt x="425" y="0"/>
                </a:lnTo>
              </a:path>
            </a:pathLst>
          </a:custGeom>
          <a:noFill/>
          <a:ln w="28575" cap="flat" cmpd="sng">
            <a:solidFill>
              <a:srgbClr val="0000FF"/>
            </a:solidFill>
            <a:prstDash val="dash"/>
            <a:miter lim="800000"/>
            <a:headEnd type="none" w="med" len="med"/>
            <a:tailEnd type="none" w="med" len="med"/>
          </a:ln>
        </p:spPr>
        <p:txBody>
          <a:bodyPr spcFirstLastPara="1" wrap="square" lIns="91425" tIns="45700" rIns="91425" bIns="45700" anchor="t" anchorCtr="0">
            <a:noAutofit/>
          </a:bodyPr>
          <a:lstStyle/>
          <a:p>
            <a:endParaRPr>
              <a:solidFill>
                <a:srgbClr val="000000"/>
              </a:solidFill>
              <a:latin typeface="Cambria"/>
              <a:ea typeface="Cambria"/>
              <a:cs typeface="Cambria"/>
              <a:sym typeface="Cambria"/>
            </a:endParaRPr>
          </a:p>
        </p:txBody>
      </p:sp>
      <p:sp>
        <p:nvSpPr>
          <p:cNvPr id="449" name="Google Shape;449;p66"/>
          <p:cNvSpPr/>
          <p:nvPr/>
        </p:nvSpPr>
        <p:spPr>
          <a:xfrm rot="10800000" flipH="1">
            <a:off x="8667750" y="3226225"/>
            <a:ext cx="152400" cy="152100"/>
          </a:xfrm>
          <a:prstGeom prst="ellipse">
            <a:avLst/>
          </a:prstGeom>
          <a:solidFill>
            <a:srgbClr val="0000FF"/>
          </a:solidFill>
          <a:ln w="9525" cap="flat" cmpd="sng">
            <a:solidFill>
              <a:srgbClr val="0000FF"/>
            </a:solidFill>
            <a:prstDash val="solid"/>
            <a:miter lim="800000"/>
            <a:headEnd type="none" w="sm" len="sm"/>
            <a:tailEnd type="none" w="sm" len="sm"/>
          </a:ln>
        </p:spPr>
        <p:txBody>
          <a:bodyPr spcFirstLastPara="1" wrap="square" lIns="91425" tIns="45700" rIns="91425" bIns="45700" anchor="ctr" anchorCtr="0">
            <a:noAutofit/>
          </a:bodyPr>
          <a:lstStyle/>
          <a:p>
            <a:endParaRPr sz="2400">
              <a:solidFill>
                <a:srgbClr val="000000"/>
              </a:solidFill>
              <a:latin typeface="Cambria"/>
              <a:ea typeface="Cambria"/>
              <a:cs typeface="Cambria"/>
              <a:sym typeface="Cambria"/>
            </a:endParaRPr>
          </a:p>
        </p:txBody>
      </p:sp>
      <p:sp>
        <p:nvSpPr>
          <p:cNvPr id="10"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Linear Trend Forecasting</a:t>
            </a:r>
          </a:p>
        </p:txBody>
      </p:sp>
    </p:spTree>
    <p:extLst>
      <p:ext uri="{BB962C8B-B14F-4D97-AF65-F5344CB8AC3E}">
        <p14:creationId xmlns:p14="http://schemas.microsoft.com/office/powerpoint/2010/main" val="8133326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8"/>
          <p:cNvSpPr txBox="1">
            <a:spLocks noGrp="1"/>
          </p:cNvSpPr>
          <p:nvPr>
            <p:ph type="body" idx="1"/>
          </p:nvPr>
        </p:nvSpPr>
        <p:spPr>
          <a:xfrm>
            <a:off x="464100" y="1524000"/>
            <a:ext cx="8146500" cy="4191000"/>
          </a:xfrm>
          <a:prstGeom prst="rect">
            <a:avLst/>
          </a:prstGeom>
        </p:spPr>
        <p:txBody>
          <a:bodyPr spcFirstLastPara="1" wrap="square" lIns="91425" tIns="91425" rIns="91425" bIns="91425" anchor="t" anchorCtr="0">
            <a:noAutofit/>
          </a:bodyPr>
          <a:lstStyle/>
          <a:p>
            <a:pPr lvl="0">
              <a:buSzPct val="110000"/>
              <a:buChar char="•"/>
            </a:pPr>
            <a:r>
              <a:rPr lang="en-US" sz="2400" dirty="0">
                <a:latin typeface="Cambria" panose="02040503050406030204" pitchFamily="18" charset="0"/>
                <a:ea typeface="Cambria" panose="02040503050406030204" pitchFamily="18" charset="0"/>
              </a:rPr>
              <a:t>A nonlinear regression model can be used when the time series exhibits a nonlinear trend</a:t>
            </a:r>
          </a:p>
          <a:p>
            <a:pPr lvl="0">
              <a:buSzPct val="110000"/>
              <a:buChar char="•"/>
            </a:pPr>
            <a:endParaRPr lang="en-US" sz="2400" dirty="0">
              <a:latin typeface="Cambria" panose="02040503050406030204" pitchFamily="18" charset="0"/>
              <a:ea typeface="Cambria" panose="02040503050406030204" pitchFamily="18" charset="0"/>
            </a:endParaRPr>
          </a:p>
          <a:p>
            <a:pPr lvl="0">
              <a:buSzPct val="110000"/>
              <a:buChar char="•"/>
            </a:pPr>
            <a:r>
              <a:rPr lang="en-US" sz="2400" dirty="0">
                <a:latin typeface="Cambria" panose="02040503050406030204" pitchFamily="18" charset="0"/>
                <a:ea typeface="Cambria" panose="02040503050406030204" pitchFamily="18" charset="0"/>
              </a:rPr>
              <a:t>Quadratic form is one type of a nonlinear model:</a:t>
            </a:r>
          </a:p>
          <a:p>
            <a:pPr lvl="0">
              <a:buSzPct val="110000"/>
              <a:buChar char="•"/>
            </a:pPr>
            <a:endParaRPr lang="en-US" sz="2400" dirty="0">
              <a:latin typeface="Cambria" panose="02040503050406030204" pitchFamily="18" charset="0"/>
              <a:ea typeface="Cambria" panose="02040503050406030204" pitchFamily="18" charset="0"/>
            </a:endParaRPr>
          </a:p>
          <a:p>
            <a:pPr lvl="0">
              <a:buSzPct val="110000"/>
              <a:buChar char="•"/>
            </a:pPr>
            <a:endParaRPr lang="en-US" sz="2400" dirty="0">
              <a:latin typeface="Cambria" panose="02040503050406030204" pitchFamily="18" charset="0"/>
              <a:ea typeface="Cambria" panose="02040503050406030204" pitchFamily="18" charset="0"/>
            </a:endParaRPr>
          </a:p>
          <a:p>
            <a:pPr lvl="0">
              <a:buSzPct val="110000"/>
              <a:buChar char="•"/>
            </a:pPr>
            <a:endParaRPr lang="en-US" sz="2400" dirty="0">
              <a:latin typeface="Cambria" panose="02040503050406030204" pitchFamily="18" charset="0"/>
              <a:ea typeface="Cambria" panose="02040503050406030204" pitchFamily="18" charset="0"/>
            </a:endParaRPr>
          </a:p>
          <a:p>
            <a:pPr lvl="0">
              <a:buSzPct val="110000"/>
              <a:buChar char="•"/>
            </a:pPr>
            <a:r>
              <a:rPr lang="en-US" sz="2400" dirty="0">
                <a:latin typeface="Cambria" panose="02040503050406030204" pitchFamily="18" charset="0"/>
                <a:ea typeface="Cambria" panose="02040503050406030204" pitchFamily="18" charset="0"/>
              </a:rPr>
              <a:t>Compare adj. r2 and standard error to that of linear model to see if this is an improvement</a:t>
            </a:r>
          </a:p>
          <a:p>
            <a:pPr lvl="0">
              <a:buSzPct val="110000"/>
              <a:buChar char="•"/>
            </a:pPr>
            <a:endParaRPr lang="en-US" sz="2400" dirty="0">
              <a:latin typeface="Cambria" panose="02040503050406030204" pitchFamily="18" charset="0"/>
              <a:ea typeface="Cambria" panose="02040503050406030204" pitchFamily="18" charset="0"/>
            </a:endParaRPr>
          </a:p>
          <a:p>
            <a:pPr lvl="0">
              <a:buSzPct val="110000"/>
              <a:buChar char="•"/>
            </a:pPr>
            <a:r>
              <a:rPr lang="en-US" sz="2400" dirty="0">
                <a:latin typeface="Cambria" panose="02040503050406030204" pitchFamily="18" charset="0"/>
                <a:ea typeface="Cambria" panose="02040503050406030204" pitchFamily="18" charset="0"/>
              </a:rPr>
              <a:t>Can try other functional forms to get best fit</a:t>
            </a:r>
          </a:p>
        </p:txBody>
      </p:sp>
      <p:sp>
        <p:nvSpPr>
          <p:cNvPr id="4" name="Rounded Rectangle 3">
            <a:extLst>
              <a:ext uri="{FF2B5EF4-FFF2-40B4-BE49-F238E27FC236}">
                <a16:creationId xmlns:a16="http://schemas.microsoft.com/office/drawing/2014/main" xmlns="" id="{2B32BDB9-3AC4-4884-B2A0-7A8D1971EE1C}"/>
              </a:ext>
            </a:extLst>
          </p:cNvPr>
          <p:cNvSpPr/>
          <p:nvPr/>
        </p:nvSpPr>
        <p:spPr>
          <a:xfrm>
            <a:off x="346350" y="838200"/>
            <a:ext cx="8382000" cy="5562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Non-linear Trend Forecasting</a:t>
            </a:r>
          </a:p>
        </p:txBody>
      </p:sp>
      <p:pic>
        <p:nvPicPr>
          <p:cNvPr id="6" name="Google Shape;456;p67"/>
          <p:cNvPicPr preferRelativeResize="0"/>
          <p:nvPr/>
        </p:nvPicPr>
        <p:blipFill>
          <a:blip r:embed="rId3">
            <a:alphaModFix/>
          </a:blip>
          <a:stretch>
            <a:fillRect/>
          </a:stretch>
        </p:blipFill>
        <p:spPr>
          <a:xfrm>
            <a:off x="2819400" y="3233737"/>
            <a:ext cx="3190875" cy="771525"/>
          </a:xfrm>
          <a:prstGeom prst="rect">
            <a:avLst/>
          </a:prstGeom>
          <a:noFill/>
          <a:ln>
            <a:noFill/>
          </a:ln>
        </p:spPr>
      </p:pic>
    </p:spTree>
    <p:extLst>
      <p:ext uri="{BB962C8B-B14F-4D97-AF65-F5344CB8AC3E}">
        <p14:creationId xmlns:p14="http://schemas.microsoft.com/office/powerpoint/2010/main" val="33308002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2" name="Google Shape;462;p68"/>
          <p:cNvSpPr txBox="1">
            <a:spLocks noGrp="1"/>
          </p:cNvSpPr>
          <p:nvPr>
            <p:ph type="body" idx="1"/>
          </p:nvPr>
        </p:nvSpPr>
        <p:spPr>
          <a:xfrm>
            <a:off x="262017" y="1217883"/>
            <a:ext cx="8348583" cy="1591125"/>
          </a:xfrm>
          <a:prstGeom prst="rect">
            <a:avLst/>
          </a:prstGeom>
        </p:spPr>
        <p:txBody>
          <a:bodyPr spcFirstLastPara="1" wrap="square" lIns="91425" tIns="91425" rIns="91425" bIns="91425" anchor="t" anchorCtr="0">
            <a:noAutofit/>
          </a:bodyPr>
          <a:lstStyle/>
          <a:p>
            <a:r>
              <a:rPr lang="en-GB" sz="2400" dirty="0">
                <a:latin typeface="Cambria" panose="02040503050406030204" pitchFamily="18" charset="0"/>
                <a:ea typeface="Cambria" panose="02040503050406030204" pitchFamily="18" charset="0"/>
              </a:rPr>
              <a:t>Sometimes linear regression can be used with relationships which are not inherently linear, but can be made to be linear after a transformation. In particular, we consider the following exponential model:</a:t>
            </a:r>
            <a:endParaRPr sz="2400" dirty="0">
              <a:latin typeface="Cambria" panose="02040503050406030204" pitchFamily="18" charset="0"/>
              <a:ea typeface="Cambria" panose="02040503050406030204" pitchFamily="18" charset="0"/>
            </a:endParaRPr>
          </a:p>
        </p:txBody>
      </p:sp>
      <p:pic>
        <p:nvPicPr>
          <p:cNvPr id="463" name="Google Shape;463;p68"/>
          <p:cNvPicPr preferRelativeResize="0"/>
          <p:nvPr/>
        </p:nvPicPr>
        <p:blipFill>
          <a:blip r:embed="rId3">
            <a:alphaModFix/>
          </a:blip>
          <a:stretch>
            <a:fillRect/>
          </a:stretch>
        </p:blipFill>
        <p:spPr>
          <a:xfrm>
            <a:off x="4038600" y="3164777"/>
            <a:ext cx="1066800" cy="416136"/>
          </a:xfrm>
          <a:prstGeom prst="rect">
            <a:avLst/>
          </a:prstGeom>
          <a:noFill/>
          <a:ln>
            <a:noFill/>
          </a:ln>
        </p:spPr>
      </p:pic>
      <p:sp>
        <p:nvSpPr>
          <p:cNvPr id="464" name="Google Shape;464;p68"/>
          <p:cNvSpPr txBox="1"/>
          <p:nvPr/>
        </p:nvSpPr>
        <p:spPr>
          <a:xfrm>
            <a:off x="262017" y="3936682"/>
            <a:ext cx="7342200" cy="856500"/>
          </a:xfrm>
          <a:prstGeom prst="rect">
            <a:avLst/>
          </a:prstGeom>
          <a:noFill/>
          <a:ln>
            <a:noFill/>
          </a:ln>
        </p:spPr>
        <p:txBody>
          <a:bodyPr spcFirstLastPara="1" wrap="square" lIns="91425" tIns="91425" rIns="91425" bIns="91425" anchor="t" anchorCtr="0">
            <a:noAutofit/>
          </a:bodyPr>
          <a:lstStyle/>
          <a:p>
            <a:pPr marL="457200" indent="-342900">
              <a:buSzPts val="1800"/>
              <a:buFont typeface="Avenir"/>
              <a:buChar char="●"/>
            </a:pPr>
            <a:r>
              <a:rPr lang="en-GB" sz="2400" dirty="0">
                <a:latin typeface="Cambria" panose="02040503050406030204" pitchFamily="18" charset="0"/>
                <a:ea typeface="Cambria" panose="02040503050406030204" pitchFamily="18" charset="0"/>
                <a:cs typeface="Avenir"/>
                <a:sym typeface="Avenir"/>
              </a:rPr>
              <a:t>After transforming into linear Model</a:t>
            </a:r>
            <a:endParaRPr sz="2400" dirty="0">
              <a:latin typeface="Cambria" panose="02040503050406030204" pitchFamily="18" charset="0"/>
              <a:ea typeface="Cambria" panose="02040503050406030204" pitchFamily="18" charset="0"/>
              <a:cs typeface="Avenir"/>
              <a:sym typeface="Avenir"/>
            </a:endParaRPr>
          </a:p>
        </p:txBody>
      </p:sp>
      <p:pic>
        <p:nvPicPr>
          <p:cNvPr id="465" name="Google Shape;465;p68"/>
          <p:cNvPicPr preferRelativeResize="0"/>
          <p:nvPr/>
        </p:nvPicPr>
        <p:blipFill>
          <a:blip r:embed="rId4">
            <a:alphaModFix/>
          </a:blip>
          <a:stretch>
            <a:fillRect/>
          </a:stretch>
        </p:blipFill>
        <p:spPr>
          <a:xfrm>
            <a:off x="3669000" y="4904026"/>
            <a:ext cx="1806000" cy="489850"/>
          </a:xfrm>
          <a:prstGeom prst="rect">
            <a:avLst/>
          </a:prstGeom>
          <a:noFill/>
          <a:ln>
            <a:noFill/>
          </a:ln>
        </p:spPr>
      </p:pic>
      <p:sp>
        <p:nvSpPr>
          <p:cNvPr id="7"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Exponential Trend Model</a:t>
            </a:r>
          </a:p>
        </p:txBody>
      </p:sp>
      <p:sp>
        <p:nvSpPr>
          <p:cNvPr id="8" name="Rounded Rectangle 7">
            <a:extLst>
              <a:ext uri="{FF2B5EF4-FFF2-40B4-BE49-F238E27FC236}">
                <a16:creationId xmlns:a16="http://schemas.microsoft.com/office/drawing/2014/main" xmlns="" id="{2B32BDB9-3AC4-4884-B2A0-7A8D1971EE1C}"/>
              </a:ext>
            </a:extLst>
          </p:cNvPr>
          <p:cNvSpPr/>
          <p:nvPr/>
        </p:nvSpPr>
        <p:spPr>
          <a:xfrm>
            <a:off x="346350" y="838200"/>
            <a:ext cx="8382000" cy="5562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063750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grpSp>
        <p:nvGrpSpPr>
          <p:cNvPr id="2" name="Group 1"/>
          <p:cNvGrpSpPr/>
          <p:nvPr/>
        </p:nvGrpSpPr>
        <p:grpSpPr>
          <a:xfrm>
            <a:off x="152401" y="838200"/>
            <a:ext cx="8839199" cy="5486400"/>
            <a:chOff x="144075" y="1001325"/>
            <a:chExt cx="8702400" cy="4668000"/>
          </a:xfrm>
        </p:grpSpPr>
        <p:pic>
          <p:nvPicPr>
            <p:cNvPr id="470" name="Google Shape;470;p69"/>
            <p:cNvPicPr preferRelativeResize="0"/>
            <p:nvPr/>
          </p:nvPicPr>
          <p:blipFill>
            <a:blip r:embed="rId3">
              <a:alphaModFix/>
            </a:blip>
            <a:stretch>
              <a:fillRect/>
            </a:stretch>
          </p:blipFill>
          <p:spPr>
            <a:xfrm>
              <a:off x="887200" y="3851701"/>
              <a:ext cx="2876550" cy="1724025"/>
            </a:xfrm>
            <a:prstGeom prst="rect">
              <a:avLst/>
            </a:prstGeom>
            <a:noFill/>
            <a:ln>
              <a:noFill/>
            </a:ln>
          </p:spPr>
        </p:pic>
        <p:pic>
          <p:nvPicPr>
            <p:cNvPr id="471" name="Google Shape;471;p69"/>
            <p:cNvPicPr preferRelativeResize="0"/>
            <p:nvPr/>
          </p:nvPicPr>
          <p:blipFill>
            <a:blip r:embed="rId4">
              <a:alphaModFix/>
            </a:blip>
            <a:stretch>
              <a:fillRect/>
            </a:stretch>
          </p:blipFill>
          <p:spPr>
            <a:xfrm>
              <a:off x="1708425" y="1055826"/>
              <a:ext cx="1108998" cy="2668525"/>
            </a:xfrm>
            <a:prstGeom prst="rect">
              <a:avLst/>
            </a:prstGeom>
            <a:noFill/>
            <a:ln>
              <a:noFill/>
            </a:ln>
          </p:spPr>
        </p:pic>
        <p:pic>
          <p:nvPicPr>
            <p:cNvPr id="472" name="Google Shape;472;p69"/>
            <p:cNvPicPr preferRelativeResize="0"/>
            <p:nvPr/>
          </p:nvPicPr>
          <p:blipFill>
            <a:blip r:embed="rId5">
              <a:alphaModFix/>
            </a:blip>
            <a:stretch>
              <a:fillRect/>
            </a:stretch>
          </p:blipFill>
          <p:spPr>
            <a:xfrm>
              <a:off x="5457751" y="3823126"/>
              <a:ext cx="2905125" cy="1781175"/>
            </a:xfrm>
            <a:prstGeom prst="rect">
              <a:avLst/>
            </a:prstGeom>
            <a:noFill/>
            <a:ln>
              <a:noFill/>
            </a:ln>
          </p:spPr>
        </p:pic>
        <p:sp>
          <p:nvSpPr>
            <p:cNvPr id="473" name="Google Shape;473;p69"/>
            <p:cNvSpPr txBox="1"/>
            <p:nvPr/>
          </p:nvSpPr>
          <p:spPr>
            <a:xfrm>
              <a:off x="144075" y="1001325"/>
              <a:ext cx="4351200" cy="46680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endParaRPr>
                <a:latin typeface="Avenir"/>
                <a:ea typeface="Avenir"/>
                <a:cs typeface="Avenir"/>
                <a:sym typeface="Avenir"/>
              </a:endParaRPr>
            </a:p>
          </p:txBody>
        </p:sp>
        <p:sp>
          <p:nvSpPr>
            <p:cNvPr id="474" name="Google Shape;474;p69"/>
            <p:cNvSpPr txBox="1"/>
            <p:nvPr/>
          </p:nvSpPr>
          <p:spPr>
            <a:xfrm>
              <a:off x="4495275" y="1001325"/>
              <a:ext cx="4351200" cy="46680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endParaRPr>
                <a:latin typeface="Avenir"/>
                <a:ea typeface="Avenir"/>
                <a:cs typeface="Avenir"/>
                <a:sym typeface="Avenir"/>
              </a:endParaRPr>
            </a:p>
          </p:txBody>
        </p:sp>
        <p:pic>
          <p:nvPicPr>
            <p:cNvPr id="475" name="Google Shape;475;p69"/>
            <p:cNvPicPr preferRelativeResize="0"/>
            <p:nvPr/>
          </p:nvPicPr>
          <p:blipFill>
            <a:blip r:embed="rId6">
              <a:alphaModFix/>
            </a:blip>
            <a:stretch>
              <a:fillRect/>
            </a:stretch>
          </p:blipFill>
          <p:spPr>
            <a:xfrm>
              <a:off x="6113688" y="1113776"/>
              <a:ext cx="1276313" cy="2552625"/>
            </a:xfrm>
            <a:prstGeom prst="rect">
              <a:avLst/>
            </a:prstGeom>
            <a:noFill/>
            <a:ln>
              <a:noFill/>
            </a:ln>
          </p:spPr>
        </p:pic>
      </p:grpSp>
      <p:sp>
        <p:nvSpPr>
          <p:cNvPr id="9"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Exponential Trend Model</a:t>
            </a:r>
          </a:p>
        </p:txBody>
      </p:sp>
    </p:spTree>
    <p:extLst>
      <p:ext uri="{BB962C8B-B14F-4D97-AF65-F5344CB8AC3E}">
        <p14:creationId xmlns:p14="http://schemas.microsoft.com/office/powerpoint/2010/main" val="31547275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480" name="Google Shape;480;p70"/>
          <p:cNvPicPr preferRelativeResize="0"/>
          <p:nvPr/>
        </p:nvPicPr>
        <p:blipFill rotWithShape="1">
          <a:blip r:embed="rId3">
            <a:alphaModFix/>
          </a:blip>
          <a:srcRect/>
          <a:stretch/>
        </p:blipFill>
        <p:spPr>
          <a:xfrm>
            <a:off x="619576" y="2458979"/>
            <a:ext cx="7735891" cy="744538"/>
          </a:xfrm>
          <a:prstGeom prst="rect">
            <a:avLst/>
          </a:prstGeom>
          <a:solidFill>
            <a:srgbClr val="FDE0BD"/>
          </a:solidFill>
          <a:ln w="9525" cap="flat" cmpd="sng">
            <a:solidFill>
              <a:srgbClr val="000000"/>
            </a:solidFill>
            <a:prstDash val="solid"/>
            <a:miter lim="800000"/>
            <a:headEnd type="none" w="sm" len="sm"/>
            <a:tailEnd type="none" w="sm" len="sm"/>
          </a:ln>
        </p:spPr>
      </p:pic>
      <p:pic>
        <p:nvPicPr>
          <p:cNvPr id="481" name="Google Shape;481;p70"/>
          <p:cNvPicPr preferRelativeResize="0"/>
          <p:nvPr/>
        </p:nvPicPr>
        <p:blipFill rotWithShape="1">
          <a:blip r:embed="rId4">
            <a:alphaModFix/>
          </a:blip>
          <a:srcRect/>
          <a:stretch/>
        </p:blipFill>
        <p:spPr>
          <a:xfrm>
            <a:off x="619576" y="4609926"/>
            <a:ext cx="7870825" cy="1122363"/>
          </a:xfrm>
          <a:prstGeom prst="rect">
            <a:avLst/>
          </a:prstGeom>
          <a:solidFill>
            <a:srgbClr val="FDE0BD"/>
          </a:solidFill>
          <a:ln w="9525" cap="flat" cmpd="sng">
            <a:solidFill>
              <a:srgbClr val="000000"/>
            </a:solidFill>
            <a:prstDash val="solid"/>
            <a:miter lim="800000"/>
            <a:headEnd type="none" w="sm" len="sm"/>
            <a:tailEnd type="none" w="sm" len="sm"/>
          </a:ln>
        </p:spPr>
      </p:pic>
      <p:sp>
        <p:nvSpPr>
          <p:cNvPr id="482" name="Google Shape;482;p70"/>
          <p:cNvSpPr/>
          <p:nvPr/>
        </p:nvSpPr>
        <p:spPr>
          <a:xfrm>
            <a:off x="4288" y="1295400"/>
            <a:ext cx="9144000" cy="815949"/>
          </a:xfrm>
          <a:prstGeom prst="rect">
            <a:avLst/>
          </a:prstGeom>
          <a:solidFill>
            <a:schemeClr val="accent3">
              <a:lumMod val="20000"/>
              <a:lumOff val="80000"/>
            </a:schemeClr>
          </a:solidFill>
          <a:ln>
            <a:noFill/>
          </a:ln>
        </p:spPr>
        <p:txBody>
          <a:bodyPr spcFirstLastPara="1" wrap="square" lIns="91425" tIns="45700" rIns="91425" bIns="45700" anchor="ctr" anchorCtr="0">
            <a:noAutofit/>
          </a:bodyPr>
          <a:lstStyle/>
          <a:p>
            <a:pPr algn="ctr"/>
            <a:r>
              <a:rPr lang="en-GB" sz="2400" dirty="0">
                <a:solidFill>
                  <a:srgbClr val="000000"/>
                </a:solidFill>
                <a:latin typeface="Cambria"/>
                <a:ea typeface="Cambria"/>
                <a:cs typeface="Cambria"/>
                <a:sym typeface="Cambria"/>
              </a:rPr>
              <a:t>Use a linear trend model if the first differences are approximately constant</a:t>
            </a:r>
            <a:endParaRPr sz="2400" dirty="0">
              <a:solidFill>
                <a:srgbClr val="000000"/>
              </a:solidFill>
              <a:latin typeface="Cambria"/>
              <a:ea typeface="Cambria"/>
              <a:cs typeface="Cambria"/>
              <a:sym typeface="Cambria"/>
            </a:endParaRPr>
          </a:p>
        </p:txBody>
      </p:sp>
      <p:sp>
        <p:nvSpPr>
          <p:cNvPr id="483" name="Google Shape;483;p70"/>
          <p:cNvSpPr/>
          <p:nvPr/>
        </p:nvSpPr>
        <p:spPr>
          <a:xfrm>
            <a:off x="-4309" y="3551147"/>
            <a:ext cx="9144000" cy="711149"/>
          </a:xfrm>
          <a:prstGeom prst="rect">
            <a:avLst/>
          </a:prstGeom>
          <a:solidFill>
            <a:schemeClr val="accent3">
              <a:lumMod val="20000"/>
              <a:lumOff val="80000"/>
            </a:schemeClr>
          </a:solidFill>
          <a:ln>
            <a:noFill/>
          </a:ln>
        </p:spPr>
        <p:txBody>
          <a:bodyPr spcFirstLastPara="1" wrap="square" lIns="91425" tIns="45700" rIns="91425" bIns="45700" anchor="ctr" anchorCtr="0">
            <a:noAutofit/>
          </a:bodyPr>
          <a:lstStyle/>
          <a:p>
            <a:pPr algn="ctr"/>
            <a:r>
              <a:rPr lang="en-GB" sz="2400" dirty="0">
                <a:solidFill>
                  <a:srgbClr val="000000"/>
                </a:solidFill>
                <a:latin typeface="Cambria"/>
                <a:ea typeface="Cambria"/>
                <a:cs typeface="Cambria"/>
                <a:sym typeface="Cambria"/>
              </a:rPr>
              <a:t>Use a quadratic trend model if the second differences are approximately constant</a:t>
            </a:r>
            <a:endParaRPr sz="2400" dirty="0"/>
          </a:p>
        </p:txBody>
      </p:sp>
      <p:sp>
        <p:nvSpPr>
          <p:cNvPr id="7"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Trend Model Selection Using Differences</a:t>
            </a:r>
          </a:p>
          <a:p>
            <a:pPr algn="l"/>
            <a:endParaRPr lang="en-US"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43623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71"/>
          <p:cNvPicPr preferRelativeResize="0"/>
          <p:nvPr/>
        </p:nvPicPr>
        <p:blipFill rotWithShape="1">
          <a:blip r:embed="rId3">
            <a:alphaModFix/>
          </a:blip>
          <a:srcRect/>
          <a:stretch/>
        </p:blipFill>
        <p:spPr>
          <a:xfrm>
            <a:off x="538164" y="2125598"/>
            <a:ext cx="8067673" cy="879475"/>
          </a:xfrm>
          <a:prstGeom prst="rect">
            <a:avLst/>
          </a:prstGeom>
          <a:solidFill>
            <a:srgbClr val="FDE0BD"/>
          </a:solidFill>
          <a:ln w="9525" cap="flat" cmpd="sng">
            <a:solidFill>
              <a:srgbClr val="000000"/>
            </a:solidFill>
            <a:prstDash val="solid"/>
            <a:miter lim="800000"/>
            <a:headEnd type="none" w="sm" len="sm"/>
            <a:tailEnd type="none" w="sm" len="sm"/>
          </a:ln>
        </p:spPr>
      </p:pic>
      <p:sp>
        <p:nvSpPr>
          <p:cNvPr id="490" name="Google Shape;490;p71"/>
          <p:cNvSpPr/>
          <p:nvPr/>
        </p:nvSpPr>
        <p:spPr>
          <a:xfrm>
            <a:off x="-12" y="1066800"/>
            <a:ext cx="9144000" cy="698774"/>
          </a:xfrm>
          <a:prstGeom prst="rect">
            <a:avLst/>
          </a:prstGeom>
          <a:solidFill>
            <a:schemeClr val="accent3">
              <a:lumMod val="20000"/>
              <a:lumOff val="80000"/>
            </a:schemeClr>
          </a:solidFill>
          <a:ln>
            <a:noFill/>
          </a:ln>
        </p:spPr>
        <p:txBody>
          <a:bodyPr spcFirstLastPara="1" wrap="square" lIns="91425" tIns="45700" rIns="91425" bIns="45700" anchor="ctr" anchorCtr="0">
            <a:noAutofit/>
          </a:bodyPr>
          <a:lstStyle/>
          <a:p>
            <a:pPr algn="ctr"/>
            <a:r>
              <a:rPr lang="en-GB" sz="2400" dirty="0">
                <a:solidFill>
                  <a:srgbClr val="000000"/>
                </a:solidFill>
                <a:latin typeface="Cambria"/>
                <a:ea typeface="Cambria"/>
                <a:cs typeface="Cambria"/>
                <a:sym typeface="Cambria"/>
              </a:rPr>
              <a:t>Use an exponential trend model if the percentage differences are approximately constant</a:t>
            </a:r>
            <a:endParaRPr sz="2400" dirty="0"/>
          </a:p>
        </p:txBody>
      </p:sp>
      <p:sp>
        <p:nvSpPr>
          <p:cNvPr id="4"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Trend Model Selection Using Differences</a:t>
            </a:r>
          </a:p>
          <a:p>
            <a:pPr algn="l"/>
            <a:endParaRPr lang="en-US"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7758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Types of Quantitative Forecasting</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457200" y="990600"/>
            <a:ext cx="8229600" cy="5181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90000"/>
              <a:buAutoNum type="arabicPeriod"/>
            </a:pPr>
            <a:r>
              <a:rPr lang="en-US" sz="2400" dirty="0">
                <a:latin typeface="Cambria" panose="02040503050406030204" pitchFamily="18" charset="0"/>
                <a:ea typeface="Cambria" panose="02040503050406030204" pitchFamily="18" charset="0"/>
              </a:rPr>
              <a:t>Straight-Line Method: A financial analyst uses historical figures and trends to predict future revenue growth</a:t>
            </a:r>
          </a:p>
          <a:p>
            <a:pPr marL="457200" lvl="0" indent="-342900">
              <a:spcBef>
                <a:spcPts val="1600"/>
              </a:spcBef>
              <a:buSzPct val="90000"/>
              <a:buAutoNum type="arabicPeriod"/>
            </a:pPr>
            <a:r>
              <a:rPr lang="en-US" sz="2400" dirty="0">
                <a:latin typeface="Cambria" panose="02040503050406030204" pitchFamily="18" charset="0"/>
                <a:ea typeface="Cambria" panose="02040503050406030204" pitchFamily="18" charset="0"/>
              </a:rPr>
              <a:t>Moving Average: Moving averages is a smoothing technique that looks at the underlying pattern of a set of data to establish an estimate of future values</a:t>
            </a:r>
          </a:p>
          <a:p>
            <a:pPr marL="457200" lvl="0" indent="-342900">
              <a:spcBef>
                <a:spcPts val="1600"/>
              </a:spcBef>
              <a:buSzPct val="90000"/>
              <a:buAutoNum type="arabicPeriod"/>
            </a:pPr>
            <a:r>
              <a:rPr lang="en-US" sz="2400" dirty="0">
                <a:latin typeface="Cambria" panose="02040503050406030204" pitchFamily="18" charset="0"/>
                <a:ea typeface="Cambria" panose="02040503050406030204" pitchFamily="18" charset="0"/>
              </a:rPr>
              <a:t>Simple Linear Regression: Regression analysis is a widely used tool for analyzing the relationship between variables for prediction purposes</a:t>
            </a:r>
          </a:p>
          <a:p>
            <a:pPr marL="457200" lvl="0" indent="-342900">
              <a:spcBef>
                <a:spcPts val="1600"/>
              </a:spcBef>
              <a:spcAft>
                <a:spcPts val="1600"/>
              </a:spcAft>
              <a:buSzPct val="90000"/>
              <a:buAutoNum type="arabicPeriod"/>
            </a:pPr>
            <a:r>
              <a:rPr lang="en-US" sz="2400" dirty="0">
                <a:latin typeface="Cambria" panose="02040503050406030204" pitchFamily="18" charset="0"/>
                <a:ea typeface="Cambria" panose="02040503050406030204" pitchFamily="18" charset="0"/>
              </a:rPr>
              <a:t>Multiple Linear Regression:  Multiple linear regression is used to forecast when two or more independent variables are required for a projection.</a:t>
            </a:r>
          </a:p>
        </p:txBody>
      </p:sp>
    </p:spTree>
    <p:extLst>
      <p:ext uri="{BB962C8B-B14F-4D97-AF65-F5344CB8AC3E}">
        <p14:creationId xmlns:p14="http://schemas.microsoft.com/office/powerpoint/2010/main" val="33699896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2"/>
          <p:cNvSpPr txBox="1"/>
          <p:nvPr/>
        </p:nvSpPr>
        <p:spPr>
          <a:xfrm>
            <a:off x="207820" y="859971"/>
            <a:ext cx="8483100" cy="2055900"/>
          </a:xfrm>
          <a:prstGeom prst="rect">
            <a:avLst/>
          </a:prstGeom>
          <a:noFill/>
          <a:ln>
            <a:noFill/>
          </a:ln>
        </p:spPr>
        <p:txBody>
          <a:bodyPr spcFirstLastPara="1" wrap="square" lIns="91425" tIns="45700" rIns="91425" bIns="45700" anchor="t" anchorCtr="0">
            <a:noAutofit/>
          </a:bodyPr>
          <a:lstStyle/>
          <a:p>
            <a:pPr marL="457200" indent="-342900">
              <a:lnSpc>
                <a:spcPct val="115000"/>
              </a:lnSpc>
              <a:spcBef>
                <a:spcPts val="1000"/>
              </a:spcBef>
              <a:buSzPct val="110000"/>
              <a:buFont typeface="Avenir"/>
              <a:buChar char="•"/>
            </a:pPr>
            <a:r>
              <a:rPr lang="en-GB" sz="2400" dirty="0">
                <a:latin typeface="Cambria" panose="02040503050406030204" pitchFamily="18" charset="0"/>
                <a:ea typeface="Cambria" panose="02040503050406030204" pitchFamily="18" charset="0"/>
                <a:cs typeface="Avenir"/>
                <a:sym typeface="Avenir"/>
              </a:rPr>
              <a:t>Time series are often collected monthly or quarterly</a:t>
            </a:r>
            <a:endParaRPr sz="2400" dirty="0">
              <a:latin typeface="Cambria" panose="02040503050406030204" pitchFamily="18" charset="0"/>
              <a:ea typeface="Cambria" panose="02040503050406030204" pitchFamily="18" charset="0"/>
              <a:cs typeface="Avenir"/>
              <a:sym typeface="Avenir"/>
            </a:endParaRPr>
          </a:p>
          <a:p>
            <a:pPr marL="457200" indent="-342900">
              <a:lnSpc>
                <a:spcPct val="115000"/>
              </a:lnSpc>
              <a:spcBef>
                <a:spcPts val="1000"/>
              </a:spcBef>
              <a:buSzPct val="110000"/>
              <a:buFont typeface="Avenir"/>
              <a:buChar char="•"/>
            </a:pPr>
            <a:r>
              <a:rPr lang="en-GB" sz="2400" dirty="0">
                <a:latin typeface="Cambria" panose="02040503050406030204" pitchFamily="18" charset="0"/>
                <a:ea typeface="Cambria" panose="02040503050406030204" pitchFamily="18" charset="0"/>
                <a:cs typeface="Avenir"/>
                <a:sym typeface="Avenir"/>
              </a:rPr>
              <a:t>These time series often contain a trend component, a seasonal component, and the irregular component</a:t>
            </a:r>
            <a:endParaRPr sz="2400" dirty="0">
              <a:latin typeface="Cambria" panose="02040503050406030204" pitchFamily="18" charset="0"/>
              <a:ea typeface="Cambria" panose="02040503050406030204" pitchFamily="18" charset="0"/>
              <a:cs typeface="Avenir"/>
              <a:sym typeface="Avenir"/>
            </a:endParaRPr>
          </a:p>
          <a:p>
            <a:pPr marL="457200" indent="-342900">
              <a:lnSpc>
                <a:spcPct val="115000"/>
              </a:lnSpc>
              <a:spcBef>
                <a:spcPts val="1000"/>
              </a:spcBef>
              <a:buSzPct val="110000"/>
              <a:buFont typeface="Avenir"/>
              <a:buChar char="•"/>
            </a:pPr>
            <a:r>
              <a:rPr lang="en-GB" sz="2400" dirty="0">
                <a:latin typeface="Cambria" panose="02040503050406030204" pitchFamily="18" charset="0"/>
                <a:ea typeface="Cambria" panose="02040503050406030204" pitchFamily="18" charset="0"/>
                <a:cs typeface="Avenir"/>
                <a:sym typeface="Avenir"/>
              </a:rPr>
              <a:t>Suppose the seasonality is quarterly</a:t>
            </a:r>
            <a:endParaRPr sz="2400" dirty="0">
              <a:latin typeface="Cambria" panose="02040503050406030204" pitchFamily="18" charset="0"/>
              <a:ea typeface="Cambria" panose="02040503050406030204" pitchFamily="18" charset="0"/>
              <a:cs typeface="Avenir"/>
              <a:sym typeface="Avenir"/>
            </a:endParaRPr>
          </a:p>
          <a:p>
            <a:pPr marL="914400" lvl="1" indent="-342900">
              <a:lnSpc>
                <a:spcPct val="115000"/>
              </a:lnSpc>
              <a:spcBef>
                <a:spcPts val="1000"/>
              </a:spcBef>
              <a:buSzPts val="1800"/>
              <a:buFont typeface="Avenir"/>
              <a:buChar char="o"/>
            </a:pPr>
            <a:r>
              <a:rPr lang="en-GB" sz="2400" dirty="0">
                <a:latin typeface="Cambria" panose="02040503050406030204" pitchFamily="18" charset="0"/>
                <a:ea typeface="Cambria" panose="02040503050406030204" pitchFamily="18" charset="0"/>
                <a:cs typeface="Avenir"/>
                <a:sym typeface="Avenir"/>
              </a:rPr>
              <a:t>Define three new dummy variables for quarters:</a:t>
            </a:r>
            <a:endParaRPr sz="2400" dirty="0">
              <a:latin typeface="Cambria" panose="02040503050406030204" pitchFamily="18" charset="0"/>
              <a:ea typeface="Cambria" panose="02040503050406030204" pitchFamily="18" charset="0"/>
              <a:cs typeface="Avenir"/>
              <a:sym typeface="Avenir"/>
            </a:endParaRPr>
          </a:p>
          <a:p>
            <a:pPr marL="0" lvl="1">
              <a:lnSpc>
                <a:spcPct val="115000"/>
              </a:lnSpc>
              <a:spcBef>
                <a:spcPts val="1000"/>
              </a:spcBef>
            </a:pPr>
            <a:endParaRPr sz="2400" dirty="0">
              <a:latin typeface="Cambria" panose="02040503050406030204" pitchFamily="18" charset="0"/>
              <a:ea typeface="Cambria" panose="02040503050406030204" pitchFamily="18" charset="0"/>
              <a:cs typeface="Avenir"/>
              <a:sym typeface="Avenir"/>
            </a:endParaRPr>
          </a:p>
          <a:p>
            <a:pPr marL="0" lvl="1">
              <a:lnSpc>
                <a:spcPct val="115000"/>
              </a:lnSpc>
              <a:spcBef>
                <a:spcPts val="1000"/>
              </a:spcBef>
            </a:pPr>
            <a:endParaRPr sz="2400" dirty="0">
              <a:latin typeface="Cambria" panose="02040503050406030204" pitchFamily="18" charset="0"/>
              <a:ea typeface="Cambria" panose="02040503050406030204" pitchFamily="18" charset="0"/>
              <a:cs typeface="Avenir"/>
              <a:sym typeface="Avenir"/>
            </a:endParaRPr>
          </a:p>
          <a:p>
            <a:pPr marL="0" lvl="1">
              <a:lnSpc>
                <a:spcPct val="115000"/>
              </a:lnSpc>
              <a:spcBef>
                <a:spcPts val="1000"/>
              </a:spcBef>
            </a:pPr>
            <a:endParaRPr sz="2400" dirty="0">
              <a:latin typeface="Cambria" panose="02040503050406030204" pitchFamily="18" charset="0"/>
              <a:ea typeface="Cambria" panose="02040503050406030204" pitchFamily="18" charset="0"/>
              <a:cs typeface="Avenir"/>
              <a:sym typeface="Avenir"/>
            </a:endParaRPr>
          </a:p>
          <a:p>
            <a:pPr marL="0" lvl="1">
              <a:lnSpc>
                <a:spcPct val="115000"/>
              </a:lnSpc>
              <a:spcBef>
                <a:spcPts val="1000"/>
              </a:spcBef>
            </a:pPr>
            <a:endParaRPr sz="2400" dirty="0">
              <a:latin typeface="Cambria" panose="02040503050406030204" pitchFamily="18" charset="0"/>
              <a:ea typeface="Cambria" panose="02040503050406030204" pitchFamily="18" charset="0"/>
              <a:cs typeface="Avenir"/>
              <a:sym typeface="Avenir"/>
            </a:endParaRPr>
          </a:p>
          <a:p>
            <a:pPr>
              <a:lnSpc>
                <a:spcPct val="115000"/>
              </a:lnSpc>
              <a:spcBef>
                <a:spcPts val="1000"/>
              </a:spcBef>
            </a:pPr>
            <a:endParaRPr sz="2400" dirty="0">
              <a:latin typeface="Cambria" panose="02040503050406030204" pitchFamily="18" charset="0"/>
              <a:ea typeface="Cambria" panose="02040503050406030204" pitchFamily="18" charset="0"/>
              <a:cs typeface="Avenir"/>
              <a:sym typeface="Avenir"/>
            </a:endParaRPr>
          </a:p>
        </p:txBody>
      </p:sp>
      <p:sp>
        <p:nvSpPr>
          <p:cNvPr id="496" name="Google Shape;496;p72"/>
          <p:cNvSpPr/>
          <p:nvPr/>
        </p:nvSpPr>
        <p:spPr>
          <a:xfrm>
            <a:off x="1215520" y="3768000"/>
            <a:ext cx="6467700" cy="1337400"/>
          </a:xfrm>
          <a:prstGeom prst="rect">
            <a:avLst/>
          </a:prstGeom>
          <a:solidFill>
            <a:srgbClr val="EFEFE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lvl="1">
              <a:lnSpc>
                <a:spcPct val="110000"/>
              </a:lnSpc>
              <a:buClr>
                <a:srgbClr val="000000"/>
              </a:buClr>
              <a:buSzPts val="2000"/>
            </a:pPr>
            <a:r>
              <a:rPr lang="en-GB" sz="2000" dirty="0">
                <a:solidFill>
                  <a:srgbClr val="000000"/>
                </a:solidFill>
                <a:latin typeface="Cambria" panose="02040503050406030204" pitchFamily="18" charset="0"/>
                <a:ea typeface="Cambria" panose="02040503050406030204" pitchFamily="18" charset="0"/>
                <a:cs typeface="Avenir"/>
                <a:sym typeface="Avenir"/>
              </a:rPr>
              <a:t/>
            </a:r>
            <a:br>
              <a:rPr lang="en-GB" sz="2000" dirty="0">
                <a:solidFill>
                  <a:srgbClr val="000000"/>
                </a:solidFill>
                <a:latin typeface="Cambria" panose="02040503050406030204" pitchFamily="18" charset="0"/>
                <a:ea typeface="Cambria" panose="02040503050406030204" pitchFamily="18" charset="0"/>
                <a:cs typeface="Avenir"/>
                <a:sym typeface="Avenir"/>
              </a:rPr>
            </a:br>
            <a:r>
              <a:rPr lang="en-GB" sz="2000" dirty="0">
                <a:solidFill>
                  <a:srgbClr val="000000"/>
                </a:solidFill>
                <a:latin typeface="Cambria" panose="02040503050406030204" pitchFamily="18" charset="0"/>
                <a:ea typeface="Cambria" panose="02040503050406030204" pitchFamily="18" charset="0"/>
                <a:cs typeface="Avenir"/>
                <a:sym typeface="Avenir"/>
              </a:rPr>
              <a:t>Q</a:t>
            </a:r>
            <a:r>
              <a:rPr lang="en-GB" sz="2000" baseline="-25000" dirty="0">
                <a:solidFill>
                  <a:srgbClr val="000000"/>
                </a:solidFill>
                <a:latin typeface="Cambria" panose="02040503050406030204" pitchFamily="18" charset="0"/>
                <a:ea typeface="Cambria" panose="02040503050406030204" pitchFamily="18" charset="0"/>
                <a:cs typeface="Avenir"/>
                <a:sym typeface="Avenir"/>
              </a:rPr>
              <a:t>1</a:t>
            </a:r>
            <a:r>
              <a:rPr lang="en-GB" sz="2000" dirty="0">
                <a:solidFill>
                  <a:srgbClr val="000000"/>
                </a:solidFill>
                <a:latin typeface="Cambria" panose="02040503050406030204" pitchFamily="18" charset="0"/>
                <a:ea typeface="Cambria" panose="02040503050406030204" pitchFamily="18" charset="0"/>
                <a:cs typeface="Avenir"/>
                <a:sym typeface="Avenir"/>
              </a:rPr>
              <a:t> = 1 if first quarter, 0 otherwise</a:t>
            </a:r>
            <a:endParaRPr dirty="0">
              <a:latin typeface="Cambria" panose="02040503050406030204" pitchFamily="18" charset="0"/>
              <a:ea typeface="Cambria" panose="02040503050406030204" pitchFamily="18" charset="0"/>
              <a:cs typeface="Avenir"/>
              <a:sym typeface="Avenir"/>
            </a:endParaRPr>
          </a:p>
          <a:p>
            <a:pPr lvl="1">
              <a:lnSpc>
                <a:spcPct val="110000"/>
              </a:lnSpc>
              <a:buClr>
                <a:srgbClr val="000000"/>
              </a:buClr>
              <a:buSzPts val="2000"/>
            </a:pPr>
            <a:r>
              <a:rPr lang="en-GB" sz="2000" dirty="0">
                <a:solidFill>
                  <a:srgbClr val="000000"/>
                </a:solidFill>
                <a:latin typeface="Cambria" panose="02040503050406030204" pitchFamily="18" charset="0"/>
                <a:ea typeface="Cambria" panose="02040503050406030204" pitchFamily="18" charset="0"/>
                <a:cs typeface="Avenir"/>
                <a:sym typeface="Avenir"/>
              </a:rPr>
              <a:t>Q</a:t>
            </a:r>
            <a:r>
              <a:rPr lang="en-GB" sz="2000" baseline="-25000" dirty="0">
                <a:solidFill>
                  <a:srgbClr val="000000"/>
                </a:solidFill>
                <a:latin typeface="Cambria" panose="02040503050406030204" pitchFamily="18" charset="0"/>
                <a:ea typeface="Cambria" panose="02040503050406030204" pitchFamily="18" charset="0"/>
                <a:cs typeface="Avenir"/>
                <a:sym typeface="Avenir"/>
              </a:rPr>
              <a:t>2</a:t>
            </a:r>
            <a:r>
              <a:rPr lang="en-GB" sz="2000" dirty="0">
                <a:solidFill>
                  <a:srgbClr val="000000"/>
                </a:solidFill>
                <a:latin typeface="Cambria" panose="02040503050406030204" pitchFamily="18" charset="0"/>
                <a:ea typeface="Cambria" panose="02040503050406030204" pitchFamily="18" charset="0"/>
                <a:cs typeface="Avenir"/>
                <a:sym typeface="Avenir"/>
              </a:rPr>
              <a:t> = 1 if second quarter, 0 otherwise</a:t>
            </a:r>
            <a:endParaRPr dirty="0">
              <a:latin typeface="Cambria" panose="02040503050406030204" pitchFamily="18" charset="0"/>
              <a:ea typeface="Cambria" panose="02040503050406030204" pitchFamily="18" charset="0"/>
              <a:cs typeface="Avenir"/>
              <a:sym typeface="Avenir"/>
            </a:endParaRPr>
          </a:p>
          <a:p>
            <a:pPr lvl="1">
              <a:lnSpc>
                <a:spcPct val="110000"/>
              </a:lnSpc>
              <a:buClr>
                <a:srgbClr val="000000"/>
              </a:buClr>
              <a:buSzPts val="2000"/>
            </a:pPr>
            <a:r>
              <a:rPr lang="en-GB" sz="2000" dirty="0">
                <a:solidFill>
                  <a:srgbClr val="000000"/>
                </a:solidFill>
                <a:latin typeface="Cambria" panose="02040503050406030204" pitchFamily="18" charset="0"/>
                <a:ea typeface="Cambria" panose="02040503050406030204" pitchFamily="18" charset="0"/>
                <a:cs typeface="Avenir"/>
                <a:sym typeface="Avenir"/>
              </a:rPr>
              <a:t>Q</a:t>
            </a:r>
            <a:r>
              <a:rPr lang="en-GB" sz="2000" baseline="-25000" dirty="0">
                <a:solidFill>
                  <a:srgbClr val="000000"/>
                </a:solidFill>
                <a:latin typeface="Cambria" panose="02040503050406030204" pitchFamily="18" charset="0"/>
                <a:ea typeface="Cambria" panose="02040503050406030204" pitchFamily="18" charset="0"/>
                <a:cs typeface="Avenir"/>
                <a:sym typeface="Avenir"/>
              </a:rPr>
              <a:t>3</a:t>
            </a:r>
            <a:r>
              <a:rPr lang="en-GB" sz="2000" dirty="0">
                <a:solidFill>
                  <a:srgbClr val="000000"/>
                </a:solidFill>
                <a:latin typeface="Cambria" panose="02040503050406030204" pitchFamily="18" charset="0"/>
                <a:ea typeface="Cambria" panose="02040503050406030204" pitchFamily="18" charset="0"/>
                <a:cs typeface="Avenir"/>
                <a:sym typeface="Avenir"/>
              </a:rPr>
              <a:t> = 1 if third quarter, 0 otherwise</a:t>
            </a:r>
            <a:endParaRPr dirty="0">
              <a:latin typeface="Cambria" panose="02040503050406030204" pitchFamily="18" charset="0"/>
              <a:ea typeface="Cambria" panose="02040503050406030204" pitchFamily="18" charset="0"/>
              <a:cs typeface="Avenir"/>
              <a:sym typeface="Avenir"/>
            </a:endParaRPr>
          </a:p>
          <a:p>
            <a:endParaRPr sz="2000" dirty="0">
              <a:solidFill>
                <a:srgbClr val="000000"/>
              </a:solidFill>
              <a:latin typeface="Cambria" panose="02040503050406030204" pitchFamily="18" charset="0"/>
              <a:ea typeface="Cambria" panose="02040503050406030204" pitchFamily="18" charset="0"/>
              <a:cs typeface="Avenir"/>
              <a:sym typeface="Avenir"/>
            </a:endParaRPr>
          </a:p>
        </p:txBody>
      </p:sp>
      <p:sp>
        <p:nvSpPr>
          <p:cNvPr id="497" name="Google Shape;497;p72"/>
          <p:cNvSpPr/>
          <p:nvPr/>
        </p:nvSpPr>
        <p:spPr>
          <a:xfrm>
            <a:off x="273725" y="995250"/>
            <a:ext cx="5489400" cy="461700"/>
          </a:xfrm>
          <a:prstGeom prst="rect">
            <a:avLst/>
          </a:prstGeom>
          <a:noFill/>
          <a:ln>
            <a:noFill/>
          </a:ln>
        </p:spPr>
        <p:txBody>
          <a:bodyPr spcFirstLastPara="1" wrap="square" lIns="91425" tIns="45700" rIns="91425" bIns="45700" anchor="t" anchorCtr="0">
            <a:noAutofit/>
          </a:bodyPr>
          <a:lstStyle/>
          <a:p>
            <a:endParaRPr sz="2800" b="1" dirty="0">
              <a:solidFill>
                <a:srgbClr val="000000"/>
              </a:solidFill>
              <a:latin typeface="Avenir"/>
              <a:ea typeface="Avenir"/>
              <a:cs typeface="Avenir"/>
              <a:sym typeface="Avenir"/>
            </a:endParaRPr>
          </a:p>
        </p:txBody>
      </p:sp>
      <p:sp>
        <p:nvSpPr>
          <p:cNvPr id="498" name="Google Shape;498;p72"/>
          <p:cNvSpPr/>
          <p:nvPr/>
        </p:nvSpPr>
        <p:spPr>
          <a:xfrm>
            <a:off x="1290075" y="5334000"/>
            <a:ext cx="6318600" cy="467100"/>
          </a:xfrm>
          <a:prstGeom prst="rect">
            <a:avLst/>
          </a:prstGeom>
          <a:noFill/>
          <a:ln>
            <a:noFill/>
          </a:ln>
        </p:spPr>
        <p:txBody>
          <a:bodyPr spcFirstLastPara="1" wrap="square" lIns="91425" tIns="45700" rIns="91425" bIns="45700" anchor="t" anchorCtr="0">
            <a:noAutofit/>
          </a:bodyPr>
          <a:lstStyle/>
          <a:p>
            <a:pPr marL="0" lvl="1">
              <a:lnSpc>
                <a:spcPct val="110000"/>
              </a:lnSpc>
            </a:pPr>
            <a:r>
              <a:rPr lang="en-GB" sz="2400" dirty="0">
                <a:solidFill>
                  <a:srgbClr val="000000"/>
                </a:solidFill>
                <a:latin typeface="Cambria" panose="02040503050406030204" pitchFamily="18" charset="0"/>
                <a:ea typeface="Cambria" panose="02040503050406030204" pitchFamily="18" charset="0"/>
                <a:cs typeface="Avenir"/>
                <a:sym typeface="Avenir"/>
              </a:rPr>
              <a:t>(Quarter 4 is the default if Q</a:t>
            </a:r>
            <a:r>
              <a:rPr lang="en-GB" sz="2400" baseline="-25000" dirty="0">
                <a:solidFill>
                  <a:srgbClr val="000000"/>
                </a:solidFill>
                <a:latin typeface="Cambria" panose="02040503050406030204" pitchFamily="18" charset="0"/>
                <a:ea typeface="Cambria" panose="02040503050406030204" pitchFamily="18" charset="0"/>
                <a:cs typeface="Avenir"/>
                <a:sym typeface="Avenir"/>
              </a:rPr>
              <a:t>1 </a:t>
            </a:r>
            <a:r>
              <a:rPr lang="en-GB" sz="2400" dirty="0">
                <a:solidFill>
                  <a:srgbClr val="000000"/>
                </a:solidFill>
                <a:latin typeface="Cambria" panose="02040503050406030204" pitchFamily="18" charset="0"/>
                <a:ea typeface="Cambria" panose="02040503050406030204" pitchFamily="18" charset="0"/>
                <a:cs typeface="Avenir"/>
                <a:sym typeface="Avenir"/>
              </a:rPr>
              <a:t>= Q</a:t>
            </a:r>
            <a:r>
              <a:rPr lang="en-GB" sz="2400" baseline="-25000" dirty="0">
                <a:solidFill>
                  <a:srgbClr val="000000"/>
                </a:solidFill>
                <a:latin typeface="Cambria" panose="02040503050406030204" pitchFamily="18" charset="0"/>
                <a:ea typeface="Cambria" panose="02040503050406030204" pitchFamily="18" charset="0"/>
                <a:cs typeface="Avenir"/>
                <a:sym typeface="Avenir"/>
              </a:rPr>
              <a:t>2 </a:t>
            </a:r>
            <a:r>
              <a:rPr lang="en-GB" sz="2400" dirty="0">
                <a:solidFill>
                  <a:srgbClr val="000000"/>
                </a:solidFill>
                <a:latin typeface="Cambria" panose="02040503050406030204" pitchFamily="18" charset="0"/>
                <a:ea typeface="Cambria" panose="02040503050406030204" pitchFamily="18" charset="0"/>
                <a:cs typeface="Avenir"/>
                <a:sym typeface="Avenir"/>
              </a:rPr>
              <a:t>= Q</a:t>
            </a:r>
            <a:r>
              <a:rPr lang="en-GB" sz="2400" baseline="-25000" dirty="0">
                <a:solidFill>
                  <a:srgbClr val="000000"/>
                </a:solidFill>
                <a:latin typeface="Cambria" panose="02040503050406030204" pitchFamily="18" charset="0"/>
                <a:ea typeface="Cambria" panose="02040503050406030204" pitchFamily="18" charset="0"/>
                <a:cs typeface="Avenir"/>
                <a:sym typeface="Avenir"/>
              </a:rPr>
              <a:t>3 </a:t>
            </a:r>
            <a:r>
              <a:rPr lang="en-GB" sz="2400" dirty="0">
                <a:solidFill>
                  <a:srgbClr val="000000"/>
                </a:solidFill>
                <a:latin typeface="Cambria" panose="02040503050406030204" pitchFamily="18" charset="0"/>
                <a:ea typeface="Cambria" panose="02040503050406030204" pitchFamily="18" charset="0"/>
                <a:cs typeface="Avenir"/>
                <a:sym typeface="Avenir"/>
              </a:rPr>
              <a:t>= 0)</a:t>
            </a:r>
            <a:endParaRPr dirty="0">
              <a:latin typeface="Cambria" panose="02040503050406030204" pitchFamily="18" charset="0"/>
              <a:ea typeface="Cambria" panose="02040503050406030204" pitchFamily="18" charset="0"/>
              <a:cs typeface="Avenir"/>
              <a:sym typeface="Avenir"/>
            </a:endParaRPr>
          </a:p>
        </p:txBody>
      </p:sp>
      <p:sp>
        <p:nvSpPr>
          <p:cNvPr id="6"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Forecasting With Seasonal Data</a:t>
            </a:r>
          </a:p>
          <a:p>
            <a:pPr algn="l"/>
            <a:endParaRPr lang="en-US"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035541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pic>
        <p:nvPicPr>
          <p:cNvPr id="505" name="Google Shape;505;p73"/>
          <p:cNvPicPr preferRelativeResize="0"/>
          <p:nvPr/>
        </p:nvPicPr>
        <p:blipFill rotWithShape="1">
          <a:blip r:embed="rId3">
            <a:alphaModFix/>
          </a:blip>
          <a:srcRect/>
          <a:stretch/>
        </p:blipFill>
        <p:spPr>
          <a:xfrm>
            <a:off x="2133600" y="1086950"/>
            <a:ext cx="4478650" cy="633549"/>
          </a:xfrm>
          <a:prstGeom prst="rect">
            <a:avLst/>
          </a:prstGeom>
          <a:solidFill>
            <a:srgbClr val="FDE0BD"/>
          </a:solidFill>
          <a:ln w="9525" cap="flat" cmpd="sng">
            <a:solidFill>
              <a:srgbClr val="000000"/>
            </a:solidFill>
            <a:prstDash val="solid"/>
            <a:miter lim="800000"/>
            <a:headEnd type="none" w="sm" len="sm"/>
            <a:tailEnd type="none" w="sm" len="sm"/>
          </a:ln>
        </p:spPr>
      </p:pic>
      <p:pic>
        <p:nvPicPr>
          <p:cNvPr id="506" name="Google Shape;506;p73"/>
          <p:cNvPicPr preferRelativeResize="0"/>
          <p:nvPr/>
        </p:nvPicPr>
        <p:blipFill rotWithShape="1">
          <a:blip r:embed="rId4">
            <a:alphaModFix/>
          </a:blip>
          <a:srcRect/>
          <a:stretch/>
        </p:blipFill>
        <p:spPr>
          <a:xfrm>
            <a:off x="1693553" y="4801063"/>
            <a:ext cx="5756902" cy="858642"/>
          </a:xfrm>
          <a:prstGeom prst="rect">
            <a:avLst/>
          </a:prstGeom>
          <a:solidFill>
            <a:srgbClr val="C7DAF7"/>
          </a:solidFill>
          <a:ln w="9525" cap="flat" cmpd="sng">
            <a:solidFill>
              <a:srgbClr val="000000"/>
            </a:solidFill>
            <a:prstDash val="solid"/>
            <a:miter lim="800000"/>
            <a:headEnd type="none" w="sm" len="sm"/>
            <a:tailEnd type="none" w="sm" len="sm"/>
          </a:ln>
        </p:spPr>
      </p:pic>
      <p:sp>
        <p:nvSpPr>
          <p:cNvPr id="507" name="Google Shape;507;p73"/>
          <p:cNvSpPr txBox="1"/>
          <p:nvPr/>
        </p:nvSpPr>
        <p:spPr>
          <a:xfrm>
            <a:off x="719554" y="2064526"/>
            <a:ext cx="7704900" cy="1553384"/>
          </a:xfrm>
          <a:prstGeom prst="rect">
            <a:avLst/>
          </a:prstGeom>
          <a:noFill/>
          <a:ln>
            <a:noFill/>
          </a:ln>
        </p:spPr>
        <p:txBody>
          <a:bodyPr spcFirstLastPara="1" wrap="square" lIns="91425" tIns="45700" rIns="91425" bIns="45700" anchor="t" anchorCtr="0">
            <a:noAutofit/>
          </a:bodyPr>
          <a:lstStyle/>
          <a:p>
            <a:r>
              <a:rPr lang="en-GB" sz="2400" dirty="0">
                <a:latin typeface="Cambria" panose="02040503050406030204" pitchFamily="18" charset="0"/>
                <a:ea typeface="Cambria" panose="02040503050406030204" pitchFamily="18" charset="0"/>
                <a:cs typeface="Avenir"/>
                <a:sym typeface="Avenir"/>
              </a:rPr>
              <a:t>(β</a:t>
            </a:r>
            <a:r>
              <a:rPr lang="en-GB" sz="2400" baseline="-25000" dirty="0">
                <a:latin typeface="Cambria" panose="02040503050406030204" pitchFamily="18" charset="0"/>
                <a:ea typeface="Cambria" panose="02040503050406030204" pitchFamily="18" charset="0"/>
                <a:cs typeface="Avenir"/>
                <a:sym typeface="Avenir"/>
              </a:rPr>
              <a:t>1</a:t>
            </a:r>
            <a:r>
              <a:rPr lang="en-GB" sz="2400" dirty="0">
                <a:latin typeface="Cambria" panose="02040503050406030204" pitchFamily="18" charset="0"/>
                <a:ea typeface="Cambria" panose="02040503050406030204" pitchFamily="18" charset="0"/>
                <a:cs typeface="Avenir"/>
                <a:sym typeface="Avenir"/>
              </a:rPr>
              <a:t>–1)x100% is the quarterly compound growth rate</a:t>
            </a:r>
          </a:p>
          <a:p>
            <a:endParaRPr sz="2400" dirty="0">
              <a:latin typeface="Cambria" panose="02040503050406030204" pitchFamily="18" charset="0"/>
              <a:ea typeface="Cambria" panose="02040503050406030204" pitchFamily="18" charset="0"/>
              <a:cs typeface="Avenir"/>
              <a:sym typeface="Avenir"/>
            </a:endParaRPr>
          </a:p>
          <a:p>
            <a:r>
              <a:rPr lang="en-GB" sz="2400" dirty="0">
                <a:latin typeface="Cambria" panose="02040503050406030204" pitchFamily="18" charset="0"/>
                <a:ea typeface="Cambria" panose="02040503050406030204" pitchFamily="18" charset="0"/>
                <a:cs typeface="Avenir"/>
                <a:sym typeface="Avenir"/>
              </a:rPr>
              <a:t>β</a:t>
            </a:r>
            <a:r>
              <a:rPr lang="en-GB" sz="2400" baseline="-25000" dirty="0" err="1">
                <a:latin typeface="Cambria" panose="02040503050406030204" pitchFamily="18" charset="0"/>
                <a:ea typeface="Cambria" panose="02040503050406030204" pitchFamily="18" charset="0"/>
                <a:cs typeface="Avenir"/>
                <a:sym typeface="Avenir"/>
              </a:rPr>
              <a:t>i</a:t>
            </a:r>
            <a:r>
              <a:rPr lang="en-GB" sz="2400" dirty="0">
                <a:latin typeface="Cambria" panose="02040503050406030204" pitchFamily="18" charset="0"/>
                <a:ea typeface="Cambria" panose="02040503050406030204" pitchFamily="18" charset="0"/>
                <a:cs typeface="Avenir"/>
                <a:sym typeface="Avenir"/>
              </a:rPr>
              <a:t> provides the multiplier for the </a:t>
            </a:r>
            <a:r>
              <a:rPr lang="en-GB" sz="2400" dirty="0" err="1">
                <a:latin typeface="Cambria" panose="02040503050406030204" pitchFamily="18" charset="0"/>
                <a:ea typeface="Cambria" panose="02040503050406030204" pitchFamily="18" charset="0"/>
                <a:cs typeface="Avenir"/>
                <a:sym typeface="Avenir"/>
              </a:rPr>
              <a:t>i</a:t>
            </a:r>
            <a:r>
              <a:rPr lang="en-GB" sz="2400" baseline="30000" dirty="0" err="1">
                <a:latin typeface="Cambria" panose="02040503050406030204" pitchFamily="18" charset="0"/>
                <a:ea typeface="Cambria" panose="02040503050406030204" pitchFamily="18" charset="0"/>
                <a:cs typeface="Avenir"/>
                <a:sym typeface="Avenir"/>
              </a:rPr>
              <a:t>th</a:t>
            </a:r>
            <a:r>
              <a:rPr lang="en-GB" sz="2400" dirty="0">
                <a:latin typeface="Cambria" panose="02040503050406030204" pitchFamily="18" charset="0"/>
                <a:ea typeface="Cambria" panose="02040503050406030204" pitchFamily="18" charset="0"/>
                <a:cs typeface="Avenir"/>
                <a:sym typeface="Avenir"/>
              </a:rPr>
              <a:t> quarter relative to the 4th quarter (</a:t>
            </a:r>
            <a:r>
              <a:rPr lang="en-GB" sz="2400" dirty="0" err="1">
                <a:latin typeface="Cambria" panose="02040503050406030204" pitchFamily="18" charset="0"/>
                <a:ea typeface="Cambria" panose="02040503050406030204" pitchFamily="18" charset="0"/>
                <a:cs typeface="Avenir"/>
                <a:sym typeface="Avenir"/>
              </a:rPr>
              <a:t>i</a:t>
            </a:r>
            <a:r>
              <a:rPr lang="en-GB" sz="2400" dirty="0">
                <a:latin typeface="Cambria" panose="02040503050406030204" pitchFamily="18" charset="0"/>
                <a:ea typeface="Cambria" panose="02040503050406030204" pitchFamily="18" charset="0"/>
                <a:cs typeface="Avenir"/>
                <a:sym typeface="Avenir"/>
              </a:rPr>
              <a:t> = 2, 3, 4)</a:t>
            </a:r>
            <a:endParaRPr sz="2400" dirty="0">
              <a:latin typeface="Cambria" panose="02040503050406030204" pitchFamily="18" charset="0"/>
              <a:ea typeface="Cambria" panose="02040503050406030204" pitchFamily="18" charset="0"/>
              <a:cs typeface="Avenir"/>
              <a:sym typeface="Avenir"/>
            </a:endParaRPr>
          </a:p>
        </p:txBody>
      </p:sp>
      <p:sp>
        <p:nvSpPr>
          <p:cNvPr id="7"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Exponential Model with Quarterly data</a:t>
            </a:r>
          </a:p>
          <a:p>
            <a:pPr algn="l"/>
            <a:endParaRPr lang="en-US" sz="2400" b="1" dirty="0">
              <a:latin typeface="Cambria" panose="02040503050406030204" pitchFamily="18" charset="0"/>
              <a:ea typeface="Cambria" panose="02040503050406030204" pitchFamily="18" charset="0"/>
            </a:endParaRPr>
          </a:p>
        </p:txBody>
      </p:sp>
      <p:sp>
        <p:nvSpPr>
          <p:cNvPr id="2" name="Rectangle 1"/>
          <p:cNvSpPr/>
          <p:nvPr/>
        </p:nvSpPr>
        <p:spPr>
          <a:xfrm>
            <a:off x="571539" y="3810000"/>
            <a:ext cx="3805081" cy="647037"/>
          </a:xfrm>
          <a:prstGeom prst="rect">
            <a:avLst/>
          </a:prstGeom>
        </p:spPr>
        <p:txBody>
          <a:bodyPr wrap="none">
            <a:spAutoFit/>
          </a:bodyPr>
          <a:lstStyle/>
          <a:p>
            <a:pPr>
              <a:lnSpc>
                <a:spcPct val="175000"/>
              </a:lnSpc>
              <a:spcBef>
                <a:spcPts val="800"/>
              </a:spcBef>
            </a:pPr>
            <a:r>
              <a:rPr lang="en-GB" sz="2400" b="1" dirty="0">
                <a:solidFill>
                  <a:srgbClr val="000000"/>
                </a:solidFill>
                <a:latin typeface="Cambria" panose="02040503050406030204" pitchFamily="18" charset="0"/>
                <a:ea typeface="Cambria" panose="02040503050406030204" pitchFamily="18" charset="0"/>
                <a:cs typeface="Avenir"/>
                <a:sym typeface="Avenir"/>
              </a:rPr>
              <a:t>Transform to linear form:</a:t>
            </a:r>
            <a:endParaRPr lang="en-GB" sz="2400" dirty="0">
              <a:latin typeface="Cambria" panose="02040503050406030204" pitchFamily="18" charset="0"/>
              <a:ea typeface="Cambria" panose="02040503050406030204" pitchFamily="18" charset="0"/>
              <a:cs typeface="Avenir"/>
              <a:sym typeface="Avenir"/>
            </a:endParaRPr>
          </a:p>
        </p:txBody>
      </p:sp>
    </p:spTree>
    <p:extLst>
      <p:ext uri="{BB962C8B-B14F-4D97-AF65-F5344CB8AC3E}">
        <p14:creationId xmlns:p14="http://schemas.microsoft.com/office/powerpoint/2010/main" val="9803038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pic>
        <p:nvPicPr>
          <p:cNvPr id="513" name="Google Shape;513;p74"/>
          <p:cNvPicPr preferRelativeResize="0"/>
          <p:nvPr/>
        </p:nvPicPr>
        <p:blipFill rotWithShape="1">
          <a:blip r:embed="rId3">
            <a:alphaModFix/>
          </a:blip>
          <a:srcRect/>
          <a:stretch/>
        </p:blipFill>
        <p:spPr>
          <a:xfrm>
            <a:off x="2261768" y="1529057"/>
            <a:ext cx="4636063" cy="457200"/>
          </a:xfrm>
          <a:prstGeom prst="rect">
            <a:avLst/>
          </a:prstGeom>
          <a:solidFill>
            <a:srgbClr val="C7DAF7"/>
          </a:solidFill>
          <a:ln w="9525" cap="flat" cmpd="sng">
            <a:solidFill>
              <a:srgbClr val="000000"/>
            </a:solidFill>
            <a:prstDash val="solid"/>
            <a:miter lim="800000"/>
            <a:headEnd type="none" w="sm" len="sm"/>
            <a:tailEnd type="none" w="sm" len="sm"/>
          </a:ln>
        </p:spPr>
      </p:pic>
      <p:grpSp>
        <p:nvGrpSpPr>
          <p:cNvPr id="2" name="Group 1"/>
          <p:cNvGrpSpPr/>
          <p:nvPr/>
        </p:nvGrpSpPr>
        <p:grpSpPr>
          <a:xfrm>
            <a:off x="1920874" y="2286000"/>
            <a:ext cx="5302252" cy="1046100"/>
            <a:chOff x="1066974" y="2286000"/>
            <a:chExt cx="5302252" cy="1046100"/>
          </a:xfrm>
        </p:grpSpPr>
        <p:sp>
          <p:nvSpPr>
            <p:cNvPr id="514" name="Google Shape;514;p74"/>
            <p:cNvSpPr txBox="1"/>
            <p:nvPr/>
          </p:nvSpPr>
          <p:spPr>
            <a:xfrm>
              <a:off x="1066974" y="2286000"/>
              <a:ext cx="4267200" cy="1046100"/>
            </a:xfrm>
            <a:prstGeom prst="rect">
              <a:avLst/>
            </a:prstGeom>
            <a:noFill/>
            <a:ln>
              <a:noFill/>
            </a:ln>
          </p:spPr>
          <p:txBody>
            <a:bodyPr spcFirstLastPara="1" wrap="square" lIns="91425" tIns="45700" rIns="91425" bIns="45700" anchor="t" anchorCtr="0">
              <a:noAutofit/>
            </a:bodyPr>
            <a:lstStyle/>
            <a:p>
              <a:r>
                <a:rPr lang="en-GB" dirty="0">
                  <a:latin typeface="Cambria" panose="02040503050406030204" pitchFamily="18" charset="0"/>
                  <a:ea typeface="Cambria" panose="02040503050406030204" pitchFamily="18" charset="0"/>
                  <a:cs typeface="Avenir"/>
                  <a:sym typeface="Avenir"/>
                </a:rPr>
                <a:t>where    b</a:t>
              </a:r>
              <a:r>
                <a:rPr lang="en-GB" baseline="-25000" dirty="0">
                  <a:latin typeface="Cambria" panose="02040503050406030204" pitchFamily="18" charset="0"/>
                  <a:ea typeface="Cambria" panose="02040503050406030204" pitchFamily="18" charset="0"/>
                  <a:cs typeface="Avenir"/>
                  <a:sym typeface="Avenir"/>
                </a:rPr>
                <a:t>0</a:t>
              </a:r>
              <a:r>
                <a:rPr lang="en-GB" dirty="0">
                  <a:latin typeface="Cambria" panose="02040503050406030204" pitchFamily="18" charset="0"/>
                  <a:ea typeface="Cambria" panose="02040503050406030204" pitchFamily="18" charset="0"/>
                  <a:cs typeface="Avenir"/>
                  <a:sym typeface="Avenir"/>
                </a:rPr>
                <a:t> = estimate of log(β</a:t>
              </a:r>
              <a:r>
                <a:rPr lang="en-GB" baseline="-25000" dirty="0">
                  <a:latin typeface="Cambria" panose="02040503050406030204" pitchFamily="18" charset="0"/>
                  <a:ea typeface="Cambria" panose="02040503050406030204" pitchFamily="18" charset="0"/>
                  <a:cs typeface="Avenir"/>
                  <a:sym typeface="Avenir"/>
                </a:rPr>
                <a:t>0</a:t>
              </a:r>
              <a:r>
                <a:rPr lang="en-GB" dirty="0">
                  <a:latin typeface="Cambria" panose="02040503050406030204" pitchFamily="18" charset="0"/>
                  <a:ea typeface="Cambria" panose="02040503050406030204" pitchFamily="18" charset="0"/>
                  <a:cs typeface="Avenir"/>
                  <a:sym typeface="Avenir"/>
                </a:rPr>
                <a:t>), so </a:t>
              </a:r>
              <a:endParaRPr baseline="30000" dirty="0">
                <a:latin typeface="Cambria" panose="02040503050406030204" pitchFamily="18" charset="0"/>
                <a:ea typeface="Cambria" panose="02040503050406030204" pitchFamily="18" charset="0"/>
                <a:cs typeface="Avenir"/>
                <a:sym typeface="Avenir"/>
              </a:endParaRPr>
            </a:p>
            <a:p>
              <a:r>
                <a:rPr lang="en-GB" dirty="0">
                  <a:latin typeface="Cambria" panose="02040503050406030204" pitchFamily="18" charset="0"/>
                  <a:ea typeface="Cambria" panose="02040503050406030204" pitchFamily="18" charset="0"/>
                  <a:cs typeface="Avenir"/>
                  <a:sym typeface="Avenir"/>
                </a:rPr>
                <a:t>	 b</a:t>
              </a:r>
              <a:r>
                <a:rPr lang="en-GB" baseline="-25000" dirty="0">
                  <a:latin typeface="Cambria" panose="02040503050406030204" pitchFamily="18" charset="0"/>
                  <a:ea typeface="Cambria" panose="02040503050406030204" pitchFamily="18" charset="0"/>
                  <a:cs typeface="Avenir"/>
                  <a:sym typeface="Avenir"/>
                </a:rPr>
                <a:t>1</a:t>
              </a:r>
              <a:r>
                <a:rPr lang="en-GB" dirty="0">
                  <a:latin typeface="Cambria" panose="02040503050406030204" pitchFamily="18" charset="0"/>
                  <a:ea typeface="Cambria" panose="02040503050406030204" pitchFamily="18" charset="0"/>
                  <a:cs typeface="Avenir"/>
                  <a:sym typeface="Avenir"/>
                </a:rPr>
                <a:t> = estimate of log(β</a:t>
              </a:r>
              <a:r>
                <a:rPr lang="en-GB" baseline="-25000" dirty="0">
                  <a:latin typeface="Cambria" panose="02040503050406030204" pitchFamily="18" charset="0"/>
                  <a:ea typeface="Cambria" panose="02040503050406030204" pitchFamily="18" charset="0"/>
                  <a:cs typeface="Avenir"/>
                  <a:sym typeface="Avenir"/>
                </a:rPr>
                <a:t>1</a:t>
              </a:r>
              <a:r>
                <a:rPr lang="en-GB" dirty="0">
                  <a:latin typeface="Cambria" panose="02040503050406030204" pitchFamily="18" charset="0"/>
                  <a:ea typeface="Cambria" panose="02040503050406030204" pitchFamily="18" charset="0"/>
                  <a:cs typeface="Avenir"/>
                  <a:sym typeface="Avenir"/>
                </a:rPr>
                <a:t>), so</a:t>
              </a:r>
              <a:endParaRPr dirty="0">
                <a:latin typeface="Cambria" panose="02040503050406030204" pitchFamily="18" charset="0"/>
                <a:ea typeface="Cambria" panose="02040503050406030204" pitchFamily="18" charset="0"/>
                <a:cs typeface="Avenir"/>
                <a:sym typeface="Avenir"/>
              </a:endParaRPr>
            </a:p>
            <a:p>
              <a:r>
                <a:rPr lang="en-GB" dirty="0">
                  <a:latin typeface="Cambria" panose="02040503050406030204" pitchFamily="18" charset="0"/>
                  <a:ea typeface="Cambria" panose="02040503050406030204" pitchFamily="18" charset="0"/>
                  <a:cs typeface="Avenir"/>
                  <a:sym typeface="Avenir"/>
                </a:rPr>
                <a:t>	 etc…</a:t>
              </a:r>
              <a:endParaRPr dirty="0">
                <a:latin typeface="Cambria" panose="02040503050406030204" pitchFamily="18" charset="0"/>
                <a:ea typeface="Cambria" panose="02040503050406030204" pitchFamily="18" charset="0"/>
                <a:cs typeface="Avenir"/>
                <a:sym typeface="Avenir"/>
              </a:endParaRPr>
            </a:p>
          </p:txBody>
        </p:sp>
        <p:pic>
          <p:nvPicPr>
            <p:cNvPr id="518" name="Google Shape;518;p74"/>
            <p:cNvPicPr preferRelativeResize="0"/>
            <p:nvPr/>
          </p:nvPicPr>
          <p:blipFill rotWithShape="1">
            <a:blip r:embed="rId4">
              <a:alphaModFix/>
            </a:blip>
            <a:srcRect/>
            <a:stretch/>
          </p:blipFill>
          <p:spPr>
            <a:xfrm>
              <a:off x="5334175" y="2286001"/>
              <a:ext cx="1035051" cy="417513"/>
            </a:xfrm>
            <a:prstGeom prst="rect">
              <a:avLst/>
            </a:prstGeom>
            <a:noFill/>
            <a:ln>
              <a:noFill/>
            </a:ln>
          </p:spPr>
        </p:pic>
        <p:pic>
          <p:nvPicPr>
            <p:cNvPr id="519" name="Google Shape;519;p74"/>
            <p:cNvPicPr preferRelativeResize="0"/>
            <p:nvPr/>
          </p:nvPicPr>
          <p:blipFill rotWithShape="1">
            <a:blip r:embed="rId5">
              <a:alphaModFix/>
            </a:blip>
            <a:srcRect/>
            <a:stretch/>
          </p:blipFill>
          <p:spPr>
            <a:xfrm>
              <a:off x="5334175" y="2667001"/>
              <a:ext cx="971549" cy="396875"/>
            </a:xfrm>
            <a:prstGeom prst="rect">
              <a:avLst/>
            </a:prstGeom>
            <a:noFill/>
            <a:ln>
              <a:noFill/>
            </a:ln>
          </p:spPr>
        </p:pic>
      </p:grpSp>
      <p:grpSp>
        <p:nvGrpSpPr>
          <p:cNvPr id="3" name="Group 2"/>
          <p:cNvGrpSpPr/>
          <p:nvPr/>
        </p:nvGrpSpPr>
        <p:grpSpPr>
          <a:xfrm>
            <a:off x="138416" y="3444876"/>
            <a:ext cx="9021184" cy="2071690"/>
            <a:chOff x="130616" y="3851614"/>
            <a:chExt cx="9021184" cy="2071690"/>
          </a:xfrm>
        </p:grpSpPr>
        <p:sp>
          <p:nvSpPr>
            <p:cNvPr id="515" name="Google Shape;515;p74"/>
            <p:cNvSpPr txBox="1"/>
            <p:nvPr/>
          </p:nvSpPr>
          <p:spPr>
            <a:xfrm>
              <a:off x="130616" y="3851614"/>
              <a:ext cx="2916300" cy="457200"/>
            </a:xfrm>
            <a:prstGeom prst="rect">
              <a:avLst/>
            </a:prstGeom>
            <a:noFill/>
            <a:ln>
              <a:noFill/>
            </a:ln>
          </p:spPr>
          <p:txBody>
            <a:bodyPr spcFirstLastPara="1" wrap="square" lIns="91425" tIns="45700" rIns="91425" bIns="45700" anchor="t" anchorCtr="0">
              <a:noAutofit/>
            </a:bodyPr>
            <a:lstStyle/>
            <a:p>
              <a:r>
                <a:rPr lang="en-GB" sz="2400" b="1" dirty="0">
                  <a:solidFill>
                    <a:srgbClr val="000000"/>
                  </a:solidFill>
                  <a:latin typeface="Cambria" panose="02040503050406030204" pitchFamily="18" charset="0"/>
                  <a:ea typeface="Cambria" panose="02040503050406030204" pitchFamily="18" charset="0"/>
                  <a:cs typeface="Avenir"/>
                  <a:sym typeface="Avenir"/>
                </a:rPr>
                <a:t>Interpretation:</a:t>
              </a:r>
              <a:endParaRPr dirty="0">
                <a:latin typeface="Cambria" panose="02040503050406030204" pitchFamily="18" charset="0"/>
                <a:ea typeface="Cambria" panose="02040503050406030204" pitchFamily="18" charset="0"/>
                <a:cs typeface="Avenir"/>
                <a:sym typeface="Avenir"/>
              </a:endParaRPr>
            </a:p>
          </p:txBody>
        </p:sp>
        <p:pic>
          <p:nvPicPr>
            <p:cNvPr id="516" name="Google Shape;516;p74"/>
            <p:cNvPicPr preferRelativeResize="0"/>
            <p:nvPr/>
          </p:nvPicPr>
          <p:blipFill rotWithShape="1">
            <a:blip r:embed="rId6">
              <a:alphaModFix/>
            </a:blip>
            <a:srcRect/>
            <a:stretch/>
          </p:blipFill>
          <p:spPr>
            <a:xfrm>
              <a:off x="189230" y="4365430"/>
              <a:ext cx="1676399" cy="353616"/>
            </a:xfrm>
            <a:prstGeom prst="rect">
              <a:avLst/>
            </a:prstGeom>
            <a:noFill/>
            <a:ln>
              <a:noFill/>
            </a:ln>
          </p:spPr>
        </p:pic>
        <p:sp>
          <p:nvSpPr>
            <p:cNvPr id="517" name="Google Shape;517;p74"/>
            <p:cNvSpPr txBox="1"/>
            <p:nvPr/>
          </p:nvSpPr>
          <p:spPr>
            <a:xfrm>
              <a:off x="1912800" y="4359704"/>
              <a:ext cx="7239000" cy="1563600"/>
            </a:xfrm>
            <a:prstGeom prst="rect">
              <a:avLst/>
            </a:prstGeom>
            <a:noFill/>
            <a:ln>
              <a:noFill/>
            </a:ln>
          </p:spPr>
          <p:txBody>
            <a:bodyPr spcFirstLastPara="1" wrap="square" lIns="91425" tIns="45700" rIns="91425" bIns="45700" anchor="t" anchorCtr="0">
              <a:noAutofit/>
            </a:bodyPr>
            <a:lstStyle/>
            <a:p>
              <a:r>
                <a:rPr lang="en-GB">
                  <a:latin typeface="Cambria" panose="02040503050406030204" pitchFamily="18" charset="0"/>
                  <a:ea typeface="Cambria" panose="02040503050406030204" pitchFamily="18" charset="0"/>
                  <a:cs typeface="Avenir"/>
                  <a:sym typeface="Avenir"/>
                </a:rPr>
                <a:t> = Estimated quarterly compound growth rate (in %)</a:t>
              </a:r>
              <a:endParaRPr>
                <a:latin typeface="Cambria" panose="02040503050406030204" pitchFamily="18" charset="0"/>
                <a:ea typeface="Cambria" panose="02040503050406030204" pitchFamily="18" charset="0"/>
                <a:cs typeface="Avenir"/>
                <a:sym typeface="Avenir"/>
              </a:endParaRPr>
            </a:p>
            <a:p>
              <a:endParaRPr sz="700">
                <a:latin typeface="Cambria" panose="02040503050406030204" pitchFamily="18" charset="0"/>
                <a:ea typeface="Cambria" panose="02040503050406030204" pitchFamily="18" charset="0"/>
                <a:cs typeface="Avenir"/>
                <a:sym typeface="Avenir"/>
              </a:endParaRPr>
            </a:p>
            <a:p>
              <a:r>
                <a:rPr lang="en-GB">
                  <a:latin typeface="Cambria" panose="02040503050406030204" pitchFamily="18" charset="0"/>
                  <a:ea typeface="Cambria" panose="02040503050406030204" pitchFamily="18" charset="0"/>
                  <a:cs typeface="Avenir"/>
                  <a:sym typeface="Avenir"/>
                </a:rPr>
                <a:t> = Estimated multiplier for first quarter relative to fourth quarter</a:t>
              </a:r>
              <a:endParaRPr>
                <a:latin typeface="Cambria" panose="02040503050406030204" pitchFamily="18" charset="0"/>
                <a:ea typeface="Cambria" panose="02040503050406030204" pitchFamily="18" charset="0"/>
                <a:cs typeface="Avenir"/>
                <a:sym typeface="Avenir"/>
              </a:endParaRPr>
            </a:p>
            <a:p>
              <a:endParaRPr sz="800">
                <a:latin typeface="Cambria" panose="02040503050406030204" pitchFamily="18" charset="0"/>
                <a:ea typeface="Cambria" panose="02040503050406030204" pitchFamily="18" charset="0"/>
                <a:cs typeface="Avenir"/>
                <a:sym typeface="Avenir"/>
              </a:endParaRPr>
            </a:p>
            <a:p>
              <a:r>
                <a:rPr lang="en-GB">
                  <a:latin typeface="Cambria" panose="02040503050406030204" pitchFamily="18" charset="0"/>
                  <a:ea typeface="Cambria" panose="02040503050406030204" pitchFamily="18" charset="0"/>
                  <a:cs typeface="Avenir"/>
                  <a:sym typeface="Avenir"/>
                </a:rPr>
                <a:t> = Estimated multiplier for second quarter relative to fourth quarter</a:t>
              </a:r>
              <a:endParaRPr>
                <a:latin typeface="Cambria" panose="02040503050406030204" pitchFamily="18" charset="0"/>
                <a:ea typeface="Cambria" panose="02040503050406030204" pitchFamily="18" charset="0"/>
                <a:cs typeface="Avenir"/>
                <a:sym typeface="Avenir"/>
              </a:endParaRPr>
            </a:p>
            <a:p>
              <a:endParaRPr sz="900">
                <a:latin typeface="Cambria" panose="02040503050406030204" pitchFamily="18" charset="0"/>
                <a:ea typeface="Cambria" panose="02040503050406030204" pitchFamily="18" charset="0"/>
                <a:cs typeface="Avenir"/>
                <a:sym typeface="Avenir"/>
              </a:endParaRPr>
            </a:p>
            <a:p>
              <a:r>
                <a:rPr lang="en-GB">
                  <a:latin typeface="Cambria" panose="02040503050406030204" pitchFamily="18" charset="0"/>
                  <a:ea typeface="Cambria" panose="02040503050406030204" pitchFamily="18" charset="0"/>
                  <a:cs typeface="Avenir"/>
                  <a:sym typeface="Avenir"/>
                </a:rPr>
                <a:t> = Estimated multiplier for third quarter relative to fourth quarter</a:t>
              </a:r>
              <a:endParaRPr>
                <a:latin typeface="Cambria" panose="02040503050406030204" pitchFamily="18" charset="0"/>
                <a:ea typeface="Cambria" panose="02040503050406030204" pitchFamily="18" charset="0"/>
                <a:cs typeface="Avenir"/>
                <a:sym typeface="Avenir"/>
              </a:endParaRPr>
            </a:p>
          </p:txBody>
        </p:sp>
        <p:pic>
          <p:nvPicPr>
            <p:cNvPr id="520" name="Google Shape;520;p74"/>
            <p:cNvPicPr preferRelativeResize="0"/>
            <p:nvPr/>
          </p:nvPicPr>
          <p:blipFill rotWithShape="1">
            <a:blip r:embed="rId7">
              <a:alphaModFix/>
            </a:blip>
            <a:srcRect/>
            <a:stretch/>
          </p:blipFill>
          <p:spPr>
            <a:xfrm>
              <a:off x="1582600" y="4716330"/>
              <a:ext cx="317500" cy="396876"/>
            </a:xfrm>
            <a:prstGeom prst="rect">
              <a:avLst/>
            </a:prstGeom>
            <a:noFill/>
            <a:ln>
              <a:noFill/>
            </a:ln>
          </p:spPr>
        </p:pic>
        <p:pic>
          <p:nvPicPr>
            <p:cNvPr id="521" name="Google Shape;521;p74"/>
            <p:cNvPicPr preferRelativeResize="0"/>
            <p:nvPr/>
          </p:nvPicPr>
          <p:blipFill rotWithShape="1">
            <a:blip r:embed="rId8">
              <a:alphaModFix/>
            </a:blip>
            <a:srcRect/>
            <a:stretch/>
          </p:blipFill>
          <p:spPr>
            <a:xfrm>
              <a:off x="1595301" y="5103184"/>
              <a:ext cx="317499" cy="415924"/>
            </a:xfrm>
            <a:prstGeom prst="rect">
              <a:avLst/>
            </a:prstGeom>
            <a:noFill/>
            <a:ln>
              <a:noFill/>
            </a:ln>
          </p:spPr>
        </p:pic>
        <p:pic>
          <p:nvPicPr>
            <p:cNvPr id="522" name="Google Shape;522;p74"/>
            <p:cNvPicPr preferRelativeResize="0"/>
            <p:nvPr/>
          </p:nvPicPr>
          <p:blipFill rotWithShape="1">
            <a:blip r:embed="rId9">
              <a:alphaModFix/>
            </a:blip>
            <a:srcRect/>
            <a:stretch/>
          </p:blipFill>
          <p:spPr>
            <a:xfrm>
              <a:off x="1595300" y="5520695"/>
              <a:ext cx="317500" cy="396876"/>
            </a:xfrm>
            <a:prstGeom prst="rect">
              <a:avLst/>
            </a:prstGeom>
            <a:noFill/>
            <a:ln>
              <a:noFill/>
            </a:ln>
          </p:spPr>
        </p:pic>
      </p:grpSp>
      <p:sp>
        <p:nvSpPr>
          <p:cNvPr id="523" name="Google Shape;523;p74"/>
          <p:cNvSpPr/>
          <p:nvPr/>
        </p:nvSpPr>
        <p:spPr>
          <a:xfrm>
            <a:off x="0" y="827314"/>
            <a:ext cx="9159600" cy="402000"/>
          </a:xfrm>
          <a:prstGeom prst="rect">
            <a:avLst/>
          </a:prstGeom>
          <a:solidFill>
            <a:schemeClr val="accent6">
              <a:lumMod val="20000"/>
              <a:lumOff val="80000"/>
            </a:schemeClr>
          </a:solidFill>
          <a:ln>
            <a:noFill/>
          </a:ln>
        </p:spPr>
        <p:txBody>
          <a:bodyPr spcFirstLastPara="1" wrap="square" lIns="90475" tIns="44450" rIns="90475" bIns="44450" anchor="ctr" anchorCtr="0">
            <a:noAutofit/>
          </a:bodyPr>
          <a:lstStyle/>
          <a:p>
            <a:pPr algn="ctr">
              <a:lnSpc>
                <a:spcPct val="125000"/>
              </a:lnSpc>
            </a:pPr>
            <a:r>
              <a:rPr lang="en-GB" sz="2400" dirty="0">
                <a:solidFill>
                  <a:srgbClr val="000000"/>
                </a:solidFill>
                <a:latin typeface="Cambria" panose="02040503050406030204" pitchFamily="18" charset="0"/>
                <a:ea typeface="Cambria" panose="02040503050406030204" pitchFamily="18" charset="0"/>
                <a:cs typeface="Avenir"/>
                <a:sym typeface="Avenir"/>
              </a:rPr>
              <a:t>Exponential forecasting equation:</a:t>
            </a:r>
            <a:endParaRPr sz="2400" dirty="0">
              <a:solidFill>
                <a:srgbClr val="000000"/>
              </a:solidFill>
              <a:latin typeface="Cambria" panose="02040503050406030204" pitchFamily="18" charset="0"/>
              <a:ea typeface="Cambria" panose="02040503050406030204" pitchFamily="18" charset="0"/>
              <a:cs typeface="Avenir"/>
              <a:sym typeface="Avenir"/>
            </a:endParaRPr>
          </a:p>
        </p:txBody>
      </p:sp>
      <p:sp>
        <p:nvSpPr>
          <p:cNvPr id="14"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Estimating the Quarterly Model</a:t>
            </a:r>
          </a:p>
          <a:p>
            <a:pPr algn="l"/>
            <a:endParaRPr lang="en-US"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642850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pic>
        <p:nvPicPr>
          <p:cNvPr id="529" name="Google Shape;529;p75"/>
          <p:cNvPicPr preferRelativeResize="0"/>
          <p:nvPr/>
        </p:nvPicPr>
        <p:blipFill rotWithShape="1">
          <a:blip r:embed="rId3">
            <a:alphaModFix/>
          </a:blip>
          <a:srcRect/>
          <a:stretch/>
        </p:blipFill>
        <p:spPr>
          <a:xfrm>
            <a:off x="1720339" y="1676399"/>
            <a:ext cx="5703323" cy="490629"/>
          </a:xfrm>
          <a:prstGeom prst="rect">
            <a:avLst/>
          </a:prstGeom>
          <a:solidFill>
            <a:srgbClr val="C7DAF7"/>
          </a:solidFill>
          <a:ln w="9525" cap="flat" cmpd="sng">
            <a:solidFill>
              <a:srgbClr val="000000"/>
            </a:solidFill>
            <a:prstDash val="solid"/>
            <a:miter lim="800000"/>
            <a:headEnd type="none" w="sm" len="sm"/>
            <a:tailEnd type="none" w="sm" len="sm"/>
          </a:ln>
        </p:spPr>
      </p:pic>
      <p:sp>
        <p:nvSpPr>
          <p:cNvPr id="530" name="Google Shape;530;p75"/>
          <p:cNvSpPr txBox="1"/>
          <p:nvPr/>
        </p:nvSpPr>
        <p:spPr>
          <a:xfrm>
            <a:off x="3733800" y="2667000"/>
            <a:ext cx="1981200" cy="2667000"/>
          </a:xfrm>
          <a:prstGeom prst="rect">
            <a:avLst/>
          </a:prstGeom>
          <a:noFill/>
          <a:ln>
            <a:noFill/>
          </a:ln>
        </p:spPr>
        <p:txBody>
          <a:bodyPr spcFirstLastPara="1" wrap="square" lIns="91425" tIns="45700" rIns="91425" bIns="45700" anchor="t" anchorCtr="0">
            <a:noAutofit/>
          </a:bodyPr>
          <a:lstStyle/>
          <a:p>
            <a:pPr>
              <a:lnSpc>
                <a:spcPct val="110000"/>
              </a:lnSpc>
            </a:pPr>
            <a:r>
              <a:rPr lang="en-GB" sz="2400" dirty="0">
                <a:solidFill>
                  <a:srgbClr val="000000"/>
                </a:solidFill>
                <a:latin typeface="Cambria" panose="02040503050406030204" pitchFamily="18" charset="0"/>
                <a:ea typeface="Cambria" panose="02040503050406030204" pitchFamily="18" charset="0"/>
                <a:cs typeface="Avenir"/>
                <a:sym typeface="Avenir"/>
              </a:rPr>
              <a:t> b</a:t>
            </a:r>
            <a:r>
              <a:rPr lang="en-GB" sz="2400" baseline="-25000" dirty="0">
                <a:solidFill>
                  <a:srgbClr val="000000"/>
                </a:solidFill>
                <a:latin typeface="Cambria" panose="02040503050406030204" pitchFamily="18" charset="0"/>
                <a:ea typeface="Cambria" panose="02040503050406030204" pitchFamily="18" charset="0"/>
                <a:cs typeface="Avenir"/>
                <a:sym typeface="Avenir"/>
              </a:rPr>
              <a:t>0</a:t>
            </a:r>
            <a:r>
              <a:rPr lang="en-GB" sz="2400" dirty="0">
                <a:solidFill>
                  <a:srgbClr val="000000"/>
                </a:solidFill>
                <a:latin typeface="Cambria" panose="02040503050406030204" pitchFamily="18" charset="0"/>
                <a:ea typeface="Cambria" panose="02040503050406030204" pitchFamily="18" charset="0"/>
                <a:cs typeface="Avenir"/>
                <a:sym typeface="Avenir"/>
              </a:rPr>
              <a:t> = 3.43</a:t>
            </a:r>
            <a:endParaRPr sz="2400" baseline="30000" dirty="0">
              <a:solidFill>
                <a:srgbClr val="000000"/>
              </a:solidFill>
              <a:latin typeface="Cambria" panose="02040503050406030204" pitchFamily="18" charset="0"/>
              <a:ea typeface="Cambria" panose="02040503050406030204" pitchFamily="18" charset="0"/>
              <a:cs typeface="Avenir"/>
              <a:sym typeface="Avenir"/>
            </a:endParaRPr>
          </a:p>
          <a:p>
            <a:pPr>
              <a:lnSpc>
                <a:spcPct val="110000"/>
              </a:lnSpc>
              <a:spcBef>
                <a:spcPts val="1000"/>
              </a:spcBef>
            </a:pPr>
            <a:r>
              <a:rPr lang="en-GB" sz="2400" dirty="0">
                <a:solidFill>
                  <a:srgbClr val="000000"/>
                </a:solidFill>
                <a:latin typeface="Cambria" panose="02040503050406030204" pitchFamily="18" charset="0"/>
                <a:ea typeface="Cambria" panose="02040503050406030204" pitchFamily="18" charset="0"/>
                <a:cs typeface="Avenir"/>
                <a:sym typeface="Avenir"/>
              </a:rPr>
              <a:t> b</a:t>
            </a:r>
            <a:r>
              <a:rPr lang="en-GB" sz="2400" baseline="-25000" dirty="0">
                <a:solidFill>
                  <a:srgbClr val="000000"/>
                </a:solidFill>
                <a:latin typeface="Cambria" panose="02040503050406030204" pitchFamily="18" charset="0"/>
                <a:ea typeface="Cambria" panose="02040503050406030204" pitchFamily="18" charset="0"/>
                <a:cs typeface="Avenir"/>
                <a:sym typeface="Avenir"/>
              </a:rPr>
              <a:t>1</a:t>
            </a:r>
            <a:r>
              <a:rPr lang="en-GB" sz="2400" dirty="0">
                <a:solidFill>
                  <a:srgbClr val="000000"/>
                </a:solidFill>
                <a:latin typeface="Cambria" panose="02040503050406030204" pitchFamily="18" charset="0"/>
                <a:ea typeface="Cambria" panose="02040503050406030204" pitchFamily="18" charset="0"/>
                <a:cs typeface="Avenir"/>
                <a:sym typeface="Avenir"/>
              </a:rPr>
              <a:t> = .017, so</a:t>
            </a:r>
            <a:endParaRPr sz="2400" dirty="0">
              <a:latin typeface="Cambria" panose="02040503050406030204" pitchFamily="18" charset="0"/>
              <a:ea typeface="Cambria" panose="02040503050406030204" pitchFamily="18" charset="0"/>
              <a:cs typeface="Avenir"/>
              <a:sym typeface="Avenir"/>
            </a:endParaRPr>
          </a:p>
          <a:p>
            <a:pPr>
              <a:lnSpc>
                <a:spcPct val="110000"/>
              </a:lnSpc>
              <a:spcBef>
                <a:spcPts val="1000"/>
              </a:spcBef>
            </a:pPr>
            <a:r>
              <a:rPr lang="en-GB" sz="2400" dirty="0">
                <a:solidFill>
                  <a:srgbClr val="000000"/>
                </a:solidFill>
                <a:latin typeface="Cambria" panose="02040503050406030204" pitchFamily="18" charset="0"/>
                <a:ea typeface="Cambria" panose="02040503050406030204" pitchFamily="18" charset="0"/>
                <a:cs typeface="Avenir"/>
                <a:sym typeface="Avenir"/>
              </a:rPr>
              <a:t> b</a:t>
            </a:r>
            <a:r>
              <a:rPr lang="en-GB" sz="2400" baseline="-25000" dirty="0">
                <a:solidFill>
                  <a:srgbClr val="000000"/>
                </a:solidFill>
                <a:latin typeface="Cambria" panose="02040503050406030204" pitchFamily="18" charset="0"/>
                <a:ea typeface="Cambria" panose="02040503050406030204" pitchFamily="18" charset="0"/>
                <a:cs typeface="Avenir"/>
                <a:sym typeface="Avenir"/>
              </a:rPr>
              <a:t>2</a:t>
            </a:r>
            <a:r>
              <a:rPr lang="en-GB" sz="2400" dirty="0">
                <a:solidFill>
                  <a:srgbClr val="000000"/>
                </a:solidFill>
                <a:latin typeface="Cambria" panose="02040503050406030204" pitchFamily="18" charset="0"/>
                <a:ea typeface="Cambria" panose="02040503050406030204" pitchFamily="18" charset="0"/>
                <a:cs typeface="Avenir"/>
                <a:sym typeface="Avenir"/>
              </a:rPr>
              <a:t> = -.082, so</a:t>
            </a:r>
            <a:endParaRPr sz="2400" dirty="0">
              <a:latin typeface="Cambria" panose="02040503050406030204" pitchFamily="18" charset="0"/>
              <a:ea typeface="Cambria" panose="02040503050406030204" pitchFamily="18" charset="0"/>
              <a:cs typeface="Avenir"/>
              <a:sym typeface="Avenir"/>
            </a:endParaRPr>
          </a:p>
          <a:p>
            <a:pPr>
              <a:lnSpc>
                <a:spcPct val="110000"/>
              </a:lnSpc>
              <a:spcBef>
                <a:spcPts val="1000"/>
              </a:spcBef>
            </a:pPr>
            <a:r>
              <a:rPr lang="en-GB" sz="2400" dirty="0">
                <a:solidFill>
                  <a:srgbClr val="000000"/>
                </a:solidFill>
                <a:latin typeface="Cambria" panose="02040503050406030204" pitchFamily="18" charset="0"/>
                <a:ea typeface="Cambria" panose="02040503050406030204" pitchFamily="18" charset="0"/>
                <a:cs typeface="Avenir"/>
                <a:sym typeface="Avenir"/>
              </a:rPr>
              <a:t> b</a:t>
            </a:r>
            <a:r>
              <a:rPr lang="en-GB" sz="2400" baseline="-25000" dirty="0">
                <a:solidFill>
                  <a:srgbClr val="000000"/>
                </a:solidFill>
                <a:latin typeface="Cambria" panose="02040503050406030204" pitchFamily="18" charset="0"/>
                <a:ea typeface="Cambria" panose="02040503050406030204" pitchFamily="18" charset="0"/>
                <a:cs typeface="Avenir"/>
                <a:sym typeface="Avenir"/>
              </a:rPr>
              <a:t>3</a:t>
            </a:r>
            <a:r>
              <a:rPr lang="en-GB" sz="2400" dirty="0">
                <a:solidFill>
                  <a:srgbClr val="000000"/>
                </a:solidFill>
                <a:latin typeface="Cambria" panose="02040503050406030204" pitchFamily="18" charset="0"/>
                <a:ea typeface="Cambria" panose="02040503050406030204" pitchFamily="18" charset="0"/>
                <a:cs typeface="Avenir"/>
                <a:sym typeface="Avenir"/>
              </a:rPr>
              <a:t> = -.073, so</a:t>
            </a:r>
            <a:endParaRPr sz="2400" dirty="0">
              <a:latin typeface="Cambria" panose="02040503050406030204" pitchFamily="18" charset="0"/>
              <a:ea typeface="Cambria" panose="02040503050406030204" pitchFamily="18" charset="0"/>
              <a:cs typeface="Avenir"/>
              <a:sym typeface="Avenir"/>
            </a:endParaRPr>
          </a:p>
          <a:p>
            <a:pPr>
              <a:lnSpc>
                <a:spcPct val="110000"/>
              </a:lnSpc>
              <a:spcBef>
                <a:spcPts val="1000"/>
              </a:spcBef>
            </a:pPr>
            <a:r>
              <a:rPr lang="en-GB" sz="2400" dirty="0">
                <a:solidFill>
                  <a:srgbClr val="000000"/>
                </a:solidFill>
                <a:latin typeface="Cambria" panose="02040503050406030204" pitchFamily="18" charset="0"/>
                <a:ea typeface="Cambria" panose="02040503050406030204" pitchFamily="18" charset="0"/>
                <a:cs typeface="Avenir"/>
                <a:sym typeface="Avenir"/>
              </a:rPr>
              <a:t> b</a:t>
            </a:r>
            <a:r>
              <a:rPr lang="en-GB" sz="2400" baseline="-25000" dirty="0">
                <a:solidFill>
                  <a:srgbClr val="000000"/>
                </a:solidFill>
                <a:latin typeface="Cambria" panose="02040503050406030204" pitchFamily="18" charset="0"/>
                <a:ea typeface="Cambria" panose="02040503050406030204" pitchFamily="18" charset="0"/>
                <a:cs typeface="Avenir"/>
                <a:sym typeface="Avenir"/>
              </a:rPr>
              <a:t>4</a:t>
            </a:r>
            <a:r>
              <a:rPr lang="en-GB" sz="2400" dirty="0">
                <a:solidFill>
                  <a:srgbClr val="000000"/>
                </a:solidFill>
                <a:latin typeface="Cambria" panose="02040503050406030204" pitchFamily="18" charset="0"/>
                <a:ea typeface="Cambria" panose="02040503050406030204" pitchFamily="18" charset="0"/>
                <a:cs typeface="Avenir"/>
                <a:sym typeface="Avenir"/>
              </a:rPr>
              <a:t> = .022, so</a:t>
            </a:r>
            <a:endParaRPr sz="2400" dirty="0">
              <a:solidFill>
                <a:srgbClr val="000000"/>
              </a:solidFill>
              <a:latin typeface="Cambria" panose="02040503050406030204" pitchFamily="18" charset="0"/>
              <a:ea typeface="Cambria" panose="02040503050406030204" pitchFamily="18" charset="0"/>
              <a:cs typeface="Avenir"/>
              <a:sym typeface="Avenir"/>
            </a:endParaRPr>
          </a:p>
        </p:txBody>
      </p:sp>
      <p:sp>
        <p:nvSpPr>
          <p:cNvPr id="531" name="Google Shape;531;p75"/>
          <p:cNvSpPr/>
          <p:nvPr/>
        </p:nvSpPr>
        <p:spPr>
          <a:xfrm>
            <a:off x="0" y="859971"/>
            <a:ext cx="9159600" cy="402000"/>
          </a:xfrm>
          <a:prstGeom prst="rect">
            <a:avLst/>
          </a:prstGeom>
          <a:solidFill>
            <a:schemeClr val="accent6">
              <a:lumMod val="20000"/>
              <a:lumOff val="80000"/>
            </a:schemeClr>
          </a:solidFill>
          <a:ln>
            <a:noFill/>
          </a:ln>
        </p:spPr>
        <p:txBody>
          <a:bodyPr spcFirstLastPara="1" wrap="square" lIns="90475" tIns="44450" rIns="90475" bIns="44450" anchor="ctr" anchorCtr="0">
            <a:noAutofit/>
          </a:bodyPr>
          <a:lstStyle/>
          <a:p>
            <a:pPr algn="ctr">
              <a:lnSpc>
                <a:spcPct val="125000"/>
              </a:lnSpc>
            </a:pPr>
            <a:r>
              <a:rPr lang="en-GB" sz="2400" dirty="0">
                <a:solidFill>
                  <a:srgbClr val="000000"/>
                </a:solidFill>
                <a:latin typeface="Cambria" panose="02040503050406030204" pitchFamily="18" charset="0"/>
                <a:ea typeface="Cambria" panose="02040503050406030204" pitchFamily="18" charset="0"/>
                <a:cs typeface="Avenir"/>
                <a:sym typeface="Avenir"/>
              </a:rPr>
              <a:t>Suppose the forecasting equation is:</a:t>
            </a:r>
            <a:endParaRPr sz="2400" dirty="0">
              <a:solidFill>
                <a:srgbClr val="000000"/>
              </a:solidFill>
              <a:latin typeface="Cambria" panose="02040503050406030204" pitchFamily="18" charset="0"/>
              <a:ea typeface="Cambria" panose="02040503050406030204" pitchFamily="18" charset="0"/>
              <a:cs typeface="Avenir"/>
              <a:sym typeface="Avenir"/>
            </a:endParaRPr>
          </a:p>
        </p:txBody>
      </p:sp>
      <p:sp>
        <p:nvSpPr>
          <p:cNvPr id="7"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Quarterly Model Example</a:t>
            </a:r>
          </a:p>
          <a:p>
            <a:pPr algn="l"/>
            <a:endParaRPr lang="en-US"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222257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76"/>
          <p:cNvSpPr txBox="1"/>
          <p:nvPr/>
        </p:nvSpPr>
        <p:spPr>
          <a:xfrm>
            <a:off x="3789300" y="1371600"/>
            <a:ext cx="2916300" cy="457200"/>
          </a:xfrm>
          <a:prstGeom prst="rect">
            <a:avLst/>
          </a:prstGeom>
          <a:noFill/>
          <a:ln>
            <a:noFill/>
          </a:ln>
        </p:spPr>
        <p:txBody>
          <a:bodyPr spcFirstLastPara="1" wrap="square" lIns="91425" tIns="45700" rIns="91425" bIns="45700" anchor="t" anchorCtr="0">
            <a:noAutofit/>
          </a:bodyPr>
          <a:lstStyle/>
          <a:p>
            <a:pPr algn="ctr"/>
            <a:r>
              <a:rPr lang="en-GB" sz="2400" b="1">
                <a:solidFill>
                  <a:srgbClr val="000000"/>
                </a:solidFill>
                <a:latin typeface="Cambria" panose="02040503050406030204" pitchFamily="18" charset="0"/>
                <a:ea typeface="Cambria" panose="02040503050406030204" pitchFamily="18" charset="0"/>
                <a:cs typeface="Avenir"/>
                <a:sym typeface="Avenir"/>
              </a:rPr>
              <a:t>Interpretation</a:t>
            </a:r>
            <a:endParaRPr>
              <a:latin typeface="Cambria" panose="02040503050406030204" pitchFamily="18" charset="0"/>
              <a:ea typeface="Cambria" panose="02040503050406030204" pitchFamily="18" charset="0"/>
              <a:cs typeface="Avenir"/>
              <a:sym typeface="Avenir"/>
            </a:endParaRPr>
          </a:p>
        </p:txBody>
      </p:sp>
      <p:grpSp>
        <p:nvGrpSpPr>
          <p:cNvPr id="2" name="Group 1"/>
          <p:cNvGrpSpPr/>
          <p:nvPr/>
        </p:nvGrpSpPr>
        <p:grpSpPr>
          <a:xfrm>
            <a:off x="381002" y="1922250"/>
            <a:ext cx="8381997" cy="4139956"/>
            <a:chOff x="232600" y="1922250"/>
            <a:chExt cx="8381997" cy="4139956"/>
          </a:xfrm>
        </p:grpSpPr>
        <p:pic>
          <p:nvPicPr>
            <p:cNvPr id="537" name="Google Shape;537;p76"/>
            <p:cNvPicPr preferRelativeResize="0"/>
            <p:nvPr/>
          </p:nvPicPr>
          <p:blipFill rotWithShape="1">
            <a:blip r:embed="rId3">
              <a:alphaModFix/>
            </a:blip>
            <a:srcRect/>
            <a:stretch/>
          </p:blipFill>
          <p:spPr>
            <a:xfrm>
              <a:off x="319910" y="2069894"/>
              <a:ext cx="1522413" cy="417512"/>
            </a:xfrm>
            <a:prstGeom prst="rect">
              <a:avLst/>
            </a:prstGeom>
            <a:noFill/>
            <a:ln>
              <a:noFill/>
            </a:ln>
          </p:spPr>
        </p:pic>
        <p:pic>
          <p:nvPicPr>
            <p:cNvPr id="538" name="Google Shape;538;p76"/>
            <p:cNvPicPr preferRelativeResize="0"/>
            <p:nvPr/>
          </p:nvPicPr>
          <p:blipFill rotWithShape="1">
            <a:blip r:embed="rId4">
              <a:alphaModFix/>
            </a:blip>
            <a:srcRect/>
            <a:stretch/>
          </p:blipFill>
          <p:spPr>
            <a:xfrm>
              <a:off x="329434" y="2547731"/>
              <a:ext cx="1182690" cy="396876"/>
            </a:xfrm>
            <a:prstGeom prst="rect">
              <a:avLst/>
            </a:prstGeom>
            <a:noFill/>
            <a:ln>
              <a:noFill/>
            </a:ln>
          </p:spPr>
        </p:pic>
        <p:pic>
          <p:nvPicPr>
            <p:cNvPr id="539" name="Google Shape;539;p76"/>
            <p:cNvPicPr preferRelativeResize="0"/>
            <p:nvPr/>
          </p:nvPicPr>
          <p:blipFill rotWithShape="1">
            <a:blip r:embed="rId5">
              <a:alphaModFix/>
            </a:blip>
            <a:srcRect/>
            <a:stretch/>
          </p:blipFill>
          <p:spPr>
            <a:xfrm>
              <a:off x="308798" y="3141457"/>
              <a:ext cx="1225551" cy="396875"/>
            </a:xfrm>
            <a:prstGeom prst="rect">
              <a:avLst/>
            </a:prstGeom>
            <a:noFill/>
            <a:ln>
              <a:noFill/>
            </a:ln>
          </p:spPr>
        </p:pic>
        <p:pic>
          <p:nvPicPr>
            <p:cNvPr id="540" name="Google Shape;540;p76"/>
            <p:cNvPicPr preferRelativeResize="0"/>
            <p:nvPr/>
          </p:nvPicPr>
          <p:blipFill rotWithShape="1">
            <a:blip r:embed="rId6">
              <a:alphaModFix/>
            </a:blip>
            <a:srcRect/>
            <a:stretch/>
          </p:blipFill>
          <p:spPr>
            <a:xfrm>
              <a:off x="308798" y="3903457"/>
              <a:ext cx="1225549" cy="417513"/>
            </a:xfrm>
            <a:prstGeom prst="rect">
              <a:avLst/>
            </a:prstGeom>
            <a:noFill/>
            <a:ln>
              <a:noFill/>
            </a:ln>
          </p:spPr>
        </p:pic>
        <p:pic>
          <p:nvPicPr>
            <p:cNvPr id="541" name="Google Shape;541;p76"/>
            <p:cNvPicPr preferRelativeResize="0"/>
            <p:nvPr/>
          </p:nvPicPr>
          <p:blipFill rotWithShape="1">
            <a:blip r:embed="rId7">
              <a:alphaModFix/>
            </a:blip>
            <a:srcRect/>
            <a:stretch/>
          </p:blipFill>
          <p:spPr>
            <a:xfrm>
              <a:off x="308798" y="4817857"/>
              <a:ext cx="1223963" cy="396875"/>
            </a:xfrm>
            <a:prstGeom prst="rect">
              <a:avLst/>
            </a:prstGeom>
            <a:noFill/>
            <a:ln>
              <a:noFill/>
            </a:ln>
          </p:spPr>
        </p:pic>
        <p:sp>
          <p:nvSpPr>
            <p:cNvPr id="542" name="Google Shape;542;p76"/>
            <p:cNvSpPr txBox="1"/>
            <p:nvPr/>
          </p:nvSpPr>
          <p:spPr>
            <a:xfrm>
              <a:off x="2061397" y="2030206"/>
              <a:ext cx="6553200" cy="4032000"/>
            </a:xfrm>
            <a:prstGeom prst="rect">
              <a:avLst/>
            </a:prstGeom>
            <a:noFill/>
            <a:ln>
              <a:noFill/>
            </a:ln>
          </p:spPr>
          <p:txBody>
            <a:bodyPr spcFirstLastPara="1" wrap="square" lIns="91425" tIns="45700" rIns="91425" bIns="45700" anchor="t" anchorCtr="0">
              <a:noAutofit/>
            </a:bodyPr>
            <a:lstStyle/>
            <a:p>
              <a:pPr>
                <a:lnSpc>
                  <a:spcPct val="120000"/>
                </a:lnSpc>
              </a:pPr>
              <a:r>
                <a:rPr lang="en-GB" sz="2000" dirty="0">
                  <a:solidFill>
                    <a:schemeClr val="dk2"/>
                  </a:solidFill>
                  <a:latin typeface="Cambria" panose="02040503050406030204" pitchFamily="18" charset="0"/>
                  <a:ea typeface="Cambria" panose="02040503050406030204" pitchFamily="18" charset="0"/>
                  <a:cs typeface="Avenir"/>
                  <a:sym typeface="Avenir"/>
                </a:rPr>
                <a:t>Unadjusted trend value for first quarter of first year</a:t>
              </a:r>
              <a:endParaRPr dirty="0">
                <a:solidFill>
                  <a:schemeClr val="dk2"/>
                </a:solidFill>
                <a:latin typeface="Cambria" panose="02040503050406030204" pitchFamily="18" charset="0"/>
                <a:ea typeface="Cambria" panose="02040503050406030204" pitchFamily="18" charset="0"/>
                <a:cs typeface="Avenir"/>
                <a:sym typeface="Avenir"/>
              </a:endParaRPr>
            </a:p>
            <a:p>
              <a:pPr>
                <a:lnSpc>
                  <a:spcPct val="120000"/>
                </a:lnSpc>
                <a:spcBef>
                  <a:spcPts val="800"/>
                </a:spcBef>
              </a:pPr>
              <a:r>
                <a:rPr lang="en-GB" sz="2000" dirty="0">
                  <a:solidFill>
                    <a:schemeClr val="dk2"/>
                  </a:solidFill>
                  <a:latin typeface="Cambria" panose="02040503050406030204" pitchFamily="18" charset="0"/>
                  <a:ea typeface="Cambria" panose="02040503050406030204" pitchFamily="18" charset="0"/>
                  <a:cs typeface="Avenir"/>
                  <a:sym typeface="Avenir"/>
                </a:rPr>
                <a:t>4.0% = estimated quarterly compound growth rate</a:t>
              </a:r>
              <a:endParaRPr dirty="0">
                <a:solidFill>
                  <a:schemeClr val="dk2"/>
                </a:solidFill>
                <a:latin typeface="Cambria" panose="02040503050406030204" pitchFamily="18" charset="0"/>
                <a:ea typeface="Cambria" panose="02040503050406030204" pitchFamily="18" charset="0"/>
                <a:cs typeface="Avenir"/>
                <a:sym typeface="Avenir"/>
              </a:endParaRPr>
            </a:p>
            <a:p>
              <a:pPr>
                <a:lnSpc>
                  <a:spcPct val="120000"/>
                </a:lnSpc>
                <a:spcBef>
                  <a:spcPts val="800"/>
                </a:spcBef>
              </a:pPr>
              <a:r>
                <a:rPr lang="en-GB" sz="2000" dirty="0">
                  <a:solidFill>
                    <a:schemeClr val="dk2"/>
                  </a:solidFill>
                  <a:latin typeface="Cambria" panose="02040503050406030204" pitchFamily="18" charset="0"/>
                  <a:ea typeface="Cambria" panose="02040503050406030204" pitchFamily="18" charset="0"/>
                  <a:cs typeface="Avenir"/>
                  <a:sym typeface="Avenir"/>
                </a:rPr>
                <a:t>Average sales in Q</a:t>
              </a:r>
              <a:r>
                <a:rPr lang="en-GB" sz="2000" baseline="-25000" dirty="0">
                  <a:solidFill>
                    <a:schemeClr val="dk2"/>
                  </a:solidFill>
                  <a:latin typeface="Cambria" panose="02040503050406030204" pitchFamily="18" charset="0"/>
                  <a:ea typeface="Cambria" panose="02040503050406030204" pitchFamily="18" charset="0"/>
                  <a:cs typeface="Avenir"/>
                  <a:sym typeface="Avenir"/>
                </a:rPr>
                <a:t>1</a:t>
              </a:r>
              <a:r>
                <a:rPr lang="en-GB" sz="2000" dirty="0">
                  <a:solidFill>
                    <a:schemeClr val="dk2"/>
                  </a:solidFill>
                  <a:latin typeface="Cambria" panose="02040503050406030204" pitchFamily="18" charset="0"/>
                  <a:ea typeface="Cambria" panose="02040503050406030204" pitchFamily="18" charset="0"/>
                  <a:cs typeface="Avenir"/>
                  <a:sym typeface="Avenir"/>
                </a:rPr>
                <a:t> are 82.7% of average 4</a:t>
              </a:r>
              <a:r>
                <a:rPr lang="en-GB" sz="2000" baseline="30000" dirty="0">
                  <a:solidFill>
                    <a:schemeClr val="dk2"/>
                  </a:solidFill>
                  <a:latin typeface="Cambria" panose="02040503050406030204" pitchFamily="18" charset="0"/>
                  <a:ea typeface="Cambria" panose="02040503050406030204" pitchFamily="18" charset="0"/>
                  <a:cs typeface="Avenir"/>
                  <a:sym typeface="Avenir"/>
                </a:rPr>
                <a:t>th</a:t>
              </a:r>
              <a:r>
                <a:rPr lang="en-GB" sz="2000" dirty="0">
                  <a:solidFill>
                    <a:schemeClr val="dk2"/>
                  </a:solidFill>
                  <a:latin typeface="Cambria" panose="02040503050406030204" pitchFamily="18" charset="0"/>
                  <a:ea typeface="Cambria" panose="02040503050406030204" pitchFamily="18" charset="0"/>
                  <a:cs typeface="Avenir"/>
                  <a:sym typeface="Avenir"/>
                </a:rPr>
                <a:t> quarter sales, after adjusting for the 4% quarterly growth rate</a:t>
              </a:r>
              <a:endParaRPr dirty="0">
                <a:solidFill>
                  <a:schemeClr val="dk2"/>
                </a:solidFill>
                <a:latin typeface="Cambria" panose="02040503050406030204" pitchFamily="18" charset="0"/>
                <a:ea typeface="Cambria" panose="02040503050406030204" pitchFamily="18" charset="0"/>
                <a:cs typeface="Avenir"/>
                <a:sym typeface="Avenir"/>
              </a:endParaRPr>
            </a:p>
            <a:p>
              <a:pPr>
                <a:lnSpc>
                  <a:spcPct val="120000"/>
                </a:lnSpc>
                <a:spcBef>
                  <a:spcPts val="800"/>
                </a:spcBef>
              </a:pPr>
              <a:r>
                <a:rPr lang="en-GB" sz="2000" dirty="0">
                  <a:solidFill>
                    <a:schemeClr val="dk2"/>
                  </a:solidFill>
                  <a:latin typeface="Cambria" panose="02040503050406030204" pitchFamily="18" charset="0"/>
                  <a:ea typeface="Cambria" panose="02040503050406030204" pitchFamily="18" charset="0"/>
                  <a:cs typeface="Avenir"/>
                  <a:sym typeface="Avenir"/>
                </a:rPr>
                <a:t>Average sales in Q</a:t>
              </a:r>
              <a:r>
                <a:rPr lang="en-GB" sz="2000" baseline="-25000" dirty="0">
                  <a:solidFill>
                    <a:schemeClr val="dk2"/>
                  </a:solidFill>
                  <a:latin typeface="Cambria" panose="02040503050406030204" pitchFamily="18" charset="0"/>
                  <a:ea typeface="Cambria" panose="02040503050406030204" pitchFamily="18" charset="0"/>
                  <a:cs typeface="Avenir"/>
                  <a:sym typeface="Avenir"/>
                </a:rPr>
                <a:t>2</a:t>
              </a:r>
              <a:r>
                <a:rPr lang="en-GB" sz="2000" dirty="0">
                  <a:solidFill>
                    <a:schemeClr val="dk2"/>
                  </a:solidFill>
                  <a:latin typeface="Cambria" panose="02040503050406030204" pitchFamily="18" charset="0"/>
                  <a:ea typeface="Cambria" panose="02040503050406030204" pitchFamily="18" charset="0"/>
                  <a:cs typeface="Avenir"/>
                  <a:sym typeface="Avenir"/>
                </a:rPr>
                <a:t> are 84.5% of average 4</a:t>
              </a:r>
              <a:r>
                <a:rPr lang="en-GB" sz="2000" baseline="30000" dirty="0">
                  <a:solidFill>
                    <a:schemeClr val="dk2"/>
                  </a:solidFill>
                  <a:latin typeface="Cambria" panose="02040503050406030204" pitchFamily="18" charset="0"/>
                  <a:ea typeface="Cambria" panose="02040503050406030204" pitchFamily="18" charset="0"/>
                  <a:cs typeface="Avenir"/>
                  <a:sym typeface="Avenir"/>
                </a:rPr>
                <a:t>th</a:t>
              </a:r>
              <a:r>
                <a:rPr lang="en-GB" sz="2000" dirty="0">
                  <a:solidFill>
                    <a:schemeClr val="dk2"/>
                  </a:solidFill>
                  <a:latin typeface="Cambria" panose="02040503050406030204" pitchFamily="18" charset="0"/>
                  <a:ea typeface="Cambria" panose="02040503050406030204" pitchFamily="18" charset="0"/>
                  <a:cs typeface="Avenir"/>
                  <a:sym typeface="Avenir"/>
                </a:rPr>
                <a:t> quarter sales, after adjusting for the 4% quarterly growth rate</a:t>
              </a:r>
              <a:endParaRPr dirty="0">
                <a:solidFill>
                  <a:schemeClr val="dk2"/>
                </a:solidFill>
                <a:latin typeface="Cambria" panose="02040503050406030204" pitchFamily="18" charset="0"/>
                <a:ea typeface="Cambria" panose="02040503050406030204" pitchFamily="18" charset="0"/>
                <a:cs typeface="Avenir"/>
                <a:sym typeface="Avenir"/>
              </a:endParaRPr>
            </a:p>
            <a:p>
              <a:pPr>
                <a:lnSpc>
                  <a:spcPct val="120000"/>
                </a:lnSpc>
                <a:spcBef>
                  <a:spcPts val="800"/>
                </a:spcBef>
              </a:pPr>
              <a:r>
                <a:rPr lang="en-GB" sz="2000" dirty="0">
                  <a:solidFill>
                    <a:schemeClr val="dk2"/>
                  </a:solidFill>
                  <a:latin typeface="Cambria" panose="02040503050406030204" pitchFamily="18" charset="0"/>
                  <a:ea typeface="Cambria" panose="02040503050406030204" pitchFamily="18" charset="0"/>
                  <a:cs typeface="Avenir"/>
                  <a:sym typeface="Avenir"/>
                </a:rPr>
                <a:t>Average sales in Q</a:t>
              </a:r>
              <a:r>
                <a:rPr lang="en-GB" sz="2000" baseline="-25000" dirty="0">
                  <a:solidFill>
                    <a:schemeClr val="dk2"/>
                  </a:solidFill>
                  <a:latin typeface="Cambria" panose="02040503050406030204" pitchFamily="18" charset="0"/>
                  <a:ea typeface="Cambria" panose="02040503050406030204" pitchFamily="18" charset="0"/>
                  <a:cs typeface="Avenir"/>
                  <a:sym typeface="Avenir"/>
                </a:rPr>
                <a:t>3</a:t>
              </a:r>
              <a:r>
                <a:rPr lang="en-GB" sz="2000" dirty="0">
                  <a:solidFill>
                    <a:schemeClr val="dk2"/>
                  </a:solidFill>
                  <a:latin typeface="Cambria" panose="02040503050406030204" pitchFamily="18" charset="0"/>
                  <a:ea typeface="Cambria" panose="02040503050406030204" pitchFamily="18" charset="0"/>
                  <a:cs typeface="Avenir"/>
                  <a:sym typeface="Avenir"/>
                </a:rPr>
                <a:t> are 105.2% of average 4</a:t>
              </a:r>
              <a:r>
                <a:rPr lang="en-GB" sz="2000" baseline="30000" dirty="0">
                  <a:solidFill>
                    <a:schemeClr val="dk2"/>
                  </a:solidFill>
                  <a:latin typeface="Cambria" panose="02040503050406030204" pitchFamily="18" charset="0"/>
                  <a:ea typeface="Cambria" panose="02040503050406030204" pitchFamily="18" charset="0"/>
                  <a:cs typeface="Avenir"/>
                  <a:sym typeface="Avenir"/>
                </a:rPr>
                <a:t>th</a:t>
              </a:r>
              <a:r>
                <a:rPr lang="en-GB" sz="2000" dirty="0">
                  <a:solidFill>
                    <a:schemeClr val="dk2"/>
                  </a:solidFill>
                  <a:latin typeface="Cambria" panose="02040503050406030204" pitchFamily="18" charset="0"/>
                  <a:ea typeface="Cambria" panose="02040503050406030204" pitchFamily="18" charset="0"/>
                  <a:cs typeface="Avenir"/>
                  <a:sym typeface="Avenir"/>
                </a:rPr>
                <a:t> quarter sales, after adjusting for the 4% quarterly growth rate</a:t>
              </a:r>
              <a:endParaRPr dirty="0">
                <a:solidFill>
                  <a:schemeClr val="dk2"/>
                </a:solidFill>
                <a:latin typeface="Cambria" panose="02040503050406030204" pitchFamily="18" charset="0"/>
                <a:ea typeface="Cambria" panose="02040503050406030204" pitchFamily="18" charset="0"/>
                <a:cs typeface="Avenir"/>
                <a:sym typeface="Avenir"/>
              </a:endParaRPr>
            </a:p>
            <a:p>
              <a:pPr>
                <a:lnSpc>
                  <a:spcPct val="120000"/>
                </a:lnSpc>
                <a:spcBef>
                  <a:spcPts val="800"/>
                </a:spcBef>
              </a:pPr>
              <a:endParaRPr sz="2000" dirty="0">
                <a:solidFill>
                  <a:schemeClr val="dk2"/>
                </a:solidFill>
                <a:latin typeface="Cambria" panose="02040503050406030204" pitchFamily="18" charset="0"/>
                <a:ea typeface="Cambria" panose="02040503050406030204" pitchFamily="18" charset="0"/>
                <a:cs typeface="Avenir"/>
                <a:sym typeface="Avenir"/>
              </a:endParaRPr>
            </a:p>
          </p:txBody>
        </p:sp>
        <p:sp>
          <p:nvSpPr>
            <p:cNvPr id="543" name="Google Shape;543;p76"/>
            <p:cNvSpPr/>
            <p:nvPr/>
          </p:nvSpPr>
          <p:spPr>
            <a:xfrm>
              <a:off x="232600" y="1922250"/>
              <a:ext cx="8311200" cy="3733800"/>
            </a:xfrm>
            <a:prstGeom prst="rect">
              <a:avLst/>
            </a:prstGeom>
            <a:noFill/>
            <a:ln w="1905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endParaRPr sz="2400">
                <a:solidFill>
                  <a:srgbClr val="000000"/>
                </a:solidFill>
                <a:latin typeface="Cambria"/>
                <a:ea typeface="Cambria"/>
                <a:cs typeface="Cambria"/>
                <a:sym typeface="Cambria"/>
              </a:endParaRPr>
            </a:p>
          </p:txBody>
        </p:sp>
        <p:cxnSp>
          <p:nvCxnSpPr>
            <p:cNvPr id="544" name="Google Shape;544;p76"/>
            <p:cNvCxnSpPr/>
            <p:nvPr/>
          </p:nvCxnSpPr>
          <p:spPr>
            <a:xfrm>
              <a:off x="1908997" y="1922256"/>
              <a:ext cx="0" cy="3733800"/>
            </a:xfrm>
            <a:prstGeom prst="straightConnector1">
              <a:avLst/>
            </a:prstGeom>
            <a:noFill/>
            <a:ln w="19050" cap="flat" cmpd="sng">
              <a:solidFill>
                <a:srgbClr val="000000"/>
              </a:solidFill>
              <a:prstDash val="solid"/>
              <a:miter lim="800000"/>
              <a:headEnd type="none" w="med" len="med"/>
              <a:tailEnd type="none" w="med" len="med"/>
            </a:ln>
          </p:spPr>
        </p:cxnSp>
      </p:grpSp>
      <p:sp>
        <p:nvSpPr>
          <p:cNvPr id="545" name="Google Shape;545;p76"/>
          <p:cNvSpPr txBox="1"/>
          <p:nvPr/>
        </p:nvSpPr>
        <p:spPr>
          <a:xfrm>
            <a:off x="512700" y="1371599"/>
            <a:ext cx="1316100" cy="457200"/>
          </a:xfrm>
          <a:prstGeom prst="rect">
            <a:avLst/>
          </a:prstGeom>
          <a:noFill/>
          <a:ln>
            <a:noFill/>
          </a:ln>
        </p:spPr>
        <p:txBody>
          <a:bodyPr spcFirstLastPara="1" wrap="square" lIns="91425" tIns="45700" rIns="91425" bIns="45700" anchor="t" anchorCtr="0">
            <a:noAutofit/>
          </a:bodyPr>
          <a:lstStyle/>
          <a:p>
            <a:r>
              <a:rPr lang="en-GB" sz="2400" b="1" dirty="0">
                <a:solidFill>
                  <a:srgbClr val="000000"/>
                </a:solidFill>
                <a:latin typeface="Cambria" panose="02040503050406030204" pitchFamily="18" charset="0"/>
                <a:ea typeface="Cambria" panose="02040503050406030204" pitchFamily="18" charset="0"/>
                <a:cs typeface="Avenir"/>
                <a:sym typeface="Avenir"/>
              </a:rPr>
              <a:t>Value</a:t>
            </a:r>
            <a:endParaRPr dirty="0">
              <a:latin typeface="Cambria" panose="02040503050406030204" pitchFamily="18" charset="0"/>
              <a:ea typeface="Cambria" panose="02040503050406030204" pitchFamily="18" charset="0"/>
              <a:cs typeface="Avenir"/>
              <a:sym typeface="Avenir"/>
            </a:endParaRPr>
          </a:p>
        </p:txBody>
      </p:sp>
      <p:sp>
        <p:nvSpPr>
          <p:cNvPr id="13"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Quarterly Model Interpretation</a:t>
            </a:r>
          </a:p>
          <a:p>
            <a:pPr algn="l"/>
            <a:endParaRPr lang="en-US"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080131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2" name="Google Shape;462;p68"/>
          <p:cNvSpPr txBox="1">
            <a:spLocks noGrp="1"/>
          </p:cNvSpPr>
          <p:nvPr>
            <p:ph type="body" idx="1"/>
          </p:nvPr>
        </p:nvSpPr>
        <p:spPr>
          <a:xfrm>
            <a:off x="363059" y="1523342"/>
            <a:ext cx="8348583" cy="4192317"/>
          </a:xfrm>
          <a:prstGeom prst="rect">
            <a:avLst/>
          </a:prstGeom>
        </p:spPr>
        <p:txBody>
          <a:bodyPr spcFirstLastPara="1" wrap="square" lIns="91425" tIns="91425" rIns="91425" bIns="91425" anchor="t" anchorCtr="0">
            <a:noAutofit/>
          </a:bodyPr>
          <a:lstStyle/>
          <a:p>
            <a:pPr lvl="0">
              <a:buSzPct val="110000"/>
              <a:buChar char="•"/>
            </a:pPr>
            <a:r>
              <a:rPr lang="en-US" sz="2400" dirty="0">
                <a:latin typeface="Cambria" panose="02040503050406030204" pitchFamily="18" charset="0"/>
                <a:ea typeface="Cambria" panose="02040503050406030204" pitchFamily="18" charset="0"/>
              </a:rPr>
              <a:t>Governments forecast unemployment rates, interest rates and expected revenues from income taxes for policy purposes</a:t>
            </a:r>
          </a:p>
          <a:p>
            <a:pPr lvl="0">
              <a:spcBef>
                <a:spcPts val="1600"/>
              </a:spcBef>
              <a:buSzPct val="110000"/>
              <a:buChar char="•"/>
            </a:pPr>
            <a:r>
              <a:rPr lang="en-US" sz="2400" dirty="0">
                <a:latin typeface="Cambria" panose="02040503050406030204" pitchFamily="18" charset="0"/>
                <a:ea typeface="Cambria" panose="02040503050406030204" pitchFamily="18" charset="0"/>
              </a:rPr>
              <a:t>Marketing executives forecast demand, sales, and consumer preferences for strategic planning</a:t>
            </a:r>
          </a:p>
          <a:p>
            <a:pPr lvl="0">
              <a:spcBef>
                <a:spcPts val="1600"/>
              </a:spcBef>
              <a:buSzPct val="110000"/>
              <a:buChar char="•"/>
            </a:pPr>
            <a:r>
              <a:rPr lang="en-US" sz="2400" dirty="0">
                <a:latin typeface="Cambria" panose="02040503050406030204" pitchFamily="18" charset="0"/>
                <a:ea typeface="Cambria" panose="02040503050406030204" pitchFamily="18" charset="0"/>
              </a:rPr>
              <a:t>College administrators forecast enrollments to plan for facilities and for faculty recruitment</a:t>
            </a:r>
          </a:p>
          <a:p>
            <a:pPr lvl="0">
              <a:spcBef>
                <a:spcPts val="1600"/>
              </a:spcBef>
              <a:buSzPct val="110000"/>
              <a:buChar char="•"/>
            </a:pPr>
            <a:r>
              <a:rPr lang="en-US" sz="2400" dirty="0">
                <a:latin typeface="Cambria" panose="02040503050406030204" pitchFamily="18" charset="0"/>
                <a:ea typeface="Cambria" panose="02040503050406030204" pitchFamily="18" charset="0"/>
              </a:rPr>
              <a:t>Retail stores forecast demand to control inventory levels, hire employees and provide training</a:t>
            </a:r>
          </a:p>
        </p:txBody>
      </p:sp>
      <p:sp>
        <p:nvSpPr>
          <p:cNvPr id="7"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Importance of forecasting</a:t>
            </a:r>
          </a:p>
        </p:txBody>
      </p:sp>
      <p:sp>
        <p:nvSpPr>
          <p:cNvPr id="8" name="Rounded Rectangle 7">
            <a:extLst>
              <a:ext uri="{FF2B5EF4-FFF2-40B4-BE49-F238E27FC236}">
                <a16:creationId xmlns:a16="http://schemas.microsoft.com/office/drawing/2014/main" xmlns="" id="{2B32BDB9-3AC4-4884-B2A0-7A8D1971EE1C}"/>
              </a:ext>
            </a:extLst>
          </p:cNvPr>
          <p:cNvSpPr/>
          <p:nvPr/>
        </p:nvSpPr>
        <p:spPr>
          <a:xfrm>
            <a:off x="346350" y="838200"/>
            <a:ext cx="8382000" cy="5562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18665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5" name="Picture 4">
            <a:extLst>
              <a:ext uri="{FF2B5EF4-FFF2-40B4-BE49-F238E27FC236}">
                <a16:creationId xmlns:a16="http://schemas.microsoft.com/office/drawing/2014/main" xmlns="" id="{446E9F90-DCC7-4B7B-A3EB-9C994DD8B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 y="39510"/>
            <a:ext cx="1728215" cy="1753882"/>
          </a:xfrm>
          <a:prstGeom prst="rect">
            <a:avLst/>
          </a:prstGeom>
        </p:spPr>
      </p:pic>
      <p:sp>
        <p:nvSpPr>
          <p:cNvPr id="7" name="Rectangle 6">
            <a:extLst>
              <a:ext uri="{FF2B5EF4-FFF2-40B4-BE49-F238E27FC236}">
                <a16:creationId xmlns:a16="http://schemas.microsoft.com/office/drawing/2014/main" xmlns="" id="{0739B535-5796-4D7D-96DC-F199814A900B}"/>
              </a:ext>
            </a:extLst>
          </p:cNvPr>
          <p:cNvSpPr/>
          <p:nvPr/>
        </p:nvSpPr>
        <p:spPr>
          <a:xfrm>
            <a:off x="0" y="2685799"/>
            <a:ext cx="9144000" cy="1486403"/>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lvl="0"/>
            <a:r>
              <a:rPr lang="en-US" sz="2400" i="1" dirty="0">
                <a:latin typeface="Cambria" panose="02040503050406030204" pitchFamily="18" charset="0"/>
              </a:rPr>
              <a:t>Time series are often collected monthly or quarterly. These time series often contain a trend component, a seasonal component, and the irregular component</a:t>
            </a:r>
          </a:p>
        </p:txBody>
      </p:sp>
    </p:spTree>
    <p:extLst>
      <p:ext uri="{BB962C8B-B14F-4D97-AF65-F5344CB8AC3E}">
        <p14:creationId xmlns:p14="http://schemas.microsoft.com/office/powerpoint/2010/main" val="37238550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latin typeface="Cambria"/>
            </a:endParaRPr>
          </a:p>
        </p:txBody>
      </p:sp>
      <p:sp>
        <p:nvSpPr>
          <p:cNvPr id="3" name="Rectangle 2"/>
          <p:cNvSpPr/>
          <p:nvPr/>
        </p:nvSpPr>
        <p:spPr>
          <a:xfrm>
            <a:off x="304800" y="990600"/>
            <a:ext cx="4419600" cy="4114800"/>
          </a:xfrm>
          <a:prstGeom prst="rect">
            <a:avLst/>
          </a:prstGeom>
          <a:solidFill>
            <a:schemeClr val="bg1"/>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en-US" sz="1000" dirty="0">
              <a:latin typeface="Cambria"/>
            </a:endParaRPr>
          </a:p>
        </p:txBody>
      </p:sp>
      <p:pic>
        <p:nvPicPr>
          <p:cNvPr id="53253" name="Picture 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b="4182"/>
          <a:stretch>
            <a:fillRect/>
          </a:stretch>
        </p:blipFill>
        <p:spPr bwMode="auto">
          <a:xfrm>
            <a:off x="293914" y="1676400"/>
            <a:ext cx="7937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3254" name="TextBox 8"/>
          <p:cNvSpPr txBox="1">
            <a:spLocks noChangeArrowheads="1"/>
          </p:cNvSpPr>
          <p:nvPr/>
        </p:nvSpPr>
        <p:spPr bwMode="auto">
          <a:xfrm>
            <a:off x="1981200" y="3239869"/>
            <a:ext cx="57467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tx1"/>
                </a:solidFill>
                <a:latin typeface="Arial" panose="020B0604020202020204" pitchFamily="34" charset="0"/>
                <a:cs typeface="Arial" panose="020B0604020202020204" pitchFamily="34" charset="0"/>
              </a:defRPr>
            </a:lvl1pPr>
            <a:lvl2pPr marL="742950" indent="-285750">
              <a:defRPr sz="2500">
                <a:solidFill>
                  <a:schemeClr val="tx1"/>
                </a:solidFill>
                <a:latin typeface="Arial" panose="020B0604020202020204" pitchFamily="34" charset="0"/>
                <a:cs typeface="Arial" panose="020B0604020202020204" pitchFamily="34" charset="0"/>
              </a:defRPr>
            </a:lvl2pPr>
            <a:lvl3pPr marL="1143000" indent="-228600">
              <a:defRPr sz="2500">
                <a:solidFill>
                  <a:schemeClr val="tx1"/>
                </a:solidFill>
                <a:latin typeface="Arial" panose="020B0604020202020204" pitchFamily="34" charset="0"/>
                <a:cs typeface="Arial" panose="020B0604020202020204" pitchFamily="34" charset="0"/>
              </a:defRPr>
            </a:lvl3pPr>
            <a:lvl4pPr marL="1600200" indent="-228600">
              <a:defRPr sz="2500">
                <a:solidFill>
                  <a:schemeClr val="tx1"/>
                </a:solidFill>
                <a:latin typeface="Arial" panose="020B0604020202020204" pitchFamily="34" charset="0"/>
                <a:cs typeface="Arial" panose="020B0604020202020204" pitchFamily="34" charset="0"/>
              </a:defRPr>
            </a:lvl4pPr>
            <a:lvl5pPr marL="2057400" indent="-228600">
              <a:defRPr sz="2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9pPr>
          </a:lstStyle>
          <a:p>
            <a:pPr algn="ctr"/>
            <a:r>
              <a:rPr lang="en-US" sz="3600" b="1" dirty="0">
                <a:latin typeface="Cambria" panose="02040503050406030204" pitchFamily="18" charset="0"/>
              </a:rPr>
              <a:t>Time Series Models</a:t>
            </a:r>
          </a:p>
        </p:txBody>
      </p:sp>
    </p:spTree>
    <p:custDataLst>
      <p:tags r:id="rId1"/>
    </p:custDataLst>
    <p:extLst>
      <p:ext uri="{BB962C8B-B14F-4D97-AF65-F5344CB8AC3E}">
        <p14:creationId xmlns:p14="http://schemas.microsoft.com/office/powerpoint/2010/main" val="3699959962"/>
      </p:ext>
    </p:extLst>
  </p:cSld>
  <p:clrMapOvr>
    <a:masterClrMapping/>
  </p:clrMapOvr>
  <p:transition>
    <p:wipe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2" name="Google Shape;462;p68"/>
          <p:cNvSpPr txBox="1">
            <a:spLocks noGrp="1"/>
          </p:cNvSpPr>
          <p:nvPr>
            <p:ph type="body" idx="1"/>
          </p:nvPr>
        </p:nvSpPr>
        <p:spPr>
          <a:xfrm>
            <a:off x="363059" y="1446483"/>
            <a:ext cx="8348583" cy="4192317"/>
          </a:xfrm>
          <a:prstGeom prst="rect">
            <a:avLst/>
          </a:prstGeom>
        </p:spPr>
        <p:txBody>
          <a:bodyPr spcFirstLastPara="1" wrap="square" lIns="91425" tIns="91425" rIns="91425" bIns="91425" anchor="t" anchorCtr="0">
            <a:noAutofit/>
          </a:bodyPr>
          <a:lstStyle/>
          <a:p>
            <a:pPr lvl="0"/>
            <a:r>
              <a:rPr lang="en-US" sz="2400" dirty="0" err="1">
                <a:latin typeface="Cambria" panose="02040503050406030204" pitchFamily="18" charset="0"/>
                <a:ea typeface="Cambria" panose="02040503050406030204" pitchFamily="18" charset="0"/>
              </a:rPr>
              <a:t>Autoregression</a:t>
            </a:r>
            <a:r>
              <a:rPr lang="en-US" sz="2400" dirty="0">
                <a:latin typeface="Cambria" panose="02040503050406030204" pitchFamily="18" charset="0"/>
                <a:ea typeface="Cambria" panose="02040503050406030204" pitchFamily="18" charset="0"/>
              </a:rPr>
              <a:t> is a time series model that uses observations from previous time steps as input to a regression equation to predict the value at the next time step.</a:t>
            </a:r>
          </a:p>
          <a:p>
            <a:pPr lvl="0">
              <a:spcBef>
                <a:spcPts val="1600"/>
              </a:spcBef>
            </a:pPr>
            <a:r>
              <a:rPr lang="en-US" sz="2400" dirty="0">
                <a:latin typeface="Cambria" panose="02040503050406030204" pitchFamily="18" charset="0"/>
                <a:ea typeface="Cambria" panose="02040503050406030204" pitchFamily="18" charset="0"/>
              </a:rPr>
              <a:t>It is a very simple idea that can result in accurate forecasts on a range of time series problems.</a:t>
            </a:r>
          </a:p>
          <a:p>
            <a:pPr lvl="0">
              <a:spcBef>
                <a:spcPts val="1600"/>
              </a:spcBef>
            </a:pPr>
            <a:r>
              <a:rPr lang="en-US" sz="2400" dirty="0">
                <a:latin typeface="Cambria" panose="02040503050406030204" pitchFamily="18" charset="0"/>
                <a:ea typeface="Cambria" panose="02040503050406030204" pitchFamily="18" charset="0"/>
              </a:rPr>
              <a:t>Takes advantage of autocorrelation</a:t>
            </a:r>
          </a:p>
          <a:p>
            <a:pPr lvl="1"/>
            <a:r>
              <a:rPr lang="en-US" sz="2400" dirty="0">
                <a:latin typeface="Cambria" panose="02040503050406030204" pitchFamily="18" charset="0"/>
                <a:ea typeface="Cambria" panose="02040503050406030204" pitchFamily="18" charset="0"/>
              </a:rPr>
              <a:t>1st order - correlation between consecutive values</a:t>
            </a:r>
          </a:p>
          <a:p>
            <a:pPr lvl="1"/>
            <a:r>
              <a:rPr lang="en-US" sz="2400" dirty="0">
                <a:latin typeface="Cambria" panose="02040503050406030204" pitchFamily="18" charset="0"/>
                <a:ea typeface="Cambria" panose="02040503050406030204" pitchFamily="18" charset="0"/>
              </a:rPr>
              <a:t>2nd order - correlation between values 2 periods apart</a:t>
            </a:r>
          </a:p>
          <a:p>
            <a:pPr marL="114300" lvl="0" indent="0">
              <a:spcBef>
                <a:spcPts val="1600"/>
              </a:spcBef>
              <a:buNone/>
            </a:pPr>
            <a:endParaRPr lang="en-US" sz="2400" dirty="0">
              <a:latin typeface="Cambria" panose="02040503050406030204" pitchFamily="18" charset="0"/>
              <a:ea typeface="Cambria" panose="02040503050406030204" pitchFamily="18" charset="0"/>
            </a:endParaRPr>
          </a:p>
        </p:txBody>
      </p:sp>
      <p:sp>
        <p:nvSpPr>
          <p:cNvPr id="7"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Autoregressive Modeling</a:t>
            </a:r>
          </a:p>
        </p:txBody>
      </p:sp>
      <p:sp>
        <p:nvSpPr>
          <p:cNvPr id="8" name="Rounded Rectangle 7">
            <a:extLst>
              <a:ext uri="{FF2B5EF4-FFF2-40B4-BE49-F238E27FC236}">
                <a16:creationId xmlns:a16="http://schemas.microsoft.com/office/drawing/2014/main" xmlns="" id="{2B32BDB9-3AC4-4884-B2A0-7A8D1971EE1C}"/>
              </a:ext>
            </a:extLst>
          </p:cNvPr>
          <p:cNvSpPr/>
          <p:nvPr/>
        </p:nvSpPr>
        <p:spPr>
          <a:xfrm>
            <a:off x="346350" y="838200"/>
            <a:ext cx="8382000" cy="5562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277813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pic>
        <p:nvPicPr>
          <p:cNvPr id="573" name="Google Shape;573;p81"/>
          <p:cNvPicPr preferRelativeResize="0"/>
          <p:nvPr/>
        </p:nvPicPr>
        <p:blipFill>
          <a:blip r:embed="rId3">
            <a:alphaModFix/>
          </a:blip>
          <a:stretch>
            <a:fillRect/>
          </a:stretch>
        </p:blipFill>
        <p:spPr>
          <a:xfrm>
            <a:off x="1941176" y="2384789"/>
            <a:ext cx="4916824" cy="626136"/>
          </a:xfrm>
          <a:prstGeom prst="rect">
            <a:avLst/>
          </a:prstGeom>
          <a:noFill/>
          <a:ln>
            <a:noFill/>
          </a:ln>
        </p:spPr>
      </p:pic>
      <p:sp>
        <p:nvSpPr>
          <p:cNvPr id="574" name="Google Shape;574;p81"/>
          <p:cNvSpPr txBox="1"/>
          <p:nvPr/>
        </p:nvSpPr>
        <p:spPr>
          <a:xfrm>
            <a:off x="427171" y="859971"/>
            <a:ext cx="8412029" cy="1152000"/>
          </a:xfrm>
          <a:prstGeom prst="rect">
            <a:avLst/>
          </a:prstGeom>
          <a:noFill/>
          <a:ln>
            <a:noFill/>
          </a:ln>
        </p:spPr>
        <p:txBody>
          <a:bodyPr spcFirstLastPara="1" wrap="square" lIns="91425" tIns="91425" rIns="91425" bIns="91425" anchor="t" anchorCtr="0">
            <a:noAutofit/>
          </a:bodyPr>
          <a:lstStyle/>
          <a:p>
            <a:pPr marL="457200" indent="-342900">
              <a:lnSpc>
                <a:spcPct val="115000"/>
              </a:lnSpc>
              <a:spcBef>
                <a:spcPts val="10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Let </a:t>
            </a:r>
            <a:r>
              <a:rPr lang="en-GB" sz="2400" dirty="0" err="1">
                <a:latin typeface="Cambria" panose="02040503050406030204" pitchFamily="18" charset="0"/>
                <a:ea typeface="Cambria" panose="02040503050406030204" pitchFamily="18" charset="0"/>
                <a:cs typeface="Avenir"/>
                <a:sym typeface="Avenir"/>
              </a:rPr>
              <a:t>Xt</a:t>
            </a:r>
            <a:r>
              <a:rPr lang="en-GB" sz="2400" dirty="0">
                <a:latin typeface="Cambria" panose="02040503050406030204" pitchFamily="18" charset="0"/>
                <a:ea typeface="Cambria" panose="02040503050406030204" pitchFamily="18" charset="0"/>
                <a:cs typeface="Avenir"/>
                <a:sym typeface="Avenir"/>
              </a:rPr>
              <a:t>  (t = 1,2,3,.....,n) be time series</a:t>
            </a:r>
            <a:endParaRPr sz="2400" dirty="0">
              <a:latin typeface="Cambria" panose="02040503050406030204" pitchFamily="18" charset="0"/>
              <a:ea typeface="Cambria" panose="02040503050406030204" pitchFamily="18" charset="0"/>
              <a:cs typeface="Avenir"/>
              <a:sym typeface="Avenir"/>
            </a:endParaRPr>
          </a:p>
          <a:p>
            <a:pPr marL="457200" indent="-342900">
              <a:lnSpc>
                <a:spcPct val="115000"/>
              </a:lnSpc>
              <a:spcBef>
                <a:spcPts val="10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A autoregressive model of order p to represent that series is:</a:t>
            </a:r>
            <a:endParaRPr sz="2400" dirty="0">
              <a:latin typeface="Cambria" panose="02040503050406030204" pitchFamily="18" charset="0"/>
              <a:ea typeface="Cambria" panose="02040503050406030204" pitchFamily="18" charset="0"/>
              <a:cs typeface="Avenir"/>
              <a:sym typeface="Avenir"/>
            </a:endParaRPr>
          </a:p>
        </p:txBody>
      </p:sp>
      <p:sp>
        <p:nvSpPr>
          <p:cNvPr id="575" name="Google Shape;575;p81"/>
          <p:cNvSpPr txBox="1"/>
          <p:nvPr/>
        </p:nvSpPr>
        <p:spPr>
          <a:xfrm>
            <a:off x="405400" y="3010925"/>
            <a:ext cx="7728000" cy="2318400"/>
          </a:xfrm>
          <a:prstGeom prst="rect">
            <a:avLst/>
          </a:prstGeom>
          <a:noFill/>
          <a:ln>
            <a:noFill/>
          </a:ln>
        </p:spPr>
        <p:txBody>
          <a:bodyPr spcFirstLastPara="1" wrap="square" lIns="91425" tIns="91425" rIns="91425" bIns="91425" anchor="t" anchorCtr="0">
            <a:noAutofit/>
          </a:bodyPr>
          <a:lstStyle/>
          <a:p>
            <a:pPr marL="457200" indent="-342900">
              <a:lnSpc>
                <a:spcPct val="115000"/>
              </a:lnSpc>
              <a:spcBef>
                <a:spcPts val="10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Where</a:t>
            </a:r>
            <a:endParaRPr sz="2400" dirty="0">
              <a:latin typeface="Cambria" panose="02040503050406030204" pitchFamily="18" charset="0"/>
              <a:ea typeface="Cambria" panose="02040503050406030204" pitchFamily="18" charset="0"/>
              <a:cs typeface="Avenir"/>
              <a:sym typeface="Avenir"/>
            </a:endParaRPr>
          </a:p>
          <a:p>
            <a:pPr marL="914400" lvl="1" indent="-342900">
              <a:lnSpc>
                <a:spcPct val="115000"/>
              </a:lnSpc>
              <a:spcBef>
                <a:spcPts val="10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𝛾, </a:t>
            </a:r>
            <a:r>
              <a:rPr lang="en-GB" sz="2400" dirty="0" err="1">
                <a:latin typeface="Cambria" panose="02040503050406030204" pitchFamily="18" charset="0"/>
                <a:ea typeface="Cambria" panose="02040503050406030204" pitchFamily="18" charset="0"/>
                <a:cs typeface="Avenir"/>
                <a:sym typeface="Avenir"/>
              </a:rPr>
              <a:t>εt</a:t>
            </a:r>
            <a:r>
              <a:rPr lang="en-GB" sz="2400" dirty="0">
                <a:latin typeface="Cambria" panose="02040503050406030204" pitchFamily="18" charset="0"/>
                <a:ea typeface="Cambria" panose="02040503050406030204" pitchFamily="18" charset="0"/>
                <a:cs typeface="Avenir"/>
                <a:sym typeface="Avenir"/>
              </a:rPr>
              <a:t> are fixed parameters</a:t>
            </a:r>
            <a:endParaRPr sz="2400" dirty="0">
              <a:latin typeface="Cambria" panose="02040503050406030204" pitchFamily="18" charset="0"/>
              <a:ea typeface="Cambria" panose="02040503050406030204" pitchFamily="18" charset="0"/>
              <a:cs typeface="Avenir"/>
              <a:sym typeface="Avenir"/>
            </a:endParaRPr>
          </a:p>
          <a:p>
            <a:pPr marL="914400" lvl="1" indent="-342900">
              <a:lnSpc>
                <a:spcPct val="115000"/>
              </a:lnSpc>
              <a:spcBef>
                <a:spcPts val="10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φ are random variables that have</a:t>
            </a:r>
            <a:endParaRPr sz="2400" dirty="0">
              <a:latin typeface="Cambria" panose="02040503050406030204" pitchFamily="18" charset="0"/>
              <a:ea typeface="Cambria" panose="02040503050406030204" pitchFamily="18" charset="0"/>
              <a:cs typeface="Avenir"/>
              <a:sym typeface="Avenir"/>
            </a:endParaRPr>
          </a:p>
          <a:p>
            <a:pPr marL="1371600" lvl="2" indent="-342900">
              <a:lnSpc>
                <a:spcPct val="115000"/>
              </a:lnSpc>
              <a:spcBef>
                <a:spcPts val="10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Mean zero</a:t>
            </a:r>
            <a:endParaRPr sz="2400" dirty="0">
              <a:latin typeface="Cambria" panose="02040503050406030204" pitchFamily="18" charset="0"/>
              <a:ea typeface="Cambria" panose="02040503050406030204" pitchFamily="18" charset="0"/>
              <a:cs typeface="Avenir"/>
              <a:sym typeface="Avenir"/>
            </a:endParaRPr>
          </a:p>
          <a:p>
            <a:pPr marL="1371600" lvl="2" indent="-342900">
              <a:lnSpc>
                <a:spcPct val="115000"/>
              </a:lnSpc>
              <a:spcBef>
                <a:spcPts val="10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Constant variance</a:t>
            </a:r>
            <a:endParaRPr sz="2400" dirty="0">
              <a:latin typeface="Cambria" panose="02040503050406030204" pitchFamily="18" charset="0"/>
              <a:ea typeface="Cambria" panose="02040503050406030204" pitchFamily="18" charset="0"/>
              <a:cs typeface="Avenir"/>
              <a:sym typeface="Avenir"/>
            </a:endParaRPr>
          </a:p>
          <a:p>
            <a:pPr marL="1371600" lvl="2" indent="-342900">
              <a:lnSpc>
                <a:spcPct val="115000"/>
              </a:lnSpc>
              <a:spcBef>
                <a:spcPts val="10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Are not correlated with one another</a:t>
            </a:r>
            <a:endParaRPr sz="2400" dirty="0">
              <a:latin typeface="Cambria" panose="02040503050406030204" pitchFamily="18" charset="0"/>
              <a:ea typeface="Cambria" panose="02040503050406030204" pitchFamily="18" charset="0"/>
              <a:cs typeface="Avenir"/>
              <a:sym typeface="Avenir"/>
            </a:endParaRPr>
          </a:p>
        </p:txBody>
      </p:sp>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Autoregressive Modeling</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346350" y="838200"/>
            <a:ext cx="8382000" cy="5562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2077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noFill/>
          </a:ln>
          <a:effectLst>
            <a:innerShdw blurRad="114300">
              <a:prstClr val="black"/>
            </a:innerShdw>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rtlCol="0" anchor="ctr"/>
          <a:lstStyle/>
          <a:p>
            <a:pPr algn="ctr"/>
            <a:endParaRPr lang="en-US" sz="1000" dirty="0">
              <a:latin typeface="Cambria"/>
            </a:endParaRPr>
          </a:p>
        </p:txBody>
      </p:sp>
      <p:sp>
        <p:nvSpPr>
          <p:cNvPr id="3" name="Rectangle 2"/>
          <p:cNvSpPr/>
          <p:nvPr/>
        </p:nvSpPr>
        <p:spPr>
          <a:xfrm>
            <a:off x="304800" y="990600"/>
            <a:ext cx="4419600" cy="4114800"/>
          </a:xfrm>
          <a:prstGeom prst="rect">
            <a:avLst/>
          </a:prstGeom>
          <a:solidFill>
            <a:schemeClr val="bg1"/>
          </a:solidFill>
          <a:ln>
            <a:noFill/>
          </a:ln>
          <a:effectLst/>
          <a:scene3d>
            <a:camera prst="orthographicFront"/>
            <a:lightRig rig="threePt" dir="t"/>
          </a:scene3d>
          <a:sp3d>
            <a:bevelB/>
          </a:sp3d>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en-US" sz="1000" dirty="0">
              <a:latin typeface="Cambria"/>
            </a:endParaRPr>
          </a:p>
        </p:txBody>
      </p:sp>
      <p:pic>
        <p:nvPicPr>
          <p:cNvPr id="53253" name="Picture 5"/>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b="4182"/>
          <a:stretch>
            <a:fillRect/>
          </a:stretch>
        </p:blipFill>
        <p:spPr bwMode="auto">
          <a:xfrm>
            <a:off x="293914" y="1676400"/>
            <a:ext cx="7937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3254" name="TextBox 8"/>
          <p:cNvSpPr txBox="1">
            <a:spLocks noChangeArrowheads="1"/>
          </p:cNvSpPr>
          <p:nvPr/>
        </p:nvSpPr>
        <p:spPr bwMode="auto">
          <a:xfrm>
            <a:off x="1981200" y="3239869"/>
            <a:ext cx="57467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500">
                <a:solidFill>
                  <a:schemeClr val="tx1"/>
                </a:solidFill>
                <a:latin typeface="Arial" panose="020B0604020202020204" pitchFamily="34" charset="0"/>
                <a:cs typeface="Arial" panose="020B0604020202020204" pitchFamily="34" charset="0"/>
              </a:defRPr>
            </a:lvl1pPr>
            <a:lvl2pPr marL="742950" indent="-285750">
              <a:defRPr sz="2500">
                <a:solidFill>
                  <a:schemeClr val="tx1"/>
                </a:solidFill>
                <a:latin typeface="Arial" panose="020B0604020202020204" pitchFamily="34" charset="0"/>
                <a:cs typeface="Arial" panose="020B0604020202020204" pitchFamily="34" charset="0"/>
              </a:defRPr>
            </a:lvl2pPr>
            <a:lvl3pPr marL="1143000" indent="-228600">
              <a:defRPr sz="2500">
                <a:solidFill>
                  <a:schemeClr val="tx1"/>
                </a:solidFill>
                <a:latin typeface="Arial" panose="020B0604020202020204" pitchFamily="34" charset="0"/>
                <a:cs typeface="Arial" panose="020B0604020202020204" pitchFamily="34" charset="0"/>
              </a:defRPr>
            </a:lvl3pPr>
            <a:lvl4pPr marL="1600200" indent="-228600">
              <a:defRPr sz="2500">
                <a:solidFill>
                  <a:schemeClr val="tx1"/>
                </a:solidFill>
                <a:latin typeface="Arial" panose="020B0604020202020204" pitchFamily="34" charset="0"/>
                <a:cs typeface="Arial" panose="020B0604020202020204" pitchFamily="34" charset="0"/>
              </a:defRPr>
            </a:lvl4pPr>
            <a:lvl5pPr marL="2057400" indent="-228600">
              <a:defRPr sz="25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500">
                <a:solidFill>
                  <a:schemeClr val="tx1"/>
                </a:solidFill>
                <a:latin typeface="Arial" panose="020B0604020202020204" pitchFamily="34" charset="0"/>
                <a:cs typeface="Arial" panose="020B0604020202020204" pitchFamily="34" charset="0"/>
              </a:defRPr>
            </a:lvl9pPr>
          </a:lstStyle>
          <a:p>
            <a:pPr algn="ctr"/>
            <a:r>
              <a:rPr lang="en-US" sz="3600" b="1" dirty="0">
                <a:latin typeface="Cambria" panose="02040503050406030204" pitchFamily="18" charset="0"/>
              </a:rPr>
              <a:t>Introduction to Time Series</a:t>
            </a:r>
          </a:p>
        </p:txBody>
      </p:sp>
    </p:spTree>
    <p:custDataLst>
      <p:tags r:id="rId1"/>
    </p:custDataLst>
    <p:extLst>
      <p:ext uri="{BB962C8B-B14F-4D97-AF65-F5344CB8AC3E}">
        <p14:creationId xmlns:p14="http://schemas.microsoft.com/office/powerpoint/2010/main" val="1465323816"/>
      </p:ext>
    </p:extLst>
  </p:cSld>
  <p:clrMapOvr>
    <a:masterClrMapping/>
  </p:clrMapOvr>
  <p:transition>
    <p:wipe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5" name="Google Shape;575;p81"/>
          <p:cNvSpPr txBox="1"/>
          <p:nvPr/>
        </p:nvSpPr>
        <p:spPr>
          <a:xfrm>
            <a:off x="457200" y="990600"/>
            <a:ext cx="7728000" cy="2318400"/>
          </a:xfrm>
          <a:prstGeom prst="rect">
            <a:avLst/>
          </a:prstGeom>
          <a:noFill/>
          <a:ln>
            <a:noFill/>
          </a:ln>
        </p:spPr>
        <p:txBody>
          <a:bodyPr spcFirstLastPara="1" wrap="square" lIns="91425" tIns="91425" rIns="91425" bIns="91425" anchor="t" anchorCtr="0">
            <a:noAutofit/>
          </a:bodyPr>
          <a:lstStyle/>
          <a:p>
            <a:pPr marL="457200" indent="-342900">
              <a:lnSpc>
                <a:spcPct val="115000"/>
              </a:lnSpc>
              <a:spcBef>
                <a:spcPts val="1000"/>
              </a:spcBef>
              <a:buSzPts val="1800"/>
              <a:buFont typeface="Avenir"/>
              <a:buChar char="●"/>
            </a:pPr>
            <a:r>
              <a:rPr lang="en-US" sz="2400" dirty="0">
                <a:latin typeface="Cambria" panose="02040503050406030204" pitchFamily="18" charset="0"/>
                <a:ea typeface="Cambria" panose="02040503050406030204" pitchFamily="18" charset="0"/>
                <a:cs typeface="Avenir"/>
                <a:sym typeface="Avenir"/>
              </a:rPr>
              <a:t>Choose p (Note that  </a:t>
            </a:r>
            <a:r>
              <a:rPr lang="en-US" sz="2400" dirty="0" err="1">
                <a:latin typeface="Cambria" panose="02040503050406030204" pitchFamily="18" charset="0"/>
                <a:ea typeface="Cambria" panose="02040503050406030204" pitchFamily="18" charset="0"/>
                <a:cs typeface="Avenir"/>
                <a:sym typeface="Avenir"/>
              </a:rPr>
              <a:t>df</a:t>
            </a:r>
            <a:r>
              <a:rPr lang="en-US" sz="2400" dirty="0">
                <a:latin typeface="Cambria" panose="02040503050406030204" pitchFamily="18" charset="0"/>
                <a:ea typeface="Cambria" panose="02040503050406030204" pitchFamily="18" charset="0"/>
                <a:cs typeface="Avenir"/>
                <a:sym typeface="Avenir"/>
              </a:rPr>
              <a:t> = n – 2p – 1)</a:t>
            </a:r>
          </a:p>
          <a:p>
            <a:pPr marL="457200" indent="-342900">
              <a:lnSpc>
                <a:spcPct val="115000"/>
              </a:lnSpc>
              <a:spcBef>
                <a:spcPts val="1000"/>
              </a:spcBef>
              <a:buSzPts val="1800"/>
              <a:buFont typeface="Avenir"/>
              <a:buChar char="●"/>
            </a:pPr>
            <a:r>
              <a:rPr lang="en-US" sz="2400" dirty="0">
                <a:latin typeface="Cambria" panose="02040503050406030204" pitchFamily="18" charset="0"/>
                <a:ea typeface="Cambria" panose="02040503050406030204" pitchFamily="18" charset="0"/>
                <a:cs typeface="Avenir"/>
                <a:sym typeface="Avenir"/>
              </a:rPr>
              <a:t>Form a series of “lagged predictor” variables</a:t>
            </a:r>
          </a:p>
          <a:p>
            <a:pPr marL="914400" lvl="1" indent="-317500">
              <a:spcBef>
                <a:spcPts val="1000"/>
              </a:spcBef>
              <a:buSzPts val="1400"/>
              <a:buChar char="○"/>
            </a:pPr>
            <a:r>
              <a:rPr lang="en-US" sz="2400" dirty="0">
                <a:latin typeface="Cambria" panose="02040503050406030204" pitchFamily="18" charset="0"/>
                <a:ea typeface="Cambria" panose="02040503050406030204" pitchFamily="18" charset="0"/>
                <a:cs typeface="Avenir"/>
                <a:sym typeface="Avenir"/>
              </a:rPr>
              <a:t>  </a:t>
            </a:r>
            <a:r>
              <a:rPr lang="en-GB" sz="2400" dirty="0"/>
              <a:t>Y</a:t>
            </a:r>
            <a:r>
              <a:rPr lang="en-GB" sz="2400" baseline="-25000" dirty="0"/>
              <a:t>i-1</a:t>
            </a:r>
            <a:r>
              <a:rPr lang="en-GB" sz="2400" dirty="0"/>
              <a:t> , Y</a:t>
            </a:r>
            <a:r>
              <a:rPr lang="en-GB" sz="2400" baseline="-25000" dirty="0"/>
              <a:t>i-2</a:t>
            </a:r>
            <a:r>
              <a:rPr lang="en-GB" sz="2400" dirty="0"/>
              <a:t> , … ,Y</a:t>
            </a:r>
            <a:r>
              <a:rPr lang="en-GB" sz="2400" baseline="-25000" dirty="0"/>
              <a:t>i-p</a:t>
            </a:r>
          </a:p>
          <a:p>
            <a:pPr marL="457200" indent="-342900">
              <a:lnSpc>
                <a:spcPct val="115000"/>
              </a:lnSpc>
              <a:spcBef>
                <a:spcPts val="1000"/>
              </a:spcBef>
              <a:buSzPts val="1800"/>
              <a:buFont typeface="Avenir"/>
              <a:buChar char="●"/>
            </a:pPr>
            <a:r>
              <a:rPr lang="en-US" sz="2400" dirty="0">
                <a:latin typeface="Cambria" panose="02040503050406030204" pitchFamily="18" charset="0"/>
                <a:ea typeface="Cambria" panose="02040503050406030204" pitchFamily="18" charset="0"/>
                <a:cs typeface="Avenir"/>
                <a:sym typeface="Avenir"/>
              </a:rPr>
              <a:t>Use Excel or Minitab to run regression model using all p variables </a:t>
            </a:r>
          </a:p>
          <a:p>
            <a:pPr marL="457200" lvl="0" indent="-342900">
              <a:spcBef>
                <a:spcPts val="1000"/>
              </a:spcBef>
              <a:buSzPts val="1800"/>
              <a:buChar char="●"/>
            </a:pPr>
            <a:r>
              <a:rPr lang="en-US" sz="2400" dirty="0">
                <a:latin typeface="Cambria" panose="02040503050406030204" pitchFamily="18" charset="0"/>
                <a:ea typeface="Cambria" panose="02040503050406030204" pitchFamily="18" charset="0"/>
                <a:cs typeface="Avenir"/>
                <a:sym typeface="Avenir"/>
              </a:rPr>
              <a:t>Test significance of </a:t>
            </a:r>
            <a:r>
              <a:rPr lang="en-GB" sz="2400" dirty="0" err="1"/>
              <a:t>A</a:t>
            </a:r>
            <a:r>
              <a:rPr lang="en-GB" sz="2400" baseline="-25000" dirty="0" err="1"/>
              <a:t>p</a:t>
            </a:r>
            <a:endParaRPr lang="en-GB" sz="2400" baseline="-25000" dirty="0"/>
          </a:p>
          <a:p>
            <a:pPr marL="914400" lvl="1" indent="-342900">
              <a:lnSpc>
                <a:spcPct val="115000"/>
              </a:lnSpc>
              <a:spcBef>
                <a:spcPts val="1000"/>
              </a:spcBef>
              <a:buSzPts val="1800"/>
              <a:buFont typeface="Courier New" panose="02070309020205020404" pitchFamily="49" charset="0"/>
              <a:buChar char="o"/>
            </a:pPr>
            <a:r>
              <a:rPr lang="en-US" sz="2400" dirty="0">
                <a:latin typeface="Cambria" panose="02040503050406030204" pitchFamily="18" charset="0"/>
                <a:ea typeface="Cambria" panose="02040503050406030204" pitchFamily="18" charset="0"/>
                <a:cs typeface="Avenir"/>
                <a:sym typeface="Avenir"/>
              </a:rPr>
              <a:t>If null hypothesis rejected, this model is selected</a:t>
            </a:r>
          </a:p>
          <a:p>
            <a:pPr marL="914400" lvl="1" indent="-342900">
              <a:lnSpc>
                <a:spcPct val="115000"/>
              </a:lnSpc>
              <a:spcBef>
                <a:spcPts val="1000"/>
              </a:spcBef>
              <a:buSzPts val="1800"/>
              <a:buFont typeface="Courier New" panose="02070309020205020404" pitchFamily="49" charset="0"/>
              <a:buChar char="o"/>
            </a:pPr>
            <a:r>
              <a:rPr lang="en-US" sz="2400" dirty="0">
                <a:latin typeface="Cambria" panose="02040503050406030204" pitchFamily="18" charset="0"/>
                <a:ea typeface="Cambria" panose="02040503050406030204" pitchFamily="18" charset="0"/>
                <a:cs typeface="Avenir"/>
                <a:sym typeface="Avenir"/>
              </a:rPr>
              <a:t>If null hypothesis not rejected, decrease p by 1 and repeat</a:t>
            </a:r>
          </a:p>
        </p:txBody>
      </p:sp>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Steps to build a AR Model</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346350" y="838200"/>
            <a:ext cx="8382000" cy="5562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177174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7" name="Google Shape;587;p83"/>
          <p:cNvSpPr/>
          <p:nvPr/>
        </p:nvSpPr>
        <p:spPr>
          <a:xfrm>
            <a:off x="0" y="838200"/>
            <a:ext cx="9159600" cy="1219200"/>
          </a:xfrm>
          <a:prstGeom prst="rect">
            <a:avLst/>
          </a:prstGeom>
          <a:solidFill>
            <a:schemeClr val="accent6">
              <a:lumMod val="20000"/>
              <a:lumOff val="80000"/>
            </a:schemeClr>
          </a:solidFill>
          <a:ln>
            <a:noFill/>
          </a:ln>
        </p:spPr>
        <p:txBody>
          <a:bodyPr spcFirstLastPara="1" wrap="square" lIns="90475" tIns="44450" rIns="90475" bIns="44450" anchor="t" anchorCtr="0">
            <a:noAutofit/>
          </a:bodyPr>
          <a:lstStyle/>
          <a:p>
            <a:pPr algn="ctr"/>
            <a:r>
              <a:rPr lang="en-GB" sz="2400" dirty="0">
                <a:latin typeface="Cambria" panose="02040503050406030204" pitchFamily="18" charset="0"/>
                <a:ea typeface="Cambria" panose="02040503050406030204" pitchFamily="18" charset="0"/>
                <a:cs typeface="Avenir"/>
                <a:sym typeface="Avenir"/>
              </a:rPr>
              <a:t>The Office Concept Corp. has acquired a number of office units (in thousands of square feet) over the last eight years. Develop the second order Autoregressive model</a:t>
            </a:r>
            <a:endParaRPr sz="2400" dirty="0">
              <a:latin typeface="Cambria" panose="02040503050406030204" pitchFamily="18" charset="0"/>
              <a:ea typeface="Cambria" panose="02040503050406030204" pitchFamily="18" charset="0"/>
              <a:cs typeface="Avenir"/>
              <a:sym typeface="Avenir"/>
            </a:endParaRPr>
          </a:p>
        </p:txBody>
      </p:sp>
      <p:graphicFrame>
        <p:nvGraphicFramePr>
          <p:cNvPr id="588" name="Google Shape;588;p83"/>
          <p:cNvGraphicFramePr/>
          <p:nvPr>
            <p:extLst>
              <p:ext uri="{D42A27DB-BD31-4B8C-83A1-F6EECF244321}">
                <p14:modId xmlns:p14="http://schemas.microsoft.com/office/powerpoint/2010/main" val="68971617"/>
              </p:ext>
            </p:extLst>
          </p:nvPr>
        </p:nvGraphicFramePr>
        <p:xfrm>
          <a:off x="3296150" y="2209800"/>
          <a:ext cx="2551700" cy="4114530"/>
        </p:xfrm>
        <a:graphic>
          <a:graphicData uri="http://schemas.openxmlformats.org/drawingml/2006/table">
            <a:tbl>
              <a:tblPr>
                <a:noFill/>
              </a:tblPr>
              <a:tblGrid>
                <a:gridCol w="1275850">
                  <a:extLst>
                    <a:ext uri="{9D8B030D-6E8A-4147-A177-3AD203B41FA5}">
                      <a16:colId xmlns:a16="http://schemas.microsoft.com/office/drawing/2014/main" xmlns="" val="20000"/>
                    </a:ext>
                  </a:extLst>
                </a:gridCol>
                <a:gridCol w="1275850">
                  <a:extLst>
                    <a:ext uri="{9D8B030D-6E8A-4147-A177-3AD203B41FA5}">
                      <a16:colId xmlns:a16="http://schemas.microsoft.com/office/drawing/2014/main" xmlns="" val="20001"/>
                    </a:ext>
                  </a:extLst>
                </a:gridCol>
              </a:tblGrid>
              <a:tr h="325550">
                <a:tc>
                  <a:txBody>
                    <a:bodyPr/>
                    <a:lstStyle/>
                    <a:p>
                      <a:pPr marL="0" lvl="0" indent="0" algn="l" rtl="0">
                        <a:spcBef>
                          <a:spcPts val="0"/>
                        </a:spcBef>
                        <a:spcAft>
                          <a:spcPts val="0"/>
                        </a:spcAft>
                        <a:buNone/>
                      </a:pPr>
                      <a:r>
                        <a:rPr lang="en-GB" dirty="0">
                          <a:latin typeface="Cambria" panose="02040503050406030204" pitchFamily="18" charset="0"/>
                          <a:ea typeface="Cambria" panose="02040503050406030204" pitchFamily="18" charset="0"/>
                          <a:cs typeface="Avenir"/>
                          <a:sym typeface="Avenir"/>
                        </a:rPr>
                        <a:t>Year</a:t>
                      </a:r>
                      <a:endParaRPr dirty="0">
                        <a:latin typeface="Cambria" panose="02040503050406030204" pitchFamily="18" charset="0"/>
                        <a:ea typeface="Cambria" panose="02040503050406030204" pitchFamily="18" charset="0"/>
                        <a:cs typeface="Avenir"/>
                        <a:sym typeface="Avenir"/>
                      </a:endParaRPr>
                    </a:p>
                  </a:txBody>
                  <a:tcPr marL="91425" marR="91425" marT="91425" marB="91425">
                    <a:solidFill>
                      <a:srgbClr val="FFFFFF"/>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Unit</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FFFFFF"/>
                    </a:solidFill>
                  </a:tcPr>
                </a:tc>
                <a:extLst>
                  <a:ext uri="{0D108BD9-81ED-4DB2-BD59-A6C34878D82A}">
                    <a16:rowId xmlns:a16="http://schemas.microsoft.com/office/drawing/2014/main" xmlns="" val="10000"/>
                  </a:ext>
                </a:extLst>
              </a:tr>
              <a:tr h="325550">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1997</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EFEFEF"/>
                    </a:solidFill>
                  </a:tcPr>
                </a:tc>
                <a:tc>
                  <a:txBody>
                    <a:bodyPr/>
                    <a:lstStyle/>
                    <a:p>
                      <a:pPr marL="0" lvl="0" indent="0" algn="l" rtl="0">
                        <a:spcBef>
                          <a:spcPts val="0"/>
                        </a:spcBef>
                        <a:spcAft>
                          <a:spcPts val="0"/>
                        </a:spcAft>
                        <a:buNone/>
                      </a:pPr>
                      <a:r>
                        <a:rPr lang="en-GB" dirty="0">
                          <a:latin typeface="Cambria" panose="02040503050406030204" pitchFamily="18" charset="0"/>
                          <a:ea typeface="Cambria" panose="02040503050406030204" pitchFamily="18" charset="0"/>
                          <a:cs typeface="Avenir"/>
                          <a:sym typeface="Avenir"/>
                        </a:rPr>
                        <a:t>4</a:t>
                      </a:r>
                      <a:endParaRPr dirty="0">
                        <a:latin typeface="Cambria" panose="02040503050406030204" pitchFamily="18" charset="0"/>
                        <a:ea typeface="Cambria" panose="02040503050406030204" pitchFamily="18" charset="0"/>
                        <a:cs typeface="Avenir"/>
                        <a:sym typeface="Avenir"/>
                      </a:endParaRPr>
                    </a:p>
                  </a:txBody>
                  <a:tcPr marL="91425" marR="91425" marT="91425" marB="91425">
                    <a:solidFill>
                      <a:srgbClr val="EFEFEF"/>
                    </a:solidFill>
                  </a:tcPr>
                </a:tc>
                <a:extLst>
                  <a:ext uri="{0D108BD9-81ED-4DB2-BD59-A6C34878D82A}">
                    <a16:rowId xmlns:a16="http://schemas.microsoft.com/office/drawing/2014/main" xmlns="" val="10001"/>
                  </a:ext>
                </a:extLst>
              </a:tr>
              <a:tr h="325550">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1998</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EFEFEF"/>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3</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EFEFEF"/>
                    </a:solidFill>
                  </a:tcPr>
                </a:tc>
                <a:extLst>
                  <a:ext uri="{0D108BD9-81ED-4DB2-BD59-A6C34878D82A}">
                    <a16:rowId xmlns:a16="http://schemas.microsoft.com/office/drawing/2014/main" xmlns="" val="10002"/>
                  </a:ext>
                </a:extLst>
              </a:tr>
              <a:tr h="325550">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1999</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EFEFEF"/>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2</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EFEFEF"/>
                    </a:solidFill>
                  </a:tcPr>
                </a:tc>
                <a:extLst>
                  <a:ext uri="{0D108BD9-81ED-4DB2-BD59-A6C34878D82A}">
                    <a16:rowId xmlns:a16="http://schemas.microsoft.com/office/drawing/2014/main" xmlns="" val="10003"/>
                  </a:ext>
                </a:extLst>
              </a:tr>
              <a:tr h="325550">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2000</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EFEFEF"/>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3</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EFEFEF"/>
                    </a:solidFill>
                  </a:tcPr>
                </a:tc>
                <a:extLst>
                  <a:ext uri="{0D108BD9-81ED-4DB2-BD59-A6C34878D82A}">
                    <a16:rowId xmlns:a16="http://schemas.microsoft.com/office/drawing/2014/main" xmlns="" val="10004"/>
                  </a:ext>
                </a:extLst>
              </a:tr>
              <a:tr h="325550">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2001</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EFEFEF"/>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2</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EFEFEF"/>
                    </a:solidFill>
                  </a:tcPr>
                </a:tc>
                <a:extLst>
                  <a:ext uri="{0D108BD9-81ED-4DB2-BD59-A6C34878D82A}">
                    <a16:rowId xmlns:a16="http://schemas.microsoft.com/office/drawing/2014/main" xmlns="" val="10005"/>
                  </a:ext>
                </a:extLst>
              </a:tr>
              <a:tr h="325550">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2002</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EFEFEF"/>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2</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EFEFEF"/>
                    </a:solidFill>
                  </a:tcPr>
                </a:tc>
                <a:extLst>
                  <a:ext uri="{0D108BD9-81ED-4DB2-BD59-A6C34878D82A}">
                    <a16:rowId xmlns:a16="http://schemas.microsoft.com/office/drawing/2014/main" xmlns="" val="10006"/>
                  </a:ext>
                </a:extLst>
              </a:tr>
              <a:tr h="325550">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2003</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EFEFEF"/>
                    </a:solidFill>
                  </a:tcPr>
                </a:tc>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4</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EFEFEF"/>
                    </a:solidFill>
                  </a:tcPr>
                </a:tc>
                <a:extLst>
                  <a:ext uri="{0D108BD9-81ED-4DB2-BD59-A6C34878D82A}">
                    <a16:rowId xmlns:a16="http://schemas.microsoft.com/office/drawing/2014/main" xmlns="" val="10007"/>
                  </a:ext>
                </a:extLst>
              </a:tr>
              <a:tr h="325550">
                <a:tc>
                  <a:txBody>
                    <a:bodyPr/>
                    <a:lstStyle/>
                    <a:p>
                      <a:pPr marL="0" lvl="0" indent="0" algn="l" rtl="0">
                        <a:spcBef>
                          <a:spcPts val="0"/>
                        </a:spcBef>
                        <a:spcAft>
                          <a:spcPts val="0"/>
                        </a:spcAft>
                        <a:buNone/>
                      </a:pPr>
                      <a:r>
                        <a:rPr lang="en-GB">
                          <a:latin typeface="Cambria" panose="02040503050406030204" pitchFamily="18" charset="0"/>
                          <a:ea typeface="Cambria" panose="02040503050406030204" pitchFamily="18" charset="0"/>
                          <a:cs typeface="Avenir"/>
                          <a:sym typeface="Avenir"/>
                        </a:rPr>
                        <a:t>2004</a:t>
                      </a:r>
                      <a:endParaRPr>
                        <a:latin typeface="Cambria" panose="02040503050406030204" pitchFamily="18" charset="0"/>
                        <a:ea typeface="Cambria" panose="02040503050406030204" pitchFamily="18" charset="0"/>
                        <a:cs typeface="Avenir"/>
                        <a:sym typeface="Avenir"/>
                      </a:endParaRPr>
                    </a:p>
                  </a:txBody>
                  <a:tcPr marL="91425" marR="91425" marT="91425" marB="91425">
                    <a:solidFill>
                      <a:srgbClr val="EFEFEF"/>
                    </a:solidFill>
                  </a:tcPr>
                </a:tc>
                <a:tc>
                  <a:txBody>
                    <a:bodyPr/>
                    <a:lstStyle/>
                    <a:p>
                      <a:pPr marL="0" lvl="0" indent="0" algn="l" rtl="0">
                        <a:spcBef>
                          <a:spcPts val="0"/>
                        </a:spcBef>
                        <a:spcAft>
                          <a:spcPts val="0"/>
                        </a:spcAft>
                        <a:buNone/>
                      </a:pPr>
                      <a:r>
                        <a:rPr lang="en-GB" dirty="0">
                          <a:latin typeface="Cambria" panose="02040503050406030204" pitchFamily="18" charset="0"/>
                          <a:ea typeface="Cambria" panose="02040503050406030204" pitchFamily="18" charset="0"/>
                          <a:cs typeface="Avenir"/>
                          <a:sym typeface="Avenir"/>
                        </a:rPr>
                        <a:t>6</a:t>
                      </a:r>
                      <a:endParaRPr dirty="0">
                        <a:latin typeface="Cambria" panose="02040503050406030204" pitchFamily="18" charset="0"/>
                        <a:ea typeface="Cambria" panose="02040503050406030204" pitchFamily="18" charset="0"/>
                        <a:cs typeface="Avenir"/>
                        <a:sym typeface="Avenir"/>
                      </a:endParaRPr>
                    </a:p>
                  </a:txBody>
                  <a:tcPr marL="91425" marR="91425" marT="91425" marB="91425">
                    <a:solidFill>
                      <a:srgbClr val="EFEFEF"/>
                    </a:solidFill>
                  </a:tcPr>
                </a:tc>
                <a:extLst>
                  <a:ext uri="{0D108BD9-81ED-4DB2-BD59-A6C34878D82A}">
                    <a16:rowId xmlns:a16="http://schemas.microsoft.com/office/drawing/2014/main" xmlns="" val="10008"/>
                  </a:ext>
                </a:extLst>
              </a:tr>
            </a:tbl>
          </a:graphicData>
        </a:graphic>
      </p:graphicFrame>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Autoregressive Model Example</a:t>
            </a:r>
          </a:p>
        </p:txBody>
      </p:sp>
    </p:spTree>
    <p:extLst>
      <p:ext uri="{BB962C8B-B14F-4D97-AF65-F5344CB8AC3E}">
        <p14:creationId xmlns:p14="http://schemas.microsoft.com/office/powerpoint/2010/main" val="14254416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5" name="Google Shape;595;p84"/>
          <p:cNvSpPr/>
          <p:nvPr/>
        </p:nvSpPr>
        <p:spPr>
          <a:xfrm>
            <a:off x="75014" y="1281201"/>
            <a:ext cx="4343400" cy="1481381"/>
          </a:xfrm>
          <a:prstGeom prst="rect">
            <a:avLst/>
          </a:prstGeom>
          <a:solidFill>
            <a:srgbClr val="FFFFFF"/>
          </a:solidFill>
          <a:ln>
            <a:noFill/>
          </a:ln>
        </p:spPr>
        <p:txBody>
          <a:bodyPr spcFirstLastPara="1" wrap="square" lIns="90475" tIns="44450" rIns="90475" bIns="44450" anchor="t" anchorCtr="0">
            <a:noAutofit/>
          </a:bodyPr>
          <a:lstStyle/>
          <a:p>
            <a:pPr marL="342900" indent="-342900">
              <a:lnSpc>
                <a:spcPct val="110000"/>
              </a:lnSpc>
              <a:buClr>
                <a:srgbClr val="000000"/>
              </a:buClr>
              <a:buSzPct val="110000"/>
              <a:buFont typeface="Avenir"/>
              <a:buChar char="•"/>
            </a:pPr>
            <a:r>
              <a:rPr lang="en-GB" sz="2400" dirty="0">
                <a:solidFill>
                  <a:srgbClr val="000000"/>
                </a:solidFill>
                <a:latin typeface="Cambria" panose="02040503050406030204" pitchFamily="18" charset="0"/>
                <a:ea typeface="Cambria" panose="02040503050406030204" pitchFamily="18" charset="0"/>
                <a:cs typeface="Avenir"/>
                <a:sym typeface="Avenir"/>
              </a:rPr>
              <a:t>Develop the 2nd order table</a:t>
            </a:r>
            <a:endParaRPr sz="2400" dirty="0">
              <a:latin typeface="Cambria" panose="02040503050406030204" pitchFamily="18" charset="0"/>
              <a:ea typeface="Cambria" panose="02040503050406030204" pitchFamily="18" charset="0"/>
              <a:cs typeface="Avenir"/>
              <a:sym typeface="Avenir"/>
            </a:endParaRPr>
          </a:p>
          <a:p>
            <a:pPr marL="342900" indent="-342900">
              <a:lnSpc>
                <a:spcPct val="110000"/>
              </a:lnSpc>
              <a:spcBef>
                <a:spcPts val="1000"/>
              </a:spcBef>
              <a:buClr>
                <a:srgbClr val="000000"/>
              </a:buClr>
              <a:buSzPct val="110000"/>
              <a:buFont typeface="Avenir"/>
              <a:buChar char="•"/>
            </a:pPr>
            <a:r>
              <a:rPr lang="en-GB" sz="2400" dirty="0">
                <a:solidFill>
                  <a:srgbClr val="000000"/>
                </a:solidFill>
                <a:latin typeface="Cambria" panose="02040503050406030204" pitchFamily="18" charset="0"/>
                <a:ea typeface="Cambria" panose="02040503050406030204" pitchFamily="18" charset="0"/>
                <a:cs typeface="Avenir"/>
                <a:sym typeface="Avenir"/>
              </a:rPr>
              <a:t>Use Excel or Minitab to estimate a regression model</a:t>
            </a:r>
            <a:endParaRPr sz="2400" dirty="0">
              <a:latin typeface="Cambria" panose="02040503050406030204" pitchFamily="18" charset="0"/>
              <a:ea typeface="Cambria" panose="02040503050406030204" pitchFamily="18" charset="0"/>
              <a:cs typeface="Avenir"/>
              <a:sym typeface="Avenir"/>
            </a:endParaRPr>
          </a:p>
        </p:txBody>
      </p:sp>
      <p:grpSp>
        <p:nvGrpSpPr>
          <p:cNvPr id="2" name="Group 1"/>
          <p:cNvGrpSpPr/>
          <p:nvPr/>
        </p:nvGrpSpPr>
        <p:grpSpPr>
          <a:xfrm>
            <a:off x="195265" y="3386136"/>
            <a:ext cx="4986335" cy="2633664"/>
            <a:chOff x="195265" y="3070556"/>
            <a:chExt cx="4986335" cy="2633664"/>
          </a:xfrm>
        </p:grpSpPr>
        <p:pic>
          <p:nvPicPr>
            <p:cNvPr id="593" name="Google Shape;593;p84"/>
            <p:cNvPicPr preferRelativeResize="0"/>
            <p:nvPr/>
          </p:nvPicPr>
          <p:blipFill rotWithShape="1">
            <a:blip r:embed="rId3">
              <a:alphaModFix/>
            </a:blip>
            <a:srcRect/>
            <a:stretch/>
          </p:blipFill>
          <p:spPr>
            <a:xfrm>
              <a:off x="271562" y="3450763"/>
              <a:ext cx="3670301" cy="1603374"/>
            </a:xfrm>
            <a:prstGeom prst="rect">
              <a:avLst/>
            </a:prstGeom>
            <a:noFill/>
            <a:ln>
              <a:noFill/>
            </a:ln>
          </p:spPr>
        </p:pic>
        <p:sp>
          <p:nvSpPr>
            <p:cNvPr id="594" name="Google Shape;594;p84"/>
            <p:cNvSpPr/>
            <p:nvPr/>
          </p:nvSpPr>
          <p:spPr>
            <a:xfrm>
              <a:off x="195265" y="3070556"/>
              <a:ext cx="2360700" cy="397500"/>
            </a:xfrm>
            <a:prstGeom prst="rect">
              <a:avLst/>
            </a:prstGeom>
            <a:noFill/>
            <a:ln>
              <a:noFill/>
            </a:ln>
          </p:spPr>
          <p:txBody>
            <a:bodyPr spcFirstLastPara="1" wrap="square" lIns="90475" tIns="44450" rIns="90475" bIns="44450" anchor="t" anchorCtr="0">
              <a:noAutofit/>
            </a:bodyPr>
            <a:lstStyle/>
            <a:p>
              <a:r>
                <a:rPr lang="en-GB" sz="2400" b="1" dirty="0">
                  <a:solidFill>
                    <a:srgbClr val="000000"/>
                  </a:solidFill>
                  <a:latin typeface="Cambria" panose="02040503050406030204" pitchFamily="18" charset="0"/>
                  <a:ea typeface="Cambria" panose="02040503050406030204" pitchFamily="18" charset="0"/>
                  <a:cs typeface="Avenir"/>
                  <a:sym typeface="Avenir"/>
                </a:rPr>
                <a:t>Output</a:t>
              </a:r>
              <a:endParaRPr sz="2000" dirty="0">
                <a:latin typeface="Cambria" panose="02040503050406030204" pitchFamily="18" charset="0"/>
                <a:ea typeface="Cambria" panose="02040503050406030204" pitchFamily="18" charset="0"/>
                <a:cs typeface="Avenir"/>
                <a:sym typeface="Avenir"/>
              </a:endParaRPr>
            </a:p>
          </p:txBody>
        </p:sp>
        <p:cxnSp>
          <p:nvCxnSpPr>
            <p:cNvPr id="596" name="Google Shape;596;p84"/>
            <p:cNvCxnSpPr/>
            <p:nvPr/>
          </p:nvCxnSpPr>
          <p:spPr>
            <a:xfrm>
              <a:off x="4157665" y="4670756"/>
              <a:ext cx="0" cy="533400"/>
            </a:xfrm>
            <a:prstGeom prst="straightConnector1">
              <a:avLst/>
            </a:prstGeom>
            <a:noFill/>
            <a:ln w="28575" cap="flat" cmpd="sng">
              <a:solidFill>
                <a:srgbClr val="800080"/>
              </a:solidFill>
              <a:prstDash val="solid"/>
              <a:round/>
              <a:headEnd type="none" w="sm" len="sm"/>
              <a:tailEnd type="stealth" w="med" len="med"/>
            </a:ln>
          </p:spPr>
        </p:cxnSp>
        <p:cxnSp>
          <p:nvCxnSpPr>
            <p:cNvPr id="597" name="Google Shape;597;p84"/>
            <p:cNvCxnSpPr/>
            <p:nvPr/>
          </p:nvCxnSpPr>
          <p:spPr>
            <a:xfrm>
              <a:off x="2633665" y="4365956"/>
              <a:ext cx="0" cy="838200"/>
            </a:xfrm>
            <a:prstGeom prst="straightConnector1">
              <a:avLst/>
            </a:prstGeom>
            <a:noFill/>
            <a:ln w="28575" cap="flat" cmpd="sng">
              <a:solidFill>
                <a:srgbClr val="800080"/>
              </a:solidFill>
              <a:prstDash val="solid"/>
              <a:miter lim="800000"/>
              <a:headEnd type="none" w="med" len="med"/>
              <a:tailEnd type="triangle" w="med" len="med"/>
            </a:ln>
          </p:spPr>
        </p:cxnSp>
        <p:pic>
          <p:nvPicPr>
            <p:cNvPr id="598" name="Google Shape;598;p84"/>
            <p:cNvPicPr preferRelativeResize="0"/>
            <p:nvPr/>
          </p:nvPicPr>
          <p:blipFill rotWithShape="1">
            <a:blip r:embed="rId4">
              <a:alphaModFix/>
            </a:blip>
            <a:srcRect/>
            <a:stretch/>
          </p:blipFill>
          <p:spPr>
            <a:xfrm>
              <a:off x="612779" y="5204157"/>
              <a:ext cx="4568821" cy="500063"/>
            </a:xfrm>
            <a:prstGeom prst="rect">
              <a:avLst/>
            </a:prstGeom>
            <a:solidFill>
              <a:srgbClr val="FDE0BD"/>
            </a:solidFill>
            <a:ln w="9525" cap="flat" cmpd="sng">
              <a:solidFill>
                <a:srgbClr val="000000"/>
              </a:solidFill>
              <a:prstDash val="solid"/>
              <a:miter lim="800000"/>
              <a:headEnd type="none" w="sm" len="sm"/>
              <a:tailEnd type="none" w="sm" len="sm"/>
            </a:ln>
          </p:spPr>
        </p:pic>
        <p:cxnSp>
          <p:nvCxnSpPr>
            <p:cNvPr id="599" name="Google Shape;599;p84"/>
            <p:cNvCxnSpPr/>
            <p:nvPr/>
          </p:nvCxnSpPr>
          <p:spPr>
            <a:xfrm>
              <a:off x="2633665" y="4365956"/>
              <a:ext cx="228600" cy="0"/>
            </a:xfrm>
            <a:prstGeom prst="straightConnector1">
              <a:avLst/>
            </a:prstGeom>
            <a:noFill/>
            <a:ln w="28575" cap="flat" cmpd="sng">
              <a:solidFill>
                <a:srgbClr val="800080"/>
              </a:solidFill>
              <a:prstDash val="solid"/>
              <a:miter lim="800000"/>
              <a:headEnd type="none" w="med" len="med"/>
              <a:tailEnd type="none" w="med" len="med"/>
            </a:ln>
          </p:spPr>
        </p:cxnSp>
        <p:cxnSp>
          <p:nvCxnSpPr>
            <p:cNvPr id="600" name="Google Shape;600;p84"/>
            <p:cNvCxnSpPr/>
            <p:nvPr/>
          </p:nvCxnSpPr>
          <p:spPr>
            <a:xfrm>
              <a:off x="3776665" y="4670756"/>
              <a:ext cx="381000" cy="0"/>
            </a:xfrm>
            <a:prstGeom prst="straightConnector1">
              <a:avLst/>
            </a:prstGeom>
            <a:noFill/>
            <a:ln w="28575" cap="flat" cmpd="sng">
              <a:solidFill>
                <a:srgbClr val="800080"/>
              </a:solidFill>
              <a:prstDash val="solid"/>
              <a:miter lim="800000"/>
              <a:headEnd type="none" w="med" len="med"/>
              <a:tailEnd type="none" w="med" len="med"/>
            </a:ln>
          </p:spPr>
        </p:cxnSp>
      </p:grpSp>
      <p:graphicFrame>
        <p:nvGraphicFramePr>
          <p:cNvPr id="601" name="Google Shape;601;p84"/>
          <p:cNvGraphicFramePr/>
          <p:nvPr>
            <p:extLst>
              <p:ext uri="{D42A27DB-BD31-4B8C-83A1-F6EECF244321}">
                <p14:modId xmlns:p14="http://schemas.microsoft.com/office/powerpoint/2010/main" val="591325505"/>
              </p:ext>
            </p:extLst>
          </p:nvPr>
        </p:nvGraphicFramePr>
        <p:xfrm>
          <a:off x="4419600" y="1040500"/>
          <a:ext cx="4512700" cy="4114530"/>
        </p:xfrm>
        <a:graphic>
          <a:graphicData uri="http://schemas.openxmlformats.org/drawingml/2006/table">
            <a:tbl>
              <a:tblPr>
                <a:noFill/>
              </a:tblPr>
              <a:tblGrid>
                <a:gridCol w="1128175">
                  <a:extLst>
                    <a:ext uri="{9D8B030D-6E8A-4147-A177-3AD203B41FA5}">
                      <a16:colId xmlns:a16="http://schemas.microsoft.com/office/drawing/2014/main" xmlns="" val="20000"/>
                    </a:ext>
                  </a:extLst>
                </a:gridCol>
                <a:gridCol w="1128175">
                  <a:extLst>
                    <a:ext uri="{9D8B030D-6E8A-4147-A177-3AD203B41FA5}">
                      <a16:colId xmlns:a16="http://schemas.microsoft.com/office/drawing/2014/main" xmlns="" val="20001"/>
                    </a:ext>
                  </a:extLst>
                </a:gridCol>
                <a:gridCol w="1128175">
                  <a:extLst>
                    <a:ext uri="{9D8B030D-6E8A-4147-A177-3AD203B41FA5}">
                      <a16:colId xmlns:a16="http://schemas.microsoft.com/office/drawing/2014/main" xmlns="" val="20002"/>
                    </a:ext>
                  </a:extLst>
                </a:gridCol>
                <a:gridCol w="1128175">
                  <a:extLst>
                    <a:ext uri="{9D8B030D-6E8A-4147-A177-3AD203B41FA5}">
                      <a16:colId xmlns:a16="http://schemas.microsoft.com/office/drawing/2014/main" xmlns="" val="20003"/>
                    </a:ext>
                  </a:extLst>
                </a:gridCol>
              </a:tblGrid>
              <a:tr h="381000">
                <a:tc>
                  <a:txBody>
                    <a:bodyPr/>
                    <a:lstStyle/>
                    <a:p>
                      <a:pPr marL="0" lvl="0" indent="0" algn="l" rtl="0">
                        <a:spcBef>
                          <a:spcPts val="0"/>
                        </a:spcBef>
                        <a:spcAft>
                          <a:spcPts val="0"/>
                        </a:spcAft>
                        <a:buNone/>
                      </a:pPr>
                      <a:r>
                        <a:rPr lang="en-GB" dirty="0"/>
                        <a:t>Year</a:t>
                      </a:r>
                      <a:endParaRPr dirty="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Y</a:t>
                      </a:r>
                      <a:r>
                        <a:rPr lang="en-GB" sz="900"/>
                        <a:t>j</a:t>
                      </a:r>
                      <a:endParaRPr sz="9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GB"/>
                        <a:t>Y</a:t>
                      </a:r>
                      <a:r>
                        <a:rPr lang="en-GB" sz="900"/>
                        <a:t>j-1</a:t>
                      </a:r>
                      <a:endParaRPr sz="900"/>
                    </a:p>
                  </a:txBody>
                  <a:tcPr marL="91425" marR="91425" marT="91425" marB="91425"/>
                </a:tc>
                <a:tc>
                  <a:txBody>
                    <a:bodyPr/>
                    <a:lstStyle/>
                    <a:p>
                      <a:pPr marL="0" lvl="0" indent="0" algn="l" rtl="0">
                        <a:spcBef>
                          <a:spcPts val="0"/>
                        </a:spcBef>
                        <a:spcAft>
                          <a:spcPts val="0"/>
                        </a:spcAft>
                        <a:buNone/>
                      </a:pPr>
                      <a:r>
                        <a:rPr lang="en-GB"/>
                        <a:t>Y</a:t>
                      </a:r>
                      <a:r>
                        <a:rPr lang="en-GB" sz="900"/>
                        <a:t>j-2</a:t>
                      </a:r>
                      <a:endParaRPr sz="900"/>
                    </a:p>
                  </a:txBody>
                  <a:tcPr marL="91425" marR="91425" marT="91425" marB="91425"/>
                </a:tc>
                <a:extLst>
                  <a:ext uri="{0D108BD9-81ED-4DB2-BD59-A6C34878D82A}">
                    <a16:rowId xmlns:a16="http://schemas.microsoft.com/office/drawing/2014/main" xmlns="" val="10000"/>
                  </a:ext>
                </a:extLst>
              </a:tr>
              <a:tr h="381000">
                <a:tc>
                  <a:txBody>
                    <a:bodyPr/>
                    <a:lstStyle/>
                    <a:p>
                      <a:pPr marL="0" lvl="0" indent="0" algn="l" rtl="0">
                        <a:spcBef>
                          <a:spcPts val="0"/>
                        </a:spcBef>
                        <a:spcAft>
                          <a:spcPts val="0"/>
                        </a:spcAft>
                        <a:buNone/>
                      </a:pPr>
                      <a:r>
                        <a:rPr lang="en-GB">
                          <a:latin typeface="Avenir"/>
                          <a:ea typeface="Avenir"/>
                          <a:cs typeface="Avenir"/>
                          <a:sym typeface="Avenir"/>
                        </a:rPr>
                        <a:t>1997</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Avenir"/>
                          <a:ea typeface="Avenir"/>
                          <a:cs typeface="Avenir"/>
                          <a:sym typeface="Avenir"/>
                        </a:rPr>
                        <a:t>4</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t>--</a:t>
                      </a:r>
                      <a:endParaRPr/>
                    </a:p>
                  </a:txBody>
                  <a:tcPr marL="91425" marR="91425" marT="91425" marB="91425">
                    <a:lnL w="9525" cap="flat" cmpd="sng">
                      <a:solidFill>
                        <a:srgbClr val="9E9E9E"/>
                      </a:solidFill>
                      <a:prstDash val="solid"/>
                      <a:round/>
                      <a:headEnd type="none" w="sm" len="sm"/>
                      <a:tailEnd type="none" w="sm" len="sm"/>
                    </a:lnL>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t>--</a:t>
                      </a:r>
                      <a:endParaRPr/>
                    </a:p>
                  </a:txBody>
                  <a:tcPr marL="91425" marR="91425" marT="91425" marB="91425">
                    <a:solidFill>
                      <a:srgbClr val="EFEFEF"/>
                    </a:solidFill>
                  </a:tcPr>
                </a:tc>
                <a:extLst>
                  <a:ext uri="{0D108BD9-81ED-4DB2-BD59-A6C34878D82A}">
                    <a16:rowId xmlns:a16="http://schemas.microsoft.com/office/drawing/2014/main" xmlns="" val="10001"/>
                  </a:ext>
                </a:extLst>
              </a:tr>
              <a:tr h="381000">
                <a:tc>
                  <a:txBody>
                    <a:bodyPr/>
                    <a:lstStyle/>
                    <a:p>
                      <a:pPr marL="0" lvl="0" indent="0" algn="l" rtl="0">
                        <a:spcBef>
                          <a:spcPts val="0"/>
                        </a:spcBef>
                        <a:spcAft>
                          <a:spcPts val="0"/>
                        </a:spcAft>
                        <a:buNone/>
                      </a:pPr>
                      <a:r>
                        <a:rPr lang="en-GB">
                          <a:latin typeface="Avenir"/>
                          <a:ea typeface="Avenir"/>
                          <a:cs typeface="Avenir"/>
                          <a:sym typeface="Avenir"/>
                        </a:rPr>
                        <a:t>1998</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Avenir"/>
                          <a:ea typeface="Avenir"/>
                          <a:cs typeface="Avenir"/>
                          <a:sym typeface="Avenir"/>
                        </a:rPr>
                        <a:t>3</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Avenir"/>
                          <a:ea typeface="Avenir"/>
                          <a:cs typeface="Avenir"/>
                          <a:sym typeface="Avenir"/>
                        </a:rPr>
                        <a:t>4</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t>--</a:t>
                      </a:r>
                      <a:endParaRPr/>
                    </a:p>
                  </a:txBody>
                  <a:tcPr marL="91425" marR="91425" marT="91425" marB="91425">
                    <a:lnL w="9525" cap="flat" cmpd="sng">
                      <a:solidFill>
                        <a:srgbClr val="9E9E9E"/>
                      </a:solidFill>
                      <a:prstDash val="solid"/>
                      <a:round/>
                      <a:headEnd type="none" w="sm" len="sm"/>
                      <a:tailEnd type="none" w="sm" len="sm"/>
                    </a:lnL>
                    <a:lnB w="9525" cap="flat" cmpd="sng">
                      <a:solidFill>
                        <a:srgbClr val="9E9E9E"/>
                      </a:solidFill>
                      <a:prstDash val="solid"/>
                      <a:round/>
                      <a:headEnd type="none" w="sm" len="sm"/>
                      <a:tailEnd type="none" w="sm" len="sm"/>
                    </a:lnB>
                    <a:solidFill>
                      <a:srgbClr val="EFEFEF"/>
                    </a:solidFill>
                  </a:tcPr>
                </a:tc>
                <a:extLst>
                  <a:ext uri="{0D108BD9-81ED-4DB2-BD59-A6C34878D82A}">
                    <a16:rowId xmlns:a16="http://schemas.microsoft.com/office/drawing/2014/main" xmlns="" val="10002"/>
                  </a:ext>
                </a:extLst>
              </a:tr>
              <a:tr h="381000">
                <a:tc>
                  <a:txBody>
                    <a:bodyPr/>
                    <a:lstStyle/>
                    <a:p>
                      <a:pPr marL="0" lvl="0" indent="0" algn="l" rtl="0">
                        <a:spcBef>
                          <a:spcPts val="0"/>
                        </a:spcBef>
                        <a:spcAft>
                          <a:spcPts val="0"/>
                        </a:spcAft>
                        <a:buNone/>
                      </a:pPr>
                      <a:r>
                        <a:rPr lang="en-GB">
                          <a:latin typeface="Avenir"/>
                          <a:ea typeface="Avenir"/>
                          <a:cs typeface="Avenir"/>
                          <a:sym typeface="Avenir"/>
                        </a:rPr>
                        <a:t>1999</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Avenir"/>
                          <a:ea typeface="Avenir"/>
                          <a:cs typeface="Avenir"/>
                          <a:sym typeface="Avenir"/>
                        </a:rPr>
                        <a:t>2</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Avenir"/>
                          <a:ea typeface="Avenir"/>
                          <a:cs typeface="Avenir"/>
                          <a:sym typeface="Avenir"/>
                        </a:rPr>
                        <a:t>3</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Avenir"/>
                          <a:ea typeface="Avenir"/>
                          <a:cs typeface="Avenir"/>
                          <a:sym typeface="Avenir"/>
                        </a:rPr>
                        <a:t>4</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extLst>
                  <a:ext uri="{0D108BD9-81ED-4DB2-BD59-A6C34878D82A}">
                    <a16:rowId xmlns:a16="http://schemas.microsoft.com/office/drawing/2014/main" xmlns="" val="10003"/>
                  </a:ext>
                </a:extLst>
              </a:tr>
              <a:tr h="381000">
                <a:tc>
                  <a:txBody>
                    <a:bodyPr/>
                    <a:lstStyle/>
                    <a:p>
                      <a:pPr marL="0" lvl="0" indent="0" algn="l" rtl="0">
                        <a:spcBef>
                          <a:spcPts val="0"/>
                        </a:spcBef>
                        <a:spcAft>
                          <a:spcPts val="0"/>
                        </a:spcAft>
                        <a:buNone/>
                      </a:pPr>
                      <a:r>
                        <a:rPr lang="en-GB">
                          <a:latin typeface="Avenir"/>
                          <a:ea typeface="Avenir"/>
                          <a:cs typeface="Avenir"/>
                          <a:sym typeface="Avenir"/>
                        </a:rPr>
                        <a:t>2000</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Avenir"/>
                          <a:ea typeface="Avenir"/>
                          <a:cs typeface="Avenir"/>
                          <a:sym typeface="Avenir"/>
                        </a:rPr>
                        <a:t>3</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Avenir"/>
                          <a:ea typeface="Avenir"/>
                          <a:cs typeface="Avenir"/>
                          <a:sym typeface="Avenir"/>
                        </a:rPr>
                        <a:t>2</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Avenir"/>
                          <a:ea typeface="Avenir"/>
                          <a:cs typeface="Avenir"/>
                          <a:sym typeface="Avenir"/>
                        </a:rPr>
                        <a:t>3</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extLst>
                  <a:ext uri="{0D108BD9-81ED-4DB2-BD59-A6C34878D82A}">
                    <a16:rowId xmlns:a16="http://schemas.microsoft.com/office/drawing/2014/main" xmlns="" val="10004"/>
                  </a:ext>
                </a:extLst>
              </a:tr>
              <a:tr h="381000">
                <a:tc>
                  <a:txBody>
                    <a:bodyPr/>
                    <a:lstStyle/>
                    <a:p>
                      <a:pPr marL="0" lvl="0" indent="0" algn="l" rtl="0">
                        <a:spcBef>
                          <a:spcPts val="0"/>
                        </a:spcBef>
                        <a:spcAft>
                          <a:spcPts val="0"/>
                        </a:spcAft>
                        <a:buNone/>
                      </a:pPr>
                      <a:r>
                        <a:rPr lang="en-GB">
                          <a:latin typeface="Avenir"/>
                          <a:ea typeface="Avenir"/>
                          <a:cs typeface="Avenir"/>
                          <a:sym typeface="Avenir"/>
                        </a:rPr>
                        <a:t>2001</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Avenir"/>
                          <a:ea typeface="Avenir"/>
                          <a:cs typeface="Avenir"/>
                          <a:sym typeface="Avenir"/>
                        </a:rPr>
                        <a:t>2</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Avenir"/>
                          <a:ea typeface="Avenir"/>
                          <a:cs typeface="Avenir"/>
                          <a:sym typeface="Avenir"/>
                        </a:rPr>
                        <a:t>3</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Avenir"/>
                          <a:ea typeface="Avenir"/>
                          <a:cs typeface="Avenir"/>
                          <a:sym typeface="Avenir"/>
                        </a:rPr>
                        <a:t>2</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extLst>
                  <a:ext uri="{0D108BD9-81ED-4DB2-BD59-A6C34878D82A}">
                    <a16:rowId xmlns:a16="http://schemas.microsoft.com/office/drawing/2014/main" xmlns="" val="10005"/>
                  </a:ext>
                </a:extLst>
              </a:tr>
              <a:tr h="381000">
                <a:tc>
                  <a:txBody>
                    <a:bodyPr/>
                    <a:lstStyle/>
                    <a:p>
                      <a:pPr marL="0" lvl="0" indent="0" algn="l" rtl="0">
                        <a:spcBef>
                          <a:spcPts val="0"/>
                        </a:spcBef>
                        <a:spcAft>
                          <a:spcPts val="0"/>
                        </a:spcAft>
                        <a:buNone/>
                      </a:pPr>
                      <a:r>
                        <a:rPr lang="en-GB">
                          <a:latin typeface="Avenir"/>
                          <a:ea typeface="Avenir"/>
                          <a:cs typeface="Avenir"/>
                          <a:sym typeface="Avenir"/>
                        </a:rPr>
                        <a:t>2002</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Avenir"/>
                          <a:ea typeface="Avenir"/>
                          <a:cs typeface="Avenir"/>
                          <a:sym typeface="Avenir"/>
                        </a:rPr>
                        <a:t>2</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Avenir"/>
                          <a:ea typeface="Avenir"/>
                          <a:cs typeface="Avenir"/>
                          <a:sym typeface="Avenir"/>
                        </a:rPr>
                        <a:t>2</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Avenir"/>
                          <a:ea typeface="Avenir"/>
                          <a:cs typeface="Avenir"/>
                          <a:sym typeface="Avenir"/>
                        </a:rPr>
                        <a:t>3</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extLst>
                  <a:ext uri="{0D108BD9-81ED-4DB2-BD59-A6C34878D82A}">
                    <a16:rowId xmlns:a16="http://schemas.microsoft.com/office/drawing/2014/main" xmlns="" val="10006"/>
                  </a:ext>
                </a:extLst>
              </a:tr>
              <a:tr h="381000">
                <a:tc>
                  <a:txBody>
                    <a:bodyPr/>
                    <a:lstStyle/>
                    <a:p>
                      <a:pPr marL="0" lvl="0" indent="0" algn="l" rtl="0">
                        <a:spcBef>
                          <a:spcPts val="0"/>
                        </a:spcBef>
                        <a:spcAft>
                          <a:spcPts val="0"/>
                        </a:spcAft>
                        <a:buNone/>
                      </a:pPr>
                      <a:r>
                        <a:rPr lang="en-GB">
                          <a:latin typeface="Avenir"/>
                          <a:ea typeface="Avenir"/>
                          <a:cs typeface="Avenir"/>
                          <a:sym typeface="Avenir"/>
                        </a:rPr>
                        <a:t>2003</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dirty="0">
                          <a:latin typeface="Avenir"/>
                          <a:ea typeface="Avenir"/>
                          <a:cs typeface="Avenir"/>
                          <a:sym typeface="Avenir"/>
                        </a:rPr>
                        <a:t>4</a:t>
                      </a:r>
                      <a:endParaRPr dirty="0">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Avenir"/>
                          <a:ea typeface="Avenir"/>
                          <a:cs typeface="Avenir"/>
                          <a:sym typeface="Avenir"/>
                        </a:rPr>
                        <a:t>2</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Avenir"/>
                          <a:ea typeface="Avenir"/>
                          <a:cs typeface="Avenir"/>
                          <a:sym typeface="Avenir"/>
                        </a:rPr>
                        <a:t>2</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extLst>
                  <a:ext uri="{0D108BD9-81ED-4DB2-BD59-A6C34878D82A}">
                    <a16:rowId xmlns:a16="http://schemas.microsoft.com/office/drawing/2014/main" xmlns="" val="10007"/>
                  </a:ext>
                </a:extLst>
              </a:tr>
              <a:tr h="381000">
                <a:tc>
                  <a:txBody>
                    <a:bodyPr/>
                    <a:lstStyle/>
                    <a:p>
                      <a:pPr marL="0" lvl="0" indent="0" algn="l" rtl="0">
                        <a:spcBef>
                          <a:spcPts val="0"/>
                        </a:spcBef>
                        <a:spcAft>
                          <a:spcPts val="0"/>
                        </a:spcAft>
                        <a:buNone/>
                      </a:pPr>
                      <a:r>
                        <a:rPr lang="en-GB">
                          <a:latin typeface="Avenir"/>
                          <a:ea typeface="Avenir"/>
                          <a:cs typeface="Avenir"/>
                          <a:sym typeface="Avenir"/>
                        </a:rPr>
                        <a:t>2004</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Avenir"/>
                          <a:ea typeface="Avenir"/>
                          <a:cs typeface="Avenir"/>
                          <a:sym typeface="Avenir"/>
                        </a:rPr>
                        <a:t>6</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Avenir"/>
                          <a:ea typeface="Avenir"/>
                          <a:cs typeface="Avenir"/>
                          <a:sym typeface="Avenir"/>
                        </a:rPr>
                        <a:t>4</a:t>
                      </a:r>
                      <a:endParaRPr>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dirty="0">
                          <a:latin typeface="Avenir"/>
                          <a:ea typeface="Avenir"/>
                          <a:cs typeface="Avenir"/>
                          <a:sym typeface="Avenir"/>
                        </a:rPr>
                        <a:t>2</a:t>
                      </a:r>
                      <a:endParaRPr dirty="0">
                        <a:latin typeface="Avenir"/>
                        <a:ea typeface="Avenir"/>
                        <a:cs typeface="Avenir"/>
                        <a:sym typeface="Aveni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extLst>
                  <a:ext uri="{0D108BD9-81ED-4DB2-BD59-A6C34878D82A}">
                    <a16:rowId xmlns:a16="http://schemas.microsoft.com/office/drawing/2014/main" xmlns="" val="10008"/>
                  </a:ext>
                </a:extLst>
              </a:tr>
            </a:tbl>
          </a:graphicData>
        </a:graphic>
      </p:graphicFrame>
      <p:sp>
        <p:nvSpPr>
          <p:cNvPr id="11"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Autoregressive Model Example</a:t>
            </a:r>
          </a:p>
        </p:txBody>
      </p:sp>
    </p:spTree>
    <p:extLst>
      <p:ext uri="{BB962C8B-B14F-4D97-AF65-F5344CB8AC3E}">
        <p14:creationId xmlns:p14="http://schemas.microsoft.com/office/powerpoint/2010/main" val="21872075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85"/>
          <p:cNvSpPr/>
          <p:nvPr/>
        </p:nvSpPr>
        <p:spPr>
          <a:xfrm>
            <a:off x="-2862" y="1247194"/>
            <a:ext cx="9149700" cy="505406"/>
          </a:xfrm>
          <a:prstGeom prst="rect">
            <a:avLst/>
          </a:prstGeom>
          <a:solidFill>
            <a:schemeClr val="accent3">
              <a:lumMod val="20000"/>
              <a:lumOff val="80000"/>
            </a:schemeClr>
          </a:solidFill>
          <a:ln>
            <a:noFill/>
          </a:ln>
        </p:spPr>
        <p:txBody>
          <a:bodyPr spcFirstLastPara="1" wrap="square" lIns="90475" tIns="44450" rIns="90475" bIns="44450" anchor="t" anchorCtr="0">
            <a:noAutofit/>
          </a:bodyPr>
          <a:lstStyle/>
          <a:p>
            <a:pPr algn="ctr"/>
            <a:r>
              <a:rPr lang="en-GB" sz="2400" dirty="0">
                <a:solidFill>
                  <a:srgbClr val="000000"/>
                </a:solidFill>
                <a:latin typeface="Cambria" panose="02040503050406030204" pitchFamily="18" charset="0"/>
                <a:ea typeface="Cambria" panose="02040503050406030204" pitchFamily="18" charset="0"/>
                <a:cs typeface="Avenir"/>
                <a:sym typeface="Avenir"/>
              </a:rPr>
              <a:t>Use the second-order equation to forecast number of units for 2005:</a:t>
            </a:r>
            <a:endParaRPr sz="2000" dirty="0">
              <a:latin typeface="Cambria" panose="02040503050406030204" pitchFamily="18" charset="0"/>
              <a:ea typeface="Cambria" panose="02040503050406030204" pitchFamily="18" charset="0"/>
              <a:cs typeface="Avenir"/>
              <a:sym typeface="Avenir"/>
            </a:endParaRPr>
          </a:p>
        </p:txBody>
      </p:sp>
      <p:pic>
        <p:nvPicPr>
          <p:cNvPr id="607" name="Google Shape;607;p85"/>
          <p:cNvPicPr preferRelativeResize="0"/>
          <p:nvPr/>
        </p:nvPicPr>
        <p:blipFill rotWithShape="1">
          <a:blip r:embed="rId3">
            <a:alphaModFix/>
          </a:blip>
          <a:srcRect/>
          <a:stretch/>
        </p:blipFill>
        <p:spPr>
          <a:xfrm>
            <a:off x="1661728" y="2183299"/>
            <a:ext cx="5820545" cy="2225073"/>
          </a:xfrm>
          <a:prstGeom prst="rect">
            <a:avLst/>
          </a:prstGeom>
          <a:solidFill>
            <a:srgbClr val="FDE9D8"/>
          </a:solidFill>
          <a:ln w="9525" cap="flat" cmpd="sng">
            <a:solidFill>
              <a:srgbClr val="000000"/>
            </a:solidFill>
            <a:prstDash val="solid"/>
            <a:miter lim="800000"/>
            <a:headEnd type="none" w="sm" len="sm"/>
            <a:tailEnd type="none" w="sm" len="sm"/>
          </a:ln>
        </p:spPr>
      </p:pic>
      <p:sp>
        <p:nvSpPr>
          <p:cNvPr id="4"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Autoregressive Model Example</a:t>
            </a:r>
          </a:p>
        </p:txBody>
      </p:sp>
    </p:spTree>
    <p:extLst>
      <p:ext uri="{BB962C8B-B14F-4D97-AF65-F5344CB8AC3E}">
        <p14:creationId xmlns:p14="http://schemas.microsoft.com/office/powerpoint/2010/main" val="35423087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5" name="Google Shape;575;p81"/>
          <p:cNvSpPr txBox="1"/>
          <p:nvPr/>
        </p:nvSpPr>
        <p:spPr>
          <a:xfrm>
            <a:off x="457200" y="914400"/>
            <a:ext cx="8077200" cy="2318400"/>
          </a:xfrm>
          <a:prstGeom prst="rect">
            <a:avLst/>
          </a:prstGeom>
          <a:noFill/>
          <a:ln>
            <a:noFill/>
          </a:ln>
        </p:spPr>
        <p:txBody>
          <a:bodyPr spcFirstLastPara="1" wrap="square" lIns="91425" tIns="91425" rIns="91425" bIns="91425" anchor="t" anchorCtr="0">
            <a:noAutofit/>
          </a:bodyPr>
          <a:lstStyle/>
          <a:p>
            <a:pPr marL="457200" lvl="0" indent="-342900">
              <a:buSzPts val="1800"/>
              <a:buChar char="●"/>
            </a:pPr>
            <a:r>
              <a:rPr lang="en-GB" sz="2400" dirty="0">
                <a:latin typeface="Cambria" panose="02040503050406030204" pitchFamily="18" charset="0"/>
                <a:ea typeface="Cambria" panose="02040503050406030204" pitchFamily="18" charset="0"/>
              </a:rPr>
              <a:t>A moving average term in a time series model is a past error (multiplied by a coefficient).</a:t>
            </a:r>
          </a:p>
          <a:p>
            <a:pPr marL="457200" lvl="0" indent="-342900">
              <a:spcBef>
                <a:spcPts val="1600"/>
              </a:spcBef>
              <a:buSzPts val="1800"/>
              <a:buChar char="●"/>
            </a:pPr>
            <a:r>
              <a:rPr lang="en-GB" sz="2400" dirty="0">
                <a:latin typeface="Cambria" panose="02040503050406030204" pitchFamily="18" charset="0"/>
                <a:ea typeface="Cambria" panose="02040503050406030204" pitchFamily="18" charset="0"/>
              </a:rPr>
              <a:t>The 1st order moving average model, denoted by MA(1) is:</a:t>
            </a:r>
          </a:p>
          <a:p>
            <a:pPr marL="1371600" lvl="0">
              <a:spcBef>
                <a:spcPts val="1600"/>
              </a:spcBef>
            </a:pPr>
            <a:r>
              <a:rPr lang="en-GB" sz="2400" dirty="0" err="1">
                <a:latin typeface="Cambria" panose="02040503050406030204" pitchFamily="18" charset="0"/>
                <a:ea typeface="Cambria" panose="02040503050406030204" pitchFamily="18" charset="0"/>
              </a:rPr>
              <a:t>xt</a:t>
            </a:r>
            <a:r>
              <a:rPr lang="en-GB" sz="2400" dirty="0">
                <a:latin typeface="Cambria" panose="02040503050406030204" pitchFamily="18" charset="0"/>
                <a:ea typeface="Cambria" panose="02040503050406030204" pitchFamily="18" charset="0"/>
              </a:rPr>
              <a:t>=</a:t>
            </a:r>
            <a:r>
              <a:rPr lang="el-GR" sz="2400" dirty="0">
                <a:latin typeface="Cambria" panose="02040503050406030204" pitchFamily="18" charset="0"/>
                <a:ea typeface="Cambria" panose="02040503050406030204" pitchFamily="18" charset="0"/>
              </a:rPr>
              <a:t>μ+</a:t>
            </a:r>
            <a:r>
              <a:rPr lang="en-GB" sz="2400" dirty="0" err="1">
                <a:latin typeface="Cambria" panose="02040503050406030204" pitchFamily="18" charset="0"/>
                <a:ea typeface="Cambria" panose="02040503050406030204" pitchFamily="18" charset="0"/>
              </a:rPr>
              <a:t>wt</a:t>
            </a:r>
            <a:r>
              <a:rPr lang="en-GB" sz="2400" dirty="0">
                <a:latin typeface="Cambria" panose="02040503050406030204" pitchFamily="18" charset="0"/>
                <a:ea typeface="Cambria" panose="02040503050406030204" pitchFamily="18" charset="0"/>
              </a:rPr>
              <a:t>+</a:t>
            </a:r>
            <a:r>
              <a:rPr lang="el-GR" sz="2400" dirty="0">
                <a:latin typeface="Cambria" panose="02040503050406030204" pitchFamily="18" charset="0"/>
                <a:ea typeface="Cambria" panose="02040503050406030204" pitchFamily="18" charset="0"/>
              </a:rPr>
              <a:t>θ1</a:t>
            </a:r>
            <a:r>
              <a:rPr lang="en-GB" sz="2400" dirty="0">
                <a:latin typeface="Cambria" panose="02040503050406030204" pitchFamily="18" charset="0"/>
                <a:ea typeface="Cambria" panose="02040503050406030204" pitchFamily="18" charset="0"/>
              </a:rPr>
              <a:t>wt−1</a:t>
            </a:r>
          </a:p>
          <a:p>
            <a:pPr marL="457200" lvl="0" indent="-342900">
              <a:spcBef>
                <a:spcPts val="1600"/>
              </a:spcBef>
              <a:buSzPts val="1800"/>
              <a:buChar char="●"/>
            </a:pPr>
            <a:r>
              <a:rPr lang="en-GB" sz="2400" dirty="0">
                <a:latin typeface="Cambria" panose="02040503050406030204" pitchFamily="18" charset="0"/>
                <a:ea typeface="Cambria" panose="02040503050406030204" pitchFamily="18" charset="0"/>
              </a:rPr>
              <a:t>The 2nd order moving average model, denoted by MA(2) is:</a:t>
            </a:r>
          </a:p>
          <a:p>
            <a:pPr marL="914400" lvl="0" indent="457200">
              <a:spcBef>
                <a:spcPts val="1600"/>
              </a:spcBef>
            </a:pPr>
            <a:r>
              <a:rPr lang="en-GB" sz="2400" dirty="0" err="1">
                <a:latin typeface="Cambria" panose="02040503050406030204" pitchFamily="18" charset="0"/>
                <a:ea typeface="Cambria" panose="02040503050406030204" pitchFamily="18" charset="0"/>
              </a:rPr>
              <a:t>xt</a:t>
            </a:r>
            <a:r>
              <a:rPr lang="en-GB" sz="2400" dirty="0">
                <a:latin typeface="Cambria" panose="02040503050406030204" pitchFamily="18" charset="0"/>
                <a:ea typeface="Cambria" panose="02040503050406030204" pitchFamily="18" charset="0"/>
              </a:rPr>
              <a:t>=</a:t>
            </a:r>
            <a:r>
              <a:rPr lang="el-GR" sz="2400" dirty="0">
                <a:latin typeface="Cambria" panose="02040503050406030204" pitchFamily="18" charset="0"/>
                <a:ea typeface="Cambria" panose="02040503050406030204" pitchFamily="18" charset="0"/>
              </a:rPr>
              <a:t>μ+</a:t>
            </a:r>
            <a:r>
              <a:rPr lang="en-GB" sz="2400" dirty="0" err="1">
                <a:latin typeface="Cambria" panose="02040503050406030204" pitchFamily="18" charset="0"/>
                <a:ea typeface="Cambria" panose="02040503050406030204" pitchFamily="18" charset="0"/>
              </a:rPr>
              <a:t>wt</a:t>
            </a:r>
            <a:r>
              <a:rPr lang="en-GB" sz="2400" dirty="0">
                <a:latin typeface="Cambria" panose="02040503050406030204" pitchFamily="18" charset="0"/>
                <a:ea typeface="Cambria" panose="02040503050406030204" pitchFamily="18" charset="0"/>
              </a:rPr>
              <a:t>+</a:t>
            </a:r>
            <a:r>
              <a:rPr lang="el-GR" sz="2400" dirty="0">
                <a:latin typeface="Cambria" panose="02040503050406030204" pitchFamily="18" charset="0"/>
                <a:ea typeface="Cambria" panose="02040503050406030204" pitchFamily="18" charset="0"/>
              </a:rPr>
              <a:t>θ1</a:t>
            </a:r>
            <a:r>
              <a:rPr lang="en-GB" sz="2400" dirty="0">
                <a:latin typeface="Cambria" panose="02040503050406030204" pitchFamily="18" charset="0"/>
                <a:ea typeface="Cambria" panose="02040503050406030204" pitchFamily="18" charset="0"/>
              </a:rPr>
              <a:t>wt−1+</a:t>
            </a:r>
            <a:r>
              <a:rPr lang="el-GR" sz="2400" dirty="0">
                <a:latin typeface="Cambria" panose="02040503050406030204" pitchFamily="18" charset="0"/>
                <a:ea typeface="Cambria" panose="02040503050406030204" pitchFamily="18" charset="0"/>
              </a:rPr>
              <a:t>θ2</a:t>
            </a:r>
            <a:r>
              <a:rPr lang="en-GB" sz="2400" dirty="0">
                <a:latin typeface="Cambria" panose="02040503050406030204" pitchFamily="18" charset="0"/>
                <a:ea typeface="Cambria" panose="02040503050406030204" pitchFamily="18" charset="0"/>
              </a:rPr>
              <a:t>wt−2</a:t>
            </a:r>
          </a:p>
          <a:p>
            <a:pPr marL="457200" lvl="0" indent="-342900">
              <a:spcBef>
                <a:spcPts val="1600"/>
              </a:spcBef>
              <a:buSzPts val="1800"/>
              <a:buChar char="●"/>
            </a:pPr>
            <a:r>
              <a:rPr lang="en-GB" sz="2400" dirty="0">
                <a:latin typeface="Cambria" panose="02040503050406030204" pitchFamily="18" charset="0"/>
                <a:ea typeface="Cambria" panose="02040503050406030204" pitchFamily="18" charset="0"/>
              </a:rPr>
              <a:t>The </a:t>
            </a:r>
            <a:r>
              <a:rPr lang="en-GB" sz="2400" dirty="0" err="1">
                <a:latin typeface="Cambria" panose="02040503050406030204" pitchFamily="18" charset="0"/>
                <a:ea typeface="Cambria" panose="02040503050406030204" pitchFamily="18" charset="0"/>
              </a:rPr>
              <a:t>qth</a:t>
            </a:r>
            <a:r>
              <a:rPr lang="en-GB" sz="2400" dirty="0">
                <a:latin typeface="Cambria" panose="02040503050406030204" pitchFamily="18" charset="0"/>
                <a:ea typeface="Cambria" panose="02040503050406030204" pitchFamily="18" charset="0"/>
              </a:rPr>
              <a:t> order moving average model, denoted by MA(q) is:</a:t>
            </a:r>
          </a:p>
          <a:p>
            <a:pPr marL="914400" lvl="0" indent="457200">
              <a:spcBef>
                <a:spcPts val="1600"/>
              </a:spcBef>
            </a:pPr>
            <a:r>
              <a:rPr lang="en-GB" sz="2400" dirty="0" err="1">
                <a:latin typeface="Cambria" panose="02040503050406030204" pitchFamily="18" charset="0"/>
                <a:ea typeface="Cambria" panose="02040503050406030204" pitchFamily="18" charset="0"/>
              </a:rPr>
              <a:t>xt</a:t>
            </a:r>
            <a:r>
              <a:rPr lang="en-GB" sz="2400" dirty="0">
                <a:latin typeface="Cambria" panose="02040503050406030204" pitchFamily="18" charset="0"/>
                <a:ea typeface="Cambria" panose="02040503050406030204" pitchFamily="18" charset="0"/>
              </a:rPr>
              <a:t>=</a:t>
            </a:r>
            <a:r>
              <a:rPr lang="el-GR" sz="2400" dirty="0">
                <a:latin typeface="Cambria" panose="02040503050406030204" pitchFamily="18" charset="0"/>
                <a:ea typeface="Cambria" panose="02040503050406030204" pitchFamily="18" charset="0"/>
              </a:rPr>
              <a:t>μ+</a:t>
            </a:r>
            <a:r>
              <a:rPr lang="en-GB" sz="2400" dirty="0" err="1">
                <a:latin typeface="Cambria" panose="02040503050406030204" pitchFamily="18" charset="0"/>
                <a:ea typeface="Cambria" panose="02040503050406030204" pitchFamily="18" charset="0"/>
              </a:rPr>
              <a:t>wt</a:t>
            </a:r>
            <a:r>
              <a:rPr lang="en-GB" sz="2400" dirty="0">
                <a:latin typeface="Cambria" panose="02040503050406030204" pitchFamily="18" charset="0"/>
                <a:ea typeface="Cambria" panose="02040503050406030204" pitchFamily="18" charset="0"/>
              </a:rPr>
              <a:t>+</a:t>
            </a:r>
            <a:r>
              <a:rPr lang="el-GR" sz="2400" dirty="0">
                <a:latin typeface="Cambria" panose="02040503050406030204" pitchFamily="18" charset="0"/>
                <a:ea typeface="Cambria" panose="02040503050406030204" pitchFamily="18" charset="0"/>
              </a:rPr>
              <a:t>θ1</a:t>
            </a:r>
            <a:r>
              <a:rPr lang="en-GB" sz="2400" dirty="0">
                <a:latin typeface="Cambria" panose="02040503050406030204" pitchFamily="18" charset="0"/>
                <a:ea typeface="Cambria" panose="02040503050406030204" pitchFamily="18" charset="0"/>
              </a:rPr>
              <a:t>wt−1+</a:t>
            </a:r>
            <a:r>
              <a:rPr lang="el-GR" sz="2400" dirty="0">
                <a:latin typeface="Cambria" panose="02040503050406030204" pitchFamily="18" charset="0"/>
                <a:ea typeface="Cambria" panose="02040503050406030204" pitchFamily="18" charset="0"/>
              </a:rPr>
              <a:t>θ2</a:t>
            </a:r>
            <a:r>
              <a:rPr lang="en-GB" sz="2400" dirty="0">
                <a:latin typeface="Cambria" panose="02040503050406030204" pitchFamily="18" charset="0"/>
                <a:ea typeface="Cambria" panose="02040503050406030204" pitchFamily="18" charset="0"/>
              </a:rPr>
              <a:t>wt−2+⋯+</a:t>
            </a:r>
            <a:r>
              <a:rPr lang="el-GR" sz="2400" dirty="0">
                <a:latin typeface="Cambria" panose="02040503050406030204" pitchFamily="18" charset="0"/>
                <a:ea typeface="Cambria" panose="02040503050406030204" pitchFamily="18" charset="0"/>
              </a:rPr>
              <a:t>θ</a:t>
            </a:r>
            <a:r>
              <a:rPr lang="en-GB" sz="2400" dirty="0" err="1">
                <a:latin typeface="Cambria" panose="02040503050406030204" pitchFamily="18" charset="0"/>
                <a:ea typeface="Cambria" panose="02040503050406030204" pitchFamily="18" charset="0"/>
              </a:rPr>
              <a:t>qwt</a:t>
            </a:r>
            <a:r>
              <a:rPr lang="en-GB" sz="2400" dirty="0">
                <a:latin typeface="Cambria" panose="02040503050406030204" pitchFamily="18" charset="0"/>
                <a:ea typeface="Cambria" panose="02040503050406030204" pitchFamily="18" charset="0"/>
              </a:rPr>
              <a:t>−q</a:t>
            </a:r>
          </a:p>
        </p:txBody>
      </p:sp>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Moving Averaging Modeling</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346350" y="838200"/>
            <a:ext cx="8382000" cy="5562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575809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9" name="Google Shape;619;p87"/>
          <p:cNvSpPr txBox="1">
            <a:spLocks noGrp="1"/>
          </p:cNvSpPr>
          <p:nvPr>
            <p:ph type="body" idx="1"/>
          </p:nvPr>
        </p:nvSpPr>
        <p:spPr>
          <a:xfrm>
            <a:off x="422550" y="1371600"/>
            <a:ext cx="8229600" cy="4495800"/>
          </a:xfrm>
          <a:prstGeom prst="rect">
            <a:avLst/>
          </a:prstGeom>
        </p:spPr>
        <p:txBody>
          <a:bodyPr spcFirstLastPara="1" wrap="square" lIns="91425" tIns="91425" rIns="91425" bIns="91425" anchor="t" anchorCtr="0">
            <a:noAutofit/>
          </a:bodyPr>
          <a:lstStyle/>
          <a:p>
            <a:r>
              <a:rPr lang="en-GB" sz="2400" dirty="0">
                <a:latin typeface="Cambria" panose="02040503050406030204" pitchFamily="18" charset="0"/>
                <a:ea typeface="Cambria" panose="02040503050406030204" pitchFamily="18" charset="0"/>
              </a:rPr>
              <a:t>A partial correlation is a conditional correlation between two variables</a:t>
            </a:r>
            <a:endParaRPr sz="2400" dirty="0">
              <a:latin typeface="Cambria" panose="02040503050406030204" pitchFamily="18" charset="0"/>
              <a:ea typeface="Cambria" panose="02040503050406030204" pitchFamily="18" charset="0"/>
            </a:endParaRPr>
          </a:p>
          <a:p>
            <a:pPr>
              <a:spcBef>
                <a:spcPts val="1600"/>
              </a:spcBef>
            </a:pPr>
            <a:r>
              <a:rPr lang="en-GB" sz="2400" dirty="0">
                <a:latin typeface="Cambria" panose="02040503050406030204" pitchFamily="18" charset="0"/>
                <a:ea typeface="Cambria" panose="02040503050406030204" pitchFamily="18" charset="0"/>
              </a:rPr>
              <a:t>For instance, consider a regression context in which y is the response variable and x1, x2, and x3 are predictor variables. The partial correlation between y and x3 is the correlation between the variables determined taking into account how both y and x3 are related to x1 and x2.</a:t>
            </a:r>
            <a:endParaRPr sz="2400" dirty="0">
              <a:latin typeface="Cambria" panose="02040503050406030204" pitchFamily="18" charset="0"/>
              <a:ea typeface="Cambria" panose="02040503050406030204" pitchFamily="18" charset="0"/>
            </a:endParaRPr>
          </a:p>
          <a:p>
            <a:pPr>
              <a:spcBef>
                <a:spcPts val="1600"/>
              </a:spcBef>
            </a:pPr>
            <a:r>
              <a:rPr lang="en-GB" sz="2400" dirty="0">
                <a:latin typeface="Cambria" panose="02040503050406030204" pitchFamily="18" charset="0"/>
                <a:ea typeface="Cambria" panose="02040503050406030204" pitchFamily="18" charset="0"/>
              </a:rPr>
              <a:t>The f </a:t>
            </a:r>
            <a:r>
              <a:rPr lang="en-GB" sz="2400" baseline="-25000" dirty="0" err="1">
                <a:latin typeface="Cambria" panose="02040503050406030204" pitchFamily="18" charset="0"/>
                <a:ea typeface="Cambria" panose="02040503050406030204" pitchFamily="18" charset="0"/>
              </a:rPr>
              <a:t>kk</a:t>
            </a:r>
            <a:r>
              <a:rPr lang="en-GB" sz="2400" baseline="-25000" dirty="0">
                <a:latin typeface="Cambria" panose="02040503050406030204" pitchFamily="18" charset="0"/>
                <a:ea typeface="Cambria" panose="02040503050406030204" pitchFamily="18" charset="0"/>
              </a:rPr>
              <a:t> </a:t>
            </a:r>
            <a:r>
              <a:rPr lang="en-GB" sz="2400" dirty="0">
                <a:latin typeface="Cambria" panose="02040503050406030204" pitchFamily="18" charset="0"/>
                <a:ea typeface="Cambria" panose="02040503050406030204" pitchFamily="18" charset="0"/>
              </a:rPr>
              <a:t> is a partial autocorrelation of order k is denoted as</a:t>
            </a:r>
            <a:endParaRPr sz="2400" dirty="0">
              <a:latin typeface="Cambria" panose="02040503050406030204" pitchFamily="18" charset="0"/>
              <a:ea typeface="Cambria" panose="02040503050406030204" pitchFamily="18" charset="0"/>
            </a:endParaRPr>
          </a:p>
          <a:p>
            <a:pPr marL="0" indent="0">
              <a:spcBef>
                <a:spcPts val="1600"/>
              </a:spcBef>
              <a:buNone/>
            </a:pPr>
            <a:r>
              <a:rPr lang="en-GB" sz="2400" dirty="0">
                <a:latin typeface="Cambria" panose="02040503050406030204" pitchFamily="18" charset="0"/>
                <a:ea typeface="Cambria" panose="02040503050406030204" pitchFamily="18" charset="0"/>
              </a:rPr>
              <a:t>		f </a:t>
            </a:r>
            <a:r>
              <a:rPr lang="en-GB" sz="2400" baseline="-25000" dirty="0" err="1">
                <a:latin typeface="Cambria" panose="02040503050406030204" pitchFamily="18" charset="0"/>
                <a:ea typeface="Cambria" panose="02040503050406030204" pitchFamily="18" charset="0"/>
              </a:rPr>
              <a:t>kk</a:t>
            </a:r>
            <a:r>
              <a:rPr lang="en-GB" sz="2400" baseline="-25000" dirty="0">
                <a:latin typeface="Cambria" panose="02040503050406030204" pitchFamily="18" charset="0"/>
                <a:ea typeface="Cambria" panose="02040503050406030204" pitchFamily="18" charset="0"/>
              </a:rPr>
              <a:t>  </a:t>
            </a:r>
            <a:r>
              <a:rPr lang="en-GB" sz="2400" dirty="0">
                <a:latin typeface="Cambria" panose="02040503050406030204" pitchFamily="18" charset="0"/>
                <a:ea typeface="Cambria" panose="02040503050406030204" pitchFamily="18" charset="0"/>
              </a:rPr>
              <a:t>= Correlation (</a:t>
            </a:r>
            <a:r>
              <a:rPr lang="en-GB" sz="2400" dirty="0" err="1">
                <a:latin typeface="Cambria" panose="02040503050406030204" pitchFamily="18" charset="0"/>
                <a:ea typeface="Cambria" panose="02040503050406030204" pitchFamily="18" charset="0"/>
              </a:rPr>
              <a:t>y</a:t>
            </a:r>
            <a:r>
              <a:rPr lang="en-GB" sz="2400" baseline="-25000" dirty="0" err="1">
                <a:latin typeface="Cambria" panose="02040503050406030204" pitchFamily="18" charset="0"/>
                <a:ea typeface="Cambria" panose="02040503050406030204" pitchFamily="18" charset="0"/>
              </a:rPr>
              <a:t>t</a:t>
            </a:r>
            <a:r>
              <a:rPr lang="en-GB" sz="2400" dirty="0">
                <a:latin typeface="Cambria" panose="02040503050406030204" pitchFamily="18" charset="0"/>
                <a:ea typeface="Cambria" panose="02040503050406030204" pitchFamily="18" charset="0"/>
              </a:rPr>
              <a:t>, y</a:t>
            </a:r>
            <a:r>
              <a:rPr lang="en-GB" sz="2400" baseline="-25000" dirty="0">
                <a:latin typeface="Cambria" panose="02040503050406030204" pitchFamily="18" charset="0"/>
                <a:ea typeface="Cambria" panose="02040503050406030204" pitchFamily="18" charset="0"/>
              </a:rPr>
              <a:t>(t-k)</a:t>
            </a:r>
            <a:r>
              <a:rPr lang="en-GB" sz="2400" dirty="0">
                <a:latin typeface="Cambria" panose="02040503050406030204" pitchFamily="18" charset="0"/>
                <a:ea typeface="Cambria" panose="02040503050406030204" pitchFamily="18" charset="0"/>
              </a:rPr>
              <a:t> , y</a:t>
            </a:r>
            <a:r>
              <a:rPr lang="en-GB" sz="2400" baseline="-25000" dirty="0">
                <a:latin typeface="Cambria" panose="02040503050406030204" pitchFamily="18" charset="0"/>
                <a:ea typeface="Cambria" panose="02040503050406030204" pitchFamily="18" charset="0"/>
              </a:rPr>
              <a:t>(t-1) </a:t>
            </a:r>
            <a:r>
              <a:rPr lang="en-GB" sz="2400" dirty="0">
                <a:latin typeface="Cambria" panose="02040503050406030204" pitchFamily="18" charset="0"/>
                <a:ea typeface="Cambria" panose="02040503050406030204" pitchFamily="18" charset="0"/>
              </a:rPr>
              <a:t>,..., y</a:t>
            </a:r>
            <a:r>
              <a:rPr lang="en-GB" sz="2400" baseline="-25000" dirty="0">
                <a:latin typeface="Cambria" panose="02040503050406030204" pitchFamily="18" charset="0"/>
                <a:ea typeface="Cambria" panose="02040503050406030204" pitchFamily="18" charset="0"/>
              </a:rPr>
              <a:t>(t-k+1) </a:t>
            </a:r>
            <a:r>
              <a:rPr lang="en-GB" sz="2400" dirty="0">
                <a:latin typeface="Cambria" panose="02040503050406030204" pitchFamily="18" charset="0"/>
                <a:ea typeface="Cambria" panose="02040503050406030204" pitchFamily="18" charset="0"/>
              </a:rPr>
              <a:t>)</a:t>
            </a:r>
            <a:endParaRPr sz="2400" dirty="0">
              <a:latin typeface="Cambria" panose="02040503050406030204" pitchFamily="18" charset="0"/>
              <a:ea typeface="Cambria" panose="02040503050406030204" pitchFamily="18" charset="0"/>
            </a:endParaRPr>
          </a:p>
          <a:p>
            <a:pPr marL="0" indent="0">
              <a:spcBef>
                <a:spcPts val="1600"/>
              </a:spcBef>
              <a:spcAft>
                <a:spcPts val="1600"/>
              </a:spcAft>
              <a:buNone/>
            </a:pPr>
            <a:r>
              <a:rPr lang="en-GB" sz="2400" dirty="0">
                <a:latin typeface="Cambria" panose="02040503050406030204" pitchFamily="18" charset="0"/>
                <a:ea typeface="Cambria" panose="02040503050406030204" pitchFamily="18" charset="0"/>
              </a:rPr>
              <a:t>		</a:t>
            </a:r>
            <a:endParaRPr sz="2400" dirty="0">
              <a:latin typeface="Cambria" panose="02040503050406030204" pitchFamily="18" charset="0"/>
              <a:ea typeface="Cambria" panose="02040503050406030204" pitchFamily="18" charset="0"/>
            </a:endParaRPr>
          </a:p>
        </p:txBody>
      </p:sp>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Partial Autocorrelation Function (PACF)</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346350" y="838200"/>
            <a:ext cx="8382000" cy="5562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135290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9" name="Google Shape;619;p87"/>
          <p:cNvSpPr txBox="1">
            <a:spLocks noGrp="1"/>
          </p:cNvSpPr>
          <p:nvPr>
            <p:ph type="body" idx="1"/>
          </p:nvPr>
        </p:nvSpPr>
        <p:spPr>
          <a:xfrm>
            <a:off x="422550" y="1371600"/>
            <a:ext cx="8229600" cy="4495800"/>
          </a:xfrm>
          <a:prstGeom prst="rect">
            <a:avLst/>
          </a:prstGeom>
        </p:spPr>
        <p:txBody>
          <a:bodyPr spcFirstLastPara="1" wrap="square" lIns="91425" tIns="91425" rIns="91425" bIns="91425" anchor="t" anchorCtr="0">
            <a:noAutofit/>
          </a:bodyPr>
          <a:lstStyle/>
          <a:p>
            <a:pPr lvl="0"/>
            <a:r>
              <a:rPr lang="en-US" sz="2400" dirty="0">
                <a:latin typeface="Cambria" panose="02040503050406030204" pitchFamily="18" charset="0"/>
                <a:ea typeface="Cambria" panose="02040503050406030204" pitchFamily="18" charset="0"/>
              </a:rPr>
              <a:t>The ARMA(</a:t>
            </a:r>
            <a:r>
              <a:rPr lang="en-US" sz="2400" dirty="0" err="1">
                <a:latin typeface="Cambria" panose="02040503050406030204" pitchFamily="18" charset="0"/>
                <a:ea typeface="Cambria" panose="02040503050406030204" pitchFamily="18" charset="0"/>
              </a:rPr>
              <a:t>p,q</a:t>
            </a:r>
            <a:r>
              <a:rPr lang="en-US" sz="2400" dirty="0">
                <a:latin typeface="Cambria" panose="02040503050406030204" pitchFamily="18" charset="0"/>
                <a:ea typeface="Cambria" panose="02040503050406030204" pitchFamily="18" charset="0"/>
              </a:rPr>
              <a:t>) model is a linear combination of two linear models and thus is itself still linear</a:t>
            </a:r>
          </a:p>
          <a:p>
            <a:pPr lvl="0">
              <a:spcBef>
                <a:spcPts val="1600"/>
              </a:spcBef>
            </a:pPr>
            <a:r>
              <a:rPr lang="en-US" sz="2400" dirty="0">
                <a:latin typeface="Cambria" panose="02040503050406030204" pitchFamily="18" charset="0"/>
                <a:ea typeface="Cambria" panose="02040503050406030204" pitchFamily="18" charset="0"/>
              </a:rPr>
              <a:t>ARMA models provide a parsimonious description of a (weakly) stationary stochastic process in terms of two polynomials, one for the </a:t>
            </a:r>
            <a:r>
              <a:rPr lang="en-US" sz="2400" dirty="0" err="1">
                <a:latin typeface="Cambria" panose="02040503050406030204" pitchFamily="18" charset="0"/>
                <a:ea typeface="Cambria" panose="02040503050406030204" pitchFamily="18" charset="0"/>
              </a:rPr>
              <a:t>autoregression</a:t>
            </a:r>
            <a:r>
              <a:rPr lang="en-US" sz="2400" dirty="0">
                <a:latin typeface="Cambria" panose="02040503050406030204" pitchFamily="18" charset="0"/>
                <a:ea typeface="Cambria" panose="02040503050406030204" pitchFamily="18" charset="0"/>
              </a:rPr>
              <a:t> (AR) and the second for the moving average (MA)</a:t>
            </a:r>
          </a:p>
          <a:p>
            <a:pPr marL="0" indent="0">
              <a:spcBef>
                <a:spcPts val="1600"/>
              </a:spcBef>
              <a:spcAft>
                <a:spcPts val="1600"/>
              </a:spcAft>
              <a:buNone/>
            </a:pPr>
            <a:r>
              <a:rPr lang="en-GB" sz="2400" dirty="0">
                <a:latin typeface="Cambria" panose="02040503050406030204" pitchFamily="18" charset="0"/>
                <a:ea typeface="Cambria" panose="02040503050406030204" pitchFamily="18" charset="0"/>
              </a:rPr>
              <a:t>		</a:t>
            </a:r>
            <a:endParaRPr sz="2400" dirty="0">
              <a:latin typeface="Cambria" panose="02040503050406030204" pitchFamily="18" charset="0"/>
              <a:ea typeface="Cambria" panose="02040503050406030204" pitchFamily="18" charset="0"/>
            </a:endParaRPr>
          </a:p>
        </p:txBody>
      </p:sp>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Autoregressive Moving Average model (ARMA)</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346350" y="838200"/>
            <a:ext cx="8382000" cy="5562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pic>
        <p:nvPicPr>
          <p:cNvPr id="7" name="Google Shape;626;p88"/>
          <p:cNvPicPr preferRelativeResize="0"/>
          <p:nvPr/>
        </p:nvPicPr>
        <p:blipFill>
          <a:blip r:embed="rId3">
            <a:alphaModFix/>
          </a:blip>
          <a:stretch>
            <a:fillRect/>
          </a:stretch>
        </p:blipFill>
        <p:spPr>
          <a:xfrm>
            <a:off x="1941375" y="4114800"/>
            <a:ext cx="5261250" cy="1143000"/>
          </a:xfrm>
          <a:prstGeom prst="rect">
            <a:avLst/>
          </a:prstGeom>
          <a:noFill/>
          <a:ln>
            <a:noFill/>
          </a:ln>
        </p:spPr>
      </p:pic>
    </p:spTree>
    <p:extLst>
      <p:ext uri="{BB962C8B-B14F-4D97-AF65-F5344CB8AC3E}">
        <p14:creationId xmlns:p14="http://schemas.microsoft.com/office/powerpoint/2010/main" val="9490834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89"/>
          <p:cNvSpPr txBox="1">
            <a:spLocks noGrp="1"/>
          </p:cNvSpPr>
          <p:nvPr>
            <p:ph type="title"/>
          </p:nvPr>
        </p:nvSpPr>
        <p:spPr>
          <a:xfrm>
            <a:off x="311700" y="1061575"/>
            <a:ext cx="8520600" cy="572700"/>
          </a:xfrm>
          <a:prstGeom prst="rect">
            <a:avLst/>
          </a:prstGeom>
        </p:spPr>
        <p:txBody>
          <a:bodyPr spcFirstLastPara="1" wrap="square" lIns="91425" tIns="91425" rIns="91425" bIns="91425" anchor="t" anchorCtr="0">
            <a:noAutofit/>
          </a:bodyPr>
          <a:lstStyle/>
          <a:p>
            <a:pPr algn="l">
              <a:buClr>
                <a:schemeClr val="dk1"/>
              </a:buClr>
              <a:buSzPts val="1100"/>
            </a:pPr>
            <a:endParaRPr dirty="0"/>
          </a:p>
          <a:p>
            <a:pPr algn="l"/>
            <a:endParaRPr dirty="0"/>
          </a:p>
        </p:txBody>
      </p:sp>
      <p:sp>
        <p:nvSpPr>
          <p:cNvPr id="632" name="Google Shape;632;p89"/>
          <p:cNvSpPr txBox="1">
            <a:spLocks noGrp="1"/>
          </p:cNvSpPr>
          <p:nvPr>
            <p:ph type="body" idx="1"/>
          </p:nvPr>
        </p:nvSpPr>
        <p:spPr>
          <a:xfrm>
            <a:off x="311700" y="1012950"/>
            <a:ext cx="8520600" cy="896100"/>
          </a:xfrm>
          <a:prstGeom prst="rect">
            <a:avLst/>
          </a:prstGeom>
        </p:spPr>
        <p:txBody>
          <a:bodyPr spcFirstLastPara="1" wrap="square" lIns="91425" tIns="91425" rIns="91425" bIns="91425" anchor="t" anchorCtr="0">
            <a:noAutofit/>
          </a:bodyPr>
          <a:lstStyle/>
          <a:p>
            <a:r>
              <a:rPr lang="en-GB" sz="2400" dirty="0">
                <a:latin typeface="Cambria" panose="02040503050406030204" pitchFamily="18" charset="0"/>
                <a:ea typeface="Cambria" panose="02040503050406030204" pitchFamily="18" charset="0"/>
              </a:rPr>
              <a:t>ARMA process of order 1 in both its moving average and autoregressive</a:t>
            </a:r>
            <a:endParaRPr sz="2400" dirty="0">
              <a:latin typeface="Cambria" panose="02040503050406030204" pitchFamily="18" charset="0"/>
              <a:ea typeface="Cambria" panose="02040503050406030204" pitchFamily="18" charset="0"/>
            </a:endParaRPr>
          </a:p>
          <a:p>
            <a:pPr>
              <a:spcBef>
                <a:spcPts val="1600"/>
              </a:spcBef>
            </a:pPr>
            <a:r>
              <a:rPr lang="en-GB" sz="2400" dirty="0">
                <a:latin typeface="Cambria" panose="02040503050406030204" pitchFamily="18" charset="0"/>
                <a:ea typeface="Cambria" panose="02040503050406030204" pitchFamily="18" charset="0"/>
              </a:rPr>
              <a:t>We will simulate the following ARMA process:</a:t>
            </a:r>
            <a:endParaRPr sz="2400" dirty="0">
              <a:latin typeface="Cambria" panose="02040503050406030204" pitchFamily="18" charset="0"/>
              <a:ea typeface="Cambria" panose="02040503050406030204" pitchFamily="18" charset="0"/>
            </a:endParaRPr>
          </a:p>
          <a:p>
            <a:pPr marL="0" indent="0">
              <a:spcBef>
                <a:spcPts val="1600"/>
              </a:spcBef>
              <a:spcAft>
                <a:spcPts val="1600"/>
              </a:spcAft>
              <a:buNone/>
            </a:pPr>
            <a:endParaRPr sz="2400" dirty="0">
              <a:latin typeface="Cambria" panose="02040503050406030204" pitchFamily="18" charset="0"/>
              <a:ea typeface="Cambria" panose="02040503050406030204" pitchFamily="18" charset="0"/>
            </a:endParaRPr>
          </a:p>
        </p:txBody>
      </p:sp>
      <p:pic>
        <p:nvPicPr>
          <p:cNvPr id="633" name="Google Shape;633;p89"/>
          <p:cNvPicPr preferRelativeResize="0"/>
          <p:nvPr/>
        </p:nvPicPr>
        <p:blipFill>
          <a:blip r:embed="rId3">
            <a:alphaModFix/>
          </a:blip>
          <a:stretch>
            <a:fillRect/>
          </a:stretch>
        </p:blipFill>
        <p:spPr>
          <a:xfrm>
            <a:off x="2505350" y="2632601"/>
            <a:ext cx="4133299" cy="720375"/>
          </a:xfrm>
          <a:prstGeom prst="rect">
            <a:avLst/>
          </a:prstGeom>
          <a:noFill/>
          <a:ln>
            <a:noFill/>
          </a:ln>
        </p:spPr>
      </p:pic>
      <p:pic>
        <p:nvPicPr>
          <p:cNvPr id="634" name="Google Shape;634;p89"/>
          <p:cNvPicPr preferRelativeResize="0"/>
          <p:nvPr/>
        </p:nvPicPr>
        <p:blipFill>
          <a:blip r:embed="rId4">
            <a:alphaModFix/>
          </a:blip>
          <a:stretch>
            <a:fillRect/>
          </a:stretch>
        </p:blipFill>
        <p:spPr>
          <a:xfrm>
            <a:off x="2117263" y="3331205"/>
            <a:ext cx="4909474" cy="2895424"/>
          </a:xfrm>
          <a:prstGeom prst="rect">
            <a:avLst/>
          </a:prstGeom>
          <a:noFill/>
          <a:ln>
            <a:noFill/>
          </a:ln>
        </p:spPr>
      </p:pic>
      <p:sp>
        <p:nvSpPr>
          <p:cNvPr id="6"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Simulate ARMA(1,1) process</a:t>
            </a:r>
          </a:p>
        </p:txBody>
      </p:sp>
    </p:spTree>
    <p:extLst>
      <p:ext uri="{BB962C8B-B14F-4D97-AF65-F5344CB8AC3E}">
        <p14:creationId xmlns:p14="http://schemas.microsoft.com/office/powerpoint/2010/main" val="26110752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grpSp>
        <p:nvGrpSpPr>
          <p:cNvPr id="2" name="Group 1"/>
          <p:cNvGrpSpPr/>
          <p:nvPr/>
        </p:nvGrpSpPr>
        <p:grpSpPr>
          <a:xfrm>
            <a:off x="152401" y="1588109"/>
            <a:ext cx="8839199" cy="3681782"/>
            <a:chOff x="152401" y="1824676"/>
            <a:chExt cx="8813849" cy="3176688"/>
          </a:xfrm>
        </p:grpSpPr>
        <p:pic>
          <p:nvPicPr>
            <p:cNvPr id="640" name="Google Shape;640;p90"/>
            <p:cNvPicPr preferRelativeResize="0"/>
            <p:nvPr/>
          </p:nvPicPr>
          <p:blipFill>
            <a:blip r:embed="rId3">
              <a:alphaModFix/>
            </a:blip>
            <a:stretch>
              <a:fillRect/>
            </a:stretch>
          </p:blipFill>
          <p:spPr>
            <a:xfrm>
              <a:off x="152401" y="1824676"/>
              <a:ext cx="4419599" cy="3144715"/>
            </a:xfrm>
            <a:prstGeom prst="rect">
              <a:avLst/>
            </a:prstGeom>
            <a:noFill/>
            <a:ln>
              <a:noFill/>
            </a:ln>
          </p:spPr>
        </p:pic>
        <p:pic>
          <p:nvPicPr>
            <p:cNvPr id="641" name="Google Shape;641;p90"/>
            <p:cNvPicPr preferRelativeResize="0"/>
            <p:nvPr/>
          </p:nvPicPr>
          <p:blipFill>
            <a:blip r:embed="rId4">
              <a:alphaModFix/>
            </a:blip>
            <a:stretch>
              <a:fillRect/>
            </a:stretch>
          </p:blipFill>
          <p:spPr>
            <a:xfrm>
              <a:off x="4699050" y="1856639"/>
              <a:ext cx="4267200" cy="3144725"/>
            </a:xfrm>
            <a:prstGeom prst="rect">
              <a:avLst/>
            </a:prstGeom>
            <a:noFill/>
            <a:ln>
              <a:noFill/>
            </a:ln>
          </p:spPr>
        </p:pic>
      </p:grpSp>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The ACF and PACF plots</a:t>
            </a:r>
          </a:p>
        </p:txBody>
      </p:sp>
    </p:spTree>
    <p:extLst>
      <p:ext uri="{BB962C8B-B14F-4D97-AF65-F5344CB8AC3E}">
        <p14:creationId xmlns:p14="http://schemas.microsoft.com/office/powerpoint/2010/main" val="36204125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7" name="Google Shape;647;p91"/>
          <p:cNvSpPr txBox="1">
            <a:spLocks noGrp="1"/>
          </p:cNvSpPr>
          <p:nvPr>
            <p:ph type="body" idx="4294967295"/>
          </p:nvPr>
        </p:nvSpPr>
        <p:spPr>
          <a:xfrm>
            <a:off x="311698" y="871774"/>
            <a:ext cx="8520600" cy="896100"/>
          </a:xfrm>
          <a:prstGeom prst="rect">
            <a:avLst/>
          </a:prstGeom>
        </p:spPr>
        <p:txBody>
          <a:bodyPr spcFirstLastPara="1" wrap="square" lIns="91425" tIns="91425" rIns="91425" bIns="91425" anchor="t" anchorCtr="0">
            <a:noAutofit/>
          </a:bodyPr>
          <a:lstStyle/>
          <a:p>
            <a:pPr marL="457200" indent="-342900">
              <a:spcBef>
                <a:spcPts val="0"/>
              </a:spcBef>
              <a:spcAft>
                <a:spcPts val="0"/>
              </a:spcAft>
              <a:buSzPts val="1800"/>
              <a:buChar char="●"/>
            </a:pPr>
            <a:r>
              <a:rPr lang="en-GB" sz="2400" dirty="0">
                <a:latin typeface="Cambria" panose="02040503050406030204" pitchFamily="18" charset="0"/>
                <a:ea typeface="Cambria" panose="02040503050406030204" pitchFamily="18" charset="0"/>
              </a:rPr>
              <a:t>ARMA process of order 2 in both its moving average and autoregressive</a:t>
            </a:r>
            <a:endParaRPr sz="2400" dirty="0">
              <a:latin typeface="Cambria" panose="02040503050406030204" pitchFamily="18" charset="0"/>
              <a:ea typeface="Cambria" panose="02040503050406030204" pitchFamily="18" charset="0"/>
            </a:endParaRPr>
          </a:p>
          <a:p>
            <a:pPr marL="457200" indent="-342900">
              <a:spcBef>
                <a:spcPts val="1600"/>
              </a:spcBef>
              <a:spcAft>
                <a:spcPts val="0"/>
              </a:spcAft>
              <a:buSzPts val="1800"/>
              <a:buChar char="●"/>
            </a:pPr>
            <a:r>
              <a:rPr lang="en-GB" sz="2400" dirty="0">
                <a:latin typeface="Cambria" panose="02040503050406030204" pitchFamily="18" charset="0"/>
                <a:ea typeface="Cambria" panose="02040503050406030204" pitchFamily="18" charset="0"/>
              </a:rPr>
              <a:t>We will simulate the following ARMA process:</a:t>
            </a:r>
            <a:endParaRPr sz="2400" dirty="0">
              <a:latin typeface="Cambria" panose="02040503050406030204" pitchFamily="18" charset="0"/>
              <a:ea typeface="Cambria" panose="02040503050406030204" pitchFamily="18" charset="0"/>
            </a:endParaRPr>
          </a:p>
          <a:p>
            <a:pPr marL="0" indent="0">
              <a:spcBef>
                <a:spcPts val="1600"/>
              </a:spcBef>
              <a:spcAft>
                <a:spcPts val="1600"/>
              </a:spcAft>
              <a:buNone/>
            </a:pPr>
            <a:endParaRPr sz="2400" dirty="0">
              <a:latin typeface="Cambria" panose="02040503050406030204" pitchFamily="18" charset="0"/>
              <a:ea typeface="Cambria" panose="02040503050406030204" pitchFamily="18" charset="0"/>
            </a:endParaRPr>
          </a:p>
        </p:txBody>
      </p:sp>
      <p:pic>
        <p:nvPicPr>
          <p:cNvPr id="648" name="Google Shape;648;p91"/>
          <p:cNvPicPr preferRelativeResize="0"/>
          <p:nvPr/>
        </p:nvPicPr>
        <p:blipFill>
          <a:blip r:embed="rId3">
            <a:alphaModFix/>
          </a:blip>
          <a:stretch>
            <a:fillRect/>
          </a:stretch>
        </p:blipFill>
        <p:spPr>
          <a:xfrm>
            <a:off x="2340835" y="2514600"/>
            <a:ext cx="4462331" cy="533400"/>
          </a:xfrm>
          <a:prstGeom prst="rect">
            <a:avLst/>
          </a:prstGeom>
          <a:noFill/>
          <a:ln>
            <a:noFill/>
          </a:ln>
        </p:spPr>
      </p:pic>
      <p:pic>
        <p:nvPicPr>
          <p:cNvPr id="649" name="Google Shape;649;p91"/>
          <p:cNvPicPr preferRelativeResize="0"/>
          <p:nvPr/>
        </p:nvPicPr>
        <p:blipFill>
          <a:blip r:embed="rId4">
            <a:alphaModFix/>
          </a:blip>
          <a:stretch>
            <a:fillRect/>
          </a:stretch>
        </p:blipFill>
        <p:spPr>
          <a:xfrm>
            <a:off x="2001313" y="3267724"/>
            <a:ext cx="5141375" cy="2980675"/>
          </a:xfrm>
          <a:prstGeom prst="rect">
            <a:avLst/>
          </a:prstGeom>
          <a:noFill/>
          <a:ln>
            <a:noFill/>
          </a:ln>
        </p:spPr>
      </p:pic>
      <p:sp>
        <p:nvSpPr>
          <p:cNvPr id="6"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Simulate ARMA(2,2) process</a:t>
            </a:r>
          </a:p>
        </p:txBody>
      </p:sp>
    </p:spTree>
    <p:extLst>
      <p:ext uri="{BB962C8B-B14F-4D97-AF65-F5344CB8AC3E}">
        <p14:creationId xmlns:p14="http://schemas.microsoft.com/office/powerpoint/2010/main" val="178723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20"/>
          <p:cNvSpPr txBox="1">
            <a:spLocks noGrp="1"/>
          </p:cNvSpPr>
          <p:nvPr>
            <p:ph type="body" idx="1"/>
          </p:nvPr>
        </p:nvSpPr>
        <p:spPr>
          <a:xfrm>
            <a:off x="186814" y="1981200"/>
            <a:ext cx="4374300" cy="4172000"/>
          </a:xfrm>
          <a:prstGeom prst="rect">
            <a:avLst/>
          </a:prstGeom>
        </p:spPr>
        <p:txBody>
          <a:bodyPr spcFirstLastPara="1" wrap="square" lIns="91425" tIns="91425" rIns="91425" bIns="91425" anchor="t" anchorCtr="0">
            <a:noAutofit/>
          </a:bodyPr>
          <a:lstStyle/>
          <a:p>
            <a:r>
              <a:rPr lang="en-GB" sz="2400" dirty="0">
                <a:latin typeface="Cambria" panose="02040503050406030204" pitchFamily="18" charset="0"/>
                <a:ea typeface="Cambria" panose="02040503050406030204" pitchFamily="18" charset="0"/>
              </a:rPr>
              <a:t>Time series can be found virtually everywhere</a:t>
            </a:r>
          </a:p>
          <a:p>
            <a:endParaRPr sz="2400" dirty="0">
              <a:latin typeface="Cambria" panose="02040503050406030204" pitchFamily="18" charset="0"/>
              <a:ea typeface="Cambria" panose="02040503050406030204" pitchFamily="18" charset="0"/>
            </a:endParaRPr>
          </a:p>
          <a:p>
            <a:r>
              <a:rPr lang="en-GB" sz="2400" dirty="0">
                <a:latin typeface="Cambria" panose="02040503050406030204" pitchFamily="18" charset="0"/>
                <a:ea typeface="Cambria" panose="02040503050406030204" pitchFamily="18" charset="0"/>
              </a:rPr>
              <a:t>For example: </a:t>
            </a:r>
            <a:endParaRPr sz="2400" dirty="0">
              <a:latin typeface="Cambria" panose="02040503050406030204" pitchFamily="18" charset="0"/>
              <a:ea typeface="Cambria" panose="02040503050406030204" pitchFamily="18" charset="0"/>
            </a:endParaRPr>
          </a:p>
          <a:p>
            <a:pPr lvl="1" indent="-342900">
              <a:spcBef>
                <a:spcPts val="0"/>
              </a:spcBef>
              <a:buSzPts val="1800"/>
            </a:pPr>
            <a:r>
              <a:rPr lang="en-GB" sz="2400" dirty="0">
                <a:latin typeface="Cambria" panose="02040503050406030204" pitchFamily="18" charset="0"/>
                <a:ea typeface="Cambria" panose="02040503050406030204" pitchFamily="18" charset="0"/>
              </a:rPr>
              <a:t>Sales data of a Company</a:t>
            </a:r>
            <a:endParaRPr sz="2400" dirty="0">
              <a:latin typeface="Cambria" panose="02040503050406030204" pitchFamily="18" charset="0"/>
              <a:ea typeface="Cambria" panose="02040503050406030204" pitchFamily="18" charset="0"/>
            </a:endParaRPr>
          </a:p>
          <a:p>
            <a:pPr lvl="1" indent="-342900">
              <a:spcBef>
                <a:spcPts val="0"/>
              </a:spcBef>
              <a:buSzPts val="1800"/>
            </a:pPr>
            <a:r>
              <a:rPr lang="en-GB" sz="2400" dirty="0">
                <a:latin typeface="Cambria" panose="02040503050406030204" pitchFamily="18" charset="0"/>
                <a:ea typeface="Cambria" panose="02040503050406030204" pitchFamily="18" charset="0"/>
              </a:rPr>
              <a:t>Monthly inflation number (i.e. CPI / WPI) as released by MOSPI </a:t>
            </a:r>
            <a:endParaRPr sz="2400" dirty="0">
              <a:latin typeface="Cambria" panose="02040503050406030204" pitchFamily="18" charset="0"/>
              <a:ea typeface="Cambria" panose="02040503050406030204" pitchFamily="18" charset="0"/>
            </a:endParaRPr>
          </a:p>
          <a:p>
            <a:pPr lvl="1" indent="-342900">
              <a:spcBef>
                <a:spcPts val="0"/>
              </a:spcBef>
              <a:buSzPts val="1800"/>
            </a:pPr>
            <a:r>
              <a:rPr lang="en-GB" sz="2400" dirty="0">
                <a:latin typeface="Cambria" panose="02040503050406030204" pitchFamily="18" charset="0"/>
                <a:ea typeface="Cambria" panose="02040503050406030204" pitchFamily="18" charset="0"/>
              </a:rPr>
              <a:t>World population over years</a:t>
            </a:r>
            <a:endParaRPr sz="2400" dirty="0">
              <a:latin typeface="Cambria" panose="02040503050406030204" pitchFamily="18" charset="0"/>
              <a:ea typeface="Cambria" panose="02040503050406030204" pitchFamily="18" charset="0"/>
            </a:endParaRPr>
          </a:p>
          <a:p>
            <a:pPr lvl="1" indent="-342900">
              <a:spcBef>
                <a:spcPts val="0"/>
              </a:spcBef>
              <a:buSzPts val="1800"/>
            </a:pPr>
            <a:r>
              <a:rPr lang="en-GB" sz="2400" dirty="0">
                <a:latin typeface="Cambria" panose="02040503050406030204" pitchFamily="18" charset="0"/>
                <a:ea typeface="Cambria" panose="02040503050406030204" pitchFamily="18" charset="0"/>
              </a:rPr>
              <a:t>Stock Prices</a:t>
            </a:r>
            <a:endParaRPr sz="2400" dirty="0">
              <a:latin typeface="Cambria" panose="02040503050406030204" pitchFamily="18" charset="0"/>
              <a:ea typeface="Cambria" panose="02040503050406030204" pitchFamily="18" charset="0"/>
            </a:endParaRPr>
          </a:p>
          <a:p>
            <a:pPr marL="914400" indent="0">
              <a:buNone/>
            </a:pPr>
            <a:endParaRPr sz="2400" dirty="0">
              <a:latin typeface="Cambria" panose="02040503050406030204" pitchFamily="18" charset="0"/>
              <a:ea typeface="Cambria" panose="02040503050406030204" pitchFamily="18" charset="0"/>
            </a:endParaRPr>
          </a:p>
        </p:txBody>
      </p:sp>
      <p:sp>
        <p:nvSpPr>
          <p:cNvPr id="102" name="Google Shape;102;p20"/>
          <p:cNvSpPr txBox="1"/>
          <p:nvPr/>
        </p:nvSpPr>
        <p:spPr>
          <a:xfrm>
            <a:off x="0" y="990600"/>
            <a:ext cx="9144000" cy="838200"/>
          </a:xfrm>
          <a:prstGeom prst="rect">
            <a:avLst/>
          </a:prstGeom>
          <a:solidFill>
            <a:schemeClr val="accent6">
              <a:lumMod val="20000"/>
              <a:lumOff val="80000"/>
            </a:schemeClr>
          </a:solidFill>
          <a:ln>
            <a:noFill/>
          </a:ln>
        </p:spPr>
        <p:txBody>
          <a:bodyPr spcFirstLastPara="1" wrap="square" lIns="91425" tIns="91425" rIns="91425" bIns="91425" anchor="ctr" anchorCtr="0">
            <a:noAutofit/>
          </a:bodyPr>
          <a:lstStyle/>
          <a:p>
            <a:pPr algn="ctr"/>
            <a:r>
              <a:rPr lang="en-GB" sz="2400" dirty="0">
                <a:latin typeface="Cambria" panose="02040503050406030204" pitchFamily="18" charset="0"/>
                <a:ea typeface="Cambria" panose="02040503050406030204" pitchFamily="18" charset="0"/>
                <a:cs typeface="Avenir"/>
                <a:sym typeface="Avenir"/>
              </a:rPr>
              <a:t>A time series is a collection of data points against various time periods</a:t>
            </a:r>
            <a:endParaRPr sz="2400" dirty="0">
              <a:latin typeface="Cambria" panose="02040503050406030204" pitchFamily="18" charset="0"/>
              <a:ea typeface="Cambria" panose="02040503050406030204" pitchFamily="18" charset="0"/>
              <a:cs typeface="Avenir"/>
              <a:sym typeface="Avenir"/>
            </a:endParaRPr>
          </a:p>
        </p:txBody>
      </p:sp>
      <p:pic>
        <p:nvPicPr>
          <p:cNvPr id="103" name="Google Shape;103;p20"/>
          <p:cNvPicPr preferRelativeResize="0"/>
          <p:nvPr/>
        </p:nvPicPr>
        <p:blipFill>
          <a:blip r:embed="rId3">
            <a:alphaModFix/>
          </a:blip>
          <a:stretch>
            <a:fillRect/>
          </a:stretch>
        </p:blipFill>
        <p:spPr>
          <a:xfrm>
            <a:off x="4593771" y="2853831"/>
            <a:ext cx="4418575" cy="2579139"/>
          </a:xfrm>
          <a:prstGeom prst="rect">
            <a:avLst/>
          </a:prstGeom>
          <a:noFill/>
          <a:ln>
            <a:noFill/>
          </a:ln>
        </p:spPr>
      </p:pic>
      <p:sp>
        <p:nvSpPr>
          <p:cNvPr id="7"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Time Series</a:t>
            </a:r>
          </a:p>
        </p:txBody>
      </p:sp>
    </p:spTree>
    <p:extLst>
      <p:ext uri="{BB962C8B-B14F-4D97-AF65-F5344CB8AC3E}">
        <p14:creationId xmlns:p14="http://schemas.microsoft.com/office/powerpoint/2010/main" val="37458532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grpSp>
        <p:nvGrpSpPr>
          <p:cNvPr id="2" name="Group 1"/>
          <p:cNvGrpSpPr/>
          <p:nvPr/>
        </p:nvGrpSpPr>
        <p:grpSpPr>
          <a:xfrm>
            <a:off x="114300" y="1788638"/>
            <a:ext cx="8915400" cy="3280725"/>
            <a:chOff x="152400" y="1824675"/>
            <a:chExt cx="8839200" cy="3132154"/>
          </a:xfrm>
        </p:grpSpPr>
        <p:pic>
          <p:nvPicPr>
            <p:cNvPr id="655" name="Google Shape;655;p92"/>
            <p:cNvPicPr preferRelativeResize="0"/>
            <p:nvPr/>
          </p:nvPicPr>
          <p:blipFill>
            <a:blip r:embed="rId3">
              <a:alphaModFix/>
            </a:blip>
            <a:stretch>
              <a:fillRect/>
            </a:stretch>
          </p:blipFill>
          <p:spPr>
            <a:xfrm>
              <a:off x="152400" y="1824675"/>
              <a:ext cx="4394250" cy="3132154"/>
            </a:xfrm>
            <a:prstGeom prst="rect">
              <a:avLst/>
            </a:prstGeom>
            <a:noFill/>
            <a:ln>
              <a:noFill/>
            </a:ln>
          </p:spPr>
        </p:pic>
        <p:pic>
          <p:nvPicPr>
            <p:cNvPr id="656" name="Google Shape;656;p92"/>
            <p:cNvPicPr preferRelativeResize="0"/>
            <p:nvPr/>
          </p:nvPicPr>
          <p:blipFill>
            <a:blip r:embed="rId4">
              <a:alphaModFix/>
            </a:blip>
            <a:stretch>
              <a:fillRect/>
            </a:stretch>
          </p:blipFill>
          <p:spPr>
            <a:xfrm>
              <a:off x="4699050" y="1824676"/>
              <a:ext cx="4292550" cy="3059663"/>
            </a:xfrm>
            <a:prstGeom prst="rect">
              <a:avLst/>
            </a:prstGeom>
            <a:noFill/>
            <a:ln>
              <a:noFill/>
            </a:ln>
          </p:spPr>
        </p:pic>
      </p:grpSp>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The ACF and PACF plots</a:t>
            </a:r>
          </a:p>
        </p:txBody>
      </p:sp>
    </p:spTree>
    <p:extLst>
      <p:ext uri="{BB962C8B-B14F-4D97-AF65-F5344CB8AC3E}">
        <p14:creationId xmlns:p14="http://schemas.microsoft.com/office/powerpoint/2010/main" val="26114515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9" name="Google Shape;619;p87"/>
          <p:cNvSpPr txBox="1">
            <a:spLocks noGrp="1"/>
          </p:cNvSpPr>
          <p:nvPr>
            <p:ph type="body" idx="1"/>
          </p:nvPr>
        </p:nvSpPr>
        <p:spPr>
          <a:xfrm>
            <a:off x="422550" y="1371600"/>
            <a:ext cx="8229600" cy="4495800"/>
          </a:xfrm>
          <a:prstGeom prst="rect">
            <a:avLst/>
          </a:prstGeom>
        </p:spPr>
        <p:txBody>
          <a:bodyPr spcFirstLastPara="1" wrap="square" lIns="91425" tIns="91425" rIns="91425" bIns="91425" anchor="t" anchorCtr="0">
            <a:noAutofit/>
          </a:bodyPr>
          <a:lstStyle/>
          <a:p>
            <a:pPr lvl="0"/>
            <a:r>
              <a:rPr lang="en-US" sz="2400" dirty="0">
                <a:latin typeface="Cambria" panose="02040503050406030204" pitchFamily="18" charset="0"/>
                <a:ea typeface="Cambria" panose="02040503050406030204" pitchFamily="18" charset="0"/>
              </a:rPr>
              <a:t>Autoregressive Integrated Moving Average (ARIMA) models is actually a class of models that ‘explains’ a given time series based on its own past values</a:t>
            </a:r>
          </a:p>
          <a:p>
            <a:pPr lvl="0">
              <a:spcBef>
                <a:spcPts val="1600"/>
              </a:spcBef>
            </a:pPr>
            <a:r>
              <a:rPr lang="en-US" sz="2400" dirty="0">
                <a:latin typeface="Cambria" panose="02040503050406030204" pitchFamily="18" charset="0"/>
                <a:ea typeface="Cambria" panose="02040503050406030204" pitchFamily="18" charset="0"/>
              </a:rPr>
              <a:t>ARIMA models are defined for stationary time series</a:t>
            </a:r>
          </a:p>
          <a:p>
            <a:pPr lvl="0">
              <a:spcBef>
                <a:spcPts val="1600"/>
              </a:spcBef>
            </a:pPr>
            <a:r>
              <a:rPr lang="en-US" sz="2400" dirty="0">
                <a:latin typeface="Cambria" panose="02040503050406030204" pitchFamily="18" charset="0"/>
                <a:ea typeface="Cambria" panose="02040503050406030204" pitchFamily="18" charset="0"/>
              </a:rPr>
              <a:t>In ARIMA </a:t>
            </a:r>
          </a:p>
          <a:p>
            <a:pPr lvl="1"/>
            <a:r>
              <a:rPr lang="en-US" sz="2400" dirty="0">
                <a:latin typeface="Cambria" panose="02040503050406030204" pitchFamily="18" charset="0"/>
                <a:ea typeface="Cambria" panose="02040503050406030204" pitchFamily="18" charset="0"/>
              </a:rPr>
              <a:t>AR - Autoregressive</a:t>
            </a:r>
          </a:p>
          <a:p>
            <a:pPr lvl="1"/>
            <a:r>
              <a:rPr lang="en-US" sz="2400" dirty="0">
                <a:latin typeface="Cambria" panose="02040503050406030204" pitchFamily="18" charset="0"/>
                <a:ea typeface="Cambria" panose="02040503050406030204" pitchFamily="18" charset="0"/>
              </a:rPr>
              <a:t>MA - Moving Average</a:t>
            </a:r>
          </a:p>
          <a:p>
            <a:pPr lvl="1"/>
            <a:r>
              <a:rPr lang="en-US" sz="2400" dirty="0">
                <a:latin typeface="Cambria" panose="02040503050406030204" pitchFamily="18" charset="0"/>
                <a:ea typeface="Cambria" panose="02040503050406030204" pitchFamily="18" charset="0"/>
              </a:rPr>
              <a:t>I - Integration  </a:t>
            </a:r>
          </a:p>
        </p:txBody>
      </p:sp>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ARIMA Model</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346350" y="838200"/>
            <a:ext cx="8382000" cy="5562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732091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9" name="Google Shape;619;p87"/>
          <p:cNvSpPr txBox="1">
            <a:spLocks noGrp="1"/>
          </p:cNvSpPr>
          <p:nvPr>
            <p:ph type="body" idx="1"/>
          </p:nvPr>
        </p:nvSpPr>
        <p:spPr>
          <a:xfrm>
            <a:off x="422550" y="1371600"/>
            <a:ext cx="8229600" cy="4495800"/>
          </a:xfrm>
          <a:prstGeom prst="rect">
            <a:avLst/>
          </a:prstGeom>
        </p:spPr>
        <p:txBody>
          <a:bodyPr spcFirstLastPara="1" wrap="square" lIns="91425" tIns="91425" rIns="91425" bIns="91425" anchor="t" anchorCtr="0">
            <a:noAutofit/>
          </a:bodyPr>
          <a:lstStyle/>
          <a:p>
            <a:pPr lvl="0"/>
            <a:r>
              <a:rPr lang="en-US" sz="2400" dirty="0">
                <a:latin typeface="Cambria" panose="02040503050406030204" pitchFamily="18" charset="0"/>
                <a:ea typeface="Cambria" panose="02040503050406030204" pitchFamily="18" charset="0"/>
              </a:rPr>
              <a:t>An ARIMA model is characterized by 3 terms: p, d, q</a:t>
            </a:r>
          </a:p>
          <a:p>
            <a:pPr lvl="0">
              <a:spcBef>
                <a:spcPts val="1600"/>
              </a:spcBef>
            </a:pPr>
            <a:r>
              <a:rPr lang="en-US" sz="2400" dirty="0">
                <a:latin typeface="Cambria" panose="02040503050406030204" pitchFamily="18" charset="0"/>
                <a:ea typeface="Cambria" panose="02040503050406030204" pitchFamily="18" charset="0"/>
              </a:rPr>
              <a:t>The value of d is the minimum number of differencing needed to make the series stationary if the time series is already stationary, then d = 0</a:t>
            </a:r>
          </a:p>
          <a:p>
            <a:pPr lvl="0">
              <a:spcBef>
                <a:spcPts val="1600"/>
              </a:spcBef>
            </a:pPr>
            <a:r>
              <a:rPr lang="en-US" sz="2400" dirty="0">
                <a:latin typeface="Cambria" panose="02040503050406030204" pitchFamily="18" charset="0"/>
                <a:ea typeface="Cambria" panose="02040503050406030204" pitchFamily="18" charset="0"/>
              </a:rPr>
              <a:t>‘p’ is the order of the ‘Autoregressive’ (AR) term, it refers to the number of lags of y to be used as predictors</a:t>
            </a:r>
          </a:p>
          <a:p>
            <a:pPr lvl="0">
              <a:spcBef>
                <a:spcPts val="1600"/>
              </a:spcBef>
              <a:spcAft>
                <a:spcPts val="1600"/>
              </a:spcAft>
            </a:pPr>
            <a:r>
              <a:rPr lang="en-US" sz="2400" dirty="0">
                <a:latin typeface="Cambria" panose="02040503050406030204" pitchFamily="18" charset="0"/>
                <a:ea typeface="Cambria" panose="02040503050406030204" pitchFamily="18" charset="0"/>
              </a:rPr>
              <a:t>And ‘q’ is the order of the ‘Moving Average’ (MA) term, it refers to the number of lagged forecast errors that should go into the ARIMA Model.</a:t>
            </a:r>
          </a:p>
        </p:txBody>
      </p:sp>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ARIMA Model</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346350" y="838200"/>
            <a:ext cx="8382000" cy="5562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881466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3" name="Google Shape;673;p95"/>
          <p:cNvSpPr txBox="1">
            <a:spLocks noGrp="1"/>
          </p:cNvSpPr>
          <p:nvPr>
            <p:ph type="body" idx="1"/>
          </p:nvPr>
        </p:nvSpPr>
        <p:spPr>
          <a:xfrm>
            <a:off x="457200" y="838200"/>
            <a:ext cx="8305800" cy="1600200"/>
          </a:xfrm>
          <a:prstGeom prst="rect">
            <a:avLst/>
          </a:prstGeom>
        </p:spPr>
        <p:txBody>
          <a:bodyPr spcFirstLastPara="1" wrap="square" lIns="91425" tIns="91425" rIns="91425" bIns="91425" anchor="t" anchorCtr="0">
            <a:noAutofit/>
          </a:bodyPr>
          <a:lstStyle/>
          <a:p>
            <a:r>
              <a:rPr lang="en-GB" sz="2400" dirty="0">
                <a:latin typeface="Cambria" panose="02040503050406030204" pitchFamily="18" charset="0"/>
                <a:ea typeface="Cambria" panose="02040503050406030204" pitchFamily="18" charset="0"/>
              </a:rPr>
              <a:t>Any autocorrelation in a </a:t>
            </a:r>
            <a:r>
              <a:rPr lang="en-GB" sz="2400" dirty="0" err="1">
                <a:latin typeface="Cambria" panose="02040503050406030204" pitchFamily="18" charset="0"/>
                <a:ea typeface="Cambria" panose="02040503050406030204" pitchFamily="18" charset="0"/>
              </a:rPr>
              <a:t>stationarized</a:t>
            </a:r>
            <a:r>
              <a:rPr lang="en-GB" sz="2400" dirty="0">
                <a:latin typeface="Cambria" panose="02040503050406030204" pitchFamily="18" charset="0"/>
                <a:ea typeface="Cambria" panose="02040503050406030204" pitchFamily="18" charset="0"/>
              </a:rPr>
              <a:t> series can be rectified by adding enough AR terms. So, we initially take the order of AR term to be equal to as many lags that crosses the significance limit in the PACF plot</a:t>
            </a:r>
            <a:endParaRPr sz="2400" dirty="0">
              <a:latin typeface="Cambria" panose="02040503050406030204" pitchFamily="18" charset="0"/>
              <a:ea typeface="Cambria" panose="02040503050406030204" pitchFamily="18" charset="0"/>
            </a:endParaRPr>
          </a:p>
          <a:p>
            <a:pPr indent="0">
              <a:spcBef>
                <a:spcPts val="1600"/>
              </a:spcBef>
              <a:spcAft>
                <a:spcPts val="1600"/>
              </a:spcAft>
              <a:buNone/>
            </a:pPr>
            <a:endParaRPr sz="2400" dirty="0">
              <a:latin typeface="Cambria" panose="02040503050406030204" pitchFamily="18" charset="0"/>
              <a:ea typeface="Cambria" panose="02040503050406030204" pitchFamily="18" charset="0"/>
            </a:endParaRPr>
          </a:p>
        </p:txBody>
      </p:sp>
      <p:pic>
        <p:nvPicPr>
          <p:cNvPr id="674" name="Google Shape;674;p95"/>
          <p:cNvPicPr preferRelativeResize="0"/>
          <p:nvPr/>
        </p:nvPicPr>
        <p:blipFill>
          <a:blip r:embed="rId3">
            <a:alphaModFix/>
          </a:blip>
          <a:stretch>
            <a:fillRect/>
          </a:stretch>
        </p:blipFill>
        <p:spPr>
          <a:xfrm>
            <a:off x="642701" y="2743200"/>
            <a:ext cx="7858599" cy="3015350"/>
          </a:xfrm>
          <a:prstGeom prst="rect">
            <a:avLst/>
          </a:prstGeom>
          <a:noFill/>
          <a:ln>
            <a:noFill/>
          </a:ln>
        </p:spPr>
      </p:pic>
      <p:sp>
        <p:nvSpPr>
          <p:cNvPr id="6"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How to find the order of the AR term (p)?</a:t>
            </a:r>
          </a:p>
        </p:txBody>
      </p:sp>
    </p:spTree>
    <p:extLst>
      <p:ext uri="{BB962C8B-B14F-4D97-AF65-F5344CB8AC3E}">
        <p14:creationId xmlns:p14="http://schemas.microsoft.com/office/powerpoint/2010/main" val="29150006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80" name="Google Shape;680;p96"/>
          <p:cNvSpPr txBox="1">
            <a:spLocks noGrp="1"/>
          </p:cNvSpPr>
          <p:nvPr>
            <p:ph type="body" idx="1"/>
          </p:nvPr>
        </p:nvSpPr>
        <p:spPr>
          <a:xfrm>
            <a:off x="152400" y="685800"/>
            <a:ext cx="8520600" cy="2133600"/>
          </a:xfrm>
          <a:prstGeom prst="rect">
            <a:avLst/>
          </a:prstGeom>
        </p:spPr>
        <p:txBody>
          <a:bodyPr spcFirstLastPara="1" wrap="square" lIns="91425" tIns="91425" rIns="91425" bIns="91425" anchor="t" anchorCtr="0">
            <a:noAutofit/>
          </a:bodyPr>
          <a:lstStyle/>
          <a:p>
            <a:pPr>
              <a:spcBef>
                <a:spcPts val="1000"/>
              </a:spcBef>
            </a:pPr>
            <a:r>
              <a:rPr lang="en-GB" sz="2400" dirty="0">
                <a:latin typeface="Cambria" panose="02040503050406030204" pitchFamily="18" charset="0"/>
                <a:ea typeface="Cambria" panose="02040503050406030204" pitchFamily="18" charset="0"/>
              </a:rPr>
              <a:t> An MA term is technically, the error of the lagged forecast</a:t>
            </a:r>
            <a:endParaRPr sz="2400" dirty="0">
              <a:latin typeface="Cambria" panose="02040503050406030204" pitchFamily="18" charset="0"/>
              <a:ea typeface="Cambria" panose="02040503050406030204" pitchFamily="18" charset="0"/>
            </a:endParaRPr>
          </a:p>
          <a:p>
            <a:pPr>
              <a:spcBef>
                <a:spcPts val="1000"/>
              </a:spcBef>
            </a:pPr>
            <a:r>
              <a:rPr lang="en-GB" sz="2400" dirty="0">
                <a:latin typeface="Cambria" panose="02040503050406030204" pitchFamily="18" charset="0"/>
                <a:ea typeface="Cambria" panose="02040503050406030204" pitchFamily="18" charset="0"/>
              </a:rPr>
              <a:t>We can look at the ACF plot for the number of MA terms</a:t>
            </a:r>
            <a:endParaRPr sz="2400" dirty="0">
              <a:latin typeface="Cambria" panose="02040503050406030204" pitchFamily="18" charset="0"/>
              <a:ea typeface="Cambria" panose="02040503050406030204" pitchFamily="18" charset="0"/>
            </a:endParaRPr>
          </a:p>
          <a:p>
            <a:pPr>
              <a:spcBef>
                <a:spcPts val="1000"/>
              </a:spcBef>
            </a:pPr>
            <a:r>
              <a:rPr lang="en-GB" sz="2400" dirty="0">
                <a:latin typeface="Cambria" panose="02040503050406030204" pitchFamily="18" charset="0"/>
                <a:ea typeface="Cambria" panose="02040503050406030204" pitchFamily="18" charset="0"/>
              </a:rPr>
              <a:t>The ACF tells how many MA terms are required to remove any autocorrelation in the </a:t>
            </a:r>
            <a:r>
              <a:rPr lang="en-GB" sz="2400" dirty="0" err="1">
                <a:latin typeface="Cambria" panose="02040503050406030204" pitchFamily="18" charset="0"/>
                <a:ea typeface="Cambria" panose="02040503050406030204" pitchFamily="18" charset="0"/>
              </a:rPr>
              <a:t>stationarized</a:t>
            </a:r>
            <a:r>
              <a:rPr lang="en-GB" sz="2400" dirty="0">
                <a:latin typeface="Cambria" panose="02040503050406030204" pitchFamily="18" charset="0"/>
                <a:ea typeface="Cambria" panose="02040503050406030204" pitchFamily="18" charset="0"/>
              </a:rPr>
              <a:t> series</a:t>
            </a:r>
            <a:endParaRPr sz="2400" dirty="0">
              <a:latin typeface="Cambria" panose="02040503050406030204" pitchFamily="18" charset="0"/>
              <a:ea typeface="Cambria" panose="02040503050406030204" pitchFamily="18" charset="0"/>
            </a:endParaRPr>
          </a:p>
        </p:txBody>
      </p:sp>
      <p:pic>
        <p:nvPicPr>
          <p:cNvPr id="681" name="Google Shape;681;p96"/>
          <p:cNvPicPr preferRelativeResize="0"/>
          <p:nvPr/>
        </p:nvPicPr>
        <p:blipFill>
          <a:blip r:embed="rId3">
            <a:alphaModFix/>
          </a:blip>
          <a:stretch>
            <a:fillRect/>
          </a:stretch>
        </p:blipFill>
        <p:spPr>
          <a:xfrm>
            <a:off x="1080531" y="2895600"/>
            <a:ext cx="6982938" cy="2956676"/>
          </a:xfrm>
          <a:prstGeom prst="rect">
            <a:avLst/>
          </a:prstGeom>
          <a:noFill/>
          <a:ln>
            <a:noFill/>
          </a:ln>
        </p:spPr>
      </p:pic>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How to find the order of the MA term (q)?</a:t>
            </a:r>
          </a:p>
        </p:txBody>
      </p:sp>
    </p:spTree>
    <p:extLst>
      <p:ext uri="{BB962C8B-B14F-4D97-AF65-F5344CB8AC3E}">
        <p14:creationId xmlns:p14="http://schemas.microsoft.com/office/powerpoint/2010/main" val="34617484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9" name="Google Shape;619;p87"/>
          <p:cNvSpPr txBox="1">
            <a:spLocks noGrp="1"/>
          </p:cNvSpPr>
          <p:nvPr>
            <p:ph type="body" idx="1"/>
          </p:nvPr>
        </p:nvSpPr>
        <p:spPr>
          <a:xfrm>
            <a:off x="422550" y="1371600"/>
            <a:ext cx="8229600" cy="4495800"/>
          </a:xfrm>
          <a:prstGeom prst="rect">
            <a:avLst/>
          </a:prstGeom>
        </p:spPr>
        <p:txBody>
          <a:bodyPr spcFirstLastPara="1" wrap="square" lIns="91425" tIns="91425" rIns="91425" bIns="91425" anchor="t" anchorCtr="0">
            <a:noAutofit/>
          </a:bodyPr>
          <a:lstStyle/>
          <a:p>
            <a:pPr lvl="0"/>
            <a:r>
              <a:rPr lang="en-US" sz="2400" dirty="0">
                <a:latin typeface="Cambria" panose="02040503050406030204" pitchFamily="18" charset="0"/>
                <a:ea typeface="Cambria" panose="02040503050406030204" pitchFamily="18" charset="0"/>
              </a:rPr>
              <a:t>The purpose of differencing it to make the time series stationary.</a:t>
            </a:r>
          </a:p>
          <a:p>
            <a:pPr lvl="0"/>
            <a:r>
              <a:rPr lang="en-US" sz="2400" dirty="0">
                <a:latin typeface="Cambria" panose="02040503050406030204" pitchFamily="18" charset="0"/>
                <a:ea typeface="Cambria" panose="02040503050406030204" pitchFamily="18" charset="0"/>
              </a:rPr>
              <a:t>The right order of differencing is the minimum differencing required to get a near-stationary series which roams around a defined mean and the ACF plot reaches to zero fairly quick.</a:t>
            </a:r>
          </a:p>
          <a:p>
            <a:pPr lvl="0"/>
            <a:r>
              <a:rPr lang="en-US" sz="2400" dirty="0">
                <a:latin typeface="Cambria" panose="02040503050406030204" pitchFamily="18" charset="0"/>
                <a:ea typeface="Cambria" panose="02040503050406030204" pitchFamily="18" charset="0"/>
              </a:rPr>
              <a:t>If the autocorrelations are positive for many number of lags (10 or more), then the series needs further differencing</a:t>
            </a:r>
          </a:p>
          <a:p>
            <a:pPr lvl="0"/>
            <a:r>
              <a:rPr lang="en-US" sz="2400" dirty="0">
                <a:latin typeface="Cambria" panose="02040503050406030204" pitchFamily="18" charset="0"/>
                <a:ea typeface="Cambria" panose="02040503050406030204" pitchFamily="18" charset="0"/>
              </a:rPr>
              <a:t>If the lag 1 autocorrelation itself is too negative, then the series is probably over-differenced</a:t>
            </a:r>
          </a:p>
        </p:txBody>
      </p:sp>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How to find the order of differencing (d)?</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346350" y="838200"/>
            <a:ext cx="8382000" cy="5562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327292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9" name="Google Shape;619;p87"/>
          <p:cNvSpPr txBox="1">
            <a:spLocks noGrp="1"/>
          </p:cNvSpPr>
          <p:nvPr>
            <p:ph type="body" idx="1"/>
          </p:nvPr>
        </p:nvSpPr>
        <p:spPr>
          <a:xfrm>
            <a:off x="422550" y="1371600"/>
            <a:ext cx="8229600" cy="44958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2400" dirty="0">
                <a:latin typeface="Cambria" panose="02040503050406030204" pitchFamily="18" charset="0"/>
                <a:ea typeface="Cambria" panose="02040503050406030204" pitchFamily="18" charset="0"/>
              </a:rPr>
              <a:t>However, in the presence of an ARIMA(p,d,0) process:</a:t>
            </a:r>
          </a:p>
          <a:p>
            <a:pPr lvl="0">
              <a:spcBef>
                <a:spcPts val="1600"/>
              </a:spcBef>
            </a:pPr>
            <a:r>
              <a:rPr lang="en-US" sz="2400" dirty="0">
                <a:latin typeface="Cambria" panose="02040503050406030204" pitchFamily="18" charset="0"/>
                <a:ea typeface="Cambria" panose="02040503050406030204" pitchFamily="18" charset="0"/>
              </a:rPr>
              <a:t>the ACF is exponentially decaying or sinusoidal</a:t>
            </a:r>
          </a:p>
          <a:p>
            <a:pPr lvl="0">
              <a:spcBef>
                <a:spcPts val="1600"/>
              </a:spcBef>
            </a:pPr>
            <a:r>
              <a:rPr lang="en-US" sz="2400" dirty="0">
                <a:latin typeface="Cambria" panose="02040503050406030204" pitchFamily="18" charset="0"/>
                <a:ea typeface="Cambria" panose="02040503050406030204" pitchFamily="18" charset="0"/>
              </a:rPr>
              <a:t>the PACF has a significant spike at lag p but none after</a:t>
            </a:r>
          </a:p>
          <a:p>
            <a:pPr lvl="0" indent="0">
              <a:spcBef>
                <a:spcPts val="1600"/>
              </a:spcBef>
              <a:buNone/>
            </a:pPr>
            <a:endParaRPr lang="en-US" sz="2400" dirty="0">
              <a:latin typeface="Cambria" panose="02040503050406030204" pitchFamily="18" charset="0"/>
              <a:ea typeface="Cambria" panose="02040503050406030204" pitchFamily="18" charset="0"/>
            </a:endParaRPr>
          </a:p>
          <a:p>
            <a:pPr marL="0" lvl="0" indent="0">
              <a:spcBef>
                <a:spcPts val="1600"/>
              </a:spcBef>
              <a:buClr>
                <a:schemeClr val="dk1"/>
              </a:buClr>
              <a:buSzPts val="1100"/>
              <a:buNone/>
            </a:pPr>
            <a:r>
              <a:rPr lang="en-US" sz="2400" dirty="0">
                <a:latin typeface="Cambria" panose="02040503050406030204" pitchFamily="18" charset="0"/>
                <a:ea typeface="Cambria" panose="02040503050406030204" pitchFamily="18" charset="0"/>
              </a:rPr>
              <a:t>Similarly, in the presence of an ARIMA(0,d,q) process:</a:t>
            </a:r>
          </a:p>
          <a:p>
            <a:pPr lvl="0">
              <a:spcBef>
                <a:spcPts val="1600"/>
              </a:spcBef>
            </a:pPr>
            <a:r>
              <a:rPr lang="en-US" sz="2400" dirty="0">
                <a:latin typeface="Cambria" panose="02040503050406030204" pitchFamily="18" charset="0"/>
                <a:ea typeface="Cambria" panose="02040503050406030204" pitchFamily="18" charset="0"/>
              </a:rPr>
              <a:t>the PACF is exponentially decaying or sinusoidal</a:t>
            </a:r>
          </a:p>
          <a:p>
            <a:pPr lvl="0">
              <a:spcBef>
                <a:spcPts val="1600"/>
              </a:spcBef>
            </a:pPr>
            <a:r>
              <a:rPr lang="en-US" sz="2400" dirty="0">
                <a:latin typeface="Cambria" panose="02040503050406030204" pitchFamily="18" charset="0"/>
                <a:ea typeface="Cambria" panose="02040503050406030204" pitchFamily="18" charset="0"/>
              </a:rPr>
              <a:t>the ACF has a significant spike at lag q but none after</a:t>
            </a:r>
          </a:p>
        </p:txBody>
      </p:sp>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How to find the order of differencing (d)?</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346350" y="838200"/>
            <a:ext cx="8382000" cy="55626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127150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9" name="Google Shape;619;p87"/>
          <p:cNvSpPr txBox="1">
            <a:spLocks noGrp="1"/>
          </p:cNvSpPr>
          <p:nvPr>
            <p:ph type="body" idx="1"/>
          </p:nvPr>
        </p:nvSpPr>
        <p:spPr>
          <a:xfrm>
            <a:off x="613050" y="881743"/>
            <a:ext cx="7848600" cy="5551714"/>
          </a:xfrm>
          <a:prstGeom prst="rect">
            <a:avLst/>
          </a:prstGeom>
        </p:spPr>
        <p:txBody>
          <a:bodyPr spcFirstLastPara="1" wrap="square" lIns="91425" tIns="91425" rIns="91425" bIns="91425" anchor="t" anchorCtr="0">
            <a:noAutofit/>
          </a:bodyPr>
          <a:lstStyle/>
          <a:p>
            <a:pPr lvl="0">
              <a:spcBef>
                <a:spcPts val="1000"/>
              </a:spcBef>
              <a:buSzPct val="100000"/>
              <a:buAutoNum type="arabicPeriod"/>
            </a:pPr>
            <a:r>
              <a:rPr lang="en-US" sz="2200" dirty="0">
                <a:latin typeface="Cambria" panose="02040503050406030204" pitchFamily="18" charset="0"/>
                <a:ea typeface="Cambria" panose="02040503050406030204" pitchFamily="18" charset="0"/>
              </a:rPr>
              <a:t>Plot the data and identify unusual observations. Understand the pattern of the data</a:t>
            </a:r>
          </a:p>
          <a:p>
            <a:pPr lvl="0">
              <a:spcBef>
                <a:spcPts val="1000"/>
              </a:spcBef>
              <a:buSzPct val="100000"/>
              <a:buAutoNum type="arabicPeriod"/>
            </a:pPr>
            <a:r>
              <a:rPr lang="en-US" sz="2200" dirty="0">
                <a:latin typeface="Cambria" panose="02040503050406030204" pitchFamily="18" charset="0"/>
                <a:ea typeface="Cambria" panose="02040503050406030204" pitchFamily="18" charset="0"/>
              </a:rPr>
              <a:t>Apply a transformation or differencing to remove the trend and stabilize the variance</a:t>
            </a:r>
          </a:p>
          <a:p>
            <a:pPr lvl="0">
              <a:spcBef>
                <a:spcPts val="1000"/>
              </a:spcBef>
              <a:buSzPct val="100000"/>
              <a:buAutoNum type="arabicPeriod"/>
            </a:pPr>
            <a:r>
              <a:rPr lang="en-US" sz="2200" dirty="0">
                <a:latin typeface="Cambria" panose="02040503050406030204" pitchFamily="18" charset="0"/>
                <a:ea typeface="Cambria" panose="02040503050406030204" pitchFamily="18" charset="0"/>
              </a:rPr>
              <a:t>Test for </a:t>
            </a:r>
            <a:r>
              <a:rPr lang="en-US" sz="2200" dirty="0" err="1">
                <a:latin typeface="Cambria" panose="02040503050406030204" pitchFamily="18" charset="0"/>
                <a:ea typeface="Cambria" panose="02040503050406030204" pitchFamily="18" charset="0"/>
              </a:rPr>
              <a:t>stationarity</a:t>
            </a:r>
            <a:r>
              <a:rPr lang="en-US" sz="2200" dirty="0">
                <a:latin typeface="Cambria" panose="02040503050406030204" pitchFamily="18" charset="0"/>
                <a:ea typeface="Cambria" panose="02040503050406030204" pitchFamily="18" charset="0"/>
              </a:rPr>
              <a:t>. If the series is not stationary, apply another transformation or differencing</a:t>
            </a:r>
          </a:p>
          <a:p>
            <a:pPr lvl="0">
              <a:spcBef>
                <a:spcPts val="1000"/>
              </a:spcBef>
              <a:buSzPct val="100000"/>
              <a:buAutoNum type="arabicPeriod"/>
            </a:pPr>
            <a:r>
              <a:rPr lang="en-US" sz="2200" dirty="0">
                <a:latin typeface="Cambria" panose="02040503050406030204" pitchFamily="18" charset="0"/>
                <a:ea typeface="Cambria" panose="02040503050406030204" pitchFamily="18" charset="0"/>
              </a:rPr>
              <a:t>Plot the ACF and PACF to maybe estimate the order of the MA or AR process</a:t>
            </a:r>
          </a:p>
          <a:p>
            <a:pPr lvl="0">
              <a:spcBef>
                <a:spcPts val="1000"/>
              </a:spcBef>
              <a:buSzPct val="100000"/>
              <a:buAutoNum type="arabicPeriod"/>
            </a:pPr>
            <a:r>
              <a:rPr lang="en-US" sz="2200" dirty="0">
                <a:latin typeface="Cambria" panose="02040503050406030204" pitchFamily="18" charset="0"/>
                <a:ea typeface="Cambria" panose="02040503050406030204" pitchFamily="18" charset="0"/>
              </a:rPr>
              <a:t>Try different combinations of orders and select the model with the lowest AIC.</a:t>
            </a:r>
          </a:p>
          <a:p>
            <a:pPr lvl="0">
              <a:spcBef>
                <a:spcPts val="1000"/>
              </a:spcBef>
              <a:buSzPct val="100000"/>
              <a:buAutoNum type="arabicPeriod"/>
            </a:pPr>
            <a:r>
              <a:rPr lang="en-US" sz="2200" dirty="0">
                <a:latin typeface="Cambria" panose="02040503050406030204" pitchFamily="18" charset="0"/>
                <a:ea typeface="Cambria" panose="02040503050406030204" pitchFamily="18" charset="0"/>
              </a:rPr>
              <a:t>Check the residuals and make sure that they look like white noise. Apply the </a:t>
            </a:r>
            <a:r>
              <a:rPr lang="en-US" sz="2200" dirty="0" err="1">
                <a:latin typeface="Cambria" panose="02040503050406030204" pitchFamily="18" charset="0"/>
                <a:ea typeface="Cambria" panose="02040503050406030204" pitchFamily="18" charset="0"/>
              </a:rPr>
              <a:t>Ljung</a:t>
            </a:r>
            <a:r>
              <a:rPr lang="en-US" sz="2200" dirty="0">
                <a:latin typeface="Cambria" panose="02040503050406030204" pitchFamily="18" charset="0"/>
                <a:ea typeface="Cambria" panose="02040503050406030204" pitchFamily="18" charset="0"/>
              </a:rPr>
              <a:t>-Box test to make sure</a:t>
            </a:r>
          </a:p>
          <a:p>
            <a:pPr lvl="0">
              <a:spcBef>
                <a:spcPts val="1000"/>
              </a:spcBef>
              <a:buSzPct val="100000"/>
              <a:buAutoNum type="arabicPeriod"/>
            </a:pPr>
            <a:r>
              <a:rPr lang="en-US" sz="2200" dirty="0">
                <a:latin typeface="Cambria" panose="02040503050406030204" pitchFamily="18" charset="0"/>
                <a:ea typeface="Cambria" panose="02040503050406030204" pitchFamily="18" charset="0"/>
              </a:rPr>
              <a:t>Calculate forecasts</a:t>
            </a:r>
          </a:p>
          <a:p>
            <a:pPr lvl="0">
              <a:spcBef>
                <a:spcPts val="1000"/>
              </a:spcBef>
              <a:buSzPct val="100000"/>
              <a:buAutoNum type="arabicPeriod"/>
            </a:pPr>
            <a:endParaRPr lang="en-US" sz="2400" dirty="0">
              <a:latin typeface="Cambria" panose="02040503050406030204" pitchFamily="18" charset="0"/>
              <a:ea typeface="Cambria" panose="02040503050406030204" pitchFamily="18" charset="0"/>
            </a:endParaRPr>
          </a:p>
        </p:txBody>
      </p:sp>
      <p:sp>
        <p:nvSpPr>
          <p:cNvPr id="5"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anose="02040503050406030204" pitchFamily="18" charset="0"/>
                <a:ea typeface="Cambria" panose="02040503050406030204" pitchFamily="18" charset="0"/>
              </a:rPr>
              <a:t>General Modelling Procedure</a:t>
            </a:r>
          </a:p>
        </p:txBody>
      </p:sp>
      <p:sp>
        <p:nvSpPr>
          <p:cNvPr id="6" name="Rounded Rectangle 5">
            <a:extLst>
              <a:ext uri="{FF2B5EF4-FFF2-40B4-BE49-F238E27FC236}">
                <a16:creationId xmlns:a16="http://schemas.microsoft.com/office/drawing/2014/main" xmlns="" id="{2B32BDB9-3AC4-4884-B2A0-7A8D1971EE1C}"/>
              </a:ext>
            </a:extLst>
          </p:cNvPr>
          <p:cNvSpPr/>
          <p:nvPr/>
        </p:nvSpPr>
        <p:spPr>
          <a:xfrm>
            <a:off x="346350" y="838200"/>
            <a:ext cx="8382000" cy="5638800"/>
          </a:xfrm>
          <a:prstGeom prst="roundRect">
            <a:avLst/>
          </a:prstGeom>
          <a:noFill/>
          <a:ln w="53975" cap="flat" cmpd="sng">
            <a:solidFill>
              <a:srgbClr val="EA915D"/>
            </a:solidFill>
          </a:ln>
          <a:effectLst/>
          <a:scene3d>
            <a:camera prst="orthographicFront"/>
            <a:lightRig rig="threePt" dir="t"/>
          </a:scene3d>
          <a:sp3d contourW="12700">
            <a:contourClr>
              <a:schemeClr val="bg1"/>
            </a:contourClr>
          </a:sp3d>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57200" lvl="0" indent="-342900">
              <a:buSzPct val="125000"/>
              <a:buFont typeface="Arial" panose="020B0604020202020204" pitchFamily="34" charset="0"/>
              <a:buChar char="•"/>
            </a:pPr>
            <a:endParaRPr lang="en-US"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712436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31EF39E-7E84-4BD0-9BC5-92EDC4E8E8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19" y="0"/>
            <a:ext cx="1841581" cy="1064400"/>
          </a:xfrm>
          <a:prstGeom prst="rect">
            <a:avLst/>
          </a:prstGeom>
        </p:spPr>
      </p:pic>
      <p:sp>
        <p:nvSpPr>
          <p:cNvPr id="4" name="Google Shape;342;p77"/>
          <p:cNvSpPr txBox="1">
            <a:spLocks/>
          </p:cNvSpPr>
          <p:nvPr/>
        </p:nvSpPr>
        <p:spPr>
          <a:xfrm>
            <a:off x="0" y="2482943"/>
            <a:ext cx="9144000" cy="1892114"/>
          </a:xfrm>
          <a:prstGeom prst="rect">
            <a:avLst/>
          </a:prstGeom>
          <a:solidFill>
            <a:schemeClr val="accent6">
              <a:lumMod val="20000"/>
              <a:lumOff val="80000"/>
            </a:schemeClr>
          </a:solidFill>
        </p:spPr>
        <p:txBody>
          <a:bodyPr spcFirstLastPara="1" wrap="square" lIns="91440" tIns="0" rIns="91440" bIns="0" anchor="ctr" anchorCtr="0">
            <a:noAutofit/>
          </a:bodyPr>
          <a:lstStyle>
            <a:lvl1pPr marL="341313" indent="-341313" algn="l" defTabSz="455613" rtl="0" eaLnBrk="0" fontAlgn="base" hangingPunct="0">
              <a:spcBef>
                <a:spcPct val="20000"/>
              </a:spcBef>
              <a:spcAft>
                <a:spcPct val="0"/>
              </a:spcAft>
              <a:buFont typeface="Arial" charset="0"/>
              <a:buChar char="•"/>
              <a:defRPr sz="2000" kern="1200">
                <a:solidFill>
                  <a:schemeClr val="tx1"/>
                </a:solidFill>
                <a:latin typeface="Cambria" pitchFamily="18" charset="0"/>
                <a:ea typeface="MS PGothic" pitchFamily="34" charset="-128"/>
                <a:cs typeface="MS PGothic"/>
              </a:defRPr>
            </a:lvl1pPr>
            <a:lvl2pPr marL="741363" indent="-284163" algn="l" defTabSz="455613" rtl="0" eaLnBrk="0" fontAlgn="base" hangingPunct="0">
              <a:spcBef>
                <a:spcPct val="20000"/>
              </a:spcBef>
              <a:spcAft>
                <a:spcPct val="0"/>
              </a:spcAft>
              <a:buFont typeface="Arial" charset="0"/>
              <a:buChar char="–"/>
              <a:defRPr sz="1800" kern="1200">
                <a:solidFill>
                  <a:schemeClr val="tx1"/>
                </a:solidFill>
                <a:latin typeface="Cambria" pitchFamily="18" charset="0"/>
                <a:ea typeface="MS PGothic" pitchFamily="34" charset="-128"/>
                <a:cs typeface="MS PGothic"/>
              </a:defRPr>
            </a:lvl2pPr>
            <a:lvl3pPr marL="1141413" indent="-227013" algn="l" defTabSz="455613" rtl="0" eaLnBrk="0" fontAlgn="base" hangingPunct="0">
              <a:spcBef>
                <a:spcPct val="20000"/>
              </a:spcBef>
              <a:spcAft>
                <a:spcPct val="0"/>
              </a:spcAft>
              <a:buFont typeface="Arial" charset="0"/>
              <a:buChar char="•"/>
              <a:defRPr sz="1800" kern="1200">
                <a:solidFill>
                  <a:schemeClr val="tx1"/>
                </a:solidFill>
                <a:latin typeface="Cambria" pitchFamily="18" charset="0"/>
                <a:ea typeface="MS PGothic" pitchFamily="34" charset="-128"/>
                <a:cs typeface="MS PGothic"/>
              </a:defRPr>
            </a:lvl3pPr>
            <a:lvl4pPr marL="1598613" indent="-227013" algn="l" defTabSz="455613" rtl="0" eaLnBrk="0" fontAlgn="base" hangingPunct="0">
              <a:spcBef>
                <a:spcPct val="20000"/>
              </a:spcBef>
              <a:spcAft>
                <a:spcPct val="0"/>
              </a:spcAft>
              <a:buFont typeface="Arial" charset="0"/>
              <a:buChar char="–"/>
              <a:defRPr sz="1800" kern="1200">
                <a:solidFill>
                  <a:schemeClr val="tx1"/>
                </a:solidFill>
                <a:latin typeface="Cambria" pitchFamily="18" charset="0"/>
                <a:ea typeface="MS PGothic" pitchFamily="34" charset="-128"/>
                <a:cs typeface="MS PGothic"/>
              </a:defRPr>
            </a:lvl4pPr>
            <a:lvl5pPr marL="2055813" indent="-227013" algn="l" defTabSz="455613" rtl="0" eaLnBrk="0" fontAlgn="base" hangingPunct="0">
              <a:spcBef>
                <a:spcPct val="20000"/>
              </a:spcBef>
              <a:spcAft>
                <a:spcPct val="0"/>
              </a:spcAft>
              <a:buFont typeface="Arial" charset="0"/>
              <a:buChar char="»"/>
              <a:defRPr sz="1800" kern="1200">
                <a:solidFill>
                  <a:schemeClr val="tx1"/>
                </a:solidFill>
                <a:latin typeface="Cambria" pitchFamily="18" charset="0"/>
                <a:ea typeface="MS PGothic" pitchFamily="34" charset="-128"/>
                <a:cs typeface="MS PGothic"/>
              </a:defRPr>
            </a:lvl5pPr>
            <a:lvl6pPr marL="2514306" indent="-228573" algn="l" defTabSz="457146" rtl="0" eaLnBrk="1" latinLnBrk="0" hangingPunct="1">
              <a:spcBef>
                <a:spcPct val="20000"/>
              </a:spcBef>
              <a:buFont typeface="Arial"/>
              <a:buChar char="•"/>
              <a:defRPr sz="2000" kern="1200">
                <a:solidFill>
                  <a:schemeClr val="tx1"/>
                </a:solidFill>
                <a:latin typeface="+mn-lt"/>
                <a:ea typeface="+mn-ea"/>
                <a:cs typeface="+mn-cs"/>
              </a:defRPr>
            </a:lvl6pPr>
            <a:lvl7pPr marL="2971453" indent="-228573" algn="l" defTabSz="457146" rtl="0" eaLnBrk="1" latinLnBrk="0" hangingPunct="1">
              <a:spcBef>
                <a:spcPct val="20000"/>
              </a:spcBef>
              <a:buFont typeface="Arial"/>
              <a:buChar char="•"/>
              <a:defRPr sz="2000" kern="1200">
                <a:solidFill>
                  <a:schemeClr val="tx1"/>
                </a:solidFill>
                <a:latin typeface="+mn-lt"/>
                <a:ea typeface="+mn-ea"/>
                <a:cs typeface="+mn-cs"/>
              </a:defRPr>
            </a:lvl7pPr>
            <a:lvl8pPr marL="3428599" indent="-228573" algn="l" defTabSz="457146" rtl="0" eaLnBrk="1" latinLnBrk="0" hangingPunct="1">
              <a:spcBef>
                <a:spcPct val="20000"/>
              </a:spcBef>
              <a:buFont typeface="Arial"/>
              <a:buChar char="•"/>
              <a:defRPr sz="2000" kern="1200">
                <a:solidFill>
                  <a:schemeClr val="tx1"/>
                </a:solidFill>
                <a:latin typeface="+mn-lt"/>
                <a:ea typeface="+mn-ea"/>
                <a:cs typeface="+mn-cs"/>
              </a:defRPr>
            </a:lvl8pPr>
            <a:lvl9pPr marL="3885746" indent="-228573" algn="l" defTabSz="457146"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5000"/>
              </a:lnSpc>
              <a:spcBef>
                <a:spcPts val="0"/>
              </a:spcBef>
              <a:spcAft>
                <a:spcPts val="0"/>
              </a:spcAft>
              <a:buNone/>
            </a:pPr>
            <a:r>
              <a:rPr lang="en-US" sz="2400" dirty="0" err="1">
                <a:solidFill>
                  <a:prstClr val="black"/>
                </a:solidFill>
                <a:ea typeface="Cambria" panose="02040503050406030204" pitchFamily="18" charset="0"/>
                <a:cs typeface="Avenir"/>
                <a:sym typeface="Avenir"/>
              </a:rPr>
              <a:t>Invertibility</a:t>
            </a:r>
            <a:r>
              <a:rPr lang="en-US" sz="2400" dirty="0">
                <a:solidFill>
                  <a:prstClr val="black"/>
                </a:solidFill>
                <a:ea typeface="Cambria" panose="02040503050406030204" pitchFamily="18" charset="0"/>
                <a:cs typeface="Avenir"/>
                <a:sym typeface="Avenir"/>
              </a:rPr>
              <a:t> of </a:t>
            </a:r>
            <a:r>
              <a:rPr lang="en-US" sz="2400">
                <a:solidFill>
                  <a:prstClr val="black"/>
                </a:solidFill>
                <a:ea typeface="Cambria" panose="02040503050406030204" pitchFamily="18" charset="0"/>
                <a:cs typeface="Avenir"/>
                <a:sym typeface="Avenir"/>
              </a:rPr>
              <a:t>MA models: </a:t>
            </a:r>
            <a:r>
              <a:rPr lang="en-US" sz="2400" dirty="0">
                <a:solidFill>
                  <a:prstClr val="black"/>
                </a:solidFill>
                <a:ea typeface="Cambria" panose="02040503050406030204" pitchFamily="18" charset="0"/>
                <a:cs typeface="Avenir"/>
                <a:sym typeface="Avenir"/>
              </a:rPr>
              <a:t>An MA model is said to be invertible if it is algebraically equivalent to a converging infinite order AR model. By converging, we mean that the AR coefficients decrease to 0 as we move back in time.</a:t>
            </a:r>
          </a:p>
        </p:txBody>
      </p:sp>
    </p:spTree>
    <p:extLst>
      <p:ext uri="{BB962C8B-B14F-4D97-AF65-F5344CB8AC3E}">
        <p14:creationId xmlns:p14="http://schemas.microsoft.com/office/powerpoint/2010/main" val="3207825928"/>
      </p:ext>
    </p:extLst>
  </p:cSld>
  <p:clrMapOvr>
    <a:masterClrMapping/>
  </p:clrMapOvr>
  <p:transition>
    <p:wipe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5" name="Picture 4">
            <a:extLst>
              <a:ext uri="{FF2B5EF4-FFF2-40B4-BE49-F238E27FC236}">
                <a16:creationId xmlns:a16="http://schemas.microsoft.com/office/drawing/2014/main" xmlns="" id="{446E9F90-DCC7-4B7B-A3EB-9C994DD8B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 y="39510"/>
            <a:ext cx="1728215" cy="1753882"/>
          </a:xfrm>
          <a:prstGeom prst="rect">
            <a:avLst/>
          </a:prstGeom>
        </p:spPr>
      </p:pic>
      <p:sp>
        <p:nvSpPr>
          <p:cNvPr id="7" name="Rectangle 6">
            <a:extLst>
              <a:ext uri="{FF2B5EF4-FFF2-40B4-BE49-F238E27FC236}">
                <a16:creationId xmlns:a16="http://schemas.microsoft.com/office/drawing/2014/main" xmlns="" id="{0739B535-5796-4D7D-96DC-F199814A900B}"/>
              </a:ext>
            </a:extLst>
          </p:cNvPr>
          <p:cNvSpPr/>
          <p:nvPr/>
        </p:nvSpPr>
        <p:spPr>
          <a:xfrm>
            <a:off x="0" y="2409700"/>
            <a:ext cx="9144000" cy="2038601"/>
          </a:xfrm>
          <a:prstGeom prst="rect">
            <a:avLst/>
          </a:prstGeom>
          <a:solidFill>
            <a:srgbClr val="FDEADA">
              <a:alpha val="78822"/>
            </a:srgbClr>
          </a:solidFill>
        </p:spPr>
        <p:txBody>
          <a:bodyPr vert="horz" wrap="square" lIns="91429" tIns="45714" rIns="91429" bIns="45714" numCol="1" anchor="ctr" anchorCtr="0" compatLnSpc="1">
            <a:prstTxWarp prst="textNoShape">
              <a:avLst/>
            </a:prstTxWarp>
          </a:bodyPr>
          <a:lstStyle/>
          <a:p>
            <a:pPr marL="342900" lvl="0" indent="-342900">
              <a:buFont typeface="Arial" panose="020B0604020202020204" pitchFamily="34" charset="0"/>
              <a:buChar char="•"/>
            </a:pPr>
            <a:r>
              <a:rPr lang="en-US" sz="2400" i="1" dirty="0">
                <a:latin typeface="Cambria" panose="02040503050406030204" pitchFamily="18" charset="0"/>
              </a:rPr>
              <a:t>To build a model on multivariate time series, Vector </a:t>
            </a:r>
            <a:r>
              <a:rPr lang="en-US" sz="2400" i="1" dirty="0" err="1">
                <a:latin typeface="Cambria" panose="02040503050406030204" pitchFamily="18" charset="0"/>
              </a:rPr>
              <a:t>Autoregression</a:t>
            </a:r>
            <a:r>
              <a:rPr lang="en-US" sz="2400" i="1" dirty="0">
                <a:latin typeface="Cambria" panose="02040503050406030204" pitchFamily="18" charset="0"/>
              </a:rPr>
              <a:t> (VAR) is used</a:t>
            </a:r>
          </a:p>
          <a:p>
            <a:pPr marL="342900" lvl="0" indent="-342900">
              <a:buFont typeface="Arial" panose="020B0604020202020204" pitchFamily="34" charset="0"/>
              <a:buChar char="•"/>
            </a:pPr>
            <a:endParaRPr lang="en-US" sz="2400" i="1" dirty="0">
              <a:latin typeface="Cambria" panose="02040503050406030204" pitchFamily="18" charset="0"/>
            </a:endParaRPr>
          </a:p>
          <a:p>
            <a:pPr marL="342900" lvl="0" indent="-342900">
              <a:buFont typeface="Arial" panose="020B0604020202020204" pitchFamily="34" charset="0"/>
              <a:buChar char="•"/>
            </a:pPr>
            <a:r>
              <a:rPr lang="en-US" sz="2400" i="1" dirty="0">
                <a:latin typeface="Cambria" panose="02040503050406030204" pitchFamily="18" charset="0"/>
              </a:rPr>
              <a:t>In a VAR model, each variable is a linear function of the past values of itself and the past values of all the other variables</a:t>
            </a:r>
          </a:p>
        </p:txBody>
      </p:sp>
    </p:spTree>
    <p:extLst>
      <p:ext uri="{BB962C8B-B14F-4D97-AF65-F5344CB8AC3E}">
        <p14:creationId xmlns:p14="http://schemas.microsoft.com/office/powerpoint/2010/main" val="3032766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21"/>
          <p:cNvSpPr txBox="1">
            <a:spLocks noGrp="1"/>
          </p:cNvSpPr>
          <p:nvPr>
            <p:ph type="body" idx="1"/>
          </p:nvPr>
        </p:nvSpPr>
        <p:spPr>
          <a:xfrm>
            <a:off x="311693" y="1633697"/>
            <a:ext cx="8520600" cy="1172710"/>
          </a:xfrm>
          <a:prstGeom prst="rect">
            <a:avLst/>
          </a:prstGeom>
        </p:spPr>
        <p:txBody>
          <a:bodyPr spcFirstLastPara="1" wrap="square" lIns="91425" tIns="91425" rIns="91425" bIns="91425" anchor="t" anchorCtr="0">
            <a:noAutofit/>
          </a:bodyPr>
          <a:lstStyle/>
          <a:p>
            <a:r>
              <a:rPr lang="en-GB" sz="2400" dirty="0">
                <a:latin typeface="Cambria" panose="02040503050406030204" pitchFamily="18" charset="0"/>
                <a:ea typeface="Cambria" panose="02040503050406030204" pitchFamily="18" charset="0"/>
              </a:rPr>
              <a:t>The time intervals can be annually, quarterly, monthly, weekly, daily, hourly</a:t>
            </a:r>
            <a:endParaRPr sz="2400" dirty="0">
              <a:latin typeface="Cambria" panose="02040503050406030204" pitchFamily="18" charset="0"/>
              <a:ea typeface="Cambria" panose="02040503050406030204" pitchFamily="18" charset="0"/>
            </a:endParaRPr>
          </a:p>
        </p:txBody>
      </p:sp>
      <p:sp>
        <p:nvSpPr>
          <p:cNvPr id="110" name="Google Shape;110;p21"/>
          <p:cNvSpPr txBox="1"/>
          <p:nvPr/>
        </p:nvSpPr>
        <p:spPr>
          <a:xfrm>
            <a:off x="0" y="990600"/>
            <a:ext cx="9144000" cy="408000"/>
          </a:xfrm>
          <a:prstGeom prst="rect">
            <a:avLst/>
          </a:prstGeom>
          <a:solidFill>
            <a:schemeClr val="accent6">
              <a:lumMod val="20000"/>
              <a:lumOff val="80000"/>
            </a:schemeClr>
          </a:solidFill>
          <a:ln>
            <a:noFill/>
          </a:ln>
        </p:spPr>
        <p:txBody>
          <a:bodyPr spcFirstLastPara="1" wrap="square" lIns="91425" tIns="91425" rIns="91425" bIns="91425" anchor="ctr" anchorCtr="0">
            <a:noAutofit/>
          </a:bodyPr>
          <a:lstStyle/>
          <a:p>
            <a:pPr algn="ctr"/>
            <a:r>
              <a:rPr lang="en-GB" sz="2400" dirty="0">
                <a:latin typeface="Cambria" panose="02040503050406030204" pitchFamily="18" charset="0"/>
                <a:ea typeface="Cambria" panose="02040503050406030204" pitchFamily="18" charset="0"/>
                <a:cs typeface="Avenir"/>
                <a:sym typeface="Avenir"/>
              </a:rPr>
              <a:t>Time Series data is numerical data obtained at regular time intervals</a:t>
            </a:r>
            <a:endParaRPr sz="2400" dirty="0">
              <a:latin typeface="Cambria" panose="02040503050406030204" pitchFamily="18" charset="0"/>
              <a:ea typeface="Cambria" panose="02040503050406030204" pitchFamily="18" charset="0"/>
              <a:cs typeface="Avenir"/>
              <a:sym typeface="Avenir"/>
            </a:endParaRPr>
          </a:p>
        </p:txBody>
      </p:sp>
      <p:grpSp>
        <p:nvGrpSpPr>
          <p:cNvPr id="3" name="Group 2"/>
          <p:cNvGrpSpPr/>
          <p:nvPr/>
        </p:nvGrpSpPr>
        <p:grpSpPr>
          <a:xfrm>
            <a:off x="719543" y="3041504"/>
            <a:ext cx="7704900" cy="1066800"/>
            <a:chOff x="719543" y="2961581"/>
            <a:chExt cx="7704900" cy="1066800"/>
          </a:xfrm>
        </p:grpSpPr>
        <p:sp>
          <p:nvSpPr>
            <p:cNvPr id="111" name="Google Shape;111;p21"/>
            <p:cNvSpPr/>
            <p:nvPr/>
          </p:nvSpPr>
          <p:spPr>
            <a:xfrm>
              <a:off x="719543" y="3494981"/>
              <a:ext cx="7704900" cy="533400"/>
            </a:xfrm>
            <a:prstGeom prst="rect">
              <a:avLst/>
            </a:prstGeom>
            <a:solidFill>
              <a:srgbClr val="F3F3F3"/>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r>
                <a:rPr lang="en-GB" sz="2400" dirty="0">
                  <a:solidFill>
                    <a:srgbClr val="000000"/>
                  </a:solidFill>
                  <a:latin typeface="Cambria" panose="02040503050406030204" pitchFamily="18" charset="0"/>
                  <a:ea typeface="Cambria" panose="02040503050406030204" pitchFamily="18" charset="0"/>
                  <a:cs typeface="Cambria"/>
                  <a:sym typeface="Cambria"/>
                </a:rPr>
                <a:t/>
              </a:r>
              <a:br>
                <a:rPr lang="en-GB" sz="2400" dirty="0">
                  <a:solidFill>
                    <a:srgbClr val="000000"/>
                  </a:solidFill>
                  <a:latin typeface="Cambria" panose="02040503050406030204" pitchFamily="18" charset="0"/>
                  <a:ea typeface="Cambria" panose="02040503050406030204" pitchFamily="18" charset="0"/>
                  <a:cs typeface="Cambria"/>
                  <a:sym typeface="Cambria"/>
                </a:rPr>
              </a:br>
              <a:r>
                <a:rPr lang="en-GB" sz="2400" dirty="0">
                  <a:solidFill>
                    <a:srgbClr val="434343"/>
                  </a:solidFill>
                  <a:latin typeface="Cambria" panose="02040503050406030204" pitchFamily="18" charset="0"/>
                  <a:ea typeface="Cambria" panose="02040503050406030204" pitchFamily="18" charset="0"/>
                  <a:cs typeface="Cambria"/>
                  <a:sym typeface="Cambria"/>
                </a:rPr>
                <a:t>Sales:	75.3    74.2    78.5    79.7    80.2</a:t>
              </a:r>
              <a:endParaRPr dirty="0">
                <a:solidFill>
                  <a:srgbClr val="434343"/>
                </a:solidFill>
                <a:latin typeface="Cambria" panose="02040503050406030204" pitchFamily="18" charset="0"/>
                <a:ea typeface="Cambria" panose="02040503050406030204" pitchFamily="18" charset="0"/>
              </a:endParaRPr>
            </a:p>
            <a:p>
              <a:endParaRPr sz="2400" dirty="0">
                <a:solidFill>
                  <a:srgbClr val="000000"/>
                </a:solidFill>
                <a:latin typeface="Cambria" panose="02040503050406030204" pitchFamily="18" charset="0"/>
                <a:ea typeface="Cambria" panose="02040503050406030204" pitchFamily="18" charset="0"/>
                <a:cs typeface="Cambria"/>
                <a:sym typeface="Cambria"/>
              </a:endParaRPr>
            </a:p>
          </p:txBody>
        </p:sp>
        <p:sp>
          <p:nvSpPr>
            <p:cNvPr id="112" name="Google Shape;112;p21"/>
            <p:cNvSpPr/>
            <p:nvPr/>
          </p:nvSpPr>
          <p:spPr>
            <a:xfrm>
              <a:off x="719543" y="2961581"/>
              <a:ext cx="7704900" cy="533400"/>
            </a:xfrm>
            <a:prstGeom prst="rect">
              <a:avLst/>
            </a:prstGeom>
            <a:solidFill>
              <a:srgbClr val="F3F3F3"/>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r>
                <a:rPr lang="en-GB" sz="2400" dirty="0">
                  <a:solidFill>
                    <a:srgbClr val="434343"/>
                  </a:solidFill>
                  <a:latin typeface="Cambria" panose="02040503050406030204" pitchFamily="18" charset="0"/>
                  <a:ea typeface="Cambria" panose="02040503050406030204" pitchFamily="18" charset="0"/>
                  <a:cs typeface="Cambria"/>
                  <a:sym typeface="Cambria"/>
                </a:rPr>
                <a:t/>
              </a:r>
              <a:br>
                <a:rPr lang="en-GB" sz="2400" dirty="0">
                  <a:solidFill>
                    <a:srgbClr val="434343"/>
                  </a:solidFill>
                  <a:latin typeface="Cambria" panose="02040503050406030204" pitchFamily="18" charset="0"/>
                  <a:ea typeface="Cambria" panose="02040503050406030204" pitchFamily="18" charset="0"/>
                  <a:cs typeface="Cambria"/>
                  <a:sym typeface="Cambria"/>
                </a:rPr>
              </a:br>
              <a:r>
                <a:rPr lang="en-GB" sz="2400" dirty="0">
                  <a:solidFill>
                    <a:srgbClr val="434343"/>
                  </a:solidFill>
                  <a:latin typeface="Cambria" panose="02040503050406030204" pitchFamily="18" charset="0"/>
                  <a:ea typeface="Cambria" panose="02040503050406030204" pitchFamily="18" charset="0"/>
                  <a:cs typeface="Cambria"/>
                  <a:sym typeface="Cambria"/>
                </a:rPr>
                <a:t>Year:   2000   2001   2002   2003   2004</a:t>
              </a:r>
              <a:endParaRPr dirty="0">
                <a:solidFill>
                  <a:srgbClr val="434343"/>
                </a:solidFill>
                <a:latin typeface="Cambria" panose="02040503050406030204" pitchFamily="18" charset="0"/>
                <a:ea typeface="Cambria" panose="02040503050406030204" pitchFamily="18" charset="0"/>
              </a:endParaRPr>
            </a:p>
            <a:p>
              <a:endParaRPr sz="2400" dirty="0">
                <a:solidFill>
                  <a:srgbClr val="434343"/>
                </a:solidFill>
                <a:latin typeface="Cambria" panose="02040503050406030204" pitchFamily="18" charset="0"/>
                <a:ea typeface="Cambria" panose="02040503050406030204" pitchFamily="18" charset="0"/>
                <a:cs typeface="Cambria"/>
                <a:sym typeface="Cambria"/>
              </a:endParaRPr>
            </a:p>
          </p:txBody>
        </p:sp>
      </p:grpSp>
      <p:sp>
        <p:nvSpPr>
          <p:cNvPr id="113" name="Google Shape;113;p21"/>
          <p:cNvSpPr txBox="1"/>
          <p:nvPr/>
        </p:nvSpPr>
        <p:spPr>
          <a:xfrm>
            <a:off x="311693" y="4343400"/>
            <a:ext cx="8019300" cy="1754850"/>
          </a:xfrm>
          <a:prstGeom prst="rect">
            <a:avLst/>
          </a:prstGeom>
          <a:noFill/>
          <a:ln>
            <a:noFill/>
          </a:ln>
        </p:spPr>
        <p:txBody>
          <a:bodyPr spcFirstLastPara="1" wrap="square" lIns="91425" tIns="91425" rIns="91425" bIns="91425" anchor="t" anchorCtr="0">
            <a:noAutofit/>
          </a:bodyPr>
          <a:lstStyle/>
          <a:p>
            <a:pPr marL="457200" indent="-342900">
              <a:lnSpc>
                <a:spcPct val="115000"/>
              </a:lnSpc>
              <a:spcBef>
                <a:spcPts val="1000"/>
              </a:spcBef>
              <a:buSzPts val="1800"/>
              <a:buFont typeface="Avenir"/>
              <a:buChar char="●"/>
            </a:pPr>
            <a:r>
              <a:rPr lang="en-GB" sz="2400" dirty="0">
                <a:latin typeface="Cambria" panose="02040503050406030204" pitchFamily="18" charset="0"/>
                <a:ea typeface="Cambria" panose="02040503050406030204" pitchFamily="18" charset="0"/>
                <a:cs typeface="Avenir"/>
                <a:sym typeface="Avenir"/>
              </a:rPr>
              <a:t>Time series data is further classified into : </a:t>
            </a:r>
            <a:endParaRPr sz="2400" dirty="0">
              <a:latin typeface="Cambria" panose="02040503050406030204" pitchFamily="18" charset="0"/>
              <a:ea typeface="Cambria" panose="02040503050406030204" pitchFamily="18" charset="0"/>
              <a:cs typeface="Avenir"/>
              <a:sym typeface="Avenir"/>
            </a:endParaRPr>
          </a:p>
          <a:p>
            <a:pPr marL="914400" lvl="1" indent="-342900">
              <a:lnSpc>
                <a:spcPct val="115000"/>
              </a:lnSpc>
              <a:spcBef>
                <a:spcPts val="1000"/>
              </a:spcBef>
              <a:buClr>
                <a:schemeClr val="dk2"/>
              </a:buClr>
              <a:buSzPts val="1800"/>
              <a:buFont typeface="Avenir"/>
              <a:buChar char="○"/>
            </a:pPr>
            <a:r>
              <a:rPr lang="en-GB" sz="2400" dirty="0" err="1">
                <a:latin typeface="Cambria" panose="02040503050406030204" pitchFamily="18" charset="0"/>
                <a:ea typeface="Cambria" panose="02040503050406030204" pitchFamily="18" charset="0"/>
                <a:cs typeface="Avenir"/>
                <a:sym typeface="Avenir"/>
              </a:rPr>
              <a:t>Univariate</a:t>
            </a:r>
            <a:r>
              <a:rPr lang="en-GB" sz="2400" dirty="0">
                <a:latin typeface="Cambria" panose="02040503050406030204" pitchFamily="18" charset="0"/>
                <a:ea typeface="Cambria" panose="02040503050406030204" pitchFamily="18" charset="0"/>
                <a:cs typeface="Avenir"/>
                <a:sym typeface="Avenir"/>
              </a:rPr>
              <a:t> </a:t>
            </a:r>
            <a:endParaRPr sz="2400" dirty="0">
              <a:latin typeface="Cambria" panose="02040503050406030204" pitchFamily="18" charset="0"/>
              <a:ea typeface="Cambria" panose="02040503050406030204" pitchFamily="18" charset="0"/>
              <a:cs typeface="Avenir"/>
              <a:sym typeface="Avenir"/>
            </a:endParaRPr>
          </a:p>
          <a:p>
            <a:pPr marL="914400" lvl="1" indent="-342900">
              <a:lnSpc>
                <a:spcPct val="115000"/>
              </a:lnSpc>
              <a:spcBef>
                <a:spcPts val="1000"/>
              </a:spcBef>
              <a:buClr>
                <a:schemeClr val="dk2"/>
              </a:buClr>
              <a:buSzPts val="1800"/>
              <a:buFont typeface="Avenir"/>
              <a:buChar char="○"/>
            </a:pPr>
            <a:r>
              <a:rPr lang="en-GB" sz="2400" dirty="0">
                <a:latin typeface="Cambria" panose="02040503050406030204" pitchFamily="18" charset="0"/>
                <a:ea typeface="Cambria" panose="02040503050406030204" pitchFamily="18" charset="0"/>
                <a:cs typeface="Avenir"/>
                <a:sym typeface="Avenir"/>
              </a:rPr>
              <a:t>Multivariate</a:t>
            </a:r>
            <a:endParaRPr sz="2400" dirty="0">
              <a:latin typeface="Cambria" panose="02040503050406030204" pitchFamily="18" charset="0"/>
              <a:ea typeface="Cambria" panose="02040503050406030204" pitchFamily="18" charset="0"/>
              <a:cs typeface="Avenir"/>
              <a:sym typeface="Avenir"/>
            </a:endParaRPr>
          </a:p>
        </p:txBody>
      </p:sp>
      <p:sp>
        <p:nvSpPr>
          <p:cNvPr id="10" name="Title 1"/>
          <p:cNvSpPr txBox="1">
            <a:spLocks/>
          </p:cNvSpPr>
          <p:nvPr/>
        </p:nvSpPr>
        <p:spPr bwMode="auto">
          <a:xfrm>
            <a:off x="-1588" y="196850"/>
            <a:ext cx="6935788" cy="5651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algn="ctr" defTabSz="455613" rtl="0" eaLnBrk="0" fontAlgn="base" hangingPunct="0">
              <a:spcBef>
                <a:spcPct val="0"/>
              </a:spcBef>
              <a:spcAft>
                <a:spcPct val="0"/>
              </a:spcAft>
              <a:defRPr sz="4400" kern="1200">
                <a:solidFill>
                  <a:schemeClr val="tx1"/>
                </a:solidFill>
                <a:latin typeface="+mj-lt"/>
                <a:ea typeface="MS PGothic" pitchFamily="34" charset="-128"/>
                <a:cs typeface="MS PGothic"/>
              </a:defRPr>
            </a:lvl1pPr>
            <a:lvl2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2pPr>
            <a:lvl3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3pPr>
            <a:lvl4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4pPr>
            <a:lvl5pPr algn="ctr" defTabSz="455613" rtl="0" eaLnBrk="0" fontAlgn="base" hangingPunct="0">
              <a:spcBef>
                <a:spcPct val="0"/>
              </a:spcBef>
              <a:spcAft>
                <a:spcPct val="0"/>
              </a:spcAft>
              <a:defRPr sz="4400">
                <a:solidFill>
                  <a:schemeClr val="tx1"/>
                </a:solidFill>
                <a:latin typeface="Calibri" pitchFamily="34" charset="0"/>
                <a:ea typeface="MS PGothic" pitchFamily="34" charset="-128"/>
                <a:cs typeface="MS PGothic"/>
              </a:defRPr>
            </a:lvl5pPr>
            <a:lvl6pPr marL="45714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6pPr>
            <a:lvl7pPr marL="914293"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7pPr>
            <a:lvl8pPr marL="1371440"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8pPr>
            <a:lvl9pPr marL="1828586" algn="ctr" defTabSz="457146" rtl="0" eaLnBrk="1" fontAlgn="base" hangingPunct="1">
              <a:spcBef>
                <a:spcPct val="0"/>
              </a:spcBef>
              <a:spcAft>
                <a:spcPct val="0"/>
              </a:spcAft>
              <a:defRPr sz="4400">
                <a:solidFill>
                  <a:schemeClr val="tx1"/>
                </a:solidFill>
                <a:latin typeface="Calibri" pitchFamily="34" charset="0"/>
                <a:ea typeface="MS PGothic" pitchFamily="34" charset="-128"/>
              </a:defRPr>
            </a:lvl9pPr>
          </a:lstStyle>
          <a:p>
            <a:pPr algn="l"/>
            <a:r>
              <a:rPr lang="en-US" sz="2400" b="1" dirty="0">
                <a:latin typeface="Cambria" pitchFamily="18" charset="0"/>
              </a:rPr>
              <a:t>Time Series Data</a:t>
            </a:r>
          </a:p>
        </p:txBody>
      </p:sp>
    </p:spTree>
    <p:extLst>
      <p:ext uri="{BB962C8B-B14F-4D97-AF65-F5344CB8AC3E}">
        <p14:creationId xmlns:p14="http://schemas.microsoft.com/office/powerpoint/2010/main" val="25025521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4"/>
          <a:srcRect l="4905" t="36186" r="55271" b="10416"/>
          <a:stretch/>
        </p:blipFill>
        <p:spPr>
          <a:xfrm>
            <a:off x="0" y="609600"/>
            <a:ext cx="5181601" cy="3906156"/>
          </a:xfrm>
          <a:prstGeom prst="rect">
            <a:avLst/>
          </a:prstGeom>
        </p:spPr>
      </p:pic>
      <p:pic>
        <p:nvPicPr>
          <p:cNvPr id="12" name="Picture 11"/>
          <p:cNvPicPr>
            <a:picLocks noChangeAspect="1"/>
          </p:cNvPicPr>
          <p:nvPr/>
        </p:nvPicPr>
        <p:blipFill rotWithShape="1">
          <a:blip r:embed="rId4"/>
          <a:srcRect l="4905" t="82769" r="55271" b="10417"/>
          <a:stretch/>
        </p:blipFill>
        <p:spPr>
          <a:xfrm>
            <a:off x="-1" y="4515756"/>
            <a:ext cx="5181601" cy="498475"/>
          </a:xfrm>
          <a:prstGeom prst="rect">
            <a:avLst/>
          </a:prstGeom>
        </p:spPr>
      </p:pic>
      <p:pic>
        <p:nvPicPr>
          <p:cNvPr id="13" name="Picture 12"/>
          <p:cNvPicPr>
            <a:picLocks noChangeAspect="1"/>
          </p:cNvPicPr>
          <p:nvPr/>
        </p:nvPicPr>
        <p:blipFill rotWithShape="1">
          <a:blip r:embed="rId4"/>
          <a:srcRect l="4905" t="82769" r="55271" b="10417"/>
          <a:stretch/>
        </p:blipFill>
        <p:spPr>
          <a:xfrm>
            <a:off x="6439" y="5014231"/>
            <a:ext cx="5181601" cy="498475"/>
          </a:xfrm>
          <a:prstGeom prst="rect">
            <a:avLst/>
          </a:prstGeom>
        </p:spPr>
      </p:pic>
      <p:pic>
        <p:nvPicPr>
          <p:cNvPr id="14" name="Picture 13"/>
          <p:cNvPicPr>
            <a:picLocks noChangeAspect="1"/>
          </p:cNvPicPr>
          <p:nvPr/>
        </p:nvPicPr>
        <p:blipFill rotWithShape="1">
          <a:blip r:embed="rId4"/>
          <a:srcRect l="4905" t="82769" r="55271" b="10417"/>
          <a:stretch/>
        </p:blipFill>
        <p:spPr>
          <a:xfrm>
            <a:off x="17172" y="5486400"/>
            <a:ext cx="5181601" cy="498475"/>
          </a:xfrm>
          <a:prstGeom prst="rect">
            <a:avLst/>
          </a:prstGeom>
        </p:spPr>
      </p:pic>
      <p:pic>
        <p:nvPicPr>
          <p:cNvPr id="15" name="Picture 14"/>
          <p:cNvPicPr>
            <a:picLocks noChangeAspect="1"/>
          </p:cNvPicPr>
          <p:nvPr/>
        </p:nvPicPr>
        <p:blipFill rotWithShape="1">
          <a:blip r:embed="rId4"/>
          <a:srcRect l="4905" t="82769" r="55271" b="10417"/>
          <a:stretch/>
        </p:blipFill>
        <p:spPr>
          <a:xfrm>
            <a:off x="6438" y="5943600"/>
            <a:ext cx="5181601" cy="498475"/>
          </a:xfrm>
          <a:prstGeom prst="rect">
            <a:avLst/>
          </a:prstGeom>
        </p:spPr>
      </p:pic>
      <p:pic>
        <p:nvPicPr>
          <p:cNvPr id="16" name="Picture 15"/>
          <p:cNvPicPr>
            <a:picLocks noChangeAspect="1"/>
          </p:cNvPicPr>
          <p:nvPr/>
        </p:nvPicPr>
        <p:blipFill rotWithShape="1">
          <a:blip r:embed="rId4"/>
          <a:srcRect l="4905" t="82769" r="55271" b="10417"/>
          <a:stretch/>
        </p:blipFill>
        <p:spPr>
          <a:xfrm>
            <a:off x="17171" y="6362700"/>
            <a:ext cx="5181601" cy="498475"/>
          </a:xfrm>
          <a:prstGeom prst="rect">
            <a:avLst/>
          </a:prstGeom>
        </p:spPr>
      </p:pic>
      <p:sp>
        <p:nvSpPr>
          <p:cNvPr id="67592" name="Rectangle 16"/>
          <p:cNvSpPr>
            <a:spLocks noChangeArrowheads="1"/>
          </p:cNvSpPr>
          <p:nvPr/>
        </p:nvSpPr>
        <p:spPr bwMode="auto">
          <a:xfrm>
            <a:off x="685800" y="4708604"/>
            <a:ext cx="35194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477838"/>
            <a:r>
              <a:rPr lang="en-US" altLang="en-US" sz="1200" b="1" dirty="0">
                <a:solidFill>
                  <a:srgbClr val="035642"/>
                </a:solidFill>
                <a:latin typeface="Cambria" pitchFamily="18" charset="0"/>
                <a:ea typeface="ＭＳ Ｐゴシック" pitchFamily="34" charset="-128"/>
              </a:rPr>
              <a:t>ACCREDITED TRAINING PARTNER: </a:t>
            </a:r>
          </a:p>
        </p:txBody>
      </p:sp>
      <p:pic>
        <p:nvPicPr>
          <p:cNvPr id="1026" name="Picture 2" descr="Image resul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865" y="5175603"/>
            <a:ext cx="2216523" cy="10727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iib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51964" y="5055596"/>
            <a:ext cx="1978025" cy="118202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rotWithShape="1">
          <a:blip r:embed="rId4"/>
          <a:srcRect l="4905" t="82769" r="55271" b="10417"/>
          <a:stretch/>
        </p:blipFill>
        <p:spPr>
          <a:xfrm>
            <a:off x="2144" y="0"/>
            <a:ext cx="5181601" cy="609600"/>
          </a:xfrm>
          <a:prstGeom prst="rect">
            <a:avLst/>
          </a:prstGeom>
        </p:spPr>
      </p:pic>
      <p:sp>
        <p:nvSpPr>
          <p:cNvPr id="21" name="Rectangle 16"/>
          <p:cNvSpPr>
            <a:spLocks noChangeArrowheads="1"/>
          </p:cNvSpPr>
          <p:nvPr/>
        </p:nvSpPr>
        <p:spPr bwMode="auto">
          <a:xfrm>
            <a:off x="831055" y="330172"/>
            <a:ext cx="35194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477838"/>
            <a:r>
              <a:rPr lang="en-US" altLang="en-US" sz="1200" b="1" dirty="0">
                <a:solidFill>
                  <a:srgbClr val="035642"/>
                </a:solidFill>
                <a:latin typeface="Cambria" pitchFamily="18" charset="0"/>
                <a:ea typeface="ＭＳ Ｐゴシック" pitchFamily="34" charset="-128"/>
              </a:rPr>
              <a:t>AWARDS:</a:t>
            </a:r>
          </a:p>
        </p:txBody>
      </p:sp>
      <p:pic>
        <p:nvPicPr>
          <p:cNvPr id="67587" name="Picture 3" descr="120616---Final-Logo-Transparent.png"/>
          <p:cNvPicPr>
            <a:picLocks noChangeAspect="1"/>
          </p:cNvPicPr>
          <p:nvPr/>
        </p:nvPicPr>
        <p:blipFill>
          <a:blip r:embed="rId7">
            <a:extLst>
              <a:ext uri="{28A0092B-C50C-407E-A947-70E740481C1C}">
                <a14:useLocalDpi xmlns:a14="http://schemas.microsoft.com/office/drawing/2010/main" val="0"/>
              </a:ext>
            </a:extLst>
          </a:blip>
          <a:srcRect r="9305"/>
          <a:stretch>
            <a:fillRect/>
          </a:stretch>
        </p:blipFill>
        <p:spPr bwMode="auto">
          <a:xfrm>
            <a:off x="6256404" y="-164990"/>
            <a:ext cx="2433637" cy="31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6" name="TextBox 2"/>
          <p:cNvSpPr txBox="1">
            <a:spLocks noChangeArrowheads="1"/>
          </p:cNvSpPr>
          <p:nvPr/>
        </p:nvSpPr>
        <p:spPr bwMode="auto">
          <a:xfrm>
            <a:off x="4891088" y="-7828"/>
            <a:ext cx="4252911" cy="6858000"/>
          </a:xfrm>
          <a:prstGeom prst="rect">
            <a:avLst/>
          </a:prstGeom>
          <a:solidFill>
            <a:srgbClr val="03564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477838" eaLnBrk="0" hangingPunct="0">
              <a:defRPr>
                <a:solidFill>
                  <a:schemeClr val="tx1"/>
                </a:solidFill>
                <a:latin typeface="Arial" pitchFamily="34" charset="0"/>
                <a:cs typeface="Arial" pitchFamily="34" charset="0"/>
              </a:defRPr>
            </a:lvl1pPr>
            <a:lvl2pPr marL="742950" indent="-285750" defTabSz="477838" eaLnBrk="0" hangingPunct="0">
              <a:defRPr>
                <a:solidFill>
                  <a:schemeClr val="tx1"/>
                </a:solidFill>
                <a:latin typeface="Arial" pitchFamily="34" charset="0"/>
                <a:cs typeface="Arial" pitchFamily="34" charset="0"/>
              </a:defRPr>
            </a:lvl2pPr>
            <a:lvl3pPr marL="1143000" indent="-228600" defTabSz="477838" eaLnBrk="0" hangingPunct="0">
              <a:defRPr>
                <a:solidFill>
                  <a:schemeClr val="tx1"/>
                </a:solidFill>
                <a:latin typeface="Arial" pitchFamily="34" charset="0"/>
                <a:cs typeface="Arial" pitchFamily="34" charset="0"/>
              </a:defRPr>
            </a:lvl3pPr>
            <a:lvl4pPr marL="1600200" indent="-228600" defTabSz="477838" eaLnBrk="0" hangingPunct="0">
              <a:defRPr>
                <a:solidFill>
                  <a:schemeClr val="tx1"/>
                </a:solidFill>
                <a:latin typeface="Arial" pitchFamily="34" charset="0"/>
                <a:cs typeface="Arial" pitchFamily="34" charset="0"/>
              </a:defRPr>
            </a:lvl4pPr>
            <a:lvl5pPr marL="2057400" indent="-228600" defTabSz="477838" eaLnBrk="0" hangingPunct="0">
              <a:defRPr>
                <a:solidFill>
                  <a:schemeClr val="tx1"/>
                </a:solidFill>
                <a:latin typeface="Arial" pitchFamily="34" charset="0"/>
                <a:cs typeface="Arial" pitchFamily="34" charset="0"/>
              </a:defRPr>
            </a:lvl5pPr>
            <a:lvl6pPr marL="2514600" indent="-228600" defTabSz="4778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778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778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77838"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sz="1900" i="1">
              <a:solidFill>
                <a:srgbClr val="F2915A"/>
              </a:solidFill>
              <a:latin typeface="Trebuchet MS" pitchFamily="34" charset="0"/>
              <a:ea typeface="ＭＳ Ｐゴシック" pitchFamily="34" charset="-128"/>
            </a:endParaRPr>
          </a:p>
        </p:txBody>
      </p:sp>
      <p:sp>
        <p:nvSpPr>
          <p:cNvPr id="67588" name="TextBox 10"/>
          <p:cNvSpPr txBox="1">
            <a:spLocks noChangeArrowheads="1"/>
          </p:cNvSpPr>
          <p:nvPr/>
        </p:nvSpPr>
        <p:spPr bwMode="auto">
          <a:xfrm>
            <a:off x="7096594" y="5562600"/>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77838" eaLnBrk="0" hangingPunct="0">
              <a:defRPr>
                <a:solidFill>
                  <a:schemeClr val="tx1"/>
                </a:solidFill>
                <a:latin typeface="Arial" pitchFamily="34" charset="0"/>
                <a:cs typeface="Arial" pitchFamily="34" charset="0"/>
              </a:defRPr>
            </a:lvl1pPr>
            <a:lvl2pPr marL="742950" indent="-285750" defTabSz="477838" eaLnBrk="0" hangingPunct="0">
              <a:defRPr>
                <a:solidFill>
                  <a:schemeClr val="tx1"/>
                </a:solidFill>
                <a:latin typeface="Arial" pitchFamily="34" charset="0"/>
                <a:cs typeface="Arial" pitchFamily="34" charset="0"/>
              </a:defRPr>
            </a:lvl2pPr>
            <a:lvl3pPr marL="1143000" indent="-228600" defTabSz="477838" eaLnBrk="0" hangingPunct="0">
              <a:defRPr>
                <a:solidFill>
                  <a:schemeClr val="tx1"/>
                </a:solidFill>
                <a:latin typeface="Arial" pitchFamily="34" charset="0"/>
                <a:cs typeface="Arial" pitchFamily="34" charset="0"/>
              </a:defRPr>
            </a:lvl3pPr>
            <a:lvl4pPr marL="1600200" indent="-228600" defTabSz="477838" eaLnBrk="0" hangingPunct="0">
              <a:defRPr>
                <a:solidFill>
                  <a:schemeClr val="tx1"/>
                </a:solidFill>
                <a:latin typeface="Arial" pitchFamily="34" charset="0"/>
                <a:cs typeface="Arial" pitchFamily="34" charset="0"/>
              </a:defRPr>
            </a:lvl4pPr>
            <a:lvl5pPr marL="2057400" indent="-228600" defTabSz="477838" eaLnBrk="0" hangingPunct="0">
              <a:defRPr>
                <a:solidFill>
                  <a:schemeClr val="tx1"/>
                </a:solidFill>
                <a:latin typeface="Arial" pitchFamily="34" charset="0"/>
                <a:cs typeface="Arial" pitchFamily="34" charset="0"/>
              </a:defRPr>
            </a:lvl5pPr>
            <a:lvl6pPr marL="2514600" indent="-228600" defTabSz="4778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778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778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77838"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2000" b="1" dirty="0">
                <a:solidFill>
                  <a:prstClr val="white"/>
                </a:solidFill>
                <a:latin typeface="Cambria" pitchFamily="18" charset="0"/>
                <a:ea typeface="ＭＳ Ｐゴシック" pitchFamily="34" charset="-128"/>
              </a:rPr>
              <a:t>Visit us:</a:t>
            </a:r>
          </a:p>
        </p:txBody>
      </p:sp>
      <p:sp>
        <p:nvSpPr>
          <p:cNvPr id="67589" name="Rectangle 5"/>
          <p:cNvSpPr>
            <a:spLocks noChangeArrowheads="1"/>
          </p:cNvSpPr>
          <p:nvPr/>
        </p:nvSpPr>
        <p:spPr bwMode="auto">
          <a:xfrm>
            <a:off x="5049078" y="5910263"/>
            <a:ext cx="4046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defTabSz="477838"/>
            <a:r>
              <a:rPr lang="en-IN" sz="1200" b="1" dirty="0">
                <a:solidFill>
                  <a:prstClr val="white"/>
                </a:solidFill>
                <a:latin typeface="Cambria" pitchFamily="18" charset="0"/>
                <a:ea typeface="ＭＳ Ｐゴシック" pitchFamily="34" charset="-128"/>
              </a:rPr>
              <a:t>Mumbai | Thane | Pune | Bangalore | Delhi - NCR | Hyderabad | Chennai | Coimbatore </a:t>
            </a:r>
          </a:p>
        </p:txBody>
      </p:sp>
      <p:sp>
        <p:nvSpPr>
          <p:cNvPr id="67593" name="TextBox 10"/>
          <p:cNvSpPr txBox="1">
            <a:spLocks noChangeArrowheads="1"/>
          </p:cNvSpPr>
          <p:nvPr/>
        </p:nvSpPr>
        <p:spPr bwMode="auto">
          <a:xfrm>
            <a:off x="7119938" y="3031906"/>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77838" eaLnBrk="0" hangingPunct="0">
              <a:defRPr>
                <a:solidFill>
                  <a:schemeClr val="tx1"/>
                </a:solidFill>
                <a:latin typeface="Arial" pitchFamily="34" charset="0"/>
                <a:cs typeface="Arial" pitchFamily="34" charset="0"/>
              </a:defRPr>
            </a:lvl1pPr>
            <a:lvl2pPr marL="742950" indent="-285750" defTabSz="477838" eaLnBrk="0" hangingPunct="0">
              <a:defRPr>
                <a:solidFill>
                  <a:schemeClr val="tx1"/>
                </a:solidFill>
                <a:latin typeface="Arial" pitchFamily="34" charset="0"/>
                <a:cs typeface="Arial" pitchFamily="34" charset="0"/>
              </a:defRPr>
            </a:lvl2pPr>
            <a:lvl3pPr marL="1143000" indent="-228600" defTabSz="477838" eaLnBrk="0" hangingPunct="0">
              <a:defRPr>
                <a:solidFill>
                  <a:schemeClr val="tx1"/>
                </a:solidFill>
                <a:latin typeface="Arial" pitchFamily="34" charset="0"/>
                <a:cs typeface="Arial" pitchFamily="34" charset="0"/>
              </a:defRPr>
            </a:lvl3pPr>
            <a:lvl4pPr marL="1600200" indent="-228600" defTabSz="477838" eaLnBrk="0" hangingPunct="0">
              <a:defRPr>
                <a:solidFill>
                  <a:schemeClr val="tx1"/>
                </a:solidFill>
                <a:latin typeface="Arial" pitchFamily="34" charset="0"/>
                <a:cs typeface="Arial" pitchFamily="34" charset="0"/>
              </a:defRPr>
            </a:lvl4pPr>
            <a:lvl5pPr marL="2057400" indent="-228600" defTabSz="477838" eaLnBrk="0" hangingPunct="0">
              <a:defRPr>
                <a:solidFill>
                  <a:schemeClr val="tx1"/>
                </a:solidFill>
                <a:latin typeface="Arial" pitchFamily="34" charset="0"/>
                <a:cs typeface="Arial" pitchFamily="34" charset="0"/>
              </a:defRPr>
            </a:lvl5pPr>
            <a:lvl6pPr marL="2514600" indent="-228600" defTabSz="4778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778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778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77838"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2000" b="1" dirty="0">
                <a:solidFill>
                  <a:prstClr val="white"/>
                </a:solidFill>
                <a:latin typeface="Cambria" pitchFamily="18" charset="0"/>
                <a:ea typeface="ＭＳ Ｐゴシック" pitchFamily="34" charset="-128"/>
              </a:rPr>
              <a:t>Email us:</a:t>
            </a:r>
          </a:p>
        </p:txBody>
      </p:sp>
      <p:sp>
        <p:nvSpPr>
          <p:cNvPr id="67594" name="Rectangle 9"/>
          <p:cNvSpPr>
            <a:spLocks noChangeArrowheads="1"/>
          </p:cNvSpPr>
          <p:nvPr/>
        </p:nvSpPr>
        <p:spPr bwMode="auto">
          <a:xfrm>
            <a:off x="5562600" y="3420843"/>
            <a:ext cx="35194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defTabSz="477838"/>
            <a:r>
              <a:rPr lang="en-IN" sz="1200" b="1" dirty="0">
                <a:solidFill>
                  <a:prstClr val="white"/>
                </a:solidFill>
                <a:latin typeface="Cambria" pitchFamily="18" charset="0"/>
                <a:ea typeface="ＭＳ Ｐゴシック" pitchFamily="34" charset="-128"/>
              </a:rPr>
              <a:t>info@imarticus.com</a:t>
            </a:r>
          </a:p>
        </p:txBody>
      </p:sp>
      <p:sp>
        <p:nvSpPr>
          <p:cNvPr id="22" name="TextBox 10"/>
          <p:cNvSpPr txBox="1">
            <a:spLocks noChangeArrowheads="1"/>
          </p:cNvSpPr>
          <p:nvPr/>
        </p:nvSpPr>
        <p:spPr bwMode="auto">
          <a:xfrm>
            <a:off x="7119938" y="2236569"/>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77838" eaLnBrk="0" hangingPunct="0">
              <a:defRPr>
                <a:solidFill>
                  <a:schemeClr val="tx1"/>
                </a:solidFill>
                <a:latin typeface="Arial" pitchFamily="34" charset="0"/>
                <a:cs typeface="Arial" pitchFamily="34" charset="0"/>
              </a:defRPr>
            </a:lvl1pPr>
            <a:lvl2pPr marL="742950" indent="-285750" defTabSz="477838" eaLnBrk="0" hangingPunct="0">
              <a:defRPr>
                <a:solidFill>
                  <a:schemeClr val="tx1"/>
                </a:solidFill>
                <a:latin typeface="Arial" pitchFamily="34" charset="0"/>
                <a:cs typeface="Arial" pitchFamily="34" charset="0"/>
              </a:defRPr>
            </a:lvl2pPr>
            <a:lvl3pPr marL="1143000" indent="-228600" defTabSz="477838" eaLnBrk="0" hangingPunct="0">
              <a:defRPr>
                <a:solidFill>
                  <a:schemeClr val="tx1"/>
                </a:solidFill>
                <a:latin typeface="Arial" pitchFamily="34" charset="0"/>
                <a:cs typeface="Arial" pitchFamily="34" charset="0"/>
              </a:defRPr>
            </a:lvl3pPr>
            <a:lvl4pPr marL="1600200" indent="-228600" defTabSz="477838" eaLnBrk="0" hangingPunct="0">
              <a:defRPr>
                <a:solidFill>
                  <a:schemeClr val="tx1"/>
                </a:solidFill>
                <a:latin typeface="Arial" pitchFamily="34" charset="0"/>
                <a:cs typeface="Arial" pitchFamily="34" charset="0"/>
              </a:defRPr>
            </a:lvl4pPr>
            <a:lvl5pPr marL="2057400" indent="-228600" defTabSz="477838" eaLnBrk="0" hangingPunct="0">
              <a:defRPr>
                <a:solidFill>
                  <a:schemeClr val="tx1"/>
                </a:solidFill>
                <a:latin typeface="Arial" pitchFamily="34" charset="0"/>
                <a:cs typeface="Arial" pitchFamily="34" charset="0"/>
              </a:defRPr>
            </a:lvl5pPr>
            <a:lvl6pPr marL="2514600" indent="-228600" defTabSz="4778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778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778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77838"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2000" b="1" dirty="0">
                <a:solidFill>
                  <a:prstClr val="white"/>
                </a:solidFill>
                <a:latin typeface="Cambria" pitchFamily="18" charset="0"/>
                <a:ea typeface="ＭＳ Ｐゴシック" pitchFamily="34" charset="-128"/>
              </a:rPr>
              <a:t>Learn more:</a:t>
            </a:r>
          </a:p>
        </p:txBody>
      </p:sp>
      <p:sp>
        <p:nvSpPr>
          <p:cNvPr id="23" name="Rectangle 9"/>
          <p:cNvSpPr>
            <a:spLocks noChangeArrowheads="1"/>
          </p:cNvSpPr>
          <p:nvPr/>
        </p:nvSpPr>
        <p:spPr bwMode="auto">
          <a:xfrm>
            <a:off x="5562600" y="2625506"/>
            <a:ext cx="35194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defTabSz="477838"/>
            <a:r>
              <a:rPr lang="en-IN" sz="1200" b="1" dirty="0">
                <a:solidFill>
                  <a:prstClr val="white"/>
                </a:solidFill>
                <a:latin typeface="Cambria" pitchFamily="18" charset="0"/>
                <a:ea typeface="ＭＳ Ｐゴシック" pitchFamily="34" charset="-128"/>
              </a:rPr>
              <a:t>https://imarticus.org/corporate/</a:t>
            </a:r>
          </a:p>
        </p:txBody>
      </p:sp>
      <p:sp>
        <p:nvSpPr>
          <p:cNvPr id="24" name="TextBox 10"/>
          <p:cNvSpPr txBox="1">
            <a:spLocks noChangeArrowheads="1"/>
          </p:cNvSpPr>
          <p:nvPr/>
        </p:nvSpPr>
        <p:spPr bwMode="auto">
          <a:xfrm>
            <a:off x="6256404" y="3885511"/>
            <a:ext cx="2843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77838" eaLnBrk="0" hangingPunct="0">
              <a:defRPr>
                <a:solidFill>
                  <a:schemeClr val="tx1"/>
                </a:solidFill>
                <a:latin typeface="Arial" pitchFamily="34" charset="0"/>
                <a:cs typeface="Arial" pitchFamily="34" charset="0"/>
              </a:defRPr>
            </a:lvl1pPr>
            <a:lvl2pPr marL="742950" indent="-285750" defTabSz="477838" eaLnBrk="0" hangingPunct="0">
              <a:defRPr>
                <a:solidFill>
                  <a:schemeClr val="tx1"/>
                </a:solidFill>
                <a:latin typeface="Arial" pitchFamily="34" charset="0"/>
                <a:cs typeface="Arial" pitchFamily="34" charset="0"/>
              </a:defRPr>
            </a:lvl2pPr>
            <a:lvl3pPr marL="1143000" indent="-228600" defTabSz="477838" eaLnBrk="0" hangingPunct="0">
              <a:defRPr>
                <a:solidFill>
                  <a:schemeClr val="tx1"/>
                </a:solidFill>
                <a:latin typeface="Arial" pitchFamily="34" charset="0"/>
                <a:cs typeface="Arial" pitchFamily="34" charset="0"/>
              </a:defRPr>
            </a:lvl3pPr>
            <a:lvl4pPr marL="1600200" indent="-228600" defTabSz="477838" eaLnBrk="0" hangingPunct="0">
              <a:defRPr>
                <a:solidFill>
                  <a:schemeClr val="tx1"/>
                </a:solidFill>
                <a:latin typeface="Arial" pitchFamily="34" charset="0"/>
                <a:cs typeface="Arial" pitchFamily="34" charset="0"/>
              </a:defRPr>
            </a:lvl4pPr>
            <a:lvl5pPr marL="2057400" indent="-228600" defTabSz="477838" eaLnBrk="0" hangingPunct="0">
              <a:defRPr>
                <a:solidFill>
                  <a:schemeClr val="tx1"/>
                </a:solidFill>
                <a:latin typeface="Arial" pitchFamily="34" charset="0"/>
                <a:cs typeface="Arial" pitchFamily="34" charset="0"/>
              </a:defRPr>
            </a:lvl5pPr>
            <a:lvl6pPr marL="2514600" indent="-228600" defTabSz="477838"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77838"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77838"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77838"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altLang="en-US" sz="2000" b="1" dirty="0">
                <a:solidFill>
                  <a:prstClr val="white"/>
                </a:solidFill>
                <a:latin typeface="Cambria" pitchFamily="18" charset="0"/>
                <a:ea typeface="ＭＳ Ｐゴシック" pitchFamily="34" charset="-128"/>
              </a:rPr>
              <a:t>Connect with us:</a:t>
            </a:r>
          </a:p>
        </p:txBody>
      </p:sp>
      <p:sp>
        <p:nvSpPr>
          <p:cNvPr id="25" name="Rectangle 9"/>
          <p:cNvSpPr>
            <a:spLocks noChangeArrowheads="1"/>
          </p:cNvSpPr>
          <p:nvPr/>
        </p:nvSpPr>
        <p:spPr bwMode="auto">
          <a:xfrm>
            <a:off x="5342699" y="4274448"/>
            <a:ext cx="37393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defTabSz="477838"/>
            <a:r>
              <a:rPr lang="en-IN" sz="1200" b="1" dirty="0">
                <a:solidFill>
                  <a:prstClr val="white"/>
                </a:solidFill>
                <a:latin typeface="Cambria" pitchFamily="18" charset="0"/>
                <a:ea typeface="ＭＳ Ｐゴシック" pitchFamily="34" charset="-128"/>
              </a:rPr>
              <a:t>www.linkedin.com/company/imarticuslearning</a:t>
            </a:r>
          </a:p>
        </p:txBody>
      </p:sp>
      <p:sp>
        <p:nvSpPr>
          <p:cNvPr id="7" name="Rectangle 6"/>
          <p:cNvSpPr/>
          <p:nvPr/>
        </p:nvSpPr>
        <p:spPr>
          <a:xfrm>
            <a:off x="4495800" y="4749225"/>
            <a:ext cx="4572000" cy="584775"/>
          </a:xfrm>
          <a:prstGeom prst="rect">
            <a:avLst/>
          </a:prstGeom>
        </p:spPr>
        <p:txBody>
          <a:bodyPr>
            <a:spAutoFit/>
          </a:bodyPr>
          <a:lstStyle/>
          <a:p>
            <a:pPr algn="r" defTabSz="914400"/>
            <a:r>
              <a:rPr lang="en-US" sz="2000" b="1" dirty="0">
                <a:solidFill>
                  <a:prstClr val="white"/>
                </a:solidFill>
                <a:latin typeface="Cambria" pitchFamily="18" charset="0"/>
                <a:ea typeface="ＭＳ Ｐゴシック" pitchFamily="34" charset="-128"/>
                <a:cs typeface="Arial" pitchFamily="34" charset="0"/>
              </a:rPr>
              <a:t>Watch us:</a:t>
            </a:r>
            <a:endParaRPr lang="en-US" sz="2000" b="1" dirty="0">
              <a:solidFill>
                <a:prstClr val="white"/>
              </a:solidFill>
              <a:latin typeface="Cambria" pitchFamily="18" charset="0"/>
              <a:ea typeface="ＭＳ Ｐゴシック" pitchFamily="34" charset="-128"/>
              <a:cs typeface="Arial" pitchFamily="34" charset="0"/>
              <a:hlinkClick r:id="rId8"/>
            </a:endParaRPr>
          </a:p>
          <a:p>
            <a:pPr algn="r" defTabSz="914400"/>
            <a:r>
              <a:rPr lang="en-US" sz="1200" b="1" dirty="0">
                <a:solidFill>
                  <a:prstClr val="white"/>
                </a:solidFill>
                <a:latin typeface="Cambria" panose="02040503050406030204" pitchFamily="18" charset="0"/>
              </a:rPr>
              <a:t>www.youtube.com/ImarticusLearninginstitute</a:t>
            </a:r>
            <a:endParaRPr lang="en-US" sz="1200" b="1" dirty="0">
              <a:solidFill>
                <a:prstClr val="white"/>
              </a:solidFill>
              <a:latin typeface="Cambria" panose="02040503050406030204" pitchFamily="18" charset="0"/>
              <a:ea typeface="ＭＳ Ｐゴシック" charset="0"/>
            </a:endParaRPr>
          </a:p>
        </p:txBody>
      </p:sp>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43688" y="0"/>
            <a:ext cx="2794000" cy="2095500"/>
          </a:xfrm>
          <a:prstGeom prst="rect">
            <a:avLst/>
          </a:prstGeom>
        </p:spPr>
      </p:pic>
    </p:spTree>
    <p:custDataLst>
      <p:tags r:id="rId1"/>
    </p:custDataLst>
    <p:extLst>
      <p:ext uri="{BB962C8B-B14F-4D97-AF65-F5344CB8AC3E}">
        <p14:creationId xmlns:p14="http://schemas.microsoft.com/office/powerpoint/2010/main" val="320076827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edcd8d08-d75a-4b91-a026-90ae9f832e67"/>
  <p:tag name="ARTICULATE_TITLE_TAG" val="SAS Functions"/>
  <p:tag name="ARTICULATE_SLIDE_PAUSE" val="1"/>
  <p:tag name="ARTICULATE_NAV_LEVEL" val="1"/>
  <p:tag name="ARTICULATE_PLAYLIST_ID" val="-1"/>
  <p:tag name="ARTICULATE_VIEW_MODE" val="0"/>
  <p:tag name="ARTICULATE_LOCK_SLIDE" val="0"/>
  <p:tag name="ARTICULATE_SLIDE_NAV" val="3"/>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edcd8d08-d75a-4b91-a026-90ae9f832e67"/>
  <p:tag name="ARTICULATE_TITLE_TAG" val="SAS Functions"/>
  <p:tag name="ARTICULATE_SLIDE_PAUSE" val="1"/>
  <p:tag name="ARTICULATE_NAV_LEVEL" val="1"/>
  <p:tag name="ARTICULATE_PLAYLIST_ID" val="-1"/>
  <p:tag name="ARTICULATE_VIEW_MODE" val="0"/>
  <p:tag name="ARTICULATE_LOCK_SLIDE" val="0"/>
  <p:tag name="ARTICULATE_SLIDE_NAV" val="3"/>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edcd8d08-d75a-4b91-a026-90ae9f832e67"/>
  <p:tag name="ARTICULATE_TITLE_TAG" val="SAS Functions"/>
  <p:tag name="ARTICULATE_SLIDE_PAUSE" val="1"/>
  <p:tag name="ARTICULATE_NAV_LEVEL" val="1"/>
  <p:tag name="ARTICULATE_PLAYLIST_ID" val="-1"/>
  <p:tag name="ARTICULATE_VIEW_MODE" val="0"/>
  <p:tag name="ARTICULATE_LOCK_SLIDE" val="0"/>
  <p:tag name="ARTICULATE_SLIDE_NAV" val="3"/>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ooja\LOCALS~1\Temp\articulate\presenter\imgtemp\IbI6ydJu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xml><?xml version="1.0" encoding="utf-8"?>
<p:tagLst xmlns:a="http://schemas.openxmlformats.org/drawingml/2006/main" xmlns:r="http://schemas.openxmlformats.org/officeDocument/2006/relationships" xmlns:p="http://schemas.openxmlformats.org/presentationml/2006/main">
  <p:tag name="ARTICULATE_TITLE_TAG" val="Money Market"/>
  <p:tag name="ARTICULATE_SLIDE_PAUSE" val="1"/>
  <p:tag name="ARTICULATE_NAV_LEVEL" val="1"/>
  <p:tag name="ARTICULATE_PLAYLIST_ID" val="-1"/>
  <p:tag name="ARTICULATE_VIEW_MODE" val="0"/>
  <p:tag name="ARTICULATE_LOCK_SLIDE" val="0"/>
  <p:tag name="ARTICULATE_SLIDE_NAV" val="1"/>
  <p:tag name="ARTICULATE_SLIDE_GUID" val="d659ffea-c489-4424-8dbd-b379bbfcb3b6"/>
</p:tagLst>
</file>

<file path=ppt/tags/tag6.xml><?xml version="1.0" encoding="utf-8"?>
<p:tagLst xmlns:a="http://schemas.openxmlformats.org/drawingml/2006/main" xmlns:r="http://schemas.openxmlformats.org/officeDocument/2006/relationships" xmlns:p="http://schemas.openxmlformats.org/presentationml/2006/main">
  <p:tag name="SLIDETYPE" val="STDCONTENT"/>
  <p:tag name="ARTICULATE_SLIDE_GUID" val="bd7b3ccb-7e31-4279-a0be-50ce96e50702"/>
  <p:tag name="ARTICULATE_SLIDE_PAUSE" val="1"/>
  <p:tag name="ARTICULATE_NAV_LEVEL" val="1"/>
  <p:tag name="ARTICULATE_PLAYLIST_ID" val="-1"/>
  <p:tag name="ARTICULATE_VIEW_MODE" val="0"/>
  <p:tag name="ARTICULATE_LOCK_SLIDE" val="0"/>
  <p:tag name="ARTICULATE_SLIDE_NAV" val="2"/>
</p:tagLst>
</file>

<file path=ppt/tags/tag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dcd8d08-d75a-4b91-a026-90ae9f832e67"/>
  <p:tag name="ARTICULATE_TITLE_TAG" val="SAS Functions"/>
  <p:tag name="ARTICULATE_SLIDE_PAUSE" val="1"/>
  <p:tag name="ARTICULATE_NAV_LEVEL" val="1"/>
  <p:tag name="ARTICULATE_PLAYLIST_ID" val="-1"/>
  <p:tag name="ARTICULATE_VIEW_MODE" val="0"/>
  <p:tag name="ARTICULATE_LOCK_SLIDE" val="0"/>
  <p:tag name="ARTICULATE_SLIDE_NAV" val="3"/>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2"/>
</p:tagLst>
</file>

<file path=ppt/theme/theme1.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solidFill>
        <a:ln>
          <a:noFill/>
        </a:ln>
        <a:effectLst>
          <a:innerShdw blurRad="114300">
            <a:prstClr val="black"/>
          </a:innerShdw>
        </a:effectLst>
        <a:scene3d>
          <a:camera prst="orthographicFront"/>
          <a:lightRig rig="threePt" dir="t"/>
        </a:scene3d>
        <a:sp3d>
          <a:bevelT/>
          <a:bevelB/>
        </a:sp3d>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a:solidFill>
            <a:srgbClr val="EF8A3F"/>
          </a:solidFill>
          <a:tailEnd type="arrow"/>
        </a:ln>
      </a:spPr>
      <a:bodyPr/>
      <a:lstStyle/>
      <a:style>
        <a:lnRef idx="2">
          <a:schemeClr val="accent1"/>
        </a:lnRef>
        <a:fillRef idx="0">
          <a:schemeClr val="accent1"/>
        </a:fillRef>
        <a:effectRef idx="1">
          <a:schemeClr val="accent1"/>
        </a:effectRef>
        <a:fontRef idx="minor">
          <a:schemeClr val="tx1"/>
        </a:fontRef>
      </a:style>
    </a:lnDef>
    <a:txDef>
      <a:spPr bwMode="auto">
        <a:solidFill>
          <a:schemeClr val="bg1">
            <a:lumMod val="75000"/>
          </a:schemeClr>
        </a:solidFill>
        <a:ln w="9525">
          <a:noFill/>
          <a:miter lim="800000"/>
          <a:headEnd/>
          <a:tailEnd/>
        </a:ln>
        <a:effectLst>
          <a:innerShdw blurRad="114300">
            <a:prstClr val="black"/>
          </a:innerShdw>
        </a:effectLst>
        <a:scene3d>
          <a:camera prst="orthographicFront"/>
          <a:lightRig rig="threePt" dir="t"/>
        </a:scene3d>
        <a:sp3d contourW="12700">
          <a:bevelT/>
          <a:bevelB/>
          <a:contourClr>
            <a:schemeClr val="bg1">
              <a:lumMod val="50000"/>
            </a:schemeClr>
          </a:contourClr>
        </a:sp3d>
      </a:spPr>
      <a:bodyPr wrap="square" lIns="0" tIns="0" rIns="14728" bIns="14728" anchor="ctr" anchorCtr="0">
        <a:noAutofit/>
      </a:bodyPr>
      <a:lstStyle>
        <a:defPPr algn="ctr" defTabSz="736530">
          <a:spcBef>
            <a:spcPct val="50000"/>
          </a:spcBef>
          <a:defRPr sz="1800" dirty="0">
            <a:latin typeface="+mn-lt"/>
          </a:defRPr>
        </a:defPPr>
      </a:lstStyle>
    </a:txDef>
  </a:objectDefaults>
  <a:extraClrScheme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35642">
            <a:alpha val="74000"/>
          </a:srgbClr>
        </a:solidFill>
        <a:ln>
          <a:noFill/>
        </a:ln>
      </a:spPr>
      <a:bodyPr rtlCol="0" anchor="ctr"/>
      <a:lstStyle>
        <a:defPPr algn="ctr">
          <a:defRPr sz="1000" dirty="0" smtClean="0">
            <a:latin typeface="Cambria"/>
          </a:defRPr>
        </a:defPPr>
      </a:lstStyle>
      <a:style>
        <a:lnRef idx="1">
          <a:schemeClr val="dk1"/>
        </a:lnRef>
        <a:fillRef idx="2">
          <a:schemeClr val="dk1"/>
        </a:fillRef>
        <a:effectRef idx="1">
          <a:schemeClr val="dk1"/>
        </a:effectRef>
        <a:fontRef idx="minor">
          <a:schemeClr val="dk1"/>
        </a:fontRef>
      </a:style>
    </a:spDef>
    <a:lnDef>
      <a:spPr>
        <a:ln w="57150" cmpd="sng">
          <a:solidFill>
            <a:srgbClr val="035642"/>
          </a:solidFill>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arrow"/>
        </a:ln>
      </a:spPr>
      <a:bodyPr/>
      <a:lstStyle/>
      <a:style>
        <a:lnRef idx="3">
          <a:schemeClr val="accent6"/>
        </a:lnRef>
        <a:fillRef idx="0">
          <a:schemeClr val="accent6"/>
        </a:fillRef>
        <a:effectRef idx="2">
          <a:schemeClr val="accent6"/>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2605</TotalTime>
  <Words>3993</Words>
  <Application>Microsoft Office PowerPoint</Application>
  <PresentationFormat>On-screen Show (4:3)</PresentationFormat>
  <Paragraphs>707</Paragraphs>
  <Slides>90</Slides>
  <Notes>89</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90</vt:i4>
      </vt:variant>
    </vt:vector>
  </HeadingPairs>
  <TitlesOfParts>
    <vt:vector size="107" baseType="lpstr">
      <vt:lpstr>Arial Unicode MS</vt:lpstr>
      <vt:lpstr>MS PGothic</vt:lpstr>
      <vt:lpstr>MS PGothic</vt:lpstr>
      <vt:lpstr>Arial</vt:lpstr>
      <vt:lpstr>Avenir</vt:lpstr>
      <vt:lpstr>Calibri</vt:lpstr>
      <vt:lpstr>Cambria</vt:lpstr>
      <vt:lpstr>Courier New</vt:lpstr>
      <vt:lpstr>Linux Libertine</vt:lpstr>
      <vt:lpstr>Noto Sans Symbols</vt:lpstr>
      <vt:lpstr>Times New Roman</vt:lpstr>
      <vt:lpstr>Trebuchet MS</vt:lpstr>
      <vt:lpstr>Wingdings</vt:lpstr>
      <vt:lpstr>5_Office Theme</vt:lpstr>
      <vt:lpstr>5_Custom Design</vt:lpstr>
      <vt:lpstr>3_Custom Design</vt:lpstr>
      <vt:lpstr>4_Custom Design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Zenobia</dc:creator>
  <cp:lastModifiedBy>admin</cp:lastModifiedBy>
  <cp:revision>1055</cp:revision>
  <dcterms:created xsi:type="dcterms:W3CDTF">2014-11-09T10:21:11Z</dcterms:created>
  <dcterms:modified xsi:type="dcterms:W3CDTF">2020-09-23T12:47:15Z</dcterms:modified>
</cp:coreProperties>
</file>