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73" r:id="rId4"/>
    <p:sldId id="267" r:id="rId5"/>
    <p:sldId id="332" r:id="rId6"/>
    <p:sldId id="258" r:id="rId7"/>
    <p:sldId id="259" r:id="rId8"/>
    <p:sldId id="269" r:id="rId9"/>
    <p:sldId id="266" r:id="rId10"/>
    <p:sldId id="262" r:id="rId11"/>
    <p:sldId id="261" r:id="rId12"/>
    <p:sldId id="286" r:id="rId13"/>
    <p:sldId id="288" r:id="rId14"/>
    <p:sldId id="287" r:id="rId15"/>
    <p:sldId id="275" r:id="rId16"/>
    <p:sldId id="276" r:id="rId17"/>
    <p:sldId id="264" r:id="rId18"/>
    <p:sldId id="277" r:id="rId19"/>
    <p:sldId id="284" r:id="rId20"/>
    <p:sldId id="274" r:id="rId21"/>
    <p:sldId id="265" r:id="rId22"/>
    <p:sldId id="309" r:id="rId23"/>
    <p:sldId id="285" r:id="rId24"/>
    <p:sldId id="303" r:id="rId25"/>
    <p:sldId id="304" r:id="rId26"/>
    <p:sldId id="290" r:id="rId27"/>
    <p:sldId id="306" r:id="rId28"/>
    <p:sldId id="310" r:id="rId29"/>
    <p:sldId id="307" r:id="rId30"/>
    <p:sldId id="311" r:id="rId31"/>
    <p:sldId id="312" r:id="rId32"/>
    <p:sldId id="292" r:id="rId33"/>
    <p:sldId id="314" r:id="rId34"/>
    <p:sldId id="313" r:id="rId35"/>
    <p:sldId id="289" r:id="rId36"/>
    <p:sldId id="293" r:id="rId37"/>
    <p:sldId id="294" r:id="rId38"/>
    <p:sldId id="315" r:id="rId39"/>
    <p:sldId id="295" r:id="rId40"/>
    <p:sldId id="317" r:id="rId41"/>
    <p:sldId id="318" r:id="rId42"/>
    <p:sldId id="319" r:id="rId43"/>
    <p:sldId id="296" r:id="rId44"/>
    <p:sldId id="321" r:id="rId45"/>
    <p:sldId id="323" r:id="rId46"/>
    <p:sldId id="322" r:id="rId47"/>
    <p:sldId id="324" r:id="rId48"/>
    <p:sldId id="325" r:id="rId49"/>
    <p:sldId id="326" r:id="rId50"/>
    <p:sldId id="320" r:id="rId51"/>
    <p:sldId id="329" r:id="rId52"/>
    <p:sldId id="278" r:id="rId53"/>
    <p:sldId id="305" r:id="rId54"/>
    <p:sldId id="331" r:id="rId55"/>
    <p:sldId id="301" r:id="rId56"/>
    <p:sldId id="280" r:id="rId57"/>
    <p:sldId id="281" r:id="rId58"/>
    <p:sldId id="335" r:id="rId59"/>
    <p:sldId id="334" r:id="rId60"/>
    <p:sldId id="330" r:id="rId61"/>
    <p:sldId id="333" r:id="rId62"/>
    <p:sldId id="302" r:id="rId63"/>
    <p:sldId id="26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theme" Target="theme/theme1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viewProps" Target="viewProps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5A06E-6500-466D-9E8A-A36A4069586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A679B-76AB-430B-A854-435C373F4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679B-76AB-430B-A854-435C373F4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7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679B-76AB-430B-A854-435C373F4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679B-76AB-430B-A854-435C373F44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5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679B-76AB-430B-A854-435C373F44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679B-76AB-430B-A854-435C373F44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6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679B-76AB-430B-A854-435C373F44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6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679B-76AB-430B-A854-435C373F449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9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0684-1C56-4390-AF16-E01EDB1604BC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05EA-BE56-4175-8349-713657496371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595-B275-4A4B-AE42-B0AB95F67602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7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88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637-76FD-49FD-93C7-662E714FCD4C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38D4-7BBA-4AF3-9B73-76629400FA77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2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1977-5249-4833-AB4D-2D2C8D69EAE9}" type="datetime1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0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EAD6-0F37-45EE-9BDC-1CE224B2DDDE}" type="datetime1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AE79-193B-4115-B674-6269BFA97C23}" type="datetime1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8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4AFD-4CF2-4286-9F63-46ED98909DFB}" type="datetime1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84CF-A4B6-40CD-ACD1-C906944D57F6}" type="datetime1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2662-8830-4B3C-BD44-2A116FDFF718}" type="datetime1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7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9B22B-B748-4BC8-8CD9-AC907E063667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FB68-58D6-497F-9702-9CF03EE13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ytics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5" Type="http://schemas.openxmlformats.org/officeDocument/2006/relationships/hyperlink" Target="https://www.bespokesoftwaredevelopment.com/blog/advantages-database-development-business/" TargetMode="External" /><Relationship Id="rId4" Type="http://schemas.openxmlformats.org/officeDocument/2006/relationships/image" Target="../media/image6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hadoop.apache.org/" TargetMode="External" /><Relationship Id="rId3" Type="http://schemas.openxmlformats.org/officeDocument/2006/relationships/hyperlink" Target="https://www.microsoft.com/en-us/sql-server/sql-server-2017" TargetMode="External" /><Relationship Id="rId7" Type="http://schemas.openxmlformats.org/officeDocument/2006/relationships/hyperlink" Target="https://www.oracle.com/database/" TargetMode="External" /><Relationship Id="rId2" Type="http://schemas.openxmlformats.org/officeDocument/2006/relationships/hyperlink" Target="https://products.office.com/en-ca/access" TargetMode="External" /><Relationship Id="rId1" Type="http://schemas.openxmlformats.org/officeDocument/2006/relationships/slideLayout" Target="../slideLayouts/slideLayout4.xml" /><Relationship Id="rId6" Type="http://schemas.openxmlformats.org/officeDocument/2006/relationships/hyperlink" Target="https://www.postgresql.org/" TargetMode="External" /><Relationship Id="rId5" Type="http://schemas.openxmlformats.org/officeDocument/2006/relationships/hyperlink" Target="https://www.mysql.com/" TargetMode="External" /><Relationship Id="rId10" Type="http://schemas.openxmlformats.org/officeDocument/2006/relationships/image" Target="../media/image2.png" /><Relationship Id="rId4" Type="http://schemas.openxmlformats.org/officeDocument/2006/relationships/hyperlink" Target="https://mariadb.org/" TargetMode="External" /><Relationship Id="rId9" Type="http://schemas.openxmlformats.org/officeDocument/2006/relationships/image" Target="../media/image8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about.html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about.html" TargetMode="External" /><Relationship Id="rId2" Type="http://schemas.openxmlformats.org/officeDocument/2006/relationships/hyperlink" Target="https://www.sqlite.org/famous.html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sqlitebrowser.org/dl/" TargetMode="Externa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createtable.html" TargetMode="External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altertable.html" TargetMode="Externa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droptable.html" TargetMode="External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createtable.html" TargetMode="External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sqlite.org/lang_select.html" TargetMode="Externa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insert.html" TargetMode="External" /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sqlite.org/lang_select.html" TargetMode="Externa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select.html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select.html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select.html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update.html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update.html" TargetMode="External" /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aggfunc.html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select.html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update.html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delete.html" TargetMode="External" /><Relationship Id="rId1" Type="http://schemas.openxmlformats.org/officeDocument/2006/relationships/slideLayout" Target="../slideLayouts/slideLayout7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select.html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select.html" TargetMode="External" /><Relationship Id="rId1" Type="http://schemas.openxmlformats.org/officeDocument/2006/relationships/slideLayout" Target="../slideLayouts/slideLayout7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data.edmonton.ca/" TargetMode="External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fouryears.eu/wp-content/uploads/2018/11/pipeline.png" TargetMode="External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data.edmonton.ca/Environmental-Services/Mosquitoes-Trap-Data/5zeu-wkpv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sqlite.org/lang_datefunc.html" TargetMode="External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data.edmonton.ca/Transportation/LED-Streetlight-Conversion/rxke-mcvd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sqlite.org/lang_datefunc.html" TargetMode="Externa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mailto:robb@sombach.com" TargetMode="External" /><Relationship Id="rId2" Type="http://schemas.openxmlformats.org/officeDocument/2006/relationships/hyperlink" Target="mailto:sombach@ualberta.ca" TargetMode="External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2.png" /><Relationship Id="rId5" Type="http://schemas.openxmlformats.org/officeDocument/2006/relationships/image" Target="../media/image15.png" /><Relationship Id="rId4" Type="http://schemas.openxmlformats.org/officeDocument/2006/relationships/hyperlink" Target="https://www.linkedin.com/in/robb-sombach-1b635a108/" TargetMode="External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.com/blog/to-sql-or-not-to-sql-that-is-the-question" TargetMode="External" /><Relationship Id="rId2" Type="http://schemas.openxmlformats.org/officeDocument/2006/relationships/hyperlink" Target="https://data36.com/sql-for-data-analysis-tutorial-beginners/" TargetMode="Externa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.png" /><Relationship Id="rId4" Type="http://schemas.openxmlformats.org/officeDocument/2006/relationships/hyperlink" Target="https://codebeautify.org/sqlformatter" TargetMode="Externa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79" y="4240701"/>
            <a:ext cx="2680821" cy="14376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US" b="1" dirty="0"/>
              <a:t>Workshop</a:t>
            </a:r>
            <a:br>
              <a:rPr lang="en-US" dirty="0"/>
            </a:br>
            <a:r>
              <a:rPr lang="en-US" sz="5300" dirty="0"/>
              <a:t>Introducing SQL:</a:t>
            </a:r>
            <a:br>
              <a:rPr lang="en-US" sz="5300" dirty="0"/>
            </a:br>
            <a:r>
              <a:rPr lang="en-US" sz="5300" dirty="0"/>
              <a:t>A Foundation of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37306"/>
            <a:ext cx="7315200" cy="1655762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dirty="0"/>
              <a:t>Robb Sombach</a:t>
            </a:r>
          </a:p>
          <a:p>
            <a:pPr algn="l">
              <a:spcBef>
                <a:spcPts val="0"/>
              </a:spcBef>
            </a:pPr>
            <a:r>
              <a:rPr lang="en-US" dirty="0"/>
              <a:t>University of Alberta</a:t>
            </a:r>
          </a:p>
          <a:p>
            <a:pPr algn="l">
              <a:spcBef>
                <a:spcPts val="0"/>
              </a:spcBef>
            </a:pPr>
            <a:r>
              <a:rPr lang="en-US" dirty="0"/>
              <a:t>Alberta School of Business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Analytics is the discovery, interpretation, and communication of meaningful patterns in </a:t>
            </a:r>
            <a:r>
              <a:rPr lang="en-US" b="1" dirty="0"/>
              <a:t>data</a:t>
            </a:r>
            <a:r>
              <a:rPr lang="en-US" dirty="0"/>
              <a:t>; and the process of applying those patterns towards effective decision making</a:t>
            </a:r>
          </a:p>
          <a:p>
            <a:r>
              <a:rPr lang="en-US" dirty="0"/>
              <a:t>Organizations may apply analytics to business </a:t>
            </a:r>
            <a:r>
              <a:rPr lang="en-US" b="1" dirty="0"/>
              <a:t>data</a:t>
            </a:r>
            <a:r>
              <a:rPr lang="en-US" dirty="0"/>
              <a:t> to describe, predict, and improve business performance</a:t>
            </a:r>
          </a:p>
          <a:p>
            <a:pPr lvl="1" algn="r"/>
            <a:r>
              <a:rPr lang="en-US" dirty="0">
                <a:hlinkClick r:id="rId3"/>
              </a:rPr>
              <a:t>https://en.wikipedia.org/wiki/Analytics</a:t>
            </a:r>
            <a:endParaRPr lang="en-US" dirty="0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</a:t>
            </a:r>
          </a:p>
          <a:p>
            <a:r>
              <a:rPr lang="en-US" dirty="0"/>
              <a:t>Introducing SQL: Foundation of Data Analytics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relational “database” management system (RDBMS) organizes </a:t>
            </a:r>
            <a:r>
              <a:rPr lang="en-US" b="1" dirty="0"/>
              <a:t>data</a:t>
            </a:r>
            <a:r>
              <a:rPr lang="en-US" dirty="0"/>
              <a:t> </a:t>
            </a:r>
          </a:p>
          <a:p>
            <a:r>
              <a:rPr lang="en-US" dirty="0"/>
              <a:t>The logical structure of the database is based upon the information needs of an organization</a:t>
            </a:r>
          </a:p>
          <a:p>
            <a:pPr lvl="1"/>
            <a:r>
              <a:rPr lang="en-US" dirty="0"/>
              <a:t>Entities (“things” of interest to the organization), </a:t>
            </a:r>
          </a:p>
          <a:p>
            <a:pPr marL="457200" lvl="1" indent="0">
              <a:buNone/>
            </a:pPr>
            <a:r>
              <a:rPr lang="en-US" dirty="0"/>
              <a:t>AND</a:t>
            </a:r>
          </a:p>
          <a:p>
            <a:pPr lvl="1"/>
            <a:r>
              <a:rPr lang="en-US" dirty="0"/>
              <a:t>Relationships (how the Entities are associated with each other)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169507"/>
            <a:ext cx="3886200" cy="36635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37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a RDBMS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Establish a centralized, logical view of data</a:t>
            </a:r>
          </a:p>
          <a:p>
            <a:r>
              <a:rPr lang="en-US" dirty="0"/>
              <a:t>Minimizes data duplication (i.e. “redundancy”)</a:t>
            </a:r>
          </a:p>
          <a:p>
            <a:r>
              <a:rPr lang="en-US" dirty="0"/>
              <a:t>Promote data accuracy and integrity</a:t>
            </a:r>
          </a:p>
          <a:p>
            <a:r>
              <a:rPr lang="en-US" dirty="0"/>
              <a:t>Capacity of database</a:t>
            </a:r>
          </a:p>
          <a:p>
            <a:r>
              <a:rPr lang="en-US" dirty="0"/>
              <a:t>Superior multi-user or concurrent access 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Retrieve information quickly </a:t>
            </a:r>
          </a:p>
          <a:p>
            <a:r>
              <a:rPr lang="en-US" dirty="0"/>
              <a:t>Inter-operability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2136817"/>
            <a:ext cx="3886200" cy="37289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25706" y="564939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5"/>
              </a:rPr>
              <a:t>https://www.bespokesoftwaredevelopment.com/blog/</a:t>
            </a:r>
            <a:r>
              <a:rPr lang="en-US" sz="800">
                <a:hlinkClick r:id="rId5"/>
              </a:rPr>
              <a:t>advantages-database-development-business/</a:t>
            </a:r>
            <a:endParaRPr lang="en-CA" sz="800"/>
          </a:p>
        </p:txBody>
      </p:sp>
    </p:spTree>
    <p:extLst>
      <p:ext uri="{BB962C8B-B14F-4D97-AF65-F5344CB8AC3E}">
        <p14:creationId xmlns:p14="http://schemas.microsoft.com/office/powerpoint/2010/main" val="25781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3439" y="936627"/>
            <a:ext cx="3031911" cy="5488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Table</a:t>
            </a:r>
            <a:r>
              <a:rPr lang="en-US" dirty="0"/>
              <a:t>, Entity, Relation, (similar to an Excel Worksheet)</a:t>
            </a:r>
          </a:p>
          <a:p>
            <a:r>
              <a:rPr lang="en-US" b="1" dirty="0"/>
              <a:t>Row</a:t>
            </a:r>
            <a:r>
              <a:rPr lang="en-US" dirty="0"/>
              <a:t>, Record, Instance</a:t>
            </a:r>
          </a:p>
          <a:p>
            <a:r>
              <a:rPr lang="en-US" b="1" dirty="0"/>
              <a:t>Column</a:t>
            </a:r>
            <a:r>
              <a:rPr lang="en-US" dirty="0"/>
              <a:t>, Field, Attribute</a:t>
            </a:r>
          </a:p>
          <a:p>
            <a:r>
              <a:rPr lang="en-US" b="1" dirty="0"/>
              <a:t>Primary Key </a:t>
            </a:r>
            <a:r>
              <a:rPr lang="en-US" dirty="0"/>
              <a:t>– unique and mandatory</a:t>
            </a:r>
          </a:p>
          <a:p>
            <a:r>
              <a:rPr lang="en-US" b="1" dirty="0"/>
              <a:t>Foreign Key </a:t>
            </a:r>
            <a:r>
              <a:rPr lang="en-US" dirty="0"/>
              <a:t>– a cross-reference between tables because it references the primary key of another table</a:t>
            </a:r>
          </a:p>
          <a:p>
            <a:r>
              <a:rPr lang="en-US" b="1" dirty="0"/>
              <a:t>Relationship</a:t>
            </a:r>
            <a:r>
              <a:rPr lang="en-US" dirty="0"/>
              <a:t> – created though foreign keys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27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introduce SQL?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25108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Microsoft Access</a:t>
            </a:r>
          </a:p>
          <a:p>
            <a:pPr lvl="1"/>
            <a:r>
              <a:rPr lang="en-US" dirty="0">
                <a:hlinkClick r:id="rId2"/>
              </a:rPr>
              <a:t>https://products.office.com/en-ca/access</a:t>
            </a:r>
            <a:endParaRPr lang="en-US" dirty="0"/>
          </a:p>
          <a:p>
            <a:r>
              <a:rPr lang="en-US" dirty="0"/>
              <a:t>Microsoft SQL Server</a:t>
            </a:r>
          </a:p>
          <a:p>
            <a:pPr lvl="1"/>
            <a:r>
              <a:rPr lang="en-US" dirty="0">
                <a:hlinkClick r:id="rId3"/>
              </a:rPr>
              <a:t>https://www.microsoft.com/en-us/sql-server/sql-server-2017</a:t>
            </a:r>
            <a:endParaRPr lang="en-US" dirty="0"/>
          </a:p>
          <a:p>
            <a:r>
              <a:rPr lang="en-US" dirty="0" err="1"/>
              <a:t>MariaDB</a:t>
            </a:r>
            <a:r>
              <a:rPr lang="en-US" dirty="0"/>
              <a:t>, MySQL</a:t>
            </a:r>
          </a:p>
          <a:p>
            <a:pPr lvl="1"/>
            <a:r>
              <a:rPr lang="en-US" dirty="0">
                <a:hlinkClick r:id="rId4"/>
              </a:rPr>
              <a:t>https://mariadb.org/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https://www.mysql.com/</a:t>
            </a:r>
            <a:endParaRPr lang="en-US" dirty="0"/>
          </a:p>
          <a:p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https://www.postgresql.org/</a:t>
            </a:r>
            <a:endParaRPr lang="en-US" dirty="0"/>
          </a:p>
          <a:p>
            <a:r>
              <a:rPr lang="en-US" dirty="0"/>
              <a:t>Oracle</a:t>
            </a:r>
          </a:p>
          <a:p>
            <a:pPr lvl="1"/>
            <a:r>
              <a:rPr lang="en-US" dirty="0">
                <a:hlinkClick r:id="rId7"/>
              </a:rPr>
              <a:t>https://www.oracle.com/database/</a:t>
            </a:r>
            <a:endParaRPr lang="en-US" dirty="0"/>
          </a:p>
          <a:p>
            <a:r>
              <a:rPr lang="en-US" dirty="0"/>
              <a:t>Hadoop, Spark, Hive, Pig</a:t>
            </a:r>
          </a:p>
          <a:p>
            <a:pPr lvl="1"/>
            <a:r>
              <a:rPr lang="en-US" dirty="0">
                <a:hlinkClick r:id="rId8"/>
              </a:rPr>
              <a:t>https://hadoop.apache.org/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9"/>
          <a:stretch>
            <a:fillRect/>
          </a:stretch>
        </p:blipFill>
        <p:spPr>
          <a:xfrm>
            <a:off x="5051185" y="1985099"/>
            <a:ext cx="3886200" cy="40323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7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database that …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Has full-featured SQL</a:t>
            </a:r>
          </a:p>
          <a:p>
            <a:r>
              <a:rPr lang="en-US" dirty="0"/>
              <a:t>Has billions and billions of deployments</a:t>
            </a:r>
          </a:p>
          <a:p>
            <a:r>
              <a:rPr lang="en-US" dirty="0"/>
              <a:t>Is a single-file database</a:t>
            </a:r>
          </a:p>
          <a:p>
            <a:r>
              <a:rPr lang="en-US" dirty="0"/>
              <a:t>Has public domain source code</a:t>
            </a:r>
          </a:p>
          <a:p>
            <a:r>
              <a:rPr lang="en-US" dirty="0"/>
              <a:t>Small footprint</a:t>
            </a:r>
          </a:p>
          <a:p>
            <a:r>
              <a:rPr lang="en-US" dirty="0"/>
              <a:t>Has a max DB size of 140 terabytes</a:t>
            </a:r>
          </a:p>
          <a:p>
            <a:r>
              <a:rPr lang="en-US" dirty="0"/>
              <a:t>Has a max row size of 1 gigabyte</a:t>
            </a:r>
          </a:p>
          <a:p>
            <a:r>
              <a:rPr lang="en-US" dirty="0"/>
              <a:t>Is faster than direct file access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Aviation-grade quality and testing</a:t>
            </a:r>
          </a:p>
          <a:p>
            <a:r>
              <a:rPr lang="en-US" dirty="0"/>
              <a:t>Zero-configuration</a:t>
            </a:r>
          </a:p>
          <a:p>
            <a:r>
              <a:rPr lang="en-US" dirty="0"/>
              <a:t>Has ACID (Atomic, Consistent, Isolated, and Durable) transactions, even after power loss</a:t>
            </a:r>
          </a:p>
          <a:p>
            <a:r>
              <a:rPr lang="en-US" dirty="0"/>
              <a:t>Has a stable, enduring file format</a:t>
            </a:r>
          </a:p>
          <a:p>
            <a:r>
              <a:rPr lang="en-US" dirty="0"/>
              <a:t>Is has extensive, detailed documentation</a:t>
            </a:r>
          </a:p>
          <a:p>
            <a:r>
              <a:rPr lang="en-US" dirty="0"/>
              <a:t>Has long-term support (to the year 2050)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2585" y="6081991"/>
            <a:ext cx="345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https://www.sqlite.org/about.html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9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SQLite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“SQLite is the most widely deployed database in the world with more applications than we can count, including several high-profile projects”</a:t>
            </a:r>
          </a:p>
          <a:p>
            <a:pPr lvl="1"/>
            <a:r>
              <a:rPr lang="en-US" dirty="0">
                <a:hlinkClick r:id="rId2"/>
              </a:rPr>
              <a:t>https://www.sqlite.org/famous.html</a:t>
            </a:r>
            <a:endParaRPr lang="en-US" dirty="0"/>
          </a:p>
          <a:p>
            <a:r>
              <a:rPr lang="en-US" dirty="0"/>
              <a:t>“SQLite is an in-process library that implements a self-contained, </a:t>
            </a:r>
            <a:r>
              <a:rPr lang="en-US" dirty="0" err="1"/>
              <a:t>serverless</a:t>
            </a:r>
            <a:r>
              <a:rPr lang="en-US" dirty="0"/>
              <a:t>, zero-configuration, transactional SQL database engine”</a:t>
            </a:r>
          </a:p>
          <a:p>
            <a:pPr lvl="1" algn="r"/>
            <a:r>
              <a:rPr lang="en-US" dirty="0">
                <a:hlinkClick r:id="rId3"/>
              </a:rPr>
              <a:t>https://www.sqlite.org/about.html</a:t>
            </a:r>
            <a:endParaRPr lang="en-US" dirty="0"/>
          </a:p>
          <a:p>
            <a:r>
              <a:rPr lang="en-US" dirty="0"/>
              <a:t>Perfect for learning SQL (the foundation of data analytics)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44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1: Download and Run SQLite BD Browser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SQLite</a:t>
            </a:r>
          </a:p>
          <a:p>
            <a:r>
              <a:rPr lang="en-US" dirty="0"/>
              <a:t>Download SQLite DB Browser Portable</a:t>
            </a:r>
          </a:p>
          <a:p>
            <a:pPr lvl="1"/>
            <a:r>
              <a:rPr lang="en-US" dirty="0">
                <a:hlinkClick r:id="rId2"/>
              </a:rPr>
              <a:t>https://sqlitebrowser.org/</a:t>
            </a:r>
            <a:r>
              <a:rPr lang="en-US">
                <a:hlinkClick r:id="rId2"/>
              </a:rPr>
              <a:t>dl/</a:t>
            </a:r>
            <a:endParaRPr lang="en-CA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6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581042" cy="1325563"/>
          </a:xfrm>
        </p:spPr>
        <p:txBody>
          <a:bodyPr>
            <a:normAutofit/>
          </a:bodyPr>
          <a:lstStyle/>
          <a:p>
            <a:r>
              <a:rPr lang="en-US" dirty="0"/>
              <a:t>Exercise 1: Download and Run SQLite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the ZIP archive to the Desktop</a:t>
            </a:r>
          </a:p>
          <a:p>
            <a:r>
              <a:rPr lang="en-US" dirty="0"/>
              <a:t>Start SQLite</a:t>
            </a:r>
          </a:p>
          <a:p>
            <a:pPr lvl="1"/>
            <a:r>
              <a:rPr lang="en-US" dirty="0"/>
              <a:t>SQLiteDatabaseBrowserPortable.exe</a:t>
            </a:r>
          </a:p>
          <a:p>
            <a:r>
              <a:rPr lang="en-US" dirty="0"/>
              <a:t>Create a New database</a:t>
            </a:r>
          </a:p>
          <a:p>
            <a:pPr lvl="1"/>
            <a:r>
              <a:rPr lang="en-US" dirty="0"/>
              <a:t>open_data_day_2019.db</a:t>
            </a:r>
          </a:p>
          <a:p>
            <a:r>
              <a:rPr lang="en-US" dirty="0"/>
              <a:t>Save the database in the Data folder</a:t>
            </a:r>
          </a:p>
          <a:p>
            <a:r>
              <a:rPr lang="en-US" dirty="0"/>
              <a:t>Click Cancel when prompted to create a table</a:t>
            </a:r>
          </a:p>
          <a:p>
            <a:r>
              <a:rPr lang="en-US" dirty="0"/>
              <a:t>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2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Why SQL?</a:t>
            </a:r>
          </a:p>
          <a:p>
            <a:pPr lvl="1"/>
            <a:r>
              <a:rPr lang="en-US" dirty="0"/>
              <a:t>What about Python? R?</a:t>
            </a:r>
          </a:p>
          <a:p>
            <a:pPr lvl="1"/>
            <a:r>
              <a:rPr lang="en-US" dirty="0"/>
              <a:t>Data Analytics</a:t>
            </a:r>
          </a:p>
          <a:p>
            <a:r>
              <a:rPr lang="en-US" dirty="0"/>
              <a:t>Relational Database</a:t>
            </a:r>
          </a:p>
          <a:p>
            <a:pPr lvl="1"/>
            <a:r>
              <a:rPr lang="en-US" dirty="0"/>
              <a:t>What is a database?</a:t>
            </a:r>
          </a:p>
          <a:p>
            <a:pPr lvl="1"/>
            <a:r>
              <a:rPr lang="en-US" dirty="0"/>
              <a:t>Terminology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b="1" dirty="0"/>
              <a:t>Exercise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SQL</a:t>
            </a:r>
          </a:p>
          <a:p>
            <a:pPr lvl="1"/>
            <a:r>
              <a:rPr lang="en-US" dirty="0"/>
              <a:t>Data Definition Language (DDL)</a:t>
            </a:r>
          </a:p>
          <a:p>
            <a:pPr lvl="1"/>
            <a:r>
              <a:rPr lang="en-US" b="1" dirty="0"/>
              <a:t>Exercise 2</a:t>
            </a:r>
          </a:p>
          <a:p>
            <a:pPr lvl="1"/>
            <a:r>
              <a:rPr lang="en-US" dirty="0"/>
              <a:t>Data Manipulation Language (DML)</a:t>
            </a:r>
          </a:p>
          <a:p>
            <a:pPr lvl="1"/>
            <a:r>
              <a:rPr lang="en-US" b="1" dirty="0"/>
              <a:t>Exercise 3</a:t>
            </a:r>
          </a:p>
          <a:p>
            <a:r>
              <a:rPr lang="en-US" dirty="0"/>
              <a:t>Open Data Portal</a:t>
            </a:r>
          </a:p>
          <a:p>
            <a:pPr lvl="1"/>
            <a:r>
              <a:rPr lang="en-US" dirty="0"/>
              <a:t>How I prepared for today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20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07419" cy="1325563"/>
          </a:xfrm>
        </p:spPr>
        <p:txBody>
          <a:bodyPr>
            <a:normAutofit/>
          </a:bodyPr>
          <a:lstStyle/>
          <a:p>
            <a:r>
              <a:rPr lang="en-US" dirty="0"/>
              <a:t>Exercise 1: Completed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5452" y="1717553"/>
            <a:ext cx="6056684" cy="4821360"/>
          </a:xfrm>
          <a:prstGeom prst="rect">
            <a:avLst/>
          </a:prstGeom>
        </p:spPr>
      </p:pic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</a:t>
            </a:r>
          </a:p>
          <a:p>
            <a:r>
              <a:rPr lang="en-US" dirty="0"/>
              <a:t>Introducing SQL: Foundation of Data Analytics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SQL?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stands for Structured Query Language</a:t>
            </a:r>
          </a:p>
          <a:p>
            <a:pPr lvl="1"/>
            <a:r>
              <a:rPr lang="en-US" dirty="0"/>
              <a:t>SQL is pronounced </a:t>
            </a:r>
            <a:r>
              <a:rPr lang="en-US" dirty="0">
                <a:latin typeface="Lucida Console" panose="020B0609040504020204" pitchFamily="49" charset="0"/>
              </a:rPr>
              <a:t>S-Q-L</a:t>
            </a:r>
            <a:r>
              <a:rPr lang="en-US" dirty="0"/>
              <a:t> or </a:t>
            </a:r>
            <a:r>
              <a:rPr lang="en-US" dirty="0">
                <a:latin typeface="Lucida Console" panose="020B0609040504020204" pitchFamily="49" charset="0"/>
              </a:rPr>
              <a:t>sequel</a:t>
            </a:r>
          </a:p>
          <a:p>
            <a:pPr lvl="1"/>
            <a:r>
              <a:rPr lang="en-US" dirty="0"/>
              <a:t>SQL is a standard language for managing, manipulating and querying databases</a:t>
            </a:r>
          </a:p>
          <a:p>
            <a:pPr lvl="1"/>
            <a:r>
              <a:rPr lang="en-US" dirty="0"/>
              <a:t>Developed at IBM in the early 1970’s</a:t>
            </a:r>
          </a:p>
          <a:p>
            <a:pPr lvl="1"/>
            <a:r>
              <a:rPr lang="en-US" dirty="0"/>
              <a:t>In 1986, ANSI and ISO standard groups officially adopted the standard “Database Language SQL” definition</a:t>
            </a:r>
          </a:p>
          <a:p>
            <a:pPr lvl="1"/>
            <a:r>
              <a:rPr lang="en-US" dirty="0"/>
              <a:t>Most SQL databases have their own proprietary extensions in addition to the SQL standard</a:t>
            </a:r>
          </a:p>
          <a:p>
            <a:r>
              <a:rPr lang="en-US" dirty="0"/>
              <a:t>SQL is the language used to ask questions (query) of a database which will return answers (results)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7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92656" cy="1325563"/>
          </a:xfrm>
        </p:spPr>
        <p:txBody>
          <a:bodyPr/>
          <a:lstStyle/>
          <a:p>
            <a:r>
              <a:rPr lang="en-US" dirty="0"/>
              <a:t>Why is SQL the foundation of Data Analytics?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engineers and database administrators will use SQL to ensure that everybody in their organization has access to the data they need </a:t>
            </a:r>
          </a:p>
          <a:p>
            <a:r>
              <a:rPr lang="en-US" dirty="0"/>
              <a:t>Data scientists will use SQL to load data into their models</a:t>
            </a:r>
          </a:p>
          <a:p>
            <a:r>
              <a:rPr lang="en-US" dirty="0"/>
              <a:t>Data analysts will use SQL to query tables of data and derive insights from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9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SQL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9938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consists of three components which offer everything required to manage, maintain and use a 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Definition Language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Manipulation Language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Control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557848"/>
            <a:ext cx="3886200" cy="2886891"/>
          </a:xfrm>
        </p:spPr>
      </p:pic>
    </p:spTree>
    <p:extLst>
      <p:ext uri="{BB962C8B-B14F-4D97-AF65-F5344CB8AC3E}">
        <p14:creationId xmlns:p14="http://schemas.microsoft.com/office/powerpoint/2010/main" val="3045387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Language (DDL)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component is used to define the structure (or schema) of the database</a:t>
            </a:r>
          </a:p>
          <a:p>
            <a:r>
              <a:rPr lang="en-US" dirty="0"/>
              <a:t>For tables there are three main commands: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CREATE TABLE </a:t>
            </a:r>
            <a:r>
              <a:rPr lang="en-US" dirty="0" err="1">
                <a:latin typeface="Lucida Console" panose="020B0609040504020204" pitchFamily="49" charset="0"/>
              </a:rPr>
              <a:t>table_name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To create a table in the database</a:t>
            </a:r>
          </a:p>
          <a:p>
            <a:r>
              <a:rPr lang="en-US" dirty="0">
                <a:latin typeface="Lucida Console" panose="020B0609040504020204" pitchFamily="49" charset="0"/>
              </a:rPr>
              <a:t>ALTER TABLE </a:t>
            </a:r>
            <a:r>
              <a:rPr lang="en-US" dirty="0" err="1">
                <a:latin typeface="Lucida Console" panose="020B0609040504020204" pitchFamily="49" charset="0"/>
              </a:rPr>
              <a:t>table_name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To add or remove columns from a table in the database</a:t>
            </a:r>
          </a:p>
          <a:p>
            <a:r>
              <a:rPr lang="en-US" dirty="0">
                <a:latin typeface="Lucida Console" panose="020B0609040504020204" pitchFamily="49" charset="0"/>
              </a:rPr>
              <a:t>DROP TABLE </a:t>
            </a:r>
            <a:r>
              <a:rPr lang="en-US" dirty="0" err="1">
                <a:latin typeface="Lucida Console" panose="020B0609040504020204" pitchFamily="49" charset="0"/>
              </a:rPr>
              <a:t>table_name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To remove a table from the database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4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2: Data Definition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 the Execute SQL tab in SQLite</a:t>
            </a:r>
          </a:p>
          <a:p>
            <a:r>
              <a:rPr lang="en-US" dirty="0"/>
              <a:t>Type or copy/paste the CREATE TABLE statement into the empty SQLite Execute SQL window</a:t>
            </a:r>
          </a:p>
          <a:p>
            <a:r>
              <a:rPr lang="en-US" dirty="0"/>
              <a:t>Click the </a:t>
            </a:r>
            <a:r>
              <a:rPr lang="en-US" b="1" dirty="0"/>
              <a:t>Execute SQL      </a:t>
            </a:r>
            <a:r>
              <a:rPr lang="en-US" dirty="0"/>
              <a:t>button on the toolbar</a:t>
            </a:r>
          </a:p>
          <a:p>
            <a:r>
              <a:rPr lang="en-US" dirty="0"/>
              <a:t>If the table is created successfully, you should receive the following message:</a:t>
            </a:r>
          </a:p>
          <a:p>
            <a:pPr lvl="1"/>
            <a:r>
              <a:rPr lang="en-US" dirty="0"/>
              <a:t>Query executed successfully: CREATE TABLE "MOSQUITO_TRAP_DATA“</a:t>
            </a:r>
          </a:p>
          <a:p>
            <a:r>
              <a:rPr lang="en-US" dirty="0"/>
              <a:t>Click Write Changes to make commit the changes permanent</a:t>
            </a:r>
          </a:p>
          <a:p>
            <a:r>
              <a:rPr lang="en-US" dirty="0"/>
              <a:t>View the changes in the Database Structure tab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400" y="3053756"/>
            <a:ext cx="313700" cy="3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95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954" y="474345"/>
            <a:ext cx="80053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CREATE TABLE "MOSQUITO_TRAP_DATA" (</a:t>
            </a:r>
          </a:p>
          <a:p>
            <a:r>
              <a:rPr lang="en-US" dirty="0">
                <a:latin typeface="Lucida Console" panose="020B0609040504020204" pitchFamily="49" charset="0"/>
              </a:rPr>
              <a:t>  `SAMPLEID` INTEGER PRIMARY KEY AUTOINCREMENT,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`TRAP_DATE` NUMERIC,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`GENUS` TEXT,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`SPECIES` TEXT,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`TYPE` TEXT,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`GENDER` TEXT</a:t>
            </a:r>
          </a:p>
          <a:p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1621" y="6356351"/>
            <a:ext cx="448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https://www.sqlite.org/lang_createtable</a:t>
            </a:r>
            <a:r>
              <a:rPr lang="en-US">
                <a:hlinkClick r:id="rId2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527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2: Data Definition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 the Execute SQL tab in SQLite</a:t>
            </a:r>
          </a:p>
          <a:p>
            <a:r>
              <a:rPr lang="en-US" dirty="0"/>
              <a:t>Type or copy/paste the ALTER TABLE statements into the empty SQLite Execute SQL window</a:t>
            </a:r>
          </a:p>
          <a:p>
            <a:r>
              <a:rPr lang="en-US" dirty="0"/>
              <a:t>Click the </a:t>
            </a:r>
            <a:r>
              <a:rPr lang="en-US" b="1" dirty="0"/>
              <a:t>Execute SQL      </a:t>
            </a:r>
            <a:r>
              <a:rPr lang="en-US" dirty="0"/>
              <a:t>button on the toolbar</a:t>
            </a:r>
          </a:p>
          <a:p>
            <a:r>
              <a:rPr lang="en-US" dirty="0"/>
              <a:t>If the table is created successfully, you should receive the following message:</a:t>
            </a:r>
          </a:p>
          <a:p>
            <a:pPr lvl="1"/>
            <a:r>
              <a:rPr lang="en-US" dirty="0"/>
              <a:t>Query executed successfully: ALTER TABLE "MOSQUITO_TRAP_DATA“</a:t>
            </a:r>
          </a:p>
          <a:p>
            <a:r>
              <a:rPr lang="en-US" dirty="0"/>
              <a:t>Click </a:t>
            </a:r>
            <a:r>
              <a:rPr lang="en-US" b="1" dirty="0"/>
              <a:t>Write Changes </a:t>
            </a:r>
            <a:r>
              <a:rPr lang="en-US" dirty="0"/>
              <a:t>to make commit the changes permanent</a:t>
            </a:r>
          </a:p>
          <a:p>
            <a:r>
              <a:rPr lang="en-US" dirty="0"/>
              <a:t>View the changes in the </a:t>
            </a:r>
            <a:r>
              <a:rPr lang="en-US" b="1" dirty="0"/>
              <a:t>Database Structure </a:t>
            </a:r>
            <a:r>
              <a:rPr lang="en-US" dirty="0"/>
              <a:t>tab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401" y="3053756"/>
            <a:ext cx="313700" cy="3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56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954" y="474345"/>
            <a:ext cx="80053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ALTER TABLE "MOSQUITO_TRAP_DATA" ADD COLUMN `RURALNORTHWEST` INTEGER;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ALTER TABLE "MOSQUITO_TRAP_DATA" ADD COLUMN `RURALNORTHEAST` INTEGER;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ALTER TABLE "MOSQUITO_TRAP_DATA" ADD COLUMN `RURALSOUTHEAST` INTEGER;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ALTER TABLE "MOSQUITO_TRAP_DATA" ADD COLUMN `RIVERVALLEYEAST` INTEGER;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ALTER TABLE "MOSQUITO_TRAP_DATA" ADD COLUMN `RIVERVALLEYWEST` INTEGER;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ALTER TABLE "MOSQUITO_TRAP_DATA" ADD COLUMN `RESIDENTIALNORTH` INTEGER;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ALTER TABLE "MOSQUITO_TRAP_DATA" ADD COLUMN `RURALSOUTHWEST` INTEGER;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ALTER TABLE "MOSQUITO_TRAP_DATA" ADD COLUMN `LAGOON` INTEGER;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ALTER TABLE "MOSQUITO_TRAP_DATA" ADD COLUMN `GOLFCOURSE` INTEGER;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ALTER TABLE "MOSQUITO_TRAP_DATA" ADD COLUMN `INDUSTRIALPARK` INTEGER;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ALTER TABLE "MOSQUITO_TRAP_DATA" ADD COLUMN `RESIDENTIALSOUTH` INTEGER;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ALTER TABLE "MOSQUITO_TRAP_DATA" ADD COLUMN `TOTAL` INTEGER;</a:t>
            </a:r>
          </a:p>
        </p:txBody>
      </p:sp>
      <p:sp>
        <p:nvSpPr>
          <p:cNvPr id="2" name="Rectangle 1"/>
          <p:cNvSpPr/>
          <p:nvPr/>
        </p:nvSpPr>
        <p:spPr>
          <a:xfrm>
            <a:off x="2348598" y="6356351"/>
            <a:ext cx="432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https://www.sqlite.org/lang_altertable</a:t>
            </a:r>
            <a:r>
              <a:rPr lang="en-US">
                <a:hlinkClick r:id="rId2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Robb Sombach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" dirty="0">
                <a:sym typeface="Roboto"/>
              </a:rPr>
              <a:t>Work Experience</a:t>
            </a:r>
          </a:p>
          <a:p>
            <a:pPr lvl="1"/>
            <a:r>
              <a:rPr lang="en" dirty="0">
                <a:sym typeface="Roboto"/>
              </a:rPr>
              <a:t>15+ years working in the IT industry</a:t>
            </a:r>
          </a:p>
          <a:p>
            <a:pPr lvl="1"/>
            <a:r>
              <a:rPr lang="en" dirty="0">
                <a:sym typeface="Roboto"/>
              </a:rPr>
              <a:t>10+ years Self-Employed IT Consultant</a:t>
            </a:r>
          </a:p>
          <a:p>
            <a:pPr lvl="0"/>
            <a:r>
              <a:rPr lang="en" dirty="0">
                <a:sym typeface="Roboto"/>
              </a:rPr>
              <a:t>IT Positions</a:t>
            </a:r>
          </a:p>
          <a:p>
            <a:pPr lvl="1"/>
            <a:r>
              <a:rPr lang="en" dirty="0">
                <a:sym typeface="Roboto"/>
              </a:rPr>
              <a:t>Systems Analyst / Business Analyst</a:t>
            </a:r>
          </a:p>
          <a:p>
            <a:pPr lvl="1"/>
            <a:r>
              <a:rPr lang="en" dirty="0">
                <a:sym typeface="Roboto"/>
              </a:rPr>
              <a:t>Database Administrator (Oracle / SQL Server)</a:t>
            </a:r>
          </a:p>
          <a:p>
            <a:pPr lvl="1"/>
            <a:r>
              <a:rPr lang="en" dirty="0">
                <a:sym typeface="Roboto"/>
              </a:rPr>
              <a:t>Network Administrator</a:t>
            </a:r>
          </a:p>
          <a:p>
            <a:pPr lvl="1"/>
            <a:r>
              <a:rPr lang="en" dirty="0">
                <a:sym typeface="Roboto"/>
              </a:rPr>
              <a:t>Developer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2: Data Definition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 the Execute SQL tab in SQLite</a:t>
            </a:r>
          </a:p>
          <a:p>
            <a:r>
              <a:rPr lang="en-US" dirty="0"/>
              <a:t>Type or copy/paste the DROP TABLE statement into the empty SQLite Execute SQL window</a:t>
            </a:r>
          </a:p>
          <a:p>
            <a:r>
              <a:rPr lang="en-US" dirty="0"/>
              <a:t>Click the </a:t>
            </a:r>
            <a:r>
              <a:rPr lang="en-US" b="1" dirty="0"/>
              <a:t>Execute SQL      </a:t>
            </a:r>
            <a:r>
              <a:rPr lang="en-US" dirty="0"/>
              <a:t>button on the toolbar</a:t>
            </a:r>
          </a:p>
          <a:p>
            <a:r>
              <a:rPr lang="en-US" dirty="0"/>
              <a:t>If the table is created successfully, you should receive the following message:</a:t>
            </a:r>
          </a:p>
          <a:p>
            <a:pPr lvl="1"/>
            <a:r>
              <a:rPr lang="en-US" dirty="0"/>
              <a:t>Query executed successfully: DROP TABLE "MOSQUITO_TRAP_DATA"</a:t>
            </a:r>
          </a:p>
          <a:p>
            <a:r>
              <a:rPr lang="en-US" dirty="0"/>
              <a:t>Click Write Changes to make commit the changes permanent</a:t>
            </a:r>
          </a:p>
          <a:p>
            <a:r>
              <a:rPr lang="en-US" dirty="0"/>
              <a:t>View the changes in the Database Structure tab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400" y="3062548"/>
            <a:ext cx="313700" cy="3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39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954" y="474345"/>
            <a:ext cx="8005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DROP TABLE "MOSQUITO_TRAP_DATA";</a:t>
            </a:r>
          </a:p>
        </p:txBody>
      </p:sp>
      <p:sp>
        <p:nvSpPr>
          <p:cNvPr id="2" name="Rectangle 1"/>
          <p:cNvSpPr/>
          <p:nvPr/>
        </p:nvSpPr>
        <p:spPr>
          <a:xfrm>
            <a:off x="2344911" y="6352144"/>
            <a:ext cx="4335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https://www.sqlite.org/lang_droptable</a:t>
            </a:r>
            <a:r>
              <a:rPr lang="en-US">
                <a:hlinkClick r:id="rId2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47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2: Data Definition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Create the MOSQUITO_TRAP_DATA table again using the DDL on the next slide</a:t>
            </a:r>
          </a:p>
          <a:p>
            <a:r>
              <a:rPr lang="en-US" dirty="0"/>
              <a:t>Click </a:t>
            </a:r>
            <a:r>
              <a:rPr lang="en-US" b="1" dirty="0"/>
              <a:t>Write Changes </a:t>
            </a:r>
            <a:r>
              <a:rPr lang="en-US" dirty="0"/>
              <a:t>to make commit the changes permanent</a:t>
            </a:r>
          </a:p>
          <a:p>
            <a:r>
              <a:rPr lang="en-US" dirty="0"/>
              <a:t>View the changes in the Database Structure tab</a:t>
            </a:r>
          </a:p>
          <a:p>
            <a:r>
              <a:rPr lang="en-US" dirty="0"/>
              <a:t>Done!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95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954" y="474345"/>
            <a:ext cx="80053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CREATE TABLE "MOSQUITO_TRAP_DATA" (</a:t>
            </a:r>
          </a:p>
          <a:p>
            <a:r>
              <a:rPr lang="en-US" dirty="0">
                <a:latin typeface="Lucida Console" panose="020B0609040504020204" pitchFamily="49" charset="0"/>
              </a:rPr>
              <a:t>  `SAMPLEID` INTEGER PRIMARY KEY AUTOINCREMENT,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`TRAP_DATE` NUMERIC,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`GENUS` TEXT,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`SPECIES` TEXT,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`TYPE` TEXT,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`GENDER` TEXT,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`RURALNORTHWEST` INTEGER,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`RURALNORTHEAST` INTEGER,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`RURALSOUTHEAST` INTEGER,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`RIVERVALLEYEAST` INTEGER,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`RIVERVALLEYWEST` INTEGER,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`RESIDENTIALNORTH` INTEGER,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`RURALSOUTHWEST` INTEGER,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`LAGOON` INTEGER,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`GOLFCOURSE` INTEGER,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`INDUSTRIALPARK` INTEGER,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`RESIDENTIALSOUTH` INTEGER, </a:t>
            </a:r>
          </a:p>
          <a:p>
            <a:r>
              <a:rPr lang="en-US" dirty="0">
                <a:latin typeface="Lucida Console" panose="020B0609040504020204" pitchFamily="49" charset="0"/>
              </a:rPr>
              <a:t>  `TOTAL` INTEGER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1621" y="6356351"/>
            <a:ext cx="448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https://www.sqlite.org/lang_createtable</a:t>
            </a:r>
            <a:r>
              <a:rPr lang="en-US">
                <a:hlinkClick r:id="rId2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01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07419" cy="1325563"/>
          </a:xfrm>
        </p:spPr>
        <p:txBody>
          <a:bodyPr>
            <a:normAutofit/>
          </a:bodyPr>
          <a:lstStyle/>
          <a:p>
            <a:r>
              <a:rPr lang="en-US" dirty="0"/>
              <a:t>Exercise 1: Completed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34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1509" y="1825625"/>
            <a:ext cx="55009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80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component is used to manipulate data within a table</a:t>
            </a:r>
          </a:p>
          <a:p>
            <a:r>
              <a:rPr lang="en-US" dirty="0"/>
              <a:t>There are four main commands: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To select rows of data from a table</a:t>
            </a:r>
          </a:p>
          <a:p>
            <a:r>
              <a:rPr lang="en-US" dirty="0"/>
              <a:t>INSERT</a:t>
            </a:r>
          </a:p>
          <a:p>
            <a:pPr lvl="1"/>
            <a:r>
              <a:rPr lang="en-US" dirty="0"/>
              <a:t>To insert rows of data into a table</a:t>
            </a:r>
          </a:p>
          <a:p>
            <a:r>
              <a:rPr lang="en-US" dirty="0"/>
              <a:t>UPDATE</a:t>
            </a:r>
          </a:p>
          <a:p>
            <a:pPr lvl="1"/>
            <a:r>
              <a:rPr lang="en-US" dirty="0"/>
              <a:t>To change rows of data in a table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To remove rows of data from a table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5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92656" cy="1325563"/>
          </a:xfrm>
        </p:spPr>
        <p:txBody>
          <a:bodyPr>
            <a:normAutofit/>
          </a:bodyPr>
          <a:lstStyle/>
          <a:p>
            <a:r>
              <a:rPr lang="en-US" dirty="0"/>
              <a:t>Exercise 3: SELECT</a:t>
            </a:r>
            <a:br>
              <a:rPr lang="en-US" dirty="0"/>
            </a:br>
            <a:r>
              <a:rPr lang="en-US" dirty="0"/>
              <a:t>Data Manipulation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the Execute SQL tab in SQLite</a:t>
            </a:r>
          </a:p>
          <a:p>
            <a:r>
              <a:rPr lang="en-US" dirty="0"/>
              <a:t>Type or copy/paste the SELECT statement into the empty SQLite Execute SQL window</a:t>
            </a:r>
          </a:p>
          <a:p>
            <a:pPr lvl="1"/>
            <a:r>
              <a:rPr lang="en-US" dirty="0"/>
              <a:t>SELECT COUNT(*) FROM MOSQUITO_TRAP_DATA;</a:t>
            </a:r>
          </a:p>
          <a:p>
            <a:r>
              <a:rPr lang="en-US" dirty="0"/>
              <a:t>Click the </a:t>
            </a:r>
            <a:r>
              <a:rPr lang="en-US" b="1" dirty="0"/>
              <a:t>Execute SQL      </a:t>
            </a:r>
            <a:r>
              <a:rPr lang="en-US" dirty="0"/>
              <a:t>button on the toolbar</a:t>
            </a:r>
          </a:p>
          <a:p>
            <a:r>
              <a:rPr lang="en-US" dirty="0"/>
              <a:t>Do you get an answer? Why not?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377" y="3686802"/>
            <a:ext cx="313700" cy="313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88027" y="6335317"/>
            <a:ext cx="396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https://www.sqlite.org/lang_select</a:t>
            </a:r>
            <a:r>
              <a:rPr lang="en-US">
                <a:hlinkClick r:id="rId4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27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92656" cy="1325563"/>
          </a:xfrm>
        </p:spPr>
        <p:txBody>
          <a:bodyPr>
            <a:normAutofit/>
          </a:bodyPr>
          <a:lstStyle/>
          <a:p>
            <a:r>
              <a:rPr lang="en-US" dirty="0"/>
              <a:t>Exercise 3: INSERT</a:t>
            </a:r>
            <a:br>
              <a:rPr lang="en-US" dirty="0"/>
            </a:br>
            <a:r>
              <a:rPr lang="en-US" dirty="0"/>
              <a:t>Data Manipulation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some data to the MOSQUITO_TRAP_DATA table created in Exercise 2</a:t>
            </a:r>
          </a:p>
          <a:p>
            <a:r>
              <a:rPr lang="en-US" dirty="0"/>
              <a:t>Type or copy/paste the INSERT statement into the empty SQLite Execute SQL window</a:t>
            </a:r>
          </a:p>
          <a:p>
            <a:r>
              <a:rPr lang="en-US" dirty="0"/>
              <a:t>Click the </a:t>
            </a:r>
            <a:r>
              <a:rPr lang="en-US" b="1" dirty="0"/>
              <a:t>Execute SQL      </a:t>
            </a:r>
            <a:r>
              <a:rPr lang="en-US" dirty="0"/>
              <a:t>button on the toolbar</a:t>
            </a:r>
          </a:p>
          <a:p>
            <a:r>
              <a:rPr lang="en-US" dirty="0"/>
              <a:t>Click </a:t>
            </a:r>
            <a:r>
              <a:rPr lang="en-US" b="1" dirty="0"/>
              <a:t>Write Changes </a:t>
            </a:r>
            <a:r>
              <a:rPr lang="en-US" dirty="0"/>
              <a:t>to make commit the changes permanent</a:t>
            </a:r>
          </a:p>
          <a:p>
            <a:r>
              <a:rPr lang="en-US" dirty="0"/>
              <a:t>View the changes in the </a:t>
            </a:r>
            <a:r>
              <a:rPr lang="en-US" b="1" dirty="0"/>
              <a:t>Browse Data </a:t>
            </a:r>
            <a:r>
              <a:rPr lang="en-US" dirty="0"/>
              <a:t>tab</a:t>
            </a:r>
          </a:p>
          <a:p>
            <a:r>
              <a:rPr lang="en-US" dirty="0"/>
              <a:t>The MOSQUITO_TRAP_DATA table now has seven rows of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85" y="3484579"/>
            <a:ext cx="313700" cy="3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07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954" y="474345"/>
            <a:ext cx="80053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INSERT INTO "MOSQUITO_TRAP_DATA" (TRAP_DATE, GENUS, SPECIES, TYPE, GENDER, RURALNORTHWEST, RURALNORTHEAST, RURALSOUTHEAST, RIVERVALLEYEAST, RIVERVALLEYWEST, RESIDENTIALNORTH, RURALSOUTHWEST, LAGOON, GOLFCOURSE, INDUSTRIALPARK, RESIDENTIALSOUTH, TOTAL) VALUES ('2014-07-01','Aedes','spencerii','Black legs','Female',0,0,0,0,0,1,0,0,0,1,1,3);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INSERT INTO "MOSQUITO_TRAP_DATA" (TRAP_DATE, GENUS, SPECIES, TYPE, GENDER, RURALNORTHWEST, RURALNORTHEAST, RURALSOUTHEAST, RIVERVALLEYEAST, RIVERVALLEYWEST, RESIDENTIALNORTH, RURALSOUTHWEST, LAGOON, GOLFCOURSE, INDUSTRIALPARK, RESIDENTIALSOUTH, TOTAL) VALUES ('2014-07-01','Aedes','dorsalis','Banded legs','Female',0,1,0,0,0,0,2,0,0,0,0,3);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INSERT INTO "MOSQUITO_TRAP_DATA" (TRAP_DATE, GENUS, SPECIES, TYPE, GENDER, RURALNORTHWEST, RURALNORTHEAST, RURALSOUTHEAST, RIVERVALLEYEAST, RIVERVALLEYWEST, RESIDENTIALNORTH, RURALSOUTHWEST, LAGOON, GOLFCOURSE, INDUSTRIALPARK, RESIDENTIALSOUTH, TOTAL) VALUES ('2014-07-01','Aedes','euedes','Banded legs','Female',1,1,0,0,2,0,0,0,0,0,0,4);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INSERT INTO "MOSQUITO_TRAP_DATA" (TRAP_DATE, GENUS, SPECIES, TYPE, GENDER, RURALNORTHWEST, RURALNORTHEAST, RURALSOUTHEAST, RIVERVALLEYEAST, RIVERVALLEYWEST, RESIDENTIALNORTH, RURALSOUTHWEST, LAGOON, GOLFCOURSE, INDUSTRIALPARK, RESIDENTIALSOUTH, TOTAL) VALUES ('2014-07-01','Aedes','excrucians','Banded legs','Female',1,2,0,0,2,1,0,0,0,1,0,7);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INSERT INTO "MOSQUITO_TRAP_DATA" (TRAP_DATE, GENUS, SPECIES, TYPE, GENDER, RURALNORTHWEST, RURALNORTHEAST, RURALSOUTHEAST, RIVERVALLEYEAST, RIVERVALLEYWEST, RESIDENTIALNORTH, RURALSOUTHWEST, LAGOON, GOLFCOURSE, INDUSTRIALPARK, RESIDENTIALSOUTH, TOTAL) VALUES ('2014-07-01','Aedes','fitchii','Banded legs','Female',0,2,0,0,1,0,0,0,0,0,4,7);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INSERT INTO "MOSQUITO_TRAP_DATA" (TRAP_DATE, GENUS, SPECIES, TYPE, GENDER, RURALNORTHWEST, RURALNORTHEAST, RURALSOUTHEAST, RIVERVALLEYEAST, RIVERVALLEYWEST, RESIDENTIALNORTH, RURALSOUTHWEST, LAGOON, GOLFCOURSE, INDUSTRIALPARK, RESIDENTIALSOUTH, TOTAL) VALUES ('2014-07-01','Aedes','flavescens','Banded legs','Female',6,5,8,0,0,0,5,0,0,3,1,28);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INSERT INTO "MOSQUITO_TRAP_DATA" (TRAP_DATE, GENUS, SPECIES, TYPE, GENDER, RURALNORTHWEST, RURALNORTHEAST, RURALSOUTHEAST, RIVERVALLEYEAST, RIVERVALLEYWEST, RESIDENTIALNORTH, RURALSOUTHWEST, LAGOON, GOLFCOURSE, INDUSTRIALPARK, RESIDENTIALSOUTH, TOTAL) VALUES ('2014-07-01','Aedes','vexans','Banded legs','Female',3,168,1,21,38,8,16,0,0,3,32,290);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4290" y="6351657"/>
            <a:ext cx="3956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https://www.sqlite.org/lang_insert</a:t>
            </a:r>
            <a:r>
              <a:rPr lang="en-US">
                <a:hlinkClick r:id="rId2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555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92656" cy="1325563"/>
          </a:xfrm>
        </p:spPr>
        <p:txBody>
          <a:bodyPr>
            <a:normAutofit/>
          </a:bodyPr>
          <a:lstStyle/>
          <a:p>
            <a:r>
              <a:rPr lang="en-US" dirty="0"/>
              <a:t>Exercise 3: SELECT</a:t>
            </a:r>
            <a:br>
              <a:rPr lang="en-US" dirty="0"/>
            </a:br>
            <a:r>
              <a:rPr lang="en-US" dirty="0"/>
              <a:t>Data Manipulation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or copy/paste the SELECT statement into the empty SQLite Execute SQL window</a:t>
            </a:r>
          </a:p>
          <a:p>
            <a:pPr lvl="1"/>
            <a:r>
              <a:rPr lang="en-US" dirty="0"/>
              <a:t>SELECT COUNT(*) FROM MOSQUITO_TRAP_DATA;</a:t>
            </a:r>
          </a:p>
          <a:p>
            <a:r>
              <a:rPr lang="en-US" dirty="0"/>
              <a:t>Click the </a:t>
            </a:r>
            <a:r>
              <a:rPr lang="en-US" b="1" dirty="0"/>
              <a:t>Execute SQL      </a:t>
            </a:r>
            <a:r>
              <a:rPr lang="en-US" dirty="0"/>
              <a:t>button on the toolbar</a:t>
            </a:r>
          </a:p>
          <a:p>
            <a:r>
              <a:rPr lang="en-US" dirty="0"/>
              <a:t>When you execute the query, you are asking the database a question</a:t>
            </a:r>
          </a:p>
          <a:p>
            <a:pPr lvl="1"/>
            <a:r>
              <a:rPr lang="en-US" dirty="0"/>
              <a:t>Can you tell me the number of rows in the MOSQUITO_TRAP_DATA table?</a:t>
            </a:r>
          </a:p>
          <a:p>
            <a:r>
              <a:rPr lang="en-US" dirty="0"/>
              <a:t>The database gives you an answer (the result) and you should have received the following message:</a:t>
            </a:r>
          </a:p>
          <a:p>
            <a:pPr lvl="1"/>
            <a:r>
              <a:rPr lang="en-US" dirty="0"/>
              <a:t>7 rows returned in 1ms from: SELECT * FROM MOSQUITO_TRAP_DATA;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192" y="2945546"/>
            <a:ext cx="313700" cy="313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88027" y="6335317"/>
            <a:ext cx="396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https://www.sqlite.org/lang_select</a:t>
            </a:r>
            <a:r>
              <a:rPr lang="en-US">
                <a:hlinkClick r:id="rId4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6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Robb Sombach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>
                <a:sym typeface="Roboto"/>
              </a:rPr>
              <a:t>Teaching Experience</a:t>
            </a:r>
          </a:p>
          <a:p>
            <a:pPr lvl="1"/>
            <a:r>
              <a:rPr lang="en-US" dirty="0">
                <a:sym typeface="Roboto"/>
              </a:rPr>
              <a:t>5 years teaching at NAIT</a:t>
            </a:r>
          </a:p>
          <a:p>
            <a:pPr lvl="2"/>
            <a:r>
              <a:rPr lang="en-US" dirty="0">
                <a:sym typeface="Roboto"/>
              </a:rPr>
              <a:t>Computer Systems Technology (CST)</a:t>
            </a:r>
          </a:p>
          <a:p>
            <a:pPr lvl="2"/>
            <a:r>
              <a:rPr lang="en-US" dirty="0">
                <a:sym typeface="Roboto"/>
              </a:rPr>
              <a:t>Digital Media and Information Technology (DMIT)</a:t>
            </a:r>
          </a:p>
          <a:p>
            <a:pPr lvl="1"/>
            <a:r>
              <a:rPr lang="en-US" dirty="0">
                <a:sym typeface="Roboto"/>
              </a:rPr>
              <a:t>6+ years teaching at University of Alberta</a:t>
            </a:r>
          </a:p>
          <a:p>
            <a:pPr lvl="2"/>
            <a:r>
              <a:rPr lang="en-US" dirty="0">
                <a:sym typeface="Roboto"/>
              </a:rPr>
              <a:t>Technology Training Centre</a:t>
            </a:r>
          </a:p>
          <a:p>
            <a:pPr lvl="2"/>
            <a:r>
              <a:rPr lang="en-US" dirty="0">
                <a:sym typeface="Roboto"/>
              </a:rPr>
              <a:t>Alberta School of Business</a:t>
            </a:r>
          </a:p>
          <a:p>
            <a:endParaRPr lang="en-US" dirty="0">
              <a:sym typeface="Roboto"/>
            </a:endParaRP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8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92656" cy="1325563"/>
          </a:xfrm>
        </p:spPr>
        <p:txBody>
          <a:bodyPr>
            <a:normAutofit/>
          </a:bodyPr>
          <a:lstStyle/>
          <a:p>
            <a:r>
              <a:rPr lang="en-US" dirty="0"/>
              <a:t>Exercise 3: SELECT</a:t>
            </a:r>
            <a:br>
              <a:rPr lang="en-US" dirty="0"/>
            </a:br>
            <a:r>
              <a:rPr lang="en-US" dirty="0"/>
              <a:t>Data Manipulation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you want to see all the rows in your database?</a:t>
            </a:r>
          </a:p>
          <a:p>
            <a:pPr lvl="1"/>
            <a:r>
              <a:rPr lang="en-US" dirty="0"/>
              <a:t>SELECT * FROM MOSQUITO_TRAP_DATA;</a:t>
            </a:r>
          </a:p>
          <a:p>
            <a:pPr lvl="1"/>
            <a:r>
              <a:rPr lang="en-US" dirty="0"/>
              <a:t>Returns all columns and rows in a table</a:t>
            </a:r>
          </a:p>
          <a:p>
            <a:r>
              <a:rPr lang="en-US" dirty="0"/>
              <a:t>What if you only want to see the Genus, Species and Total of each row?</a:t>
            </a:r>
          </a:p>
          <a:p>
            <a:pPr lvl="1"/>
            <a:r>
              <a:rPr lang="en-US" dirty="0"/>
              <a:t>SELECT GENUS, SPECIES, TOTAL FROM MOSQUITO_TRAP_DATA;</a:t>
            </a:r>
          </a:p>
          <a:p>
            <a:pPr lvl="1"/>
            <a:r>
              <a:rPr lang="en-US" dirty="0"/>
              <a:t>Returns only the GENUS, SPECIES, TOTAL columns for each row in a table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8027" y="6335317"/>
            <a:ext cx="396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https://www.sqlite.org/lang_select</a:t>
            </a:r>
            <a:r>
              <a:rPr lang="en-US">
                <a:hlinkClick r:id="rId3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504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WHERE clause</a:t>
            </a:r>
          </a:p>
          <a:p>
            <a:pPr lvl="1"/>
            <a:r>
              <a:rPr lang="en-US" dirty="0"/>
              <a:t>Uses operators to extract only those records that fulfill a specified condition</a:t>
            </a:r>
          </a:p>
          <a:p>
            <a:r>
              <a:rPr lang="en-US" dirty="0"/>
              <a:t>Used to ask more complicated questions</a:t>
            </a:r>
          </a:p>
          <a:p>
            <a:r>
              <a:rPr lang="en-US" dirty="0"/>
              <a:t>SQL will do exactly what you ask, not always what you expect</a:t>
            </a:r>
          </a:p>
          <a:p>
            <a:r>
              <a:rPr lang="en-US" dirty="0"/>
              <a:t>“I do not think it means what you think it means”</a:t>
            </a:r>
          </a:p>
          <a:p>
            <a:pPr lvl="1"/>
            <a:r>
              <a:rPr lang="en-US" i="1" dirty="0"/>
              <a:t>Inigo Montoya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5829275"/>
              </p:ext>
            </p:extLst>
          </p:nvPr>
        </p:nvGraphicFramePr>
        <p:xfrm>
          <a:off x="4629150" y="1825625"/>
          <a:ext cx="3886200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81">
                  <a:extLst>
                    <a:ext uri="{9D8B030D-6E8A-4147-A177-3AD203B41FA5}">
                      <a16:colId xmlns:a16="http://schemas.microsoft.com/office/drawing/2014/main" val="3941257137"/>
                    </a:ext>
                  </a:extLst>
                </a:gridCol>
                <a:gridCol w="2606919">
                  <a:extLst>
                    <a:ext uri="{9D8B030D-6E8A-4147-A177-3AD203B41FA5}">
                      <a16:colId xmlns:a16="http://schemas.microsoft.com/office/drawing/2014/main" val="36767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2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Equal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8694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Not equal. </a:t>
                      </a:r>
                      <a:r>
                        <a:rPr lang="en-US" sz="1200" b="1">
                          <a:effectLst/>
                        </a:rPr>
                        <a:t>Note:</a:t>
                      </a:r>
                      <a:r>
                        <a:rPr lang="en-US" sz="120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421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729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6929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Greater than or equal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8321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Less than or equal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172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BETWEEN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Between a certain range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0640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LIKE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Search for a pattern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5591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825405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41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88027" y="6335317"/>
            <a:ext cx="396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https://www.sqlite.org/lang_select</a:t>
            </a:r>
            <a:r>
              <a:rPr lang="en-US">
                <a:hlinkClick r:id="rId3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418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92656" cy="1325563"/>
          </a:xfrm>
        </p:spPr>
        <p:txBody>
          <a:bodyPr>
            <a:normAutofit/>
          </a:bodyPr>
          <a:lstStyle/>
          <a:p>
            <a:r>
              <a:rPr lang="en-US" dirty="0"/>
              <a:t>Exercise 3: SELECT</a:t>
            </a:r>
            <a:br>
              <a:rPr lang="en-US" dirty="0"/>
            </a:br>
            <a:r>
              <a:rPr lang="en-US" dirty="0"/>
              <a:t>Data Manipulation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the rows that have a mosquito TYPE of “Black legs”</a:t>
            </a:r>
          </a:p>
          <a:p>
            <a:pPr lvl="1"/>
            <a:r>
              <a:rPr lang="en-US" dirty="0"/>
              <a:t>SELECT * FROM MOSQUITO_TRAP_DATA WHERE TYPE = 'Black legs';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YOUR TURN</a:t>
            </a:r>
          </a:p>
          <a:p>
            <a:r>
              <a:rPr lang="en-US" dirty="0"/>
              <a:t>Write and execute a DML statement to answer the question below:</a:t>
            </a:r>
          </a:p>
          <a:p>
            <a:pPr lvl="1"/>
            <a:r>
              <a:rPr lang="en-US" dirty="0"/>
              <a:t>Which mosquito species’ were caught in the traps placed in the west river valley?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8027" y="6335317"/>
            <a:ext cx="396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https://www.sqlite.org/lang_select</a:t>
            </a:r>
            <a:r>
              <a:rPr lang="en-US">
                <a:hlinkClick r:id="rId3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118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92656" cy="1325563"/>
          </a:xfrm>
        </p:spPr>
        <p:txBody>
          <a:bodyPr>
            <a:normAutofit/>
          </a:bodyPr>
          <a:lstStyle/>
          <a:p>
            <a:r>
              <a:rPr lang="en-US" dirty="0"/>
              <a:t>Exercise 3: UPDATE</a:t>
            </a:r>
            <a:br>
              <a:rPr lang="en-US" dirty="0"/>
            </a:br>
            <a:r>
              <a:rPr lang="en-US" dirty="0"/>
              <a:t>Data Manipulation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the Execute SQL tab in SQLite</a:t>
            </a:r>
          </a:p>
          <a:p>
            <a:r>
              <a:rPr lang="en-US" dirty="0"/>
              <a:t>Type or copy/paste the UPDATE statement into an empty SQLite Execute SQL window</a:t>
            </a:r>
          </a:p>
          <a:p>
            <a:r>
              <a:rPr lang="en-US" dirty="0"/>
              <a:t>Click the </a:t>
            </a:r>
            <a:r>
              <a:rPr lang="en-US" b="1" dirty="0"/>
              <a:t>Execute SQL</a:t>
            </a:r>
            <a:r>
              <a:rPr lang="en-US" dirty="0"/>
              <a:t>      button on the toolbar</a:t>
            </a:r>
          </a:p>
          <a:p>
            <a:r>
              <a:rPr lang="en-US" dirty="0"/>
              <a:t>You should receive the following message:</a:t>
            </a:r>
          </a:p>
          <a:p>
            <a:pPr lvl="1"/>
            <a:r>
              <a:rPr lang="en-US" dirty="0"/>
              <a:t>Query executed successfully: … (took 1ms, 4 rows affected)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0223" y="6356351"/>
            <a:ext cx="408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https://www.sqlite.org/lang_update</a:t>
            </a:r>
            <a:r>
              <a:rPr lang="en-US">
                <a:hlinkClick r:id="rId3"/>
              </a:rPr>
              <a:t>.html</a:t>
            </a:r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99" y="3308114"/>
            <a:ext cx="313700" cy="3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68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954" y="474345"/>
            <a:ext cx="80053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Lucida Console" panose="020B0609040504020204" pitchFamily="49" charset="0"/>
              </a:rPr>
              <a:t>UPDATE MOSQUITO_TRAP_DATA</a:t>
            </a:r>
          </a:p>
          <a:p>
            <a:r>
              <a:rPr lang="en-US" sz="3600" dirty="0">
                <a:latin typeface="Lucida Console" panose="020B0609040504020204" pitchFamily="49" charset="0"/>
              </a:rPr>
              <a:t>SET GENDER = 'Male‘</a:t>
            </a:r>
          </a:p>
          <a:p>
            <a:r>
              <a:rPr lang="en-US" sz="3600" dirty="0">
                <a:latin typeface="Lucida Console" panose="020B0609040504020204" pitchFamily="49" charset="0"/>
              </a:rPr>
              <a:t>WHERE SAMPLEID IN (1,3,5,7);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530223" y="6356351"/>
            <a:ext cx="408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https://www.sqlite.org/lang_update</a:t>
            </a:r>
            <a:r>
              <a:rPr lang="en-US">
                <a:hlinkClick r:id="rId2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690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GROUP BY clause</a:t>
            </a:r>
          </a:p>
          <a:p>
            <a:pPr lvl="1"/>
            <a:r>
              <a:rPr lang="en-US" dirty="0"/>
              <a:t>Used in collaboration with the SELECT statement to arrange identical data into groups</a:t>
            </a:r>
          </a:p>
          <a:p>
            <a:r>
              <a:rPr lang="en-US" dirty="0"/>
              <a:t>The GROUP BY statement is often used with aggregate functions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111541"/>
              </p:ext>
            </p:extLst>
          </p:nvPr>
        </p:nvGraphicFramePr>
        <p:xfrm>
          <a:off x="4629150" y="1825625"/>
          <a:ext cx="38862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81">
                  <a:extLst>
                    <a:ext uri="{9D8B030D-6E8A-4147-A177-3AD203B41FA5}">
                      <a16:colId xmlns:a16="http://schemas.microsoft.com/office/drawing/2014/main" val="3941257137"/>
                    </a:ext>
                  </a:extLst>
                </a:gridCol>
                <a:gridCol w="2606919">
                  <a:extLst>
                    <a:ext uri="{9D8B030D-6E8A-4147-A177-3AD203B41FA5}">
                      <a16:colId xmlns:a16="http://schemas.microsoft.com/office/drawing/2014/main" val="36767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2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AVG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Calculates the average of a set of values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8694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COUNT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Counts rows in a specified table or view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421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MAX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Gets the minimum value in a set of values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729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MIN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Gets the maximum value in a set of values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6929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SUM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Calculates the sum of values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8321316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45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90789" y="6356351"/>
            <a:ext cx="416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https://www.sqlite.org/lang_aggfunc</a:t>
            </a:r>
            <a:r>
              <a:rPr lang="en-US">
                <a:hlinkClick r:id="rId3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609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92656" cy="1325563"/>
          </a:xfrm>
        </p:spPr>
        <p:txBody>
          <a:bodyPr>
            <a:normAutofit/>
          </a:bodyPr>
          <a:lstStyle/>
          <a:p>
            <a:r>
              <a:rPr lang="en-US" dirty="0"/>
              <a:t>Exercise 3: SELECT</a:t>
            </a:r>
            <a:br>
              <a:rPr lang="en-US" dirty="0"/>
            </a:br>
            <a:r>
              <a:rPr lang="en-US" dirty="0"/>
              <a:t>Data Manipulation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YOUR TURN</a:t>
            </a:r>
          </a:p>
          <a:p>
            <a:r>
              <a:rPr lang="en-US" dirty="0"/>
              <a:t>Write and execute a DML statement to answer the question below:</a:t>
            </a:r>
          </a:p>
          <a:p>
            <a:pPr lvl="1"/>
            <a:r>
              <a:rPr lang="en-US" dirty="0"/>
              <a:t>How many mosquitos of each gender were caught in traps throughout the city?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SELECT GENDER, TOTAL FROM MOSQUITO_TRAP_DATA GROUP BY GENDER;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8027" y="6335317"/>
            <a:ext cx="396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https://www.sqlite.org/lang_select</a:t>
            </a:r>
            <a:r>
              <a:rPr lang="en-US">
                <a:hlinkClick r:id="rId3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797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92656" cy="1325563"/>
          </a:xfrm>
        </p:spPr>
        <p:txBody>
          <a:bodyPr>
            <a:normAutofit/>
          </a:bodyPr>
          <a:lstStyle/>
          <a:p>
            <a:r>
              <a:rPr lang="en-US" dirty="0"/>
              <a:t>Exercise 3: DELETE</a:t>
            </a:r>
            <a:br>
              <a:rPr lang="en-US" dirty="0"/>
            </a:br>
            <a:r>
              <a:rPr lang="en-US" dirty="0"/>
              <a:t>Data Manipulation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the Execute SQL tab in SQLite</a:t>
            </a:r>
          </a:p>
          <a:p>
            <a:r>
              <a:rPr lang="en-US" dirty="0"/>
              <a:t>Type or copy/paste the DELETE statement into an empty SQLite Execute SQL window</a:t>
            </a:r>
          </a:p>
          <a:p>
            <a:r>
              <a:rPr lang="en-US" dirty="0"/>
              <a:t>Click the </a:t>
            </a:r>
            <a:r>
              <a:rPr lang="en-US" b="1" dirty="0"/>
              <a:t>Execute SQL</a:t>
            </a:r>
            <a:r>
              <a:rPr lang="en-US" dirty="0"/>
              <a:t>      button on the toolbar</a:t>
            </a:r>
          </a:p>
          <a:p>
            <a:r>
              <a:rPr lang="en-US" dirty="0"/>
              <a:t>You should receive the following message:</a:t>
            </a:r>
          </a:p>
          <a:p>
            <a:pPr lvl="1"/>
            <a:r>
              <a:rPr lang="en-US" dirty="0"/>
              <a:t>Query executed successfully: … (took 0ms, 4 rows affected)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0223" y="6356351"/>
            <a:ext cx="408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https://www.sqlite.org/lang_update</a:t>
            </a:r>
            <a:r>
              <a:rPr lang="en-US">
                <a:hlinkClick r:id="rId3"/>
              </a:rPr>
              <a:t>.html</a:t>
            </a:r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99" y="3308114"/>
            <a:ext cx="313700" cy="3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39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954" y="474345"/>
            <a:ext cx="80053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Lucida Console" panose="020B0609040504020204" pitchFamily="49" charset="0"/>
              </a:rPr>
              <a:t>DELETE FROM MOSQUITO_TRAP_DATA WHERE GENDER = "Male";</a:t>
            </a:r>
          </a:p>
        </p:txBody>
      </p:sp>
      <p:sp>
        <p:nvSpPr>
          <p:cNvPr id="8" name="Rectangle 7"/>
          <p:cNvSpPr/>
          <p:nvPr/>
        </p:nvSpPr>
        <p:spPr>
          <a:xfrm>
            <a:off x="2505692" y="6356351"/>
            <a:ext cx="401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https://www.sqlite.org/lang_delete</a:t>
            </a:r>
            <a:r>
              <a:rPr lang="en-US">
                <a:hlinkClick r:id="rId2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496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92656" cy="1325563"/>
          </a:xfrm>
        </p:spPr>
        <p:txBody>
          <a:bodyPr>
            <a:normAutofit/>
          </a:bodyPr>
          <a:lstStyle/>
          <a:p>
            <a:r>
              <a:rPr lang="en-US" dirty="0"/>
              <a:t>Exercise 3: SELECT</a:t>
            </a:r>
            <a:br>
              <a:rPr lang="en-US" dirty="0"/>
            </a:br>
            <a:r>
              <a:rPr lang="en-US" dirty="0"/>
              <a:t>Data Manipulation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YOUR TURN</a:t>
            </a:r>
          </a:p>
          <a:p>
            <a:r>
              <a:rPr lang="en-US" dirty="0"/>
              <a:t>Write and execute a DML statement to answer the question below:</a:t>
            </a:r>
          </a:p>
          <a:p>
            <a:pPr lvl="1"/>
            <a:r>
              <a:rPr lang="en-US" dirty="0"/>
              <a:t>At which traps were more mosquitos caught? Rural north east or rural north west?</a:t>
            </a:r>
          </a:p>
          <a:p>
            <a:r>
              <a:rPr lang="en-US" dirty="0"/>
              <a:t>Done!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SELECT SUM(RURALNORTHWEST) AS 'RURAL_WEST', SUM(RURALNORTHEAST) AS 'RURAL_EAST' FROM MOSQUITO_TRAP_DATA;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88027" y="6335317"/>
            <a:ext cx="396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https://www.sqlite.org/lang_select</a:t>
            </a:r>
            <a:r>
              <a:rPr lang="en-US">
                <a:hlinkClick r:id="rId3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3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endParaRPr lang="en" dirty="0">
              <a:sym typeface="Roboto"/>
            </a:endParaRPr>
          </a:p>
          <a:p>
            <a:pPr marL="0" lvl="0" indent="0" algn="ctr">
              <a:buNone/>
            </a:pPr>
            <a:r>
              <a:rPr lang="en" dirty="0">
                <a:sym typeface="Roboto"/>
              </a:rPr>
              <a:t>All Workshop files can be downloaded here</a:t>
            </a:r>
          </a:p>
          <a:p>
            <a:pPr marL="0" lvl="0" indent="0" algn="ctr">
              <a:buNone/>
            </a:pPr>
            <a:endParaRPr lang="en" dirty="0">
              <a:sym typeface="Roboto"/>
            </a:endParaRPr>
          </a:p>
          <a:p>
            <a:pPr marL="0" lvl="0" indent="0" algn="ctr">
              <a:buNone/>
            </a:pPr>
            <a:r>
              <a:rPr lang="en-US" sz="6000" b="1" dirty="0">
                <a:sym typeface="Roboto"/>
              </a:rPr>
              <a:t>http://bit.ly/odd_2019</a:t>
            </a:r>
            <a:endParaRPr lang="en" sz="6000" b="1" dirty="0">
              <a:sym typeface="Roboto"/>
            </a:endParaRP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4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Advanced SQL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MOSQUITO database only has one table</a:t>
            </a:r>
          </a:p>
          <a:p>
            <a:r>
              <a:rPr lang="en-US" dirty="0"/>
              <a:t>Databases with more than one table require tables to be joined</a:t>
            </a:r>
          </a:p>
          <a:p>
            <a:r>
              <a:rPr lang="en-US" dirty="0"/>
              <a:t>Foreign keys create relationships between tables and must be joined in a DML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50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116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954" y="474345"/>
            <a:ext cx="800539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Download the LED Streetlight Conversion database called </a:t>
            </a:r>
            <a:r>
              <a:rPr lang="en-US" sz="2800" dirty="0" err="1"/>
              <a:t>odd_streetlight.db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Execute the query below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SELECT LED_STREETLIGHT.STREETLIGHT_ID, LED_STREETLIGHT.TYPE, LOCATION.LOCATION</a:t>
            </a:r>
          </a:p>
          <a:p>
            <a:r>
              <a:rPr lang="en-US" sz="2000" dirty="0"/>
              <a:t>FROM LED_STREETLIGHT, LOCATION</a:t>
            </a:r>
          </a:p>
          <a:p>
            <a:r>
              <a:rPr lang="en-US" sz="2000" b="1" dirty="0"/>
              <a:t>WHERE LED_STREETLIGHT.STREETLIGHT_ID = LOCATION.STREETLIGHT_ID</a:t>
            </a:r>
          </a:p>
          <a:p>
            <a:r>
              <a:rPr lang="en-US" sz="2000" dirty="0"/>
              <a:t>AND LED_STREETLIGHT.STREETLIGHT_ID = 12;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4290" y="6351657"/>
            <a:ext cx="3967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https://www.sqlite.org/lang_select</a:t>
            </a:r>
            <a:r>
              <a:rPr lang="en-US">
                <a:hlinkClick r:id="rId2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6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City of Edmonton</a:t>
            </a:r>
            <a:br>
              <a:rPr lang="en-US" dirty="0"/>
            </a:br>
            <a:r>
              <a:rPr lang="en-US" dirty="0"/>
              <a:t>Open Data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</a:t>
            </a:r>
          </a:p>
          <a:p>
            <a:r>
              <a:rPr lang="en-US" dirty="0"/>
              <a:t>Introducing SQL: Foundation of Data Analytics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18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Open Data Portal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https://data.edmonton.ca/</a:t>
            </a:r>
            <a:endParaRPr lang="en-US" dirty="0"/>
          </a:p>
          <a:p>
            <a:r>
              <a:rPr lang="en-US" dirty="0"/>
              <a:t>Data sets are usually available in comma separated value (CSV) format</a:t>
            </a:r>
          </a:p>
          <a:p>
            <a:r>
              <a:rPr lang="en-US" dirty="0"/>
              <a:t>To use the dataset requires cleaning, importing,  exploring and understand the data set</a:t>
            </a:r>
          </a:p>
          <a:p>
            <a:pPr lvl="1"/>
            <a:r>
              <a:rPr lang="en-US" dirty="0"/>
              <a:t>Workshop: Exploring &amp; Cleaning Data with </a:t>
            </a:r>
            <a:r>
              <a:rPr lang="en-US" dirty="0" err="1"/>
              <a:t>OpenRefine</a:t>
            </a:r>
          </a:p>
          <a:p>
            <a:r>
              <a:rPr lang="en-US" dirty="0"/>
              <a:t>Requires work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149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Work Flow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55501"/>
            <a:ext cx="7886700" cy="30915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6391304"/>
            <a:ext cx="7886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http://fouryears.eu/wp-content/uploads/2018/11/pipeline</a:t>
            </a:r>
            <a:r>
              <a:rPr lang="en-US" sz="1200">
                <a:hlinkClick r:id="rId3"/>
              </a:rPr>
              <a:t>.png</a:t>
            </a:r>
            <a:endParaRPr lang="en-CA" sz="1200"/>
          </a:p>
        </p:txBody>
      </p:sp>
      <p:pic>
        <p:nvPicPr>
          <p:cNvPr id="7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56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598627" cy="1325563"/>
          </a:xfrm>
        </p:spPr>
        <p:txBody>
          <a:bodyPr>
            <a:normAutofit/>
          </a:bodyPr>
          <a:lstStyle/>
          <a:p>
            <a:r>
              <a:rPr lang="en-US" dirty="0"/>
              <a:t>How I prepared the data sets for today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Selected data sets from the Open Data Portal</a:t>
            </a:r>
          </a:p>
          <a:p>
            <a:r>
              <a:rPr lang="en-US" dirty="0"/>
              <a:t>Downloaded the CSV and surveyed in Google Sheets</a:t>
            </a:r>
          </a:p>
          <a:p>
            <a:r>
              <a:rPr lang="en-US" dirty="0"/>
              <a:t>Cleaned the data set</a:t>
            </a:r>
          </a:p>
          <a:p>
            <a:pPr lvl="1"/>
            <a:r>
              <a:rPr lang="en-US" dirty="0"/>
              <a:t>E.g. reformatted dates from MMM DD YYYY to YYYY-MM-DD</a:t>
            </a:r>
          </a:p>
          <a:p>
            <a:r>
              <a:rPr lang="en-US" dirty="0"/>
              <a:t>Imported into directly into SQLite tables</a:t>
            </a:r>
          </a:p>
          <a:p>
            <a:r>
              <a:rPr lang="en-US" dirty="0"/>
              <a:t>Added primary keys</a:t>
            </a:r>
          </a:p>
          <a:p>
            <a:r>
              <a:rPr lang="en-US" dirty="0"/>
              <a:t>Explored data set using DML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2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598627" cy="1325563"/>
          </a:xfrm>
        </p:spPr>
        <p:txBody>
          <a:bodyPr>
            <a:normAutofit/>
          </a:bodyPr>
          <a:lstStyle/>
          <a:p>
            <a:r>
              <a:rPr lang="en-US" dirty="0"/>
              <a:t>Some “</a:t>
            </a:r>
            <a:r>
              <a:rPr lang="en-US" dirty="0">
                <a:hlinkClick r:id="rId2"/>
              </a:rPr>
              <a:t>Mosquitoes Trap Data</a:t>
            </a:r>
            <a:r>
              <a:rPr lang="en-US" dirty="0"/>
              <a:t>”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mosquitos caught in 2014?</a:t>
            </a:r>
          </a:p>
          <a:p>
            <a:pPr marL="457200" lvl="1" indent="0">
              <a:buNone/>
            </a:pPr>
            <a:r>
              <a:rPr lang="en-US" i="1" dirty="0"/>
              <a:t>SELECT </a:t>
            </a:r>
            <a:r>
              <a:rPr lang="en-US" i="1" dirty="0" err="1"/>
              <a:t>strftime</a:t>
            </a:r>
            <a:r>
              <a:rPr lang="en-US" i="1" dirty="0"/>
              <a:t>('%Y', TRAP_DATE) as YEAR, SUM(TOTAL)</a:t>
            </a:r>
          </a:p>
          <a:p>
            <a:pPr marL="457200" lvl="1" indent="0">
              <a:buNone/>
            </a:pPr>
            <a:r>
              <a:rPr lang="en-US" i="1" dirty="0"/>
              <a:t>FROM MOSQUITO_TRAP_DATA</a:t>
            </a:r>
          </a:p>
          <a:p>
            <a:pPr marL="457200" lvl="1" indent="0">
              <a:buNone/>
            </a:pPr>
            <a:r>
              <a:rPr lang="en-US" i="1" dirty="0"/>
              <a:t>WHERE TOTAL &lt;&gt; ''</a:t>
            </a:r>
          </a:p>
          <a:p>
            <a:pPr marL="457200" lvl="1" indent="0">
              <a:buNone/>
            </a:pPr>
            <a:r>
              <a:rPr lang="en-US" i="1" dirty="0"/>
              <a:t>AND TOTAL &gt; 0</a:t>
            </a:r>
          </a:p>
          <a:p>
            <a:pPr marL="457200" lvl="1" indent="0">
              <a:buNone/>
            </a:pPr>
            <a:r>
              <a:rPr lang="en-US" i="1" dirty="0"/>
              <a:t>GROUP BY YEAR;</a:t>
            </a:r>
          </a:p>
          <a:p>
            <a:r>
              <a:rPr lang="en-US" dirty="0"/>
              <a:t>How many mosquitos of each species were caught?</a:t>
            </a:r>
          </a:p>
          <a:p>
            <a:r>
              <a:rPr lang="en-US" dirty="0"/>
              <a:t>Which traps caught the most mosquitos?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47091" y="6356351"/>
            <a:ext cx="424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https://www.sqlite.org/lang_datefunc</a:t>
            </a:r>
            <a:r>
              <a:rPr lang="en-US">
                <a:hlinkClick r:id="rId4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260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“</a:t>
            </a:r>
            <a:r>
              <a:rPr lang="en-US" dirty="0">
                <a:hlinkClick r:id="rId2"/>
              </a:rPr>
              <a:t>LED Streetlight Conversion</a:t>
            </a:r>
            <a:r>
              <a:rPr lang="en-US" dirty="0"/>
              <a:t>”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total streetlights?</a:t>
            </a:r>
          </a:p>
          <a:p>
            <a:r>
              <a:rPr lang="en-US" dirty="0"/>
              <a:t>How many streetlights are converted to LED?</a:t>
            </a:r>
          </a:p>
          <a:p>
            <a:r>
              <a:rPr lang="en-US" dirty="0"/>
              <a:t>How many streetlights were converted by year?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strftime</a:t>
            </a:r>
            <a:r>
              <a:rPr lang="en-US" dirty="0"/>
              <a:t>('%Y', STARTDATE) as YEAR, TYPE, COUNT(STREETLIGHT_ID)</a:t>
            </a:r>
          </a:p>
          <a:p>
            <a:pPr marL="457200" lvl="1" indent="0">
              <a:buNone/>
            </a:pPr>
            <a:r>
              <a:rPr lang="en-US" dirty="0"/>
              <a:t>FROM LED_STREETLIGHT</a:t>
            </a:r>
          </a:p>
          <a:p>
            <a:pPr marL="457200" lvl="1" indent="0">
              <a:buNone/>
            </a:pPr>
            <a:r>
              <a:rPr lang="en-US" dirty="0"/>
              <a:t>WHERE TYPE = "LED"</a:t>
            </a:r>
          </a:p>
          <a:p>
            <a:pPr marL="457200" lvl="1" indent="0">
              <a:buNone/>
            </a:pPr>
            <a:r>
              <a:rPr lang="en-US" dirty="0"/>
              <a:t>GROUP BY YEAR;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47091" y="6356351"/>
            <a:ext cx="424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https://www.sqlite.org/lang_datefunc</a:t>
            </a:r>
            <a:r>
              <a:rPr lang="en-US">
                <a:hlinkClick r:id="rId4"/>
              </a:rPr>
              <a:t>.html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0341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598627" cy="1325563"/>
          </a:xfrm>
        </p:spPr>
        <p:txBody>
          <a:bodyPr>
            <a:normAutofit/>
          </a:bodyPr>
          <a:lstStyle/>
          <a:p>
            <a:r>
              <a:rPr lang="en-CA"/>
              <a:t>SQL and Climate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CA"/>
              <a:t>Connecting and linking various data sets</a:t>
            </a:r>
          </a:p>
          <a:p>
            <a:r>
              <a:rPr lang="en-CA"/>
              <a:t>Builds an understanding of what that data means</a:t>
            </a:r>
          </a:p>
          <a:p>
            <a:pPr marL="0" indent="0">
              <a:buNone/>
            </a:pPr>
            <a:endParaRPr lang="en-CA"/>
          </a:p>
          <a:p>
            <a:r>
              <a:rPr lang="en-CA" sz="4800"/>
              <a:t>Data is a universal language, climate change is a global problem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26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Playing with data and SQL forces you to think and understand the data (builds knowledge)</a:t>
            </a:r>
          </a:p>
          <a:p>
            <a:pPr lvl="1"/>
            <a:r>
              <a:rPr lang="en-US" dirty="0"/>
              <a:t>The relationships between data</a:t>
            </a:r>
          </a:p>
          <a:p>
            <a:pPr lvl="1"/>
            <a:r>
              <a:rPr lang="en-US" dirty="0"/>
              <a:t>The meaning of those relationships</a:t>
            </a:r>
          </a:p>
          <a:p>
            <a:pPr lvl="1"/>
            <a:r>
              <a:rPr lang="en-US" dirty="0"/>
              <a:t>The validity of the data</a:t>
            </a:r>
          </a:p>
          <a:p>
            <a:r>
              <a:rPr lang="en-US" dirty="0"/>
              <a:t>SQL is iterative, often a “trial and error” process</a:t>
            </a:r>
          </a:p>
          <a:p>
            <a:pPr lvl="1"/>
            <a:r>
              <a:rPr lang="en-US" dirty="0"/>
              <a:t>Don’t be afraid to make mistakes</a:t>
            </a:r>
          </a:p>
          <a:p>
            <a:pPr lvl="1"/>
            <a:r>
              <a:rPr lang="en-US" dirty="0"/>
              <a:t>Team sport – discuss, share, question, collaborate</a:t>
            </a:r>
          </a:p>
          <a:p>
            <a:r>
              <a:rPr lang="en-US" dirty="0"/>
              <a:t>Data is everywhere which raises questions of privacy, security and ethics</a:t>
            </a:r>
          </a:p>
          <a:p>
            <a:endParaRPr lang="en-US" dirty="0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</a:t>
            </a:r>
          </a:p>
          <a:p>
            <a:r>
              <a:rPr lang="en-US" dirty="0"/>
              <a:t>Introducing SQL: Foundation of Data Analytics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5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496" y="1825625"/>
            <a:ext cx="6527007" cy="4351338"/>
          </a:xfrm>
          <a:prstGeom prst="rect">
            <a:avLst/>
          </a:prstGeom>
        </p:spPr>
      </p:pic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60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08495" y="6176963"/>
            <a:ext cx="65270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https://www.manchester.ac.uk/discover/news/major-leap-towards-storing-data-at-the-molecular-level/</a:t>
            </a:r>
          </a:p>
        </p:txBody>
      </p:sp>
    </p:spTree>
    <p:extLst>
      <p:ext uri="{BB962C8B-B14F-4D97-AF65-F5344CB8AC3E}">
        <p14:creationId xmlns:p14="http://schemas.microsoft.com/office/powerpoint/2010/main" val="228345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there’s time … </a:t>
            </a:r>
            <a:r>
              <a:rPr lang="en-US" sz="1600" dirty="0"/>
              <a:t>(I talked too fast)</a:t>
            </a: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61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(democratically):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Choose a dataset not discussed during the workshops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Formulate a question related to the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the data into SQLite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Execute some DML to answer the question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212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en" dirty="0">
                <a:sym typeface="Roboto"/>
              </a:rPr>
              <a:t>Robb Sombach</a:t>
            </a:r>
          </a:p>
          <a:p>
            <a:pPr lvl="1"/>
            <a:r>
              <a:rPr lang="en" dirty="0">
                <a:sym typeface="Roboto"/>
                <a:hlinkClick r:id="rId2"/>
              </a:rPr>
              <a:t>sombach@ualberta</a:t>
            </a:r>
            <a:r>
              <a:rPr lang="en">
                <a:sym typeface="Roboto"/>
                <a:hlinkClick r:id="rId2"/>
              </a:rPr>
              <a:t>.ca</a:t>
            </a:r>
            <a:endParaRPr lang="en-CA">
              <a:sym typeface="Roboto"/>
            </a:endParaRPr>
          </a:p>
          <a:p>
            <a:pPr lvl="1"/>
            <a:r>
              <a:rPr lang="en-CA">
                <a:sym typeface="Roboto"/>
                <a:hlinkClick r:id="rId3"/>
              </a:rPr>
              <a:t>robb@sombach.com</a:t>
            </a:r>
            <a:endParaRPr lang="en" dirty="0">
              <a:sym typeface="Roboto"/>
            </a:endParaRPr>
          </a:p>
          <a:p>
            <a:pPr lvl="1"/>
            <a:r>
              <a:rPr lang="en" dirty="0">
                <a:sym typeface="Roboto"/>
                <a:hlinkClick r:id="rId4"/>
              </a:rPr>
              <a:t>LinkedIn</a:t>
            </a:r>
            <a:endParaRPr lang="en" dirty="0">
              <a:sym typeface="Roboto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629150" y="1337223"/>
            <a:ext cx="3886200" cy="3886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62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0773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https://opendataday.org/</a:t>
            </a:r>
          </a:p>
          <a:p>
            <a:r>
              <a:rPr lang="en-US" dirty="0">
                <a:hlinkClick r:id="rId2"/>
              </a:rPr>
              <a:t>https://data36.com/sql-for-data-analysis-tutorial-beginners/</a:t>
            </a:r>
            <a:endParaRPr lang="en-US" dirty="0"/>
          </a:p>
          <a:p>
            <a:r>
              <a:rPr lang="en-US" dirty="0">
                <a:hlinkClick r:id="rId3"/>
              </a:rPr>
              <a:t>https://www.datascience.com/blog/to-sql-or-not-to-sql-that-is-the-question</a:t>
            </a:r>
            <a:endParaRPr lang="en-US" dirty="0"/>
          </a:p>
          <a:p>
            <a:r>
              <a:rPr lang="en-US" dirty="0">
                <a:hlinkClick r:id="rId4"/>
              </a:rPr>
              <a:t>https://codebeautify.org/sqlformatter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01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" dirty="0">
                <a:sym typeface="Roboto"/>
              </a:rPr>
              <a:t>Introduce relational database concepts</a:t>
            </a:r>
          </a:p>
          <a:p>
            <a:r>
              <a:rPr lang="en" dirty="0">
                <a:sym typeface="Roboto"/>
              </a:rPr>
              <a:t>Provides hands-on, real world database experience using data from the City of Edmonton Open Data Portal</a:t>
            </a:r>
          </a:p>
          <a:p>
            <a:r>
              <a:rPr lang="en" dirty="0">
                <a:sym typeface="Roboto"/>
              </a:rPr>
              <a:t>Foster a collaborative workshop</a:t>
            </a:r>
          </a:p>
          <a:p>
            <a:pPr lvl="1"/>
            <a:r>
              <a:rPr lang="en" dirty="0">
                <a:sym typeface="Roboto"/>
              </a:rPr>
              <a:t>Please interupt and ask questions</a:t>
            </a:r>
          </a:p>
          <a:p>
            <a:pPr lvl="0"/>
            <a:endParaRPr lang="en" dirty="0">
              <a:sym typeface="Roboto"/>
            </a:endParaRPr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3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SQL?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</a:t>
            </a:r>
          </a:p>
          <a:p>
            <a:r>
              <a:rPr lang="en-US" dirty="0"/>
              <a:t>Accessible</a:t>
            </a:r>
          </a:p>
          <a:p>
            <a:r>
              <a:rPr lang="en-US" dirty="0"/>
              <a:t>Applicable</a:t>
            </a:r>
          </a:p>
          <a:p>
            <a:r>
              <a:rPr lang="en-US" dirty="0"/>
              <a:t>Powerful</a:t>
            </a:r>
          </a:p>
          <a:p>
            <a:r>
              <a:rPr lang="en-US" dirty="0"/>
              <a:t>Pervasive</a:t>
            </a:r>
          </a:p>
          <a:p>
            <a:r>
              <a:rPr lang="en-US" dirty="0"/>
              <a:t>Valuable</a:t>
            </a:r>
          </a:p>
          <a:p>
            <a:r>
              <a:rPr lang="en-US" dirty="0"/>
              <a:t>Universal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26860" y="1602765"/>
            <a:ext cx="44615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2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Python? R?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76461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Difficult for beginners</a:t>
            </a:r>
          </a:p>
          <a:p>
            <a:r>
              <a:rPr lang="en-US" dirty="0"/>
              <a:t>Complicated syntax</a:t>
            </a:r>
          </a:p>
          <a:p>
            <a:r>
              <a:rPr lang="en-US" dirty="0"/>
              <a:t>Requires programming knowledge (logic, algorithms)</a:t>
            </a:r>
          </a:p>
          <a:p>
            <a:r>
              <a:rPr lang="en-US" dirty="0"/>
              <a:t>Is SQL better than Python or R?</a:t>
            </a:r>
          </a:p>
          <a:p>
            <a:pPr lvl="1"/>
            <a:r>
              <a:rPr lang="en-US" dirty="0"/>
              <a:t>SQL is good for some things</a:t>
            </a:r>
          </a:p>
          <a:p>
            <a:pPr lvl="1"/>
            <a:r>
              <a:rPr lang="en-US" dirty="0"/>
              <a:t>Python/R is good for other things</a:t>
            </a:r>
          </a:p>
          <a:p>
            <a:pPr lvl="1"/>
            <a:r>
              <a:rPr lang="en-US" dirty="0"/>
              <a:t>Compliment each other</a:t>
            </a:r>
          </a:p>
          <a:p>
            <a:r>
              <a:rPr lang="en-US" dirty="0"/>
              <a:t>SQL is a great starting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FB68-58D6-497F-9702-9CF03EE1311B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OpenDataDay2016_WebProgram_Logo_175x60px_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6" y="192697"/>
            <a:ext cx="1676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14133" y="1690689"/>
            <a:ext cx="4516519" cy="44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4182</TotalTime>
  <Words>3269</Words>
  <Application>Microsoft Office PowerPoint</Application>
  <PresentationFormat>On-screen Show (4:3)</PresentationFormat>
  <Paragraphs>547</Paragraphs>
  <Slides>63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  Workshop Introducing SQL: A Foundation of Data Analytics</vt:lpstr>
      <vt:lpstr>Agenda</vt:lpstr>
      <vt:lpstr>Robb Sombach</vt:lpstr>
      <vt:lpstr>Robb Sombach</vt:lpstr>
      <vt:lpstr>Resources</vt:lpstr>
      <vt:lpstr>Introduction</vt:lpstr>
      <vt:lpstr>Goals</vt:lpstr>
      <vt:lpstr>Why SQL?</vt:lpstr>
      <vt:lpstr>Why not Python? R?</vt:lpstr>
      <vt:lpstr>Data Analytics</vt:lpstr>
      <vt:lpstr>Relational Database</vt:lpstr>
      <vt:lpstr>What is a database?</vt:lpstr>
      <vt:lpstr>Advantages of a RDBMS</vt:lpstr>
      <vt:lpstr>Database Terminology</vt:lpstr>
      <vt:lpstr>How to introduce SQL?</vt:lpstr>
      <vt:lpstr>A database that …</vt:lpstr>
      <vt:lpstr>SQLite</vt:lpstr>
      <vt:lpstr>Exercise 1: Download and Run SQLite BD Browser</vt:lpstr>
      <vt:lpstr>Exercise 1: Download and Run SQLite</vt:lpstr>
      <vt:lpstr>Exercise 1: Completed</vt:lpstr>
      <vt:lpstr>SQL</vt:lpstr>
      <vt:lpstr>What is SQL?</vt:lpstr>
      <vt:lpstr>Why is SQL the foundation of Data Analytics?</vt:lpstr>
      <vt:lpstr>Components of SQL</vt:lpstr>
      <vt:lpstr>Data Definition Language (DDL)</vt:lpstr>
      <vt:lpstr>Exercise 2: Data Definition Language</vt:lpstr>
      <vt:lpstr>PowerPoint Presentation</vt:lpstr>
      <vt:lpstr>Exercise 2: Data Definition Language</vt:lpstr>
      <vt:lpstr>PowerPoint Presentation</vt:lpstr>
      <vt:lpstr>Exercise 2: Data Definition Language</vt:lpstr>
      <vt:lpstr>PowerPoint Presentation</vt:lpstr>
      <vt:lpstr>Exercise 2: Data Definition Language</vt:lpstr>
      <vt:lpstr>PowerPoint Presentation</vt:lpstr>
      <vt:lpstr>Exercise 1: Completed</vt:lpstr>
      <vt:lpstr>Data Manipulation Language</vt:lpstr>
      <vt:lpstr>Exercise 3: SELECT Data Manipulation Language</vt:lpstr>
      <vt:lpstr>Exercise 3: INSERT Data Manipulation Language</vt:lpstr>
      <vt:lpstr>PowerPoint Presentation</vt:lpstr>
      <vt:lpstr>Exercise 3: SELECT Data Manipulation Language</vt:lpstr>
      <vt:lpstr>Exercise 3: SELECT Data Manipulation Language</vt:lpstr>
      <vt:lpstr>Data Manipulation Language</vt:lpstr>
      <vt:lpstr>Exercise 3: SELECT Data Manipulation Language</vt:lpstr>
      <vt:lpstr>Exercise 3: UPDATE Data Manipulation Language</vt:lpstr>
      <vt:lpstr>PowerPoint Presentation</vt:lpstr>
      <vt:lpstr>Data Manipulation Language</vt:lpstr>
      <vt:lpstr>Exercise 3: SELECT Data Manipulation Language</vt:lpstr>
      <vt:lpstr>Exercise 3: DELETE Data Manipulation Language</vt:lpstr>
      <vt:lpstr>PowerPoint Presentation</vt:lpstr>
      <vt:lpstr>Exercise 3: SELECT Data Manipulation Language</vt:lpstr>
      <vt:lpstr> Advanced SQL</vt:lpstr>
      <vt:lpstr>PowerPoint Presentation</vt:lpstr>
      <vt:lpstr>City of Edmonton Open Data Portal</vt:lpstr>
      <vt:lpstr>Using the Open Data Portal</vt:lpstr>
      <vt:lpstr>Data Work Flow</vt:lpstr>
      <vt:lpstr>How I prepared the data sets for today</vt:lpstr>
      <vt:lpstr>Some “Mosquitoes Trap Data” questions</vt:lpstr>
      <vt:lpstr>Some “LED Streetlight Conversion” questions</vt:lpstr>
      <vt:lpstr>SQL and Climate Change</vt:lpstr>
      <vt:lpstr>Next steps</vt:lpstr>
      <vt:lpstr>Experiment</vt:lpstr>
      <vt:lpstr>If there’s time … (I talked too fast)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SQL: A Foundation of Data Analytics</dc:title>
  <dc:creator>Windows User</dc:creator>
  <cp:lastModifiedBy>Unknown User</cp:lastModifiedBy>
  <cp:revision>126</cp:revision>
  <dcterms:created xsi:type="dcterms:W3CDTF">2019-02-25T01:21:18Z</dcterms:created>
  <dcterms:modified xsi:type="dcterms:W3CDTF">2019-03-02T18:49:31Z</dcterms:modified>
</cp:coreProperties>
</file>