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6" r:id="rId1"/>
  </p:sldMasterIdLst>
  <p:sldIdLst>
    <p:sldId id="256" r:id="rId2"/>
    <p:sldId id="257" r:id="rId3"/>
    <p:sldId id="258" r:id="rId4"/>
    <p:sldId id="259" r:id="rId5"/>
    <p:sldId id="260" r:id="rId6"/>
    <p:sldId id="261" r:id="rId7"/>
    <p:sldId id="262" r:id="rId8"/>
    <p:sldId id="266" r:id="rId9"/>
    <p:sldId id="265"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02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1097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4700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7872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453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8408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8662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7928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5973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2727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35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2115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7548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2/18/2023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49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2/18/2023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5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E451C3-0FF4-47C4-B829-773ADF60F88C}" type="datetimeFigureOut">
              <a:rPr lang="en-US" smtClean="0"/>
              <a:t>2/18/2023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324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62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2/18/2023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956641"/>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 id="21474840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C05F-A004-4E31-A9B1-4A51870D9105}"/>
              </a:ext>
            </a:extLst>
          </p:cNvPr>
          <p:cNvSpPr>
            <a:spLocks noGrp="1"/>
          </p:cNvSpPr>
          <p:nvPr>
            <p:ph type="ctrTitle"/>
          </p:nvPr>
        </p:nvSpPr>
        <p:spPr>
          <a:xfrm>
            <a:off x="295158" y="213224"/>
            <a:ext cx="9883159" cy="1713507"/>
          </a:xfrm>
        </p:spPr>
        <p:txBody>
          <a:bodyPr>
            <a:normAutofit/>
          </a:bodyPr>
          <a:lstStyle/>
          <a:p>
            <a:r>
              <a:rPr lang="en-IN" sz="4400" b="1" dirty="0"/>
              <a:t>Flight  Price Prediction using Machine Learning</a:t>
            </a:r>
          </a:p>
        </p:txBody>
      </p:sp>
      <p:sp>
        <p:nvSpPr>
          <p:cNvPr id="3" name="Subtitle 2">
            <a:extLst>
              <a:ext uri="{FF2B5EF4-FFF2-40B4-BE49-F238E27FC236}">
                <a16:creationId xmlns:a16="http://schemas.microsoft.com/office/drawing/2014/main" id="{EA1C96F9-883F-B024-E335-9180B3FF38FD}"/>
              </a:ext>
            </a:extLst>
          </p:cNvPr>
          <p:cNvSpPr>
            <a:spLocks noGrp="1"/>
          </p:cNvSpPr>
          <p:nvPr>
            <p:ph type="subTitle" idx="1"/>
          </p:nvPr>
        </p:nvSpPr>
        <p:spPr>
          <a:xfrm>
            <a:off x="218501" y="5409024"/>
            <a:ext cx="9114416" cy="1044921"/>
          </a:xfrm>
        </p:spPr>
        <p:txBody>
          <a:bodyPr anchor="ctr">
            <a:noAutofit/>
          </a:bodyPr>
          <a:lstStyle/>
          <a:p>
            <a:pPr marL="342900" indent="-342900">
              <a:buFont typeface="Arial" panose="020B0604020202020204" pitchFamily="34" charset="0"/>
              <a:buChar char="•"/>
            </a:pPr>
            <a:r>
              <a:rPr lang="en-IN" b="1" dirty="0"/>
              <a:t>By</a:t>
            </a:r>
            <a:r>
              <a:rPr lang="en-IN" dirty="0"/>
              <a:t>  </a:t>
            </a:r>
            <a:r>
              <a:rPr lang="en-IN" dirty="0">
                <a:solidFill>
                  <a:schemeClr val="tx1">
                    <a:lumMod val="95000"/>
                  </a:schemeClr>
                </a:solidFill>
              </a:rPr>
              <a:t>Sowndarya</a:t>
            </a:r>
          </a:p>
          <a:p>
            <a:r>
              <a:rPr lang="en-IN" dirty="0">
                <a:solidFill>
                  <a:schemeClr val="tx1">
                    <a:lumMod val="95000"/>
                  </a:schemeClr>
                </a:solidFill>
              </a:rPr>
              <a:t>           </a:t>
            </a:r>
          </a:p>
          <a:p>
            <a:r>
              <a:rPr lang="en-IN" dirty="0">
                <a:solidFill>
                  <a:schemeClr val="tx1">
                    <a:lumMod val="95000"/>
                  </a:schemeClr>
                </a:solidFill>
              </a:rPr>
              <a:t>           </a:t>
            </a:r>
          </a:p>
          <a:p>
            <a:r>
              <a:rPr lang="en-IN" dirty="0">
                <a:solidFill>
                  <a:schemeClr val="tx1">
                    <a:lumMod val="95000"/>
                  </a:schemeClr>
                </a:solidFill>
              </a:rPr>
              <a:t>           </a:t>
            </a:r>
          </a:p>
          <a:p>
            <a:r>
              <a:rPr lang="en-IN" dirty="0">
                <a:solidFill>
                  <a:schemeClr val="tx1">
                    <a:lumMod val="95000"/>
                  </a:schemeClr>
                </a:solidFill>
              </a:rPr>
              <a:t>           </a:t>
            </a:r>
          </a:p>
          <a:p>
            <a:r>
              <a:rPr lang="en-IN" dirty="0">
                <a:solidFill>
                  <a:schemeClr val="tx1">
                    <a:lumMod val="95000"/>
                  </a:schemeClr>
                </a:solidFill>
              </a:rPr>
              <a:t>           </a:t>
            </a:r>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9AD7596D-5788-12F7-4B5B-6854A053D667}"/>
              </a:ext>
            </a:extLst>
          </p:cNvPr>
          <p:cNvPicPr>
            <a:picLocks noChangeAspect="1"/>
          </p:cNvPicPr>
          <p:nvPr/>
        </p:nvPicPr>
        <p:blipFill>
          <a:blip r:embed="rId2"/>
          <a:stretch>
            <a:fillRect/>
          </a:stretch>
        </p:blipFill>
        <p:spPr>
          <a:xfrm>
            <a:off x="6096001" y="2202512"/>
            <a:ext cx="5573864" cy="3975652"/>
          </a:xfrm>
          <a:prstGeom prst="rect">
            <a:avLst/>
          </a:prstGeom>
        </p:spPr>
      </p:pic>
    </p:spTree>
    <p:extLst>
      <p:ext uri="{BB962C8B-B14F-4D97-AF65-F5344CB8AC3E}">
        <p14:creationId xmlns:p14="http://schemas.microsoft.com/office/powerpoint/2010/main" val="231445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B99-0420-369F-871C-BF5887304583}"/>
              </a:ext>
            </a:extLst>
          </p:cNvPr>
          <p:cNvSpPr>
            <a:spLocks noGrp="1"/>
          </p:cNvSpPr>
          <p:nvPr>
            <p:ph type="title"/>
          </p:nvPr>
        </p:nvSpPr>
        <p:spPr>
          <a:xfrm>
            <a:off x="657224" y="345233"/>
            <a:ext cx="10772775" cy="1119673"/>
          </a:xfrm>
        </p:spPr>
        <p:txBody>
          <a:bodyPr>
            <a:normAutofit/>
          </a:bodyPr>
          <a:lstStyle/>
          <a:p>
            <a:r>
              <a:rPr lang="en-IN" sz="3600" b="1" dirty="0"/>
              <a:t>Feature engineering:</a:t>
            </a:r>
          </a:p>
        </p:txBody>
      </p:sp>
      <p:sp>
        <p:nvSpPr>
          <p:cNvPr id="3" name="Content Placeholder 2">
            <a:extLst>
              <a:ext uri="{FF2B5EF4-FFF2-40B4-BE49-F238E27FC236}">
                <a16:creationId xmlns:a16="http://schemas.microsoft.com/office/drawing/2014/main" id="{95DE9782-1BED-812C-D9B7-01D7AEA315CF}"/>
              </a:ext>
            </a:extLst>
          </p:cNvPr>
          <p:cNvSpPr>
            <a:spLocks noGrp="1"/>
          </p:cNvSpPr>
          <p:nvPr>
            <p:ph idx="1"/>
          </p:nvPr>
        </p:nvSpPr>
        <p:spPr>
          <a:xfrm>
            <a:off x="419878" y="1371600"/>
            <a:ext cx="6251510" cy="5038531"/>
          </a:xfrm>
        </p:spPr>
        <p:txBody>
          <a:bodyPr>
            <a:normAutofit fontScale="40000" lnSpcReduction="20000"/>
          </a:bodyPr>
          <a:lstStyle/>
          <a:p>
            <a:pPr>
              <a:lnSpc>
                <a:spcPct val="120000"/>
              </a:lnSpc>
              <a:buFont typeface="Arial" panose="020B0604020202020204" pitchFamily="34" charset="0"/>
              <a:buChar char="•"/>
            </a:pPr>
            <a:r>
              <a:rPr lang="en-IN" sz="3800" dirty="0"/>
              <a:t>After 	removing the Null values and duplicated data’s now the data ready to enable feature engineering</a:t>
            </a:r>
            <a:r>
              <a:rPr lang="en-IN" sz="2600" dirty="0"/>
              <a:t>.</a:t>
            </a:r>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Then I did  all the necessary Feature Engineering in the dataset. So, that we can get  a simplified Data.</a:t>
            </a:r>
          </a:p>
          <a:p>
            <a:pPr marL="171450" indent="-171450" algn="just">
              <a:lnSpc>
                <a:spcPct val="120000"/>
              </a:lnSpc>
              <a:buFont typeface="Arial" panose="020B0604020202020204" pitchFamily="34" charset="0"/>
              <a:buChar char="•"/>
            </a:pPr>
            <a:endParaRPr lang="en-IN" sz="3800" dirty="0"/>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Then I  Converted all the ‘Categorical’ or ‘Object’  datatypes to ‘</a:t>
            </a:r>
            <a:r>
              <a:rPr lang="en-IN" sz="3800" b="1" dirty="0"/>
              <a:t>Numeric’</a:t>
            </a:r>
            <a:r>
              <a:rPr lang="en-IN" sz="3800" dirty="0"/>
              <a:t>  using label encoder and </a:t>
            </a:r>
            <a:r>
              <a:rPr lang="en-IN" sz="3600" b="0" i="0" dirty="0">
                <a:effectLst/>
                <a:latin typeface="Helvetica Neue"/>
              </a:rPr>
              <a:t>OneHotEncoder</a:t>
            </a:r>
            <a:r>
              <a:rPr lang="en-IN" sz="3800" dirty="0"/>
              <a:t> . further went for Model Building having </a:t>
            </a:r>
            <a:r>
              <a:rPr lang="en-IN" sz="3800" b="1" dirty="0"/>
              <a:t>‘Price</a:t>
            </a:r>
            <a:r>
              <a:rPr lang="en-IN" sz="3800" dirty="0"/>
              <a:t>’ as the Target Variable and remaining as Independent Variables.</a:t>
            </a:r>
          </a:p>
          <a:p>
            <a:pPr marL="171450" indent="-171450" algn="just">
              <a:buFont typeface="Arial" panose="020B0604020202020204" pitchFamily="34" charset="0"/>
              <a:buChar char="•"/>
            </a:pPr>
            <a:endParaRPr lang="en-IN" sz="3400" dirty="0"/>
          </a:p>
          <a:p>
            <a:pPr marL="171450" indent="-171450" algn="just">
              <a:buFont typeface="Arial" panose="020B0604020202020204" pitchFamily="34" charset="0"/>
              <a:buChar char="•"/>
            </a:pPr>
            <a:endParaRPr lang="en-IN" sz="2400" dirty="0"/>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Then Finally after Scaling the data using </a:t>
            </a:r>
            <a:r>
              <a:rPr lang="en-IN" sz="3800" b="1" dirty="0"/>
              <a:t>Standard Scaler I went</a:t>
            </a:r>
            <a:r>
              <a:rPr lang="en-IN" sz="3800" dirty="0"/>
              <a:t> for Model Building using all the Necessary Algorithms.</a:t>
            </a:r>
          </a:p>
          <a:p>
            <a:endParaRPr lang="en-IN" dirty="0"/>
          </a:p>
        </p:txBody>
      </p:sp>
      <p:pic>
        <p:nvPicPr>
          <p:cNvPr id="4" name="Picture 3">
            <a:extLst>
              <a:ext uri="{FF2B5EF4-FFF2-40B4-BE49-F238E27FC236}">
                <a16:creationId xmlns:a16="http://schemas.microsoft.com/office/drawing/2014/main" id="{3498B208-A085-747A-7688-14323CC662CB}"/>
              </a:ext>
            </a:extLst>
          </p:cNvPr>
          <p:cNvPicPr>
            <a:picLocks noChangeAspect="1"/>
          </p:cNvPicPr>
          <p:nvPr/>
        </p:nvPicPr>
        <p:blipFill>
          <a:blip r:embed="rId2"/>
          <a:stretch>
            <a:fillRect/>
          </a:stretch>
        </p:blipFill>
        <p:spPr>
          <a:xfrm>
            <a:off x="6871024" y="989045"/>
            <a:ext cx="5072160" cy="4665306"/>
          </a:xfrm>
          <a:prstGeom prst="rect">
            <a:avLst/>
          </a:prstGeom>
        </p:spPr>
      </p:pic>
    </p:spTree>
    <p:extLst>
      <p:ext uri="{BB962C8B-B14F-4D97-AF65-F5344CB8AC3E}">
        <p14:creationId xmlns:p14="http://schemas.microsoft.com/office/powerpoint/2010/main" val="413553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9AF5-A4D1-8A7A-9948-18C5534A4A1B}"/>
              </a:ext>
            </a:extLst>
          </p:cNvPr>
          <p:cNvSpPr>
            <a:spLocks noGrp="1"/>
          </p:cNvSpPr>
          <p:nvPr>
            <p:ph type="title"/>
          </p:nvPr>
        </p:nvSpPr>
        <p:spPr>
          <a:xfrm>
            <a:off x="657224" y="233265"/>
            <a:ext cx="10772775" cy="1119674"/>
          </a:xfrm>
        </p:spPr>
        <p:txBody>
          <a:bodyPr>
            <a:normAutofit/>
          </a:bodyPr>
          <a:lstStyle/>
          <a:p>
            <a:r>
              <a:rPr lang="en-IN" sz="3600" b="1" dirty="0"/>
              <a:t>Model building</a:t>
            </a:r>
          </a:p>
        </p:txBody>
      </p:sp>
      <p:sp>
        <p:nvSpPr>
          <p:cNvPr id="3" name="Content Placeholder 2">
            <a:extLst>
              <a:ext uri="{FF2B5EF4-FFF2-40B4-BE49-F238E27FC236}">
                <a16:creationId xmlns:a16="http://schemas.microsoft.com/office/drawing/2014/main" id="{CC8049C3-5675-57D2-E000-B1EDDE45A3E9}"/>
              </a:ext>
            </a:extLst>
          </p:cNvPr>
          <p:cNvSpPr>
            <a:spLocks noGrp="1"/>
          </p:cNvSpPr>
          <p:nvPr>
            <p:ph idx="1"/>
          </p:nvPr>
        </p:nvSpPr>
        <p:spPr>
          <a:xfrm>
            <a:off x="676656" y="1278294"/>
            <a:ext cx="10753725" cy="4499571"/>
          </a:xfrm>
        </p:spPr>
        <p:txBody>
          <a:bodyPr/>
          <a:lstStyle/>
          <a:p>
            <a:r>
              <a:rPr lang="en-IN" dirty="0"/>
              <a:t>After did all the necessary steps  on our data I went for different kinds of model building like regression and ensemble methods.</a:t>
            </a:r>
          </a:p>
          <a:p>
            <a:pPr marL="0" indent="0">
              <a:buNone/>
            </a:pPr>
            <a:r>
              <a:rPr lang="en-IN" dirty="0"/>
              <a:t>     Here I created the models on different algorithms</a:t>
            </a:r>
          </a:p>
          <a:p>
            <a:pPr lvl="7">
              <a:buFont typeface="Wingdings" panose="05000000000000000000" pitchFamily="2" charset="2"/>
              <a:buChar char="v"/>
            </a:pPr>
            <a:r>
              <a:rPr lang="en-IN" b="0" i="0" dirty="0">
                <a:effectLst/>
                <a:latin typeface="Helvetica Neue"/>
              </a:rPr>
              <a:t>Linear Regression with log Transformed Dependent model,</a:t>
            </a:r>
          </a:p>
          <a:p>
            <a:pPr lvl="7">
              <a:buFont typeface="Wingdings" panose="05000000000000000000" pitchFamily="2" charset="2"/>
              <a:buChar char="v"/>
            </a:pPr>
            <a:r>
              <a:rPr lang="en-IN" b="0" i="0" dirty="0">
                <a:effectLst/>
                <a:latin typeface="Helvetica Neue"/>
              </a:rPr>
              <a:t>RandomForest Regressor,</a:t>
            </a:r>
          </a:p>
          <a:p>
            <a:pPr lvl="7">
              <a:buFont typeface="Wingdings" panose="05000000000000000000" pitchFamily="2" charset="2"/>
              <a:buChar char="v"/>
            </a:pPr>
            <a:r>
              <a:rPr lang="en-IN" b="0" i="0" dirty="0">
                <a:effectLst/>
                <a:latin typeface="Helvetica Neue"/>
              </a:rPr>
              <a:t>Hyper parametertuning RandomForest Regressor,</a:t>
            </a:r>
          </a:p>
          <a:p>
            <a:pPr lvl="7">
              <a:buFont typeface="Wingdings" panose="05000000000000000000" pitchFamily="2" charset="2"/>
              <a:buChar char="v"/>
            </a:pPr>
            <a:r>
              <a:rPr lang="en-IN" b="0" i="0" dirty="0">
                <a:effectLst/>
                <a:latin typeface="Helvetica Neue"/>
              </a:rPr>
              <a:t>AdaBoost regressor, </a:t>
            </a:r>
          </a:p>
          <a:p>
            <a:pPr lvl="7">
              <a:buFont typeface="Wingdings" panose="05000000000000000000" pitchFamily="2" charset="2"/>
              <a:buChar char="v"/>
            </a:pPr>
            <a:r>
              <a:rPr lang="en-IN" dirty="0">
                <a:latin typeface="Helvetica Neue"/>
              </a:rPr>
              <a:t>XGB</a:t>
            </a:r>
            <a:r>
              <a:rPr lang="en-IN" b="0" i="0" dirty="0">
                <a:effectLst/>
                <a:latin typeface="Helvetica Neue"/>
              </a:rPr>
              <a:t>oost regressor,</a:t>
            </a:r>
          </a:p>
          <a:p>
            <a:pPr lvl="7">
              <a:buFont typeface="Wingdings" panose="05000000000000000000" pitchFamily="2" charset="2"/>
              <a:buChar char="v"/>
            </a:pPr>
            <a:r>
              <a:rPr lang="en-IN" b="0" i="0" dirty="0">
                <a:effectLst/>
                <a:latin typeface="Helvetica Neue"/>
              </a:rPr>
              <a:t>Hyper parametertuning </a:t>
            </a:r>
            <a:r>
              <a:rPr lang="en-IN" dirty="0">
                <a:latin typeface="Helvetica Neue"/>
              </a:rPr>
              <a:t>XGB</a:t>
            </a:r>
            <a:r>
              <a:rPr lang="en-IN" b="0" i="0" dirty="0">
                <a:effectLst/>
                <a:latin typeface="Helvetica Neue"/>
              </a:rPr>
              <a:t>oost regressor,</a:t>
            </a:r>
          </a:p>
          <a:p>
            <a:pPr lvl="7">
              <a:buFont typeface="Wingdings" panose="05000000000000000000" pitchFamily="2" charset="2"/>
              <a:buChar char="v"/>
            </a:pPr>
            <a:r>
              <a:rPr lang="en-IN" b="0" i="0" dirty="0">
                <a:effectLst/>
                <a:latin typeface="Helvetica Neue"/>
              </a:rPr>
              <a:t>CatBoost regressor,</a:t>
            </a:r>
          </a:p>
          <a:p>
            <a:pPr lvl="7">
              <a:buFont typeface="Wingdings" panose="05000000000000000000" pitchFamily="2" charset="2"/>
              <a:buChar char="v"/>
            </a:pPr>
            <a:r>
              <a:rPr lang="en-IN" b="0" i="0" dirty="0">
                <a:effectLst/>
                <a:latin typeface="Helvetica Neue"/>
              </a:rPr>
              <a:t>Hyper paramtertuning CatBoost regressor.</a:t>
            </a:r>
            <a:r>
              <a:rPr lang="en-IN" dirty="0"/>
              <a:t>                   </a:t>
            </a:r>
          </a:p>
        </p:txBody>
      </p:sp>
    </p:spTree>
    <p:extLst>
      <p:ext uri="{BB962C8B-B14F-4D97-AF65-F5344CB8AC3E}">
        <p14:creationId xmlns:p14="http://schemas.microsoft.com/office/powerpoint/2010/main" val="381825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8766-69C3-BE19-425F-23D6D3633E78}"/>
              </a:ext>
            </a:extLst>
          </p:cNvPr>
          <p:cNvSpPr>
            <a:spLocks noGrp="1"/>
          </p:cNvSpPr>
          <p:nvPr>
            <p:ph type="title"/>
          </p:nvPr>
        </p:nvSpPr>
        <p:spPr>
          <a:xfrm>
            <a:off x="536308" y="167061"/>
            <a:ext cx="10772775" cy="989935"/>
          </a:xfrm>
        </p:spPr>
        <p:txBody>
          <a:bodyPr>
            <a:normAutofit/>
          </a:bodyPr>
          <a:lstStyle/>
          <a:p>
            <a:r>
              <a:rPr lang="en-US" sz="3600" b="1" dirty="0">
                <a:solidFill>
                  <a:schemeClr val="accent3">
                    <a:lumMod val="40000"/>
                    <a:lumOff val="60000"/>
                  </a:schemeClr>
                </a:solidFill>
                <a:latin typeface="Segoe UI Light" panose="020B0502040204020203" pitchFamily="34" charset="0"/>
                <a:cs typeface="Segoe UI Light" panose="020B0502040204020203" pitchFamily="34" charset="0"/>
              </a:rPr>
              <a:t>Final Conclusion</a:t>
            </a:r>
            <a:endParaRPr lang="en-IN" sz="36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0FCFE8D6-2136-22D4-42AC-3A86305834B8}"/>
              </a:ext>
            </a:extLst>
          </p:cNvPr>
          <p:cNvSpPr>
            <a:spLocks noGrp="1"/>
          </p:cNvSpPr>
          <p:nvPr>
            <p:ph idx="1"/>
          </p:nvPr>
        </p:nvSpPr>
        <p:spPr>
          <a:xfrm>
            <a:off x="140185" y="954784"/>
            <a:ext cx="6203466" cy="4683967"/>
          </a:xfrm>
        </p:spPr>
        <p:txBody>
          <a:bodyPr>
            <a:normAutofit fontScale="92500" lnSpcReduction="10000"/>
          </a:bodyPr>
          <a:lstStyle/>
          <a:p>
            <a:pPr marL="285750" indent="-285750">
              <a:lnSpc>
                <a:spcPct val="150000"/>
              </a:lnSpc>
              <a:buFont typeface="Arial" panose="020B0604020202020204" pitchFamily="34" charset="0"/>
              <a:buChar char="•"/>
            </a:pPr>
            <a:r>
              <a:rPr lang="en-US" b="0" i="0" dirty="0">
                <a:effectLst/>
              </a:rPr>
              <a:t>This was an incredibly learning experience </a:t>
            </a:r>
            <a:r>
              <a:rPr lang="en-US" dirty="0"/>
              <a:t>for me. I learned lot of feature engineering techniques, different types of algorithms etc.</a:t>
            </a:r>
            <a:endParaRPr lang="en-IN" dirty="0"/>
          </a:p>
          <a:p>
            <a:pPr marL="285750" indent="-285750">
              <a:lnSpc>
                <a:spcPct val="150000"/>
              </a:lnSpc>
              <a:buFont typeface="Arial" panose="020B0604020202020204" pitchFamily="34" charset="0"/>
              <a:buChar char="•"/>
            </a:pPr>
            <a:r>
              <a:rPr lang="en-IN" dirty="0"/>
              <a:t>By building various models </a:t>
            </a:r>
            <a:r>
              <a:rPr lang="en-US" b="0" i="0" dirty="0">
                <a:effectLst/>
                <a:latin typeface="Helvetica Neue"/>
              </a:rPr>
              <a:t> </a:t>
            </a:r>
            <a:r>
              <a:rPr lang="en-US" dirty="0">
                <a:latin typeface="Helvetica Neue"/>
              </a:rPr>
              <a:t>I </a:t>
            </a:r>
            <a:r>
              <a:rPr lang="en-US" b="0" i="0" dirty="0">
                <a:effectLst/>
                <a:latin typeface="Helvetica Neue"/>
              </a:rPr>
              <a:t>got maximum r2_score 84.28% for CatBoost Regressor model with minimal RMSE of 1810.</a:t>
            </a:r>
            <a:endParaRPr lang="en-IN" dirty="0"/>
          </a:p>
          <a:p>
            <a:pPr marL="285750" indent="-285750">
              <a:lnSpc>
                <a:spcPct val="150000"/>
              </a:lnSpc>
              <a:buFont typeface="Arial" panose="020B0604020202020204" pitchFamily="34" charset="0"/>
              <a:buChar char="•"/>
            </a:pPr>
            <a:r>
              <a:rPr lang="en-IN" dirty="0"/>
              <a:t>So from the data we can get the proper Price of house as per our Requirement.</a:t>
            </a:r>
          </a:p>
          <a:p>
            <a:pPr marL="285750" indent="-285750">
              <a:lnSpc>
                <a:spcPct val="150000"/>
              </a:lnSpc>
              <a:buFont typeface="Arial" panose="020B0604020202020204" pitchFamily="34" charset="0"/>
              <a:buChar char="•"/>
            </a:pPr>
            <a:r>
              <a:rPr lang="en-US" dirty="0">
                <a:cs typeface="Segoe UI Light" panose="020B0502040204020203" pitchFamily="34" charset="0"/>
              </a:rPr>
              <a:t>And in Future with the new data the model should perform good</a:t>
            </a:r>
            <a:endParaRPr lang="en-IN" dirty="0"/>
          </a:p>
        </p:txBody>
      </p:sp>
      <p:pic>
        <p:nvPicPr>
          <p:cNvPr id="4" name="Picture 3">
            <a:extLst>
              <a:ext uri="{FF2B5EF4-FFF2-40B4-BE49-F238E27FC236}">
                <a16:creationId xmlns:a16="http://schemas.microsoft.com/office/drawing/2014/main" id="{7D6361B9-68EE-6F30-F63E-D7FC0050E853}"/>
              </a:ext>
            </a:extLst>
          </p:cNvPr>
          <p:cNvPicPr>
            <a:picLocks noChangeAspect="1"/>
          </p:cNvPicPr>
          <p:nvPr/>
        </p:nvPicPr>
        <p:blipFill>
          <a:blip r:embed="rId2"/>
          <a:stretch>
            <a:fillRect/>
          </a:stretch>
        </p:blipFill>
        <p:spPr>
          <a:xfrm>
            <a:off x="6505575" y="0"/>
            <a:ext cx="5722818" cy="6690939"/>
          </a:xfrm>
          <a:prstGeom prst="rect">
            <a:avLst/>
          </a:prstGeom>
        </p:spPr>
      </p:pic>
    </p:spTree>
    <p:extLst>
      <p:ext uri="{BB962C8B-B14F-4D97-AF65-F5344CB8AC3E}">
        <p14:creationId xmlns:p14="http://schemas.microsoft.com/office/powerpoint/2010/main" val="27883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3EA7-C385-667F-CFBE-A116A853DD40}"/>
              </a:ext>
            </a:extLst>
          </p:cNvPr>
          <p:cNvSpPr>
            <a:spLocks noGrp="1"/>
          </p:cNvSpPr>
          <p:nvPr>
            <p:ph type="title"/>
          </p:nvPr>
        </p:nvSpPr>
        <p:spPr>
          <a:xfrm>
            <a:off x="657224" y="499532"/>
            <a:ext cx="10772775" cy="5723985"/>
          </a:xfrm>
        </p:spPr>
        <p:txBody>
          <a:bodyPr/>
          <a:lstStyle/>
          <a:p>
            <a:r>
              <a:rPr lang="en-IN" dirty="0"/>
              <a:t>                    </a:t>
            </a:r>
          </a:p>
        </p:txBody>
      </p:sp>
      <p:pic>
        <p:nvPicPr>
          <p:cNvPr id="4" name="Picture 3">
            <a:extLst>
              <a:ext uri="{FF2B5EF4-FFF2-40B4-BE49-F238E27FC236}">
                <a16:creationId xmlns:a16="http://schemas.microsoft.com/office/drawing/2014/main" id="{2E295E3A-36A9-B4BD-E2C9-07898253F371}"/>
              </a:ext>
            </a:extLst>
          </p:cNvPr>
          <p:cNvPicPr>
            <a:picLocks noChangeAspect="1"/>
          </p:cNvPicPr>
          <p:nvPr/>
        </p:nvPicPr>
        <p:blipFill>
          <a:blip r:embed="rId2"/>
          <a:stretch>
            <a:fillRect/>
          </a:stretch>
        </p:blipFill>
        <p:spPr>
          <a:xfrm>
            <a:off x="2775551" y="157621"/>
            <a:ext cx="6640898" cy="6542757"/>
          </a:xfrm>
          <a:prstGeom prst="rect">
            <a:avLst/>
          </a:prstGeom>
        </p:spPr>
      </p:pic>
    </p:spTree>
    <p:extLst>
      <p:ext uri="{BB962C8B-B14F-4D97-AF65-F5344CB8AC3E}">
        <p14:creationId xmlns:p14="http://schemas.microsoft.com/office/powerpoint/2010/main" val="77637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5AED-3504-EE28-9776-5FFB393399B2}"/>
              </a:ext>
            </a:extLst>
          </p:cNvPr>
          <p:cNvSpPr>
            <a:spLocks noGrp="1"/>
          </p:cNvSpPr>
          <p:nvPr>
            <p:ph type="title"/>
          </p:nvPr>
        </p:nvSpPr>
        <p:spPr>
          <a:xfrm>
            <a:off x="676656" y="540184"/>
            <a:ext cx="9404723" cy="827442"/>
          </a:xfrm>
        </p:spPr>
        <p:txBody>
          <a:bodyPr>
            <a:normAutofit/>
          </a:bodyPr>
          <a:lstStyle/>
          <a:p>
            <a:r>
              <a:rPr lang="en-IN" sz="3600" b="1" dirty="0">
                <a:solidFill>
                  <a:schemeClr val="accent3">
                    <a:lumMod val="60000"/>
                    <a:lumOff val="40000"/>
                  </a:schemeClr>
                </a:solidFill>
              </a:rPr>
              <a:t>Problem statement:</a:t>
            </a:r>
          </a:p>
        </p:txBody>
      </p:sp>
      <p:sp>
        <p:nvSpPr>
          <p:cNvPr id="3" name="Content Placeholder 2">
            <a:extLst>
              <a:ext uri="{FF2B5EF4-FFF2-40B4-BE49-F238E27FC236}">
                <a16:creationId xmlns:a16="http://schemas.microsoft.com/office/drawing/2014/main" id="{1713C6C2-83F0-20B5-AA66-999E7BC25679}"/>
              </a:ext>
            </a:extLst>
          </p:cNvPr>
          <p:cNvSpPr>
            <a:spLocks noGrp="1"/>
          </p:cNvSpPr>
          <p:nvPr>
            <p:ph idx="1"/>
          </p:nvPr>
        </p:nvSpPr>
        <p:spPr>
          <a:xfrm>
            <a:off x="676657" y="1598212"/>
            <a:ext cx="7743774" cy="4998532"/>
          </a:xfrm>
        </p:spPr>
        <p:txBody>
          <a:bodyPr>
            <a:normAutofit fontScale="85000" lnSpcReduction="10000"/>
          </a:bodyPr>
          <a:lstStyle/>
          <a:p>
            <a:pPr>
              <a:lnSpc>
                <a:spcPct val="170000"/>
              </a:lnSpc>
            </a:pPr>
            <a:r>
              <a:rPr lang="en-US" sz="2000" b="0" i="0" dirty="0">
                <a:effectLst/>
                <a:latin typeface="Inter"/>
              </a:rPr>
              <a:t>        </a:t>
            </a:r>
            <a:r>
              <a:rPr lang="en-US" b="0" i="0" dirty="0">
                <a:solidFill>
                  <a:srgbClr val="FFFFFF"/>
                </a:solidFill>
                <a:effectLst/>
                <a:latin typeface="DejaVuSans_3c_2"/>
              </a:rPr>
              <a:t>Travelling through flights has become an integral part of today’s lifestyle as more and more people are opting for faster travelling options. The flight ticket prices increase or decrease every now and then depending on various factors like timing of the flights, destination, duration of flights. various occasions such as vacations or festive season. Therefore, having some basic idea of the flight fares before planning the trip will surely help many people save time and money.</a:t>
            </a:r>
            <a:endParaRPr lang="en-US" b="0" i="0" dirty="0">
              <a:solidFill>
                <a:srgbClr val="FFFFFF"/>
              </a:solidFill>
              <a:effectLst/>
              <a:latin typeface="LiberationSans_3h_2"/>
            </a:endParaRPr>
          </a:p>
          <a:p>
            <a:pPr>
              <a:lnSpc>
                <a:spcPct val="170000"/>
              </a:lnSpc>
            </a:pPr>
            <a:r>
              <a:rPr lang="en-US" b="0" i="0" dirty="0">
                <a:solidFill>
                  <a:srgbClr val="FFFFFF"/>
                </a:solidFill>
                <a:effectLst/>
                <a:latin typeface="DejaVuSans_3c_2"/>
              </a:rPr>
              <a:t>      In the proposed system a model will be created by applying machine learning algorithms to the collected historical data of flights. This wil</a:t>
            </a:r>
            <a:r>
              <a:rPr lang="en-US" dirty="0">
                <a:solidFill>
                  <a:srgbClr val="FFFFFF"/>
                </a:solidFill>
                <a:latin typeface="DejaVuSans_3c_2"/>
              </a:rPr>
              <a:t>l </a:t>
            </a:r>
            <a:r>
              <a:rPr lang="en-US" b="0" i="0" dirty="0">
                <a:solidFill>
                  <a:srgbClr val="FFFFFF"/>
                </a:solidFill>
                <a:effectLst/>
                <a:latin typeface="DejaVuSans_3c_2"/>
              </a:rPr>
              <a:t>give people the idea about the trends that prices follow and also provide a predicted price value which they can refer before booking their flight.</a:t>
            </a:r>
            <a:endParaRPr lang="en-US" sz="2000" b="0" i="0" dirty="0">
              <a:effectLst/>
              <a:latin typeface="Inter"/>
            </a:endParaRPr>
          </a:p>
          <a:p>
            <a:pPr marL="0" indent="0">
              <a:buNone/>
            </a:pPr>
            <a:br>
              <a:rPr lang="en-US" dirty="0"/>
            </a:br>
            <a:endParaRPr lang="en-IN" dirty="0"/>
          </a:p>
        </p:txBody>
      </p:sp>
      <p:pic>
        <p:nvPicPr>
          <p:cNvPr id="5" name="Picture 4">
            <a:extLst>
              <a:ext uri="{FF2B5EF4-FFF2-40B4-BE49-F238E27FC236}">
                <a16:creationId xmlns:a16="http://schemas.microsoft.com/office/drawing/2014/main" id="{DFE0E9B5-23C2-154B-CF67-CE66053CF3A5}"/>
              </a:ext>
            </a:extLst>
          </p:cNvPr>
          <p:cNvPicPr>
            <a:picLocks noChangeAspect="1"/>
          </p:cNvPicPr>
          <p:nvPr/>
        </p:nvPicPr>
        <p:blipFill>
          <a:blip r:embed="rId2"/>
          <a:stretch>
            <a:fillRect/>
          </a:stretch>
        </p:blipFill>
        <p:spPr>
          <a:xfrm>
            <a:off x="8309112" y="1367626"/>
            <a:ext cx="3482671" cy="4055164"/>
          </a:xfrm>
          <a:prstGeom prst="rect">
            <a:avLst/>
          </a:prstGeom>
        </p:spPr>
      </p:pic>
    </p:spTree>
    <p:extLst>
      <p:ext uri="{BB962C8B-B14F-4D97-AF65-F5344CB8AC3E}">
        <p14:creationId xmlns:p14="http://schemas.microsoft.com/office/powerpoint/2010/main" val="318436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EC1C-DAC5-9FFD-835E-58EEB8D47BA0}"/>
              </a:ext>
            </a:extLst>
          </p:cNvPr>
          <p:cNvSpPr>
            <a:spLocks noGrp="1"/>
          </p:cNvSpPr>
          <p:nvPr>
            <p:ph type="title"/>
          </p:nvPr>
        </p:nvSpPr>
        <p:spPr>
          <a:xfrm>
            <a:off x="571991" y="238897"/>
            <a:ext cx="9844217" cy="774357"/>
          </a:xfrm>
        </p:spPr>
        <p:txBody>
          <a:bodyPr anchor="b" anchorCtr="1">
            <a:normAutofit/>
          </a:bodyPr>
          <a:lstStyle/>
          <a:p>
            <a:r>
              <a:rPr lang="en-IN" sz="2000" dirty="0"/>
              <a:t>The dataset contains the features, along with the prices of the flights.it contains 10683 recorde,10 input features and 1 output column –’price                                                   </a:t>
            </a:r>
            <a:endParaRPr lang="en-IN" dirty="0"/>
          </a:p>
        </p:txBody>
      </p:sp>
      <p:sp>
        <p:nvSpPr>
          <p:cNvPr id="4" name="Title 1">
            <a:extLst>
              <a:ext uri="{FF2B5EF4-FFF2-40B4-BE49-F238E27FC236}">
                <a16:creationId xmlns:a16="http://schemas.microsoft.com/office/drawing/2014/main" id="{C8B4ED72-04F1-93B4-E5BF-D2C8C9979B39}"/>
              </a:ext>
            </a:extLst>
          </p:cNvPr>
          <p:cNvSpPr txBox="1">
            <a:spLocks/>
          </p:cNvSpPr>
          <p:nvPr/>
        </p:nvSpPr>
        <p:spPr>
          <a:xfrm>
            <a:off x="584886" y="302570"/>
            <a:ext cx="10768914" cy="1593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
        <p:nvSpPr>
          <p:cNvPr id="5" name="TextBox 4">
            <a:extLst>
              <a:ext uri="{FF2B5EF4-FFF2-40B4-BE49-F238E27FC236}">
                <a16:creationId xmlns:a16="http://schemas.microsoft.com/office/drawing/2014/main" id="{AA3D205A-9585-93E8-7BD6-84B82B4F2FA0}"/>
              </a:ext>
            </a:extLst>
          </p:cNvPr>
          <p:cNvSpPr txBox="1"/>
          <p:nvPr/>
        </p:nvSpPr>
        <p:spPr>
          <a:xfrm>
            <a:off x="691978" y="1161535"/>
            <a:ext cx="9724230" cy="8556188"/>
          </a:xfrm>
          <a:prstGeom prst="rect">
            <a:avLst/>
          </a:prstGeom>
          <a:noFill/>
        </p:spPr>
        <p:txBody>
          <a:bodyPr wrap="square">
            <a:spAutoFit/>
          </a:bodyPr>
          <a:lstStyle/>
          <a:p>
            <a:r>
              <a:rPr lang="en-US" sz="2800" b="0" i="0" dirty="0">
                <a:solidFill>
                  <a:srgbClr val="FFFF00"/>
                </a:solidFill>
                <a:effectLst/>
                <a:latin typeface="-apple-system"/>
              </a:rPr>
              <a:t>Features:</a:t>
            </a:r>
          </a:p>
          <a:p>
            <a:endParaRPr lang="en-US" b="0" i="0" dirty="0">
              <a:effectLst/>
              <a:latin typeface="-apple-system"/>
            </a:endParaRPr>
          </a:p>
          <a:p>
            <a:pPr marL="285750" indent="-285750">
              <a:buFont typeface="Wingdings" panose="05000000000000000000" pitchFamily="2" charset="2"/>
              <a:buChar char="Ø"/>
            </a:pPr>
            <a:r>
              <a:rPr lang="en-US" b="0" i="0" dirty="0">
                <a:effectLst/>
                <a:latin typeface="-apple-system"/>
              </a:rPr>
              <a:t>Airline: So this column will have all the types of airlines like Indigo, Jet Airways, Air India, and many more</a:t>
            </a:r>
          </a:p>
          <a:p>
            <a:pPr marL="285750" indent="-285750">
              <a:buFont typeface="Wingdings" panose="05000000000000000000" pitchFamily="2" charset="2"/>
              <a:buChar char="Ø"/>
            </a:pPr>
            <a:endParaRPr lang="en-US" dirty="0">
              <a:latin typeface="-apple-system"/>
            </a:endParaRPr>
          </a:p>
          <a:p>
            <a:pPr marL="285750" indent="-285750">
              <a:buFont typeface="Wingdings" panose="05000000000000000000" pitchFamily="2" charset="2"/>
              <a:buChar char="Ø"/>
            </a:pPr>
            <a:endParaRPr lang="en-US" dirty="0">
              <a:latin typeface="-apple-system"/>
            </a:endParaRPr>
          </a:p>
          <a:p>
            <a:pPr marL="285750" indent="-285750">
              <a:buFont typeface="Wingdings" panose="05000000000000000000" pitchFamily="2" charset="2"/>
              <a:buChar char="Ø"/>
            </a:pPr>
            <a:r>
              <a:rPr lang="en-US" b="0" i="0" dirty="0">
                <a:effectLst/>
                <a:latin typeface="-apple-system"/>
              </a:rPr>
              <a:t>Date of</a:t>
            </a:r>
            <a:r>
              <a:rPr lang="en-US" dirty="0">
                <a:latin typeface="-apple-system"/>
              </a:rPr>
              <a:t> </a:t>
            </a:r>
            <a:r>
              <a:rPr lang="en-US" b="0" i="0" dirty="0">
                <a:effectLst/>
                <a:latin typeface="-apple-system"/>
              </a:rPr>
              <a:t>Journey: This column will let us know about the date on which the passenger's journey will start.</a:t>
            </a:r>
          </a:p>
          <a:p>
            <a:pPr marL="285750" indent="-285750">
              <a:buFont typeface="Wingdings" panose="05000000000000000000" pitchFamily="2" charset="2"/>
              <a:buChar char="Ø"/>
            </a:pPr>
            <a:endParaRPr lang="en-US" dirty="0">
              <a:latin typeface="-apple-system"/>
            </a:endParaRPr>
          </a:p>
          <a:p>
            <a:pPr marL="285750" indent="-285750">
              <a:buFont typeface="Wingdings" panose="05000000000000000000" pitchFamily="2" charset="2"/>
              <a:buChar char="Ø"/>
            </a:pPr>
            <a:endParaRPr lang="en-US" dirty="0">
              <a:latin typeface="-apple-system"/>
            </a:endParaRPr>
          </a:p>
          <a:p>
            <a:pPr marL="285750" indent="-285750">
              <a:buFont typeface="Wingdings" panose="05000000000000000000" pitchFamily="2" charset="2"/>
              <a:buChar char="Ø"/>
            </a:pPr>
            <a:r>
              <a:rPr lang="en-US" b="0" i="0" dirty="0">
                <a:effectLst/>
                <a:latin typeface="-apple-system"/>
              </a:rPr>
              <a:t>Source: This column holds the name of the place from where the passenger's journey will start.</a:t>
            </a:r>
          </a:p>
          <a:p>
            <a:pPr marL="285750" indent="-285750">
              <a:buFont typeface="Wingdings" panose="05000000000000000000" pitchFamily="2" charset="2"/>
              <a:buChar char="Ø"/>
            </a:pPr>
            <a:endParaRPr lang="en-US" dirty="0">
              <a:latin typeface="-apple-system"/>
            </a:endParaRPr>
          </a:p>
          <a:p>
            <a:pPr marL="285750" indent="-285750">
              <a:buFont typeface="Wingdings" panose="05000000000000000000" pitchFamily="2" charset="2"/>
              <a:buChar char="Ø"/>
            </a:pPr>
            <a:endParaRPr lang="en-US" b="0" i="0" dirty="0">
              <a:effectLst/>
              <a:latin typeface="-apple-system"/>
            </a:endParaRPr>
          </a:p>
          <a:p>
            <a:pPr marL="285750" indent="-285750">
              <a:buFont typeface="Wingdings" panose="05000000000000000000" pitchFamily="2" charset="2"/>
              <a:buChar char="Ø"/>
            </a:pPr>
            <a:r>
              <a:rPr lang="en-US" b="0" i="0" dirty="0">
                <a:effectLst/>
                <a:latin typeface="-apple-system"/>
              </a:rPr>
              <a:t>Destination: This column holds the name of the place to where passengers wanted to travel.</a:t>
            </a:r>
          </a:p>
          <a:p>
            <a:pPr marL="285750" indent="-285750">
              <a:buFont typeface="Wingdings" panose="05000000000000000000" pitchFamily="2" charset="2"/>
              <a:buChar char="Ø"/>
            </a:pPr>
            <a:endParaRPr lang="en-US" dirty="0">
              <a:latin typeface="-apple-system"/>
            </a:endParaRPr>
          </a:p>
          <a:p>
            <a:pPr marL="285750" indent="-285750">
              <a:buFont typeface="Wingdings" panose="05000000000000000000" pitchFamily="2" charset="2"/>
              <a:buChar char="Ø"/>
            </a:pPr>
            <a:endParaRPr lang="en-US" b="0" i="0" dirty="0">
              <a:effectLst/>
              <a:latin typeface="-apple-system"/>
            </a:endParaRPr>
          </a:p>
          <a:p>
            <a:pPr marL="285750" indent="-285750">
              <a:buFont typeface="Wingdings" panose="05000000000000000000" pitchFamily="2" charset="2"/>
              <a:buChar char="Ø"/>
            </a:pPr>
            <a:r>
              <a:rPr lang="en-US" b="0" i="0" dirty="0">
                <a:effectLst/>
                <a:latin typeface="-apple-system"/>
              </a:rPr>
              <a:t>Route: Here we can know about that what is the route through which passengers have opted to travel from his/her source to their destination.</a:t>
            </a:r>
          </a:p>
          <a:p>
            <a:pPr marL="285750" indent="-285750">
              <a:buFont typeface="Wingdings" panose="05000000000000000000" pitchFamily="2" charset="2"/>
              <a:buChar char="Ø"/>
            </a:pPr>
            <a:endParaRPr lang="en-US" dirty="0">
              <a:latin typeface="-apple-system"/>
            </a:endParaRPr>
          </a:p>
          <a:p>
            <a:pPr marL="285750" indent="-285750" algn="l">
              <a:buFont typeface="Wingdings" panose="05000000000000000000" pitchFamily="2" charset="2"/>
              <a:buChar char="Ø"/>
            </a:pPr>
            <a:r>
              <a:rPr lang="en-US" b="0" i="0" dirty="0">
                <a:effectLst/>
                <a:latin typeface="-apple-system"/>
              </a:rPr>
              <a:t>Arrival Time: Arrival time is when the passenger will reach his/her destination.</a:t>
            </a:r>
          </a:p>
          <a:p>
            <a:br>
              <a:rPr lang="en-US" dirty="0"/>
            </a:br>
            <a:endParaRPr lang="en-US" b="0" i="0" dirty="0">
              <a:effectLst/>
              <a:latin typeface="-apple-system"/>
            </a:endParaRPr>
          </a:p>
          <a:p>
            <a:pPr marL="285750" indent="-285750">
              <a:buFont typeface="Wingdings" panose="05000000000000000000" pitchFamily="2" charset="2"/>
              <a:buChar char="Ø"/>
            </a:pPr>
            <a:endParaRPr lang="en-US" dirty="0">
              <a:latin typeface="-apple-system"/>
            </a:endParaRPr>
          </a:p>
          <a:p>
            <a:pPr algn="l"/>
            <a:endParaRPr lang="en-US" b="0" i="0" dirty="0">
              <a:effectLst/>
              <a:latin typeface="-apple-system"/>
            </a:endParaRPr>
          </a:p>
          <a:p>
            <a:br>
              <a:rPr lang="en-US" dirty="0"/>
            </a:br>
            <a:endParaRPr lang="en-US" b="0" i="0" dirty="0">
              <a:effectLst/>
              <a:latin typeface="-apple-system"/>
            </a:endParaRPr>
          </a:p>
          <a:p>
            <a:pPr marL="285750" indent="-285750">
              <a:buFont typeface="Wingdings" panose="05000000000000000000" pitchFamily="2" charset="2"/>
              <a:buChar char="Ø"/>
            </a:pPr>
            <a:endParaRPr lang="en-US" dirty="0">
              <a:latin typeface="-apple-system"/>
            </a:endParaRPr>
          </a:p>
          <a:p>
            <a:pPr marL="285750" indent="-285750">
              <a:buFont typeface="Wingdings" panose="05000000000000000000" pitchFamily="2" charset="2"/>
              <a:buChar char="Ø"/>
            </a:pPr>
            <a:endParaRPr lang="en-US" b="0" i="0" dirty="0">
              <a:effectLst/>
              <a:latin typeface="-apple-system"/>
            </a:endParaRPr>
          </a:p>
          <a:p>
            <a:pPr marL="285750" indent="-285750">
              <a:buFont typeface="Wingdings" panose="05000000000000000000" pitchFamily="2" charset="2"/>
              <a:buChar char="Ø"/>
            </a:pPr>
            <a:endParaRPr lang="en-US" b="0" i="0" dirty="0">
              <a:effectLst/>
              <a:latin typeface="-apple-system"/>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05437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E00F9-30F3-92F8-E594-C99153D78380}"/>
              </a:ext>
            </a:extLst>
          </p:cNvPr>
          <p:cNvSpPr>
            <a:spLocks noGrp="1"/>
          </p:cNvSpPr>
          <p:nvPr>
            <p:ph idx="1"/>
          </p:nvPr>
        </p:nvSpPr>
        <p:spPr>
          <a:xfrm>
            <a:off x="597159" y="472125"/>
            <a:ext cx="10756641" cy="5704838"/>
          </a:xfrm>
        </p:spPr>
        <p:txBody>
          <a:bodyPr>
            <a:normAutofit/>
          </a:bodyPr>
          <a:lstStyle/>
          <a:p>
            <a:pPr marL="0" indent="0" algn="l" fontAlgn="base">
              <a:buNone/>
            </a:pPr>
            <a:endParaRPr lang="en-US" sz="3600" b="0" i="0" dirty="0">
              <a:effectLst/>
              <a:latin typeface="Inter"/>
            </a:endParaRPr>
          </a:p>
          <a:p>
            <a:pPr marL="0" indent="0" algn="l" fontAlgn="base">
              <a:buNone/>
            </a:pPr>
            <a:r>
              <a:rPr lang="en-IN" sz="3400" b="0" i="0" dirty="0">
                <a:effectLst/>
                <a:latin typeface="Inter"/>
              </a:rPr>
              <a:t>               </a:t>
            </a:r>
          </a:p>
          <a:p>
            <a:pPr marL="0" indent="0" algn="l" fontAlgn="base">
              <a:buNone/>
            </a:pPr>
            <a:r>
              <a:rPr lang="en-IN" sz="3400" b="0" i="0" dirty="0">
                <a:effectLst/>
                <a:latin typeface="Inter"/>
              </a:rPr>
              <a:t>       </a:t>
            </a:r>
          </a:p>
          <a:p>
            <a:pPr algn="l" fontAlgn="base"/>
            <a:endParaRPr lang="en-US" sz="1600" b="0" i="0" dirty="0">
              <a:effectLst/>
              <a:latin typeface="Inter"/>
            </a:endParaRPr>
          </a:p>
          <a:p>
            <a:pPr algn="l" fontAlgn="base"/>
            <a:endParaRPr lang="en-US" sz="2000" b="0" i="0" dirty="0">
              <a:effectLst/>
              <a:latin typeface="Inter"/>
            </a:endParaRPr>
          </a:p>
          <a:p>
            <a:endParaRPr lang="en-IN" dirty="0"/>
          </a:p>
        </p:txBody>
      </p:sp>
      <p:sp>
        <p:nvSpPr>
          <p:cNvPr id="5" name="TextBox 4">
            <a:extLst>
              <a:ext uri="{FF2B5EF4-FFF2-40B4-BE49-F238E27FC236}">
                <a16:creationId xmlns:a16="http://schemas.microsoft.com/office/drawing/2014/main" id="{B0549C1F-CC3A-6C30-C204-71C3ABE1C0ED}"/>
              </a:ext>
            </a:extLst>
          </p:cNvPr>
          <p:cNvSpPr txBox="1"/>
          <p:nvPr/>
        </p:nvSpPr>
        <p:spPr>
          <a:xfrm>
            <a:off x="254442" y="302151"/>
            <a:ext cx="6138407" cy="3693319"/>
          </a:xfrm>
          <a:prstGeom prst="rect">
            <a:avLst/>
          </a:prstGeom>
          <a:noFill/>
        </p:spPr>
        <p:txBody>
          <a:bodyPr wrap="square">
            <a:spAutoFit/>
          </a:bodyPr>
          <a:lstStyle/>
          <a:p>
            <a:pPr marL="285750" indent="-285750" algn="l">
              <a:buFont typeface="Wingdings" panose="05000000000000000000" pitchFamily="2" charset="2"/>
              <a:buChar char="Ø"/>
            </a:pPr>
            <a:r>
              <a:rPr lang="en-US" b="0" i="0" dirty="0">
                <a:effectLst/>
                <a:latin typeface="-apple-system"/>
              </a:rPr>
              <a:t>Duration: Duration is the whole time period that a flight will take to complete its journey from source to destination.</a:t>
            </a:r>
          </a:p>
          <a:p>
            <a:pPr marL="285750" indent="-285750" algn="l">
              <a:buFont typeface="Wingdings" panose="05000000000000000000" pitchFamily="2" charset="2"/>
              <a:buChar char="Ø"/>
            </a:pPr>
            <a:endParaRPr lang="en-US" dirty="0">
              <a:latin typeface="-apple-system"/>
            </a:endParaRPr>
          </a:p>
          <a:p>
            <a:pPr marL="285750" indent="-285750">
              <a:buFont typeface="Wingdings" panose="05000000000000000000" pitchFamily="2" charset="2"/>
              <a:buChar char="Ø"/>
            </a:pPr>
            <a:r>
              <a:rPr lang="en-US" b="0" i="0" dirty="0">
                <a:effectLst/>
                <a:latin typeface="-apple-system"/>
              </a:rPr>
              <a:t>Total Stops: This will let us know in how many places flights will stop there for the flight in the whole journey.</a:t>
            </a:r>
          </a:p>
          <a:p>
            <a:pPr marL="285750" indent="-285750" algn="l">
              <a:buFont typeface="Wingdings" panose="05000000000000000000" pitchFamily="2" charset="2"/>
              <a:buChar char="Ø"/>
            </a:pPr>
            <a:endParaRPr lang="en-US" b="0" i="0" dirty="0">
              <a:effectLst/>
              <a:latin typeface="-apple-system"/>
            </a:endParaRPr>
          </a:p>
          <a:p>
            <a:pPr marL="285750" indent="-285750" algn="l">
              <a:buFont typeface="Wingdings" panose="05000000000000000000" pitchFamily="2" charset="2"/>
              <a:buChar char="Ø"/>
            </a:pPr>
            <a:endParaRPr lang="en-US" dirty="0">
              <a:latin typeface="-apple-system"/>
            </a:endParaRPr>
          </a:p>
          <a:p>
            <a:pPr marL="285750" indent="-285750" algn="l">
              <a:buFont typeface="Wingdings" panose="05000000000000000000" pitchFamily="2" charset="2"/>
              <a:buChar char="Ø"/>
            </a:pPr>
            <a:r>
              <a:rPr lang="en-US" b="0" i="0" dirty="0">
                <a:effectLst/>
                <a:latin typeface="-apple-system"/>
              </a:rPr>
              <a:t>Additional Info: In this column, we will get information about food, kind of food, and other amenities.</a:t>
            </a:r>
          </a:p>
          <a:p>
            <a:pPr marL="285750" indent="-285750" algn="l">
              <a:buFont typeface="Wingdings" panose="05000000000000000000" pitchFamily="2" charset="2"/>
              <a:buChar char="Ø"/>
            </a:pPr>
            <a:endParaRPr lang="en-US" dirty="0">
              <a:latin typeface="-apple-system"/>
            </a:endParaRPr>
          </a:p>
          <a:p>
            <a:pPr marL="285750" indent="-285750">
              <a:buFont typeface="Wingdings" panose="05000000000000000000" pitchFamily="2" charset="2"/>
              <a:buChar char="Ø"/>
            </a:pPr>
            <a:r>
              <a:rPr lang="en-US" b="0" i="0" dirty="0">
                <a:effectLst/>
                <a:latin typeface="-apple-system"/>
              </a:rPr>
              <a:t>Price: Price of the flight for a complete journey including all the expenses before onboarding.</a:t>
            </a:r>
          </a:p>
          <a:p>
            <a:pPr marL="285750" indent="-285750" algn="l">
              <a:buFont typeface="Wingdings" panose="05000000000000000000" pitchFamily="2" charset="2"/>
              <a:buChar char="Ø"/>
            </a:pPr>
            <a:endParaRPr lang="en-US" b="0" i="0" dirty="0">
              <a:effectLst/>
              <a:latin typeface="-apple-system"/>
            </a:endParaRPr>
          </a:p>
        </p:txBody>
      </p:sp>
    </p:spTree>
    <p:extLst>
      <p:ext uri="{BB962C8B-B14F-4D97-AF65-F5344CB8AC3E}">
        <p14:creationId xmlns:p14="http://schemas.microsoft.com/office/powerpoint/2010/main" val="336926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FDCE6-C502-7413-DCEA-E0B7E94AA227}"/>
              </a:ext>
            </a:extLst>
          </p:cNvPr>
          <p:cNvSpPr>
            <a:spLocks noGrp="1"/>
          </p:cNvSpPr>
          <p:nvPr>
            <p:ph idx="1"/>
          </p:nvPr>
        </p:nvSpPr>
        <p:spPr>
          <a:xfrm>
            <a:off x="182881" y="1347638"/>
            <a:ext cx="7235686" cy="5355311"/>
          </a:xfrm>
        </p:spPr>
        <p:txBody>
          <a:bodyPr/>
          <a:lstStyle/>
          <a:p>
            <a:pPr marL="0" indent="0" algn="l" fontAlgn="base">
              <a:buNone/>
            </a:pPr>
            <a:endParaRPr lang="en-US" sz="2000" b="0" i="0" dirty="0">
              <a:effectLst/>
              <a:latin typeface="Inter"/>
            </a:endParaRPr>
          </a:p>
          <a:p>
            <a:endParaRPr lang="en-IN" dirty="0"/>
          </a:p>
        </p:txBody>
      </p:sp>
      <p:pic>
        <p:nvPicPr>
          <p:cNvPr id="1026" name="Picture 2" descr="12 Factors To Consider When Making An Online Air Ticket Booking - Trend  Around Us">
            <a:extLst>
              <a:ext uri="{FF2B5EF4-FFF2-40B4-BE49-F238E27FC236}">
                <a16:creationId xmlns:a16="http://schemas.microsoft.com/office/drawing/2014/main" id="{6237F78F-0155-3704-8857-F3F118D23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840" y="709127"/>
            <a:ext cx="3934570" cy="48329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8E16F7-1E26-7554-6E92-6B52775CEDA0}"/>
              </a:ext>
            </a:extLst>
          </p:cNvPr>
          <p:cNvSpPr txBox="1"/>
          <p:nvPr/>
        </p:nvSpPr>
        <p:spPr>
          <a:xfrm>
            <a:off x="527366" y="524461"/>
            <a:ext cx="6094674" cy="461665"/>
          </a:xfrm>
          <a:prstGeom prst="rect">
            <a:avLst/>
          </a:prstGeom>
          <a:noFill/>
          <a:ln>
            <a:solidFill>
              <a:schemeClr val="tx2">
                <a:lumMod val="10000"/>
              </a:schemeClr>
            </a:solidFill>
          </a:ln>
        </p:spPr>
        <p:txBody>
          <a:bodyPr wrap="square">
            <a:spAutoFit/>
          </a:bodyPr>
          <a:lstStyle/>
          <a:p>
            <a:r>
              <a:rPr lang="en-IN" sz="2400" i="1" dirty="0">
                <a:solidFill>
                  <a:schemeClr val="accent6">
                    <a:lumMod val="50000"/>
                  </a:schemeClr>
                </a:solidFill>
                <a:effectLst>
                  <a:outerShdw blurRad="38100" dist="38100" dir="2700000" algn="tl">
                    <a:srgbClr val="000000">
                      <a:alpha val="43137"/>
                    </a:srgbClr>
                  </a:outerShdw>
                </a:effectLst>
                <a:highlight>
                  <a:srgbClr val="FFFF00"/>
                </a:highlight>
                <a:latin typeface="Algerian" panose="04020705040A02060702" pitchFamily="82" charset="0"/>
              </a:rPr>
              <a:t>Project process</a:t>
            </a:r>
            <a:endParaRPr lang="en-IN" sz="2400" dirty="0">
              <a:highlight>
                <a:srgbClr val="FFFF00"/>
              </a:highlight>
            </a:endParaRPr>
          </a:p>
        </p:txBody>
      </p:sp>
      <p:sp>
        <p:nvSpPr>
          <p:cNvPr id="7" name="TextBox 6">
            <a:extLst>
              <a:ext uri="{FF2B5EF4-FFF2-40B4-BE49-F238E27FC236}">
                <a16:creationId xmlns:a16="http://schemas.microsoft.com/office/drawing/2014/main" id="{FCF27B84-19AA-748C-CBEC-4BC7E053F118}"/>
              </a:ext>
            </a:extLst>
          </p:cNvPr>
          <p:cNvSpPr txBox="1"/>
          <p:nvPr/>
        </p:nvSpPr>
        <p:spPr>
          <a:xfrm>
            <a:off x="91440" y="1749287"/>
            <a:ext cx="7084612" cy="535531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800" b="1" dirty="0">
                <a:solidFill>
                  <a:schemeClr val="tx1">
                    <a:lumMod val="65000"/>
                    <a:lumOff val="35000"/>
                  </a:schemeClr>
                </a:solidFill>
                <a:latin typeface="Ebrima" panose="02000000000000000000" pitchFamily="2" charset="0"/>
              </a:rPr>
              <a:t>RESEARCH AND BUSINESS UNDERSTANDING</a:t>
            </a:r>
            <a:endParaRPr lang="en-IN" sz="1800" b="1" i="0" u="none" strike="noStrike" baseline="0" dirty="0">
              <a:solidFill>
                <a:schemeClr val="tx1">
                  <a:lumMod val="65000"/>
                  <a:lumOff val="35000"/>
                </a:schemeClr>
              </a:solidFill>
              <a:latin typeface="Roboto" panose="020B0604020202020204" pitchFamily="2" charset="0"/>
            </a:endParaRPr>
          </a:p>
          <a:p>
            <a:pPr>
              <a:lnSpc>
                <a:spcPct val="150000"/>
              </a:lnSpc>
            </a:pPr>
            <a:r>
              <a:rPr lang="en-US" sz="1800" b="0" i="0" u="none" strike="noStrike" baseline="0" dirty="0">
                <a:solidFill>
                  <a:schemeClr val="tx1">
                    <a:lumMod val="65000"/>
                    <a:lumOff val="35000"/>
                  </a:schemeClr>
                </a:solidFill>
                <a:latin typeface="Calibri" panose="020F0502020204030204" pitchFamily="34" charset="0"/>
              </a:rPr>
              <a:t>    The first thing </a:t>
            </a:r>
            <a:r>
              <a:rPr lang="en-US" dirty="0">
                <a:solidFill>
                  <a:schemeClr val="tx1">
                    <a:lumMod val="65000"/>
                    <a:lumOff val="35000"/>
                  </a:schemeClr>
                </a:solidFill>
                <a:latin typeface="Calibri" panose="020F0502020204030204" pitchFamily="34" charset="0"/>
              </a:rPr>
              <a:t>I did before step into a process of working with dataset I </a:t>
            </a:r>
            <a:r>
              <a:rPr lang="en-US" dirty="0" err="1">
                <a:solidFill>
                  <a:schemeClr val="tx1">
                    <a:lumMod val="65000"/>
                    <a:lumOff val="35000"/>
                  </a:schemeClr>
                </a:solidFill>
                <a:latin typeface="Calibri" panose="020F0502020204030204" pitchFamily="34" charset="0"/>
              </a:rPr>
              <a:t>througly</a:t>
            </a:r>
            <a:r>
              <a:rPr lang="en-US" dirty="0">
                <a:solidFill>
                  <a:schemeClr val="tx1">
                    <a:lumMod val="65000"/>
                    <a:lumOff val="35000"/>
                  </a:schemeClr>
                </a:solidFill>
                <a:latin typeface="Calibri" panose="020F0502020204030204" pitchFamily="34" charset="0"/>
              </a:rPr>
              <a:t> understand what is the problem statement what are the key factors when coming to flight price and all</a:t>
            </a:r>
            <a:endParaRPr lang="en-IN" sz="1800" b="0" i="0" u="none" strike="noStrike" baseline="0" dirty="0">
              <a:solidFill>
                <a:schemeClr val="tx1">
                  <a:lumMod val="65000"/>
                  <a:lumOff val="35000"/>
                </a:schemeClr>
              </a:solidFill>
              <a:latin typeface="Ebrima" panose="02000000000000000000" pitchFamily="2" charset="0"/>
            </a:endParaRPr>
          </a:p>
          <a:p>
            <a:pPr marL="285750" indent="-285750">
              <a:lnSpc>
                <a:spcPct val="150000"/>
              </a:lnSpc>
              <a:buFont typeface="Arial" panose="020B0604020202020204" pitchFamily="34" charset="0"/>
              <a:buChar char="•"/>
            </a:pPr>
            <a:r>
              <a:rPr lang="en-IN" sz="1800" b="1" i="0" u="none" strike="noStrike" baseline="0" dirty="0">
                <a:solidFill>
                  <a:schemeClr val="tx1">
                    <a:lumMod val="65000"/>
                    <a:lumOff val="35000"/>
                  </a:schemeClr>
                </a:solidFill>
                <a:latin typeface="Ebrima" panose="02000000000000000000" pitchFamily="2" charset="0"/>
              </a:rPr>
              <a:t>DATA PRE-PROCESSING</a:t>
            </a:r>
            <a:endParaRPr lang="en-IN" sz="1800" b="1" i="0" u="none" strike="noStrike" baseline="0" dirty="0">
              <a:solidFill>
                <a:schemeClr val="tx1">
                  <a:lumMod val="65000"/>
                  <a:lumOff val="35000"/>
                </a:schemeClr>
              </a:solidFill>
              <a:latin typeface="Calibri" panose="020F0502020204030204" pitchFamily="34" charset="0"/>
            </a:endParaRPr>
          </a:p>
          <a:p>
            <a:pPr>
              <a:lnSpc>
                <a:spcPct val="150000"/>
              </a:lnSpc>
            </a:pPr>
            <a:r>
              <a:rPr lang="en-US" sz="1800" b="0" i="0" u="none" strike="noStrike" baseline="0" dirty="0">
                <a:solidFill>
                  <a:schemeClr val="tx1">
                    <a:lumMod val="65000"/>
                    <a:lumOff val="35000"/>
                  </a:schemeClr>
                </a:solidFill>
                <a:latin typeface="Calibri" panose="020F0502020204030204" pitchFamily="34" charset="0"/>
              </a:rPr>
              <a:t>     Data preprocessing can refer to the manipulation or dropping of data before it is used in order to ensure or enhance performance, and is an important step in the data mining process.</a:t>
            </a:r>
          </a:p>
          <a:p>
            <a:pPr marL="285750" indent="-285750">
              <a:lnSpc>
                <a:spcPct val="150000"/>
              </a:lnSpc>
              <a:buFont typeface="Arial" panose="020B0604020202020204" pitchFamily="34" charset="0"/>
              <a:buChar char="•"/>
            </a:pPr>
            <a:r>
              <a:rPr lang="en-IN" sz="1800" b="1" i="0" u="none" strike="noStrike" baseline="0" dirty="0">
                <a:solidFill>
                  <a:schemeClr val="tx1">
                    <a:lumMod val="65000"/>
                    <a:lumOff val="35000"/>
                  </a:schemeClr>
                </a:solidFill>
                <a:latin typeface="Ebrima" panose="02000000000000000000" pitchFamily="2" charset="0"/>
              </a:rPr>
              <a:t>EDA</a:t>
            </a:r>
            <a:endParaRPr lang="en-IN" sz="1800" b="1" i="0" u="none" strike="noStrike" baseline="0" dirty="0">
              <a:solidFill>
                <a:schemeClr val="tx1">
                  <a:lumMod val="65000"/>
                  <a:lumOff val="35000"/>
                </a:schemeClr>
              </a:solidFill>
              <a:latin typeface="Roboto" panose="020B0604020202020204" pitchFamily="2" charset="0"/>
            </a:endParaRPr>
          </a:p>
          <a:p>
            <a:pPr>
              <a:lnSpc>
                <a:spcPct val="150000"/>
              </a:lnSpc>
            </a:pPr>
            <a:r>
              <a:rPr lang="en-US" sz="1800" b="0" i="0" u="none" strike="noStrike" baseline="0" dirty="0">
                <a:solidFill>
                  <a:schemeClr val="tx1">
                    <a:lumMod val="65000"/>
                    <a:lumOff val="35000"/>
                  </a:schemeClr>
                </a:solidFill>
                <a:latin typeface="Calibri" panose="020F0502020204030204" pitchFamily="34" charset="0"/>
              </a:rPr>
              <a:t>     Exploratory data analysis is an approach to analyzing data sets to summarize their main characteristics, often using statistical graphics and other data visualization methods.</a:t>
            </a:r>
          </a:p>
          <a:p>
            <a:pPr marL="285750" indent="-285750">
              <a:buFont typeface="Arial" panose="020B0604020202020204" pitchFamily="34" charset="0"/>
              <a:buChar char="•"/>
            </a:pPr>
            <a:endParaRPr lang="en-US" sz="1800" b="0" i="0" u="none" strike="noStrike" baseline="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202064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6D132-9667-8AF4-ECE5-78E5EFC10A7A}"/>
              </a:ext>
            </a:extLst>
          </p:cNvPr>
          <p:cNvSpPr>
            <a:spLocks noGrp="1"/>
          </p:cNvSpPr>
          <p:nvPr>
            <p:ph idx="1"/>
          </p:nvPr>
        </p:nvSpPr>
        <p:spPr>
          <a:xfrm>
            <a:off x="365761" y="699715"/>
            <a:ext cx="5057030" cy="5157491"/>
          </a:xfrm>
        </p:spPr>
        <p:txBody>
          <a:bodyPr>
            <a:normAutofit/>
          </a:bodyPr>
          <a:lstStyle/>
          <a:p>
            <a:pPr marL="285750" indent="-285750">
              <a:buFont typeface="Arial" panose="020B0604020202020204" pitchFamily="34" charset="0"/>
              <a:buChar char="•"/>
            </a:pPr>
            <a:r>
              <a:rPr lang="en-US" b="1" dirty="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rPr>
              <a:t>Feature engineering</a:t>
            </a:r>
          </a:p>
          <a:p>
            <a:pPr marL="0" indent="0">
              <a:buNone/>
            </a:pPr>
            <a:r>
              <a:rPr lang="en-US" b="1" dirty="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rPr>
              <a:t>    </a:t>
            </a:r>
            <a:r>
              <a:rPr lang="en-US" dirty="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rPr>
              <a:t>feature engineering is the creation of features from raw data. feature engineering includes determining required features for ML model. analysis for understanding statistics ,distribution, implementing one hot encoding and imputation, and more. Tools like python and python libraries are used.</a:t>
            </a:r>
          </a:p>
          <a:p>
            <a:pPr marL="285750" indent="-285750">
              <a:buFont typeface="Arial" panose="020B0604020202020204" pitchFamily="34" charset="0"/>
              <a:buChar char="•"/>
            </a:pPr>
            <a:r>
              <a:rPr lang="en-US" b="1" dirty="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rPr>
              <a:t> </a:t>
            </a:r>
            <a:r>
              <a:rPr lang="en-IN" sz="2000" b="1" i="0" u="none" strike="noStrike" baseline="0" dirty="0">
                <a:solidFill>
                  <a:schemeClr val="tx1">
                    <a:lumMod val="65000"/>
                    <a:lumOff val="35000"/>
                  </a:schemeClr>
                </a:solidFill>
                <a:latin typeface="Ebrima" panose="02000000000000000000" pitchFamily="2" charset="0"/>
              </a:rPr>
              <a:t>MODEL BUILDING</a:t>
            </a:r>
          </a:p>
          <a:p>
            <a:pPr marL="0" indent="0">
              <a:buNone/>
            </a:pPr>
            <a:r>
              <a:rPr lang="en-US" sz="2000" b="1" i="0" u="none" strike="noStrike" baseline="0" dirty="0">
                <a:solidFill>
                  <a:schemeClr val="tx1">
                    <a:lumMod val="65000"/>
                    <a:lumOff val="35000"/>
                  </a:schemeClr>
                </a:solidFill>
                <a:latin typeface="Calibri" panose="020F0502020204030204" pitchFamily="34" charset="0"/>
              </a:rPr>
              <a:t>     M</a:t>
            </a:r>
            <a:r>
              <a:rPr lang="en-US" sz="2000" b="0" i="0" u="none" strike="noStrike" baseline="0" dirty="0">
                <a:solidFill>
                  <a:schemeClr val="tx1">
                    <a:lumMod val="65000"/>
                    <a:lumOff val="35000"/>
                  </a:schemeClr>
                </a:solidFill>
                <a:latin typeface="Calibri" panose="020F0502020204030204" pitchFamily="34" charset="0"/>
              </a:rPr>
              <a:t>odel building process where different machine learning algorithms are used to make different machine learning models for various applications.</a:t>
            </a:r>
          </a:p>
          <a:p>
            <a:pPr marL="0" indent="0" algn="l" fontAlgn="base">
              <a:buNone/>
            </a:pPr>
            <a:endParaRPr lang="en-US" b="0" i="0" dirty="0">
              <a:effectLst/>
              <a:latin typeface="Inter"/>
            </a:endParaRPr>
          </a:p>
        </p:txBody>
      </p:sp>
      <p:pic>
        <p:nvPicPr>
          <p:cNvPr id="4" name="Picture 3">
            <a:extLst>
              <a:ext uri="{FF2B5EF4-FFF2-40B4-BE49-F238E27FC236}">
                <a16:creationId xmlns:a16="http://schemas.microsoft.com/office/drawing/2014/main" id="{92205C1D-DB1D-009E-DA9A-DCB3FCA3DAC8}"/>
              </a:ext>
            </a:extLst>
          </p:cNvPr>
          <p:cNvPicPr>
            <a:picLocks noChangeAspect="1"/>
          </p:cNvPicPr>
          <p:nvPr/>
        </p:nvPicPr>
        <p:blipFill>
          <a:blip r:embed="rId2"/>
          <a:stretch>
            <a:fillRect/>
          </a:stretch>
        </p:blipFill>
        <p:spPr>
          <a:xfrm>
            <a:off x="5831004" y="1598147"/>
            <a:ext cx="5652240" cy="4171670"/>
          </a:xfrm>
          <a:prstGeom prst="rect">
            <a:avLst/>
          </a:prstGeom>
        </p:spPr>
      </p:pic>
    </p:spTree>
    <p:extLst>
      <p:ext uri="{BB962C8B-B14F-4D97-AF65-F5344CB8AC3E}">
        <p14:creationId xmlns:p14="http://schemas.microsoft.com/office/powerpoint/2010/main" val="196786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E1C85-590A-4E7C-5D6A-D9EFF306AE61}"/>
              </a:ext>
            </a:extLst>
          </p:cNvPr>
          <p:cNvSpPr>
            <a:spLocks noGrp="1"/>
          </p:cNvSpPr>
          <p:nvPr>
            <p:ph idx="1"/>
          </p:nvPr>
        </p:nvSpPr>
        <p:spPr>
          <a:xfrm>
            <a:off x="310101" y="1049573"/>
            <a:ext cx="5518205" cy="4016208"/>
          </a:xfrm>
        </p:spPr>
        <p:txBody>
          <a:bodyPr>
            <a:normAutofit/>
          </a:bodyPr>
          <a:lstStyle/>
          <a:p>
            <a:pPr marL="0" indent="0" algn="l" fontAlgn="base">
              <a:buNone/>
            </a:pPr>
            <a:endParaRPr lang="en-US" sz="2000" b="0" i="0" dirty="0">
              <a:effectLst/>
              <a:latin typeface="Inter"/>
            </a:endParaRPr>
          </a:p>
          <a:p>
            <a:pPr algn="l" fontAlgn="base"/>
            <a:endParaRPr lang="en-US" b="0" i="0" dirty="0">
              <a:solidFill>
                <a:srgbClr val="5F6368"/>
              </a:solidFill>
              <a:effectLst/>
              <a:latin typeface="Inter"/>
            </a:endParaRPr>
          </a:p>
          <a:p>
            <a:pPr algn="l" fontAlgn="base"/>
            <a:endParaRPr lang="en-US" b="0" i="0" dirty="0">
              <a:solidFill>
                <a:srgbClr val="5F6368"/>
              </a:solidFill>
              <a:effectLst/>
              <a:latin typeface="Inter"/>
            </a:endParaRPr>
          </a:p>
        </p:txBody>
      </p:sp>
      <p:sp>
        <p:nvSpPr>
          <p:cNvPr id="6" name="TextBox 5">
            <a:extLst>
              <a:ext uri="{FF2B5EF4-FFF2-40B4-BE49-F238E27FC236}">
                <a16:creationId xmlns:a16="http://schemas.microsoft.com/office/drawing/2014/main" id="{DF0A4CE0-251B-967A-4681-477E13D76C33}"/>
              </a:ext>
            </a:extLst>
          </p:cNvPr>
          <p:cNvSpPr txBox="1"/>
          <p:nvPr/>
        </p:nvSpPr>
        <p:spPr>
          <a:xfrm>
            <a:off x="381569" y="302149"/>
            <a:ext cx="8434439" cy="523220"/>
          </a:xfrm>
          <a:prstGeom prst="rect">
            <a:avLst/>
          </a:prstGeom>
          <a:noFill/>
        </p:spPr>
        <p:txBody>
          <a:bodyPr wrap="square">
            <a:spAutoFit/>
          </a:bodyPr>
          <a:lstStyle/>
          <a:p>
            <a:r>
              <a:rPr lang="en-IN" sz="2800" b="1" i="0" dirty="0">
                <a:effectLst/>
                <a:latin typeface="Helvetica Neue"/>
              </a:rPr>
              <a:t>Exploratory Data Analysis</a:t>
            </a:r>
          </a:p>
        </p:txBody>
      </p:sp>
      <p:pic>
        <p:nvPicPr>
          <p:cNvPr id="2050" name="Picture 2">
            <a:extLst>
              <a:ext uri="{FF2B5EF4-FFF2-40B4-BE49-F238E27FC236}">
                <a16:creationId xmlns:a16="http://schemas.microsoft.com/office/drawing/2014/main" id="{FEFE5EE2-5F7B-9C6A-7334-1923D8A0D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02" y="1332701"/>
            <a:ext cx="4866198" cy="35754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42F96E-D83C-729D-F853-FDF2DDDB5D33}"/>
              </a:ext>
            </a:extLst>
          </p:cNvPr>
          <p:cNvSpPr txBox="1"/>
          <p:nvPr/>
        </p:nvSpPr>
        <p:spPr>
          <a:xfrm>
            <a:off x="840302" y="5208104"/>
            <a:ext cx="4542731" cy="1200329"/>
          </a:xfrm>
          <a:prstGeom prst="rect">
            <a:avLst/>
          </a:prstGeom>
          <a:noFill/>
        </p:spPr>
        <p:txBody>
          <a:bodyPr wrap="square">
            <a:spAutoFit/>
          </a:bodyPr>
          <a:lstStyle/>
          <a:p>
            <a:pPr algn="l"/>
            <a:r>
              <a:rPr lang="en-US" b="0" i="0" dirty="0">
                <a:effectLst/>
                <a:latin typeface="Helvetica Neue"/>
              </a:rPr>
              <a:t>Jet Airways Operates the Most </a:t>
            </a:r>
            <a:r>
              <a:rPr lang="en-US" b="0" i="0" dirty="0" err="1">
                <a:effectLst/>
                <a:latin typeface="Helvetica Neue"/>
              </a:rPr>
              <a:t>no.of</a:t>
            </a:r>
            <a:r>
              <a:rPr lang="en-US" b="0" i="0" dirty="0">
                <a:effectLst/>
                <a:latin typeface="Helvetica Neue"/>
              </a:rPr>
              <a:t> Flights,</a:t>
            </a:r>
          </a:p>
          <a:p>
            <a:pPr algn="l"/>
            <a:r>
              <a:rPr lang="en-US" b="0" i="0" dirty="0">
                <a:effectLst/>
                <a:latin typeface="Helvetica Neue"/>
              </a:rPr>
              <a:t>Indigo, Air India, Jet Airways, SpiceJet operates major chunk of the flights.</a:t>
            </a:r>
          </a:p>
        </p:txBody>
      </p:sp>
      <p:pic>
        <p:nvPicPr>
          <p:cNvPr id="2052" name="Picture 4">
            <a:extLst>
              <a:ext uri="{FF2B5EF4-FFF2-40B4-BE49-F238E27FC236}">
                <a16:creationId xmlns:a16="http://schemas.microsoft.com/office/drawing/2014/main" id="{63BA0BAD-44D4-274E-55E5-D4B2A4B17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616" y="1281391"/>
            <a:ext cx="4102873" cy="3626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8811B03-3D85-720E-5CDF-351E30A68E65}"/>
              </a:ext>
            </a:extLst>
          </p:cNvPr>
          <p:cNvSpPr txBox="1"/>
          <p:nvPr/>
        </p:nvSpPr>
        <p:spPr>
          <a:xfrm>
            <a:off x="7068712" y="5208104"/>
            <a:ext cx="4444778" cy="923330"/>
          </a:xfrm>
          <a:prstGeom prst="rect">
            <a:avLst/>
          </a:prstGeom>
          <a:noFill/>
        </p:spPr>
        <p:txBody>
          <a:bodyPr wrap="square">
            <a:spAutoFit/>
          </a:bodyPr>
          <a:lstStyle/>
          <a:p>
            <a:r>
              <a:rPr lang="en-US" b="0" i="0" dirty="0">
                <a:effectLst/>
                <a:latin typeface="Helvetica Neue"/>
              </a:rPr>
              <a:t>Delhi is the Busiest Airport with 4536 flights followed by Kolkata and Bangalore Airports.</a:t>
            </a:r>
            <a:endParaRPr lang="en-IN" dirty="0"/>
          </a:p>
        </p:txBody>
      </p:sp>
    </p:spTree>
    <p:extLst>
      <p:ext uri="{BB962C8B-B14F-4D97-AF65-F5344CB8AC3E}">
        <p14:creationId xmlns:p14="http://schemas.microsoft.com/office/powerpoint/2010/main" val="39819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15CF-051F-B1C9-CEDB-0D7FE7EB6E28}"/>
              </a:ext>
            </a:extLst>
          </p:cNvPr>
          <p:cNvSpPr>
            <a:spLocks noGrp="1"/>
          </p:cNvSpPr>
          <p:nvPr>
            <p:ph type="title"/>
          </p:nvPr>
        </p:nvSpPr>
        <p:spPr>
          <a:xfrm flipV="1">
            <a:off x="498602" y="-357809"/>
            <a:ext cx="10772775" cy="282273"/>
          </a:xfrm>
        </p:spPr>
        <p:txBody>
          <a:bodyPr>
            <a:normAutofit fontScale="90000"/>
          </a:bodyPr>
          <a:lstStyle/>
          <a:p>
            <a:endParaRPr lang="en-IN" sz="32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AA90E0DF-AFD8-C5C1-794B-43AB8B23B01D}"/>
              </a:ext>
            </a:extLst>
          </p:cNvPr>
          <p:cNvSpPr>
            <a:spLocks noGrp="1"/>
          </p:cNvSpPr>
          <p:nvPr>
            <p:ph idx="1"/>
          </p:nvPr>
        </p:nvSpPr>
        <p:spPr>
          <a:xfrm>
            <a:off x="620674" y="1095562"/>
            <a:ext cx="5811690" cy="4267270"/>
          </a:xfrm>
        </p:spPr>
        <p:txBody>
          <a:bodyPr>
            <a:normAutofit/>
          </a:bodyPr>
          <a:lstStyle/>
          <a:p>
            <a:pPr>
              <a:lnSpc>
                <a:spcPct val="100000"/>
              </a:lnSpc>
              <a:buFont typeface="Arial" panose="020B0604020202020204" pitchFamily="34" charset="0"/>
              <a:buChar char="•"/>
            </a:pPr>
            <a:endParaRPr lang="en-IN" sz="2000" dirty="0"/>
          </a:p>
          <a:p>
            <a:pPr marL="0" indent="0">
              <a:lnSpc>
                <a:spcPct val="100000"/>
              </a:lnSpc>
              <a:buNone/>
            </a:pPr>
            <a:r>
              <a:rPr lang="en-IN" sz="2000" dirty="0"/>
              <a:t>                                                                                                      </a:t>
            </a:r>
          </a:p>
          <a:p>
            <a:pPr marL="0" indent="0">
              <a:lnSpc>
                <a:spcPct val="100000"/>
              </a:lnSpc>
              <a:buNone/>
            </a:pPr>
            <a:endParaRPr lang="en-IN" sz="2000" dirty="0"/>
          </a:p>
        </p:txBody>
      </p:sp>
      <p:pic>
        <p:nvPicPr>
          <p:cNvPr id="3074" name="Picture 2">
            <a:extLst>
              <a:ext uri="{FF2B5EF4-FFF2-40B4-BE49-F238E27FC236}">
                <a16:creationId xmlns:a16="http://schemas.microsoft.com/office/drawing/2014/main" id="{0325A8CF-7BCA-15EF-EA38-736F34F13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37" y="1200647"/>
            <a:ext cx="4322032" cy="30373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6745DB-504C-CD4E-4072-451727E62382}"/>
              </a:ext>
            </a:extLst>
          </p:cNvPr>
          <p:cNvSpPr txBox="1"/>
          <p:nvPr/>
        </p:nvSpPr>
        <p:spPr>
          <a:xfrm>
            <a:off x="620674" y="4556916"/>
            <a:ext cx="5700614" cy="646331"/>
          </a:xfrm>
          <a:prstGeom prst="rect">
            <a:avLst/>
          </a:prstGeom>
          <a:noFill/>
        </p:spPr>
        <p:txBody>
          <a:bodyPr wrap="square">
            <a:spAutoFit/>
          </a:bodyPr>
          <a:lstStyle/>
          <a:p>
            <a:r>
              <a:rPr lang="en-US" b="0" i="0" dirty="0">
                <a:effectLst/>
                <a:latin typeface="Helvetica Neue"/>
              </a:rPr>
              <a:t>Delhi is the Busiest Airport with 4536 flights followed by Kolkata and Bangalore Airports.</a:t>
            </a:r>
            <a:endParaRPr lang="en-IN" dirty="0"/>
          </a:p>
        </p:txBody>
      </p:sp>
      <p:pic>
        <p:nvPicPr>
          <p:cNvPr id="3076" name="Picture 4">
            <a:extLst>
              <a:ext uri="{FF2B5EF4-FFF2-40B4-BE49-F238E27FC236}">
                <a16:creationId xmlns:a16="http://schemas.microsoft.com/office/drawing/2014/main" id="{05E841ED-E7A1-7E67-378F-BDF963D7C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3295" y="1185931"/>
            <a:ext cx="4182386" cy="305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40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8B9A-7A67-3FCD-DC2B-5745B99BB2BE}"/>
              </a:ext>
            </a:extLst>
          </p:cNvPr>
          <p:cNvSpPr>
            <a:spLocks noGrp="1"/>
          </p:cNvSpPr>
          <p:nvPr>
            <p:ph type="title"/>
          </p:nvPr>
        </p:nvSpPr>
        <p:spPr>
          <a:xfrm>
            <a:off x="180147" y="199650"/>
            <a:ext cx="6943153" cy="1509880"/>
          </a:xfrm>
        </p:spPr>
        <p:txBody>
          <a:bodyPr/>
          <a:lstStyle/>
          <a:p>
            <a:pPr algn="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29529A4F-A861-4A1F-22ED-E2C9A3D4F5C6}"/>
              </a:ext>
            </a:extLst>
          </p:cNvPr>
          <p:cNvSpPr>
            <a:spLocks noGrp="1"/>
          </p:cNvSpPr>
          <p:nvPr>
            <p:ph idx="1"/>
          </p:nvPr>
        </p:nvSpPr>
        <p:spPr>
          <a:xfrm>
            <a:off x="12470308" y="3769991"/>
            <a:ext cx="1190925" cy="1332826"/>
          </a:xfrm>
        </p:spPr>
        <p:txBody>
          <a:bodyPr>
            <a:normAutofit/>
          </a:bodyPr>
          <a:lstStyle/>
          <a:p>
            <a:pPr marL="0" indent="0">
              <a:buNone/>
            </a:pPr>
            <a:endParaRPr lang="en-IN" sz="2400" b="1" dirty="0"/>
          </a:p>
          <a:p>
            <a:endParaRPr lang="en-IN" dirty="0"/>
          </a:p>
        </p:txBody>
      </p:sp>
      <p:sp>
        <p:nvSpPr>
          <p:cNvPr id="6" name="TextBox 5">
            <a:extLst>
              <a:ext uri="{FF2B5EF4-FFF2-40B4-BE49-F238E27FC236}">
                <a16:creationId xmlns:a16="http://schemas.microsoft.com/office/drawing/2014/main" id="{13F03D0F-A542-1480-9557-704122A150E3}"/>
              </a:ext>
            </a:extLst>
          </p:cNvPr>
          <p:cNvSpPr txBox="1"/>
          <p:nvPr/>
        </p:nvSpPr>
        <p:spPr>
          <a:xfrm>
            <a:off x="652007" y="548640"/>
            <a:ext cx="4007457" cy="523220"/>
          </a:xfrm>
          <a:prstGeom prst="rect">
            <a:avLst/>
          </a:prstGeom>
          <a:noFill/>
        </p:spPr>
        <p:txBody>
          <a:bodyPr wrap="square">
            <a:spAutoFit/>
          </a:bodyPr>
          <a:lstStyle/>
          <a:p>
            <a:r>
              <a:rPr lang="en-IN" sz="2800" b="1" dirty="0"/>
              <a:t>Check for Normality:</a:t>
            </a:r>
          </a:p>
        </p:txBody>
      </p:sp>
      <p:pic>
        <p:nvPicPr>
          <p:cNvPr id="1026" name="Picture 2">
            <a:extLst>
              <a:ext uri="{FF2B5EF4-FFF2-40B4-BE49-F238E27FC236}">
                <a16:creationId xmlns:a16="http://schemas.microsoft.com/office/drawing/2014/main" id="{D9E1AD9C-63B1-4CE3-C2A6-E009A8E48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1" y="1562694"/>
            <a:ext cx="4713654" cy="30649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57887A0-2394-E715-B59B-82212D199A36}"/>
              </a:ext>
            </a:extLst>
          </p:cNvPr>
          <p:cNvSpPr txBox="1"/>
          <p:nvPr/>
        </p:nvSpPr>
        <p:spPr>
          <a:xfrm flipH="1">
            <a:off x="373711" y="5033176"/>
            <a:ext cx="3856383" cy="646331"/>
          </a:xfrm>
          <a:prstGeom prst="rect">
            <a:avLst/>
          </a:prstGeom>
          <a:noFill/>
        </p:spPr>
        <p:txBody>
          <a:bodyPr wrap="square">
            <a:spAutoFit/>
          </a:bodyPr>
          <a:lstStyle/>
          <a:p>
            <a:r>
              <a:rPr lang="en-US" b="0" i="0" dirty="0">
                <a:effectLst/>
                <a:latin typeface="Helvetica Neue"/>
              </a:rPr>
              <a:t>From the chart it is clear that the Target Variable is Skewed</a:t>
            </a:r>
            <a:endParaRPr lang="en-IN" dirty="0"/>
          </a:p>
        </p:txBody>
      </p:sp>
      <p:sp>
        <p:nvSpPr>
          <p:cNvPr id="10" name="TextBox 9">
            <a:extLst>
              <a:ext uri="{FF2B5EF4-FFF2-40B4-BE49-F238E27FC236}">
                <a16:creationId xmlns:a16="http://schemas.microsoft.com/office/drawing/2014/main" id="{24A1CB18-FB13-E878-83A0-E57DFD0C8C1E}"/>
              </a:ext>
            </a:extLst>
          </p:cNvPr>
          <p:cNvSpPr txBox="1"/>
          <p:nvPr/>
        </p:nvSpPr>
        <p:spPr>
          <a:xfrm>
            <a:off x="6575728" y="548640"/>
            <a:ext cx="3649647" cy="523220"/>
          </a:xfrm>
          <a:prstGeom prst="rect">
            <a:avLst/>
          </a:prstGeom>
          <a:noFill/>
        </p:spPr>
        <p:txBody>
          <a:bodyPr wrap="square">
            <a:spAutoFit/>
          </a:bodyPr>
          <a:lstStyle/>
          <a:p>
            <a:pPr algn="l"/>
            <a:r>
              <a:rPr lang="en-IN" sz="2800" b="1" i="0" dirty="0">
                <a:effectLst/>
                <a:latin typeface="Helvetica Neue"/>
              </a:rPr>
              <a:t>Treating skewness</a:t>
            </a:r>
          </a:p>
        </p:txBody>
      </p:sp>
      <p:pic>
        <p:nvPicPr>
          <p:cNvPr id="1028" name="Picture 4">
            <a:extLst>
              <a:ext uri="{FF2B5EF4-FFF2-40B4-BE49-F238E27FC236}">
                <a16:creationId xmlns:a16="http://schemas.microsoft.com/office/drawing/2014/main" id="{6D79719D-0B83-5218-94EA-34C2483F7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769" y="1562694"/>
            <a:ext cx="4429741" cy="30649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A87C075-A3E2-E044-883D-B288950D3E46}"/>
              </a:ext>
            </a:extLst>
          </p:cNvPr>
          <p:cNvSpPr txBox="1"/>
          <p:nvPr/>
        </p:nvSpPr>
        <p:spPr>
          <a:xfrm>
            <a:off x="5960076" y="5102817"/>
            <a:ext cx="6829166" cy="646331"/>
          </a:xfrm>
          <a:prstGeom prst="rect">
            <a:avLst/>
          </a:prstGeom>
          <a:noFill/>
        </p:spPr>
        <p:txBody>
          <a:bodyPr wrap="square">
            <a:spAutoFit/>
          </a:bodyPr>
          <a:lstStyle/>
          <a:p>
            <a:r>
              <a:rPr lang="en-US" b="0" i="0" dirty="0">
                <a:effectLst/>
                <a:latin typeface="Helvetica Neue"/>
              </a:rPr>
              <a:t>It can be seen that the variable log_Price is near normally distributed.</a:t>
            </a:r>
            <a:endParaRPr lang="en-IN" dirty="0"/>
          </a:p>
        </p:txBody>
      </p:sp>
    </p:spTree>
    <p:extLst>
      <p:ext uri="{BB962C8B-B14F-4D97-AF65-F5344CB8AC3E}">
        <p14:creationId xmlns:p14="http://schemas.microsoft.com/office/powerpoint/2010/main" val="2762593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1064</TotalTime>
  <Words>921</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Algerian</vt:lpstr>
      <vt:lpstr>-apple-system</vt:lpstr>
      <vt:lpstr>Arial</vt:lpstr>
      <vt:lpstr>Calibri</vt:lpstr>
      <vt:lpstr>Century Gothic</vt:lpstr>
      <vt:lpstr>DejaVuSans_3c_2</vt:lpstr>
      <vt:lpstr>Ebrima</vt:lpstr>
      <vt:lpstr>Helvetica Neue</vt:lpstr>
      <vt:lpstr>Inter</vt:lpstr>
      <vt:lpstr>LiberationSans_3h_2</vt:lpstr>
      <vt:lpstr>Roboto</vt:lpstr>
      <vt:lpstr>Segoe UI Light</vt:lpstr>
      <vt:lpstr>Wingdings</vt:lpstr>
      <vt:lpstr>Wingdings 3</vt:lpstr>
      <vt:lpstr>Ion</vt:lpstr>
      <vt:lpstr>Flight  Price Prediction using Machine Learning</vt:lpstr>
      <vt:lpstr>Problem statement:</vt:lpstr>
      <vt:lpstr>The dataset contains the features, along with the prices of the flights.it contains 10683 recorde,10 input features and 1 output column –’price                                                   </vt:lpstr>
      <vt:lpstr>PowerPoint Presentation</vt:lpstr>
      <vt:lpstr>PowerPoint Presentation</vt:lpstr>
      <vt:lpstr>PowerPoint Presentation</vt:lpstr>
      <vt:lpstr>PowerPoint Presentation</vt:lpstr>
      <vt:lpstr>PowerPoint Presentation</vt:lpstr>
      <vt:lpstr> </vt:lpstr>
      <vt:lpstr>Feature engineering:</vt:lpstr>
      <vt:lpstr>Model building</vt:lpstr>
      <vt:lpstr>Final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Chennai Housing Price Prediction</dc:title>
  <dc:creator>Sowndarya Hari</dc:creator>
  <cp:lastModifiedBy>Sowndarya Hari</cp:lastModifiedBy>
  <cp:revision>10</cp:revision>
  <dcterms:created xsi:type="dcterms:W3CDTF">2022-11-17T13:11:56Z</dcterms:created>
  <dcterms:modified xsi:type="dcterms:W3CDTF">2023-02-18T09:15:25Z</dcterms:modified>
</cp:coreProperties>
</file>