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4" r:id="rId1"/>
  </p:sldMasterIdLst>
  <p:sldIdLst>
    <p:sldId id="256" r:id="rId2"/>
    <p:sldId id="257" r:id="rId3"/>
    <p:sldId id="258" r:id="rId4"/>
    <p:sldId id="259" r:id="rId5"/>
    <p:sldId id="260" r:id="rId6"/>
    <p:sldId id="264" r:id="rId7"/>
    <p:sldId id="261" r:id="rId8"/>
    <p:sldId id="262" r:id="rId9"/>
    <p:sldId id="263" r:id="rId10"/>
    <p:sldId id="265" r:id="rId11"/>
    <p:sldId id="266" r:id="rId12"/>
    <p:sldId id="267" r:id="rId13"/>
    <p:sldId id="268" r:id="rId14"/>
    <p:sldId id="270" r:id="rId15"/>
    <p:sldId id="271" r:id="rId16"/>
    <p:sldId id="272"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2" autoAdjust="0"/>
    <p:restoredTop sz="94660"/>
  </p:normalViewPr>
  <p:slideViewPr>
    <p:cSldViewPr snapToGrid="0">
      <p:cViewPr varScale="1">
        <p:scale>
          <a:sx n="54" d="100"/>
          <a:sy n="54" d="100"/>
        </p:scale>
        <p:origin x="134" y="14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ED4C4FE-4394-4751-A44F-A541F27998DF}" type="datetimeFigureOut">
              <a:rPr lang="en-IN" smtClean="0"/>
              <a:t>04-02-2023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494A798-37C7-4418-81A4-98F117610B0C}" type="slidenum">
              <a:rPr lang="en-IN" smtClean="0"/>
              <a:t>‹#›</a:t>
            </a:fld>
            <a:endParaRPr lang="en-IN"/>
          </a:p>
        </p:txBody>
      </p:sp>
    </p:spTree>
    <p:extLst>
      <p:ext uri="{BB962C8B-B14F-4D97-AF65-F5344CB8AC3E}">
        <p14:creationId xmlns:p14="http://schemas.microsoft.com/office/powerpoint/2010/main" val="11691245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ED4C4FE-4394-4751-A44F-A541F27998DF}" type="datetimeFigureOut">
              <a:rPr lang="en-IN" smtClean="0"/>
              <a:t>04-02-2023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494A798-37C7-4418-81A4-98F117610B0C}" type="slidenum">
              <a:rPr lang="en-IN" smtClean="0"/>
              <a:t>‹#›</a:t>
            </a:fld>
            <a:endParaRPr lang="en-IN"/>
          </a:p>
        </p:txBody>
      </p:sp>
    </p:spTree>
    <p:extLst>
      <p:ext uri="{BB962C8B-B14F-4D97-AF65-F5344CB8AC3E}">
        <p14:creationId xmlns:p14="http://schemas.microsoft.com/office/powerpoint/2010/main" val="20756448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ED4C4FE-4394-4751-A44F-A541F27998DF}" type="datetimeFigureOut">
              <a:rPr lang="en-IN" smtClean="0"/>
              <a:t>04-02-2023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494A798-37C7-4418-81A4-98F117610B0C}"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2718324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ED4C4FE-4394-4751-A44F-A541F27998DF}" type="datetimeFigureOut">
              <a:rPr lang="en-IN" smtClean="0"/>
              <a:t>04-02-2023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494A798-37C7-4418-81A4-98F117610B0C}" type="slidenum">
              <a:rPr lang="en-IN" smtClean="0"/>
              <a:t>‹#›</a:t>
            </a:fld>
            <a:endParaRPr lang="en-IN"/>
          </a:p>
        </p:txBody>
      </p:sp>
    </p:spTree>
    <p:extLst>
      <p:ext uri="{BB962C8B-B14F-4D97-AF65-F5344CB8AC3E}">
        <p14:creationId xmlns:p14="http://schemas.microsoft.com/office/powerpoint/2010/main" val="26120784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ED4C4FE-4394-4751-A44F-A541F27998DF}" type="datetimeFigureOut">
              <a:rPr lang="en-IN" smtClean="0"/>
              <a:t>04-02-2023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494A798-37C7-4418-81A4-98F117610B0C}"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6049284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ED4C4FE-4394-4751-A44F-A541F27998DF}" type="datetimeFigureOut">
              <a:rPr lang="en-IN" smtClean="0"/>
              <a:t>04-02-2023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494A798-37C7-4418-81A4-98F117610B0C}" type="slidenum">
              <a:rPr lang="en-IN" smtClean="0"/>
              <a:t>‹#›</a:t>
            </a:fld>
            <a:endParaRPr lang="en-IN"/>
          </a:p>
        </p:txBody>
      </p:sp>
    </p:spTree>
    <p:extLst>
      <p:ext uri="{BB962C8B-B14F-4D97-AF65-F5344CB8AC3E}">
        <p14:creationId xmlns:p14="http://schemas.microsoft.com/office/powerpoint/2010/main" val="8333953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ED4C4FE-4394-4751-A44F-A541F27998DF}" type="datetimeFigureOut">
              <a:rPr lang="en-IN" smtClean="0"/>
              <a:t>04-02-2023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494A798-37C7-4418-81A4-98F117610B0C}" type="slidenum">
              <a:rPr lang="en-IN" smtClean="0"/>
              <a:t>‹#›</a:t>
            </a:fld>
            <a:endParaRPr lang="en-IN"/>
          </a:p>
        </p:txBody>
      </p:sp>
    </p:spTree>
    <p:extLst>
      <p:ext uri="{BB962C8B-B14F-4D97-AF65-F5344CB8AC3E}">
        <p14:creationId xmlns:p14="http://schemas.microsoft.com/office/powerpoint/2010/main" val="9487909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ED4C4FE-4394-4751-A44F-A541F27998DF}" type="datetimeFigureOut">
              <a:rPr lang="en-IN" smtClean="0"/>
              <a:t>04-02-2023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494A798-37C7-4418-81A4-98F117610B0C}" type="slidenum">
              <a:rPr lang="en-IN" smtClean="0"/>
              <a:t>‹#›</a:t>
            </a:fld>
            <a:endParaRPr lang="en-IN"/>
          </a:p>
        </p:txBody>
      </p:sp>
    </p:spTree>
    <p:extLst>
      <p:ext uri="{BB962C8B-B14F-4D97-AF65-F5344CB8AC3E}">
        <p14:creationId xmlns:p14="http://schemas.microsoft.com/office/powerpoint/2010/main" val="32643839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ED4C4FE-4394-4751-A44F-A541F27998DF}" type="datetimeFigureOut">
              <a:rPr lang="en-IN" smtClean="0"/>
              <a:t>04-02-2023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494A798-37C7-4418-81A4-98F117610B0C}" type="slidenum">
              <a:rPr lang="en-IN" smtClean="0"/>
              <a:t>‹#›</a:t>
            </a:fld>
            <a:endParaRPr lang="en-IN"/>
          </a:p>
        </p:txBody>
      </p:sp>
    </p:spTree>
    <p:extLst>
      <p:ext uri="{BB962C8B-B14F-4D97-AF65-F5344CB8AC3E}">
        <p14:creationId xmlns:p14="http://schemas.microsoft.com/office/powerpoint/2010/main" val="34762525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ED4C4FE-4394-4751-A44F-A541F27998DF}" type="datetimeFigureOut">
              <a:rPr lang="en-IN" smtClean="0"/>
              <a:t>04-02-2023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494A798-37C7-4418-81A4-98F117610B0C}" type="slidenum">
              <a:rPr lang="en-IN" smtClean="0"/>
              <a:t>‹#›</a:t>
            </a:fld>
            <a:endParaRPr lang="en-IN"/>
          </a:p>
        </p:txBody>
      </p:sp>
    </p:spTree>
    <p:extLst>
      <p:ext uri="{BB962C8B-B14F-4D97-AF65-F5344CB8AC3E}">
        <p14:creationId xmlns:p14="http://schemas.microsoft.com/office/powerpoint/2010/main" val="38130668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ED4C4FE-4394-4751-A44F-A541F27998DF}" type="datetimeFigureOut">
              <a:rPr lang="en-IN" smtClean="0"/>
              <a:t>04-02-2023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494A798-37C7-4418-81A4-98F117610B0C}" type="slidenum">
              <a:rPr lang="en-IN" smtClean="0"/>
              <a:t>‹#›</a:t>
            </a:fld>
            <a:endParaRPr lang="en-IN"/>
          </a:p>
        </p:txBody>
      </p:sp>
    </p:spTree>
    <p:extLst>
      <p:ext uri="{BB962C8B-B14F-4D97-AF65-F5344CB8AC3E}">
        <p14:creationId xmlns:p14="http://schemas.microsoft.com/office/powerpoint/2010/main" val="17510326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ED4C4FE-4394-4751-A44F-A541F27998DF}" type="datetimeFigureOut">
              <a:rPr lang="en-IN" smtClean="0"/>
              <a:t>04-02-2023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494A798-37C7-4418-81A4-98F117610B0C}" type="slidenum">
              <a:rPr lang="en-IN" smtClean="0"/>
              <a:t>‹#›</a:t>
            </a:fld>
            <a:endParaRPr lang="en-IN"/>
          </a:p>
        </p:txBody>
      </p:sp>
    </p:spTree>
    <p:extLst>
      <p:ext uri="{BB962C8B-B14F-4D97-AF65-F5344CB8AC3E}">
        <p14:creationId xmlns:p14="http://schemas.microsoft.com/office/powerpoint/2010/main" val="32272942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ED4C4FE-4394-4751-A44F-A541F27998DF}" type="datetimeFigureOut">
              <a:rPr lang="en-IN" smtClean="0"/>
              <a:t>04-02-2023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494A798-37C7-4418-81A4-98F117610B0C}" type="slidenum">
              <a:rPr lang="en-IN" smtClean="0"/>
              <a:t>‹#›</a:t>
            </a:fld>
            <a:endParaRPr lang="en-IN"/>
          </a:p>
        </p:txBody>
      </p:sp>
    </p:spTree>
    <p:extLst>
      <p:ext uri="{BB962C8B-B14F-4D97-AF65-F5344CB8AC3E}">
        <p14:creationId xmlns:p14="http://schemas.microsoft.com/office/powerpoint/2010/main" val="996742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D4C4FE-4394-4751-A44F-A541F27998DF}" type="datetimeFigureOut">
              <a:rPr lang="en-IN" smtClean="0"/>
              <a:t>04-02-2023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494A798-37C7-4418-81A4-98F117610B0C}" type="slidenum">
              <a:rPr lang="en-IN" smtClean="0"/>
              <a:t>‹#›</a:t>
            </a:fld>
            <a:endParaRPr lang="en-IN"/>
          </a:p>
        </p:txBody>
      </p:sp>
    </p:spTree>
    <p:extLst>
      <p:ext uri="{BB962C8B-B14F-4D97-AF65-F5344CB8AC3E}">
        <p14:creationId xmlns:p14="http://schemas.microsoft.com/office/powerpoint/2010/main" val="32366633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ED4C4FE-4394-4751-A44F-A541F27998DF}" type="datetimeFigureOut">
              <a:rPr lang="en-IN" smtClean="0"/>
              <a:t>04-02-2023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494A798-37C7-4418-81A4-98F117610B0C}" type="slidenum">
              <a:rPr lang="en-IN" smtClean="0"/>
              <a:t>‹#›</a:t>
            </a:fld>
            <a:endParaRPr lang="en-IN"/>
          </a:p>
        </p:txBody>
      </p:sp>
    </p:spTree>
    <p:extLst>
      <p:ext uri="{BB962C8B-B14F-4D97-AF65-F5344CB8AC3E}">
        <p14:creationId xmlns:p14="http://schemas.microsoft.com/office/powerpoint/2010/main" val="20248152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D4C4FE-4394-4751-A44F-A541F27998DF}" type="datetimeFigureOut">
              <a:rPr lang="en-IN" smtClean="0"/>
              <a:t>04-02-2023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494A798-37C7-4418-81A4-98F117610B0C}" type="slidenum">
              <a:rPr lang="en-IN" smtClean="0"/>
              <a:t>‹#›</a:t>
            </a:fld>
            <a:endParaRPr lang="en-IN"/>
          </a:p>
        </p:txBody>
      </p:sp>
    </p:spTree>
    <p:extLst>
      <p:ext uri="{BB962C8B-B14F-4D97-AF65-F5344CB8AC3E}">
        <p14:creationId xmlns:p14="http://schemas.microsoft.com/office/powerpoint/2010/main" val="23052418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ED4C4FE-4394-4751-A44F-A541F27998DF}" type="datetimeFigureOut">
              <a:rPr lang="en-IN" smtClean="0"/>
              <a:t>04-02-2023</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E494A798-37C7-4418-81A4-98F117610B0C}" type="slidenum">
              <a:rPr lang="en-IN" smtClean="0"/>
              <a:t>‹#›</a:t>
            </a:fld>
            <a:endParaRPr lang="en-IN"/>
          </a:p>
        </p:txBody>
      </p:sp>
    </p:spTree>
    <p:extLst>
      <p:ext uri="{BB962C8B-B14F-4D97-AF65-F5344CB8AC3E}">
        <p14:creationId xmlns:p14="http://schemas.microsoft.com/office/powerpoint/2010/main" val="1509347384"/>
      </p:ext>
    </p:extLst>
  </p:cSld>
  <p:clrMap bg1="lt1" tx1="dk1" bg2="lt2" tx2="dk2" accent1="accent1" accent2="accent2" accent3="accent3" accent4="accent4" accent5="accent5" accent6="accent6" hlink="hlink" folHlink="folHlink"/>
  <p:sldLayoutIdLst>
    <p:sldLayoutId id="2147483785" r:id="rId1"/>
    <p:sldLayoutId id="2147483786" r:id="rId2"/>
    <p:sldLayoutId id="2147483787" r:id="rId3"/>
    <p:sldLayoutId id="2147483788" r:id="rId4"/>
    <p:sldLayoutId id="2147483789" r:id="rId5"/>
    <p:sldLayoutId id="2147483790" r:id="rId6"/>
    <p:sldLayoutId id="2147483791" r:id="rId7"/>
    <p:sldLayoutId id="2147483792" r:id="rId8"/>
    <p:sldLayoutId id="2147483793" r:id="rId9"/>
    <p:sldLayoutId id="2147483794" r:id="rId10"/>
    <p:sldLayoutId id="2147483795" r:id="rId11"/>
    <p:sldLayoutId id="2147483796" r:id="rId12"/>
    <p:sldLayoutId id="2147483797" r:id="rId13"/>
    <p:sldLayoutId id="2147483798" r:id="rId14"/>
    <p:sldLayoutId id="2147483799" r:id="rId15"/>
    <p:sldLayoutId id="2147483800"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32BB795-560D-8AF3-A76C-04C4F452B9FC}"/>
              </a:ext>
            </a:extLst>
          </p:cNvPr>
          <p:cNvSpPr>
            <a:spLocks noGrp="1"/>
          </p:cNvSpPr>
          <p:nvPr>
            <p:ph type="ctrTitle"/>
          </p:nvPr>
        </p:nvSpPr>
        <p:spPr>
          <a:xfrm>
            <a:off x="1524000" y="1908313"/>
            <a:ext cx="9144000" cy="1860606"/>
          </a:xfrm>
        </p:spPr>
        <p:txBody>
          <a:bodyPr>
            <a:normAutofit/>
          </a:bodyPr>
          <a:lstStyle/>
          <a:p>
            <a:r>
              <a:rPr lang="en-IN" sz="4800" dirty="0">
                <a:latin typeface="+mn-lt"/>
              </a:rPr>
              <a:t>Potato Leaf Disease Prediction Project by using CNN</a:t>
            </a:r>
          </a:p>
        </p:txBody>
      </p:sp>
      <p:sp>
        <p:nvSpPr>
          <p:cNvPr id="7" name="Subtitle 6">
            <a:extLst>
              <a:ext uri="{FF2B5EF4-FFF2-40B4-BE49-F238E27FC236}">
                <a16:creationId xmlns:a16="http://schemas.microsoft.com/office/drawing/2014/main" id="{1E6F342D-B028-8450-3085-66A3F351D3C6}"/>
              </a:ext>
            </a:extLst>
          </p:cNvPr>
          <p:cNvSpPr>
            <a:spLocks noGrp="1"/>
          </p:cNvSpPr>
          <p:nvPr>
            <p:ph type="subTitle" idx="1"/>
          </p:nvPr>
        </p:nvSpPr>
        <p:spPr>
          <a:xfrm>
            <a:off x="-2224956" y="3986889"/>
            <a:ext cx="13489586" cy="1664601"/>
          </a:xfrm>
        </p:spPr>
        <p:txBody>
          <a:bodyPr/>
          <a:lstStyle/>
          <a:p>
            <a:pPr marL="457200" indent="-457200">
              <a:buFont typeface="Wingdings" panose="05000000000000000000" pitchFamily="2" charset="2"/>
              <a:buChar char="§"/>
            </a:pPr>
            <a:r>
              <a:rPr lang="en-IN" sz="3200" b="1" dirty="0">
                <a:latin typeface="Arial" panose="020B0604020202020204" pitchFamily="34" charset="0"/>
                <a:cs typeface="Arial" panose="020B0604020202020204" pitchFamily="34" charset="0"/>
              </a:rPr>
              <a:t>                                                                                                                           </a:t>
            </a:r>
            <a:r>
              <a:rPr lang="en-IN" sz="3200" b="1" dirty="0">
                <a:highlight>
                  <a:srgbClr val="FFFF00"/>
                </a:highlight>
                <a:latin typeface="Arial" panose="020B0604020202020204" pitchFamily="34" charset="0"/>
                <a:cs typeface="Arial" panose="020B0604020202020204" pitchFamily="34" charset="0"/>
              </a:rPr>
              <a:t>By  </a:t>
            </a:r>
            <a:r>
              <a:rPr lang="en-IN" sz="3200" b="1" dirty="0" err="1">
                <a:highlight>
                  <a:srgbClr val="FFFF00"/>
                </a:highlight>
                <a:latin typeface="Arial" panose="020B0604020202020204" pitchFamily="34" charset="0"/>
                <a:cs typeface="Arial" panose="020B0604020202020204" pitchFamily="34" charset="0"/>
              </a:rPr>
              <a:t>S.Sowndarya</a:t>
            </a:r>
            <a:endParaRPr lang="en-IN" sz="3200" b="1" dirty="0">
              <a:highlight>
                <a:srgbClr val="FFFF00"/>
              </a:highlight>
              <a:latin typeface="Arial" panose="020B0604020202020204" pitchFamily="34" charset="0"/>
              <a:cs typeface="Arial" panose="020B0604020202020204" pitchFamily="34" charset="0"/>
            </a:endParaRPr>
          </a:p>
          <a:p>
            <a:pPr algn="ctr"/>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312788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95C8B-6907-19D7-A46C-C87D0B703BF6}"/>
              </a:ext>
            </a:extLst>
          </p:cNvPr>
          <p:cNvSpPr>
            <a:spLocks noGrp="1"/>
          </p:cNvSpPr>
          <p:nvPr>
            <p:ph type="title"/>
          </p:nvPr>
        </p:nvSpPr>
        <p:spPr>
          <a:xfrm>
            <a:off x="677334" y="364672"/>
            <a:ext cx="8596668" cy="957942"/>
          </a:xfrm>
        </p:spPr>
        <p:txBody>
          <a:bodyPr>
            <a:normAutofit fontScale="90000"/>
          </a:bodyPr>
          <a:lstStyle/>
          <a:p>
            <a:r>
              <a:rPr lang="en-US" sz="3600" b="1" u="sng" dirty="0">
                <a:solidFill>
                  <a:schemeClr val="accent1">
                    <a:lumMod val="75000"/>
                  </a:schemeClr>
                </a:solidFill>
                <a:latin typeface="Times New Roman" panose="02020603050405020304" pitchFamily="18" charset="0"/>
                <a:cs typeface="Times New Roman" panose="02020603050405020304" pitchFamily="18" charset="0"/>
              </a:rPr>
              <a:t>CONVOLUTIONAL NEURAL NETWORK</a:t>
            </a:r>
            <a:br>
              <a:rPr lang="en-US" sz="3600" b="1" u="sng" dirty="0">
                <a:solidFill>
                  <a:schemeClr val="accent1">
                    <a:lumMod val="75000"/>
                  </a:schemeClr>
                </a:solidFill>
                <a:latin typeface="Times New Roman" panose="02020603050405020304" pitchFamily="18"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7566B699-8C97-37AC-310A-A2706531DB86}"/>
              </a:ext>
            </a:extLst>
          </p:cNvPr>
          <p:cNvSpPr>
            <a:spLocks noGrp="1"/>
          </p:cNvSpPr>
          <p:nvPr>
            <p:ph idx="1"/>
          </p:nvPr>
        </p:nvSpPr>
        <p:spPr>
          <a:xfrm>
            <a:off x="677334" y="1322615"/>
            <a:ext cx="8596668" cy="4718748"/>
          </a:xfrm>
        </p:spPr>
        <p:txBody>
          <a:bodyPr>
            <a:normAutofit fontScale="92500" lnSpcReduction="20000"/>
          </a:bodyPr>
          <a:lstStyle/>
          <a:p>
            <a:pPr marL="410845" indent="-285750" algn="just">
              <a:lnSpc>
                <a:spcPct val="170000"/>
              </a:lnSpc>
              <a:buClr>
                <a:schemeClr val="accent1">
                  <a:lumMod val="75000"/>
                </a:schemeClr>
              </a:buClr>
              <a:buFont typeface="Wingdings" panose="05000000000000000000" pitchFamily="2" charset="2"/>
              <a:buChar char="§"/>
            </a:pPr>
            <a:r>
              <a:rPr lang="en-US" sz="1800" cap="none" dirty="0">
                <a:solidFill>
                  <a:schemeClr val="tx1"/>
                </a:solidFill>
                <a:latin typeface="Times New Roman" panose="02020603050405020304" pitchFamily="18" charset="0"/>
                <a:ea typeface="Calibri"/>
                <a:cs typeface="Times New Roman" panose="02020603050405020304" pitchFamily="18" charset="0"/>
                <a:sym typeface="Calibri"/>
              </a:rPr>
              <a:t>Convolution neural network is a deep learning method which is broadly used for image classification, image recognition ,object detection etc.,</a:t>
            </a:r>
          </a:p>
          <a:p>
            <a:pPr marL="410845" indent="-285750" algn="just">
              <a:lnSpc>
                <a:spcPct val="170000"/>
              </a:lnSpc>
              <a:buClr>
                <a:schemeClr val="accent1">
                  <a:lumMod val="75000"/>
                </a:schemeClr>
              </a:buClr>
              <a:buFont typeface="Wingdings" panose="05000000000000000000" pitchFamily="2" charset="2"/>
              <a:buChar char="§"/>
            </a:pPr>
            <a:endParaRPr lang="en-US" sz="1800" cap="none" dirty="0">
              <a:solidFill>
                <a:schemeClr val="tx1"/>
              </a:solidFill>
              <a:latin typeface="Times New Roman" panose="02020603050405020304" pitchFamily="18" charset="0"/>
              <a:ea typeface="Calibri"/>
              <a:cs typeface="Times New Roman" panose="02020603050405020304" pitchFamily="18" charset="0"/>
              <a:sym typeface="Calibri"/>
            </a:endParaRPr>
          </a:p>
          <a:p>
            <a:pPr marL="410845" indent="-285750" algn="just">
              <a:lnSpc>
                <a:spcPct val="170000"/>
              </a:lnSpc>
              <a:buClr>
                <a:schemeClr val="accent1">
                  <a:lumMod val="75000"/>
                </a:schemeClr>
              </a:buClr>
              <a:buFont typeface="Wingdings" panose="05000000000000000000" pitchFamily="2" charset="2"/>
              <a:buChar char="§"/>
            </a:pPr>
            <a:r>
              <a:rPr lang="en-US" sz="1800" cap="none" dirty="0">
                <a:solidFill>
                  <a:schemeClr val="tx1"/>
                </a:solidFill>
                <a:latin typeface="Times New Roman" panose="02020603050405020304" pitchFamily="18" charset="0"/>
                <a:ea typeface="Calibri"/>
                <a:cs typeface="Times New Roman" panose="02020603050405020304" pitchFamily="18" charset="0"/>
                <a:sym typeface="Calibri"/>
              </a:rPr>
              <a:t>In this project, we will see how CNN's can be used for image classification and regression. For this, the model takes an image as input ,processes it and classifies it under a certain category. An image is collection of pixels, with features which specifies the height, width and the dimensions of the image.</a:t>
            </a:r>
          </a:p>
          <a:p>
            <a:pPr marL="410845" indent="-285750" algn="just">
              <a:lnSpc>
                <a:spcPct val="170000"/>
              </a:lnSpc>
              <a:buClr>
                <a:schemeClr val="accent1">
                  <a:lumMod val="75000"/>
                </a:schemeClr>
              </a:buClr>
              <a:buFont typeface="Wingdings" panose="05000000000000000000" pitchFamily="2" charset="2"/>
              <a:buChar char="§"/>
            </a:pPr>
            <a:endParaRPr lang="en-US" sz="1800" cap="none" dirty="0">
              <a:solidFill>
                <a:schemeClr val="tx1"/>
              </a:solidFill>
              <a:latin typeface="Times New Roman" panose="02020603050405020304" pitchFamily="18" charset="0"/>
              <a:ea typeface="Calibri"/>
              <a:cs typeface="Times New Roman" panose="02020603050405020304" pitchFamily="18" charset="0"/>
              <a:sym typeface="Calibri"/>
            </a:endParaRPr>
          </a:p>
          <a:p>
            <a:pPr marL="410845" indent="-285750" algn="just">
              <a:lnSpc>
                <a:spcPct val="170000"/>
              </a:lnSpc>
              <a:buClr>
                <a:schemeClr val="accent1">
                  <a:lumMod val="75000"/>
                </a:schemeClr>
              </a:buClr>
              <a:buFont typeface="Wingdings" panose="05000000000000000000" pitchFamily="2" charset="2"/>
              <a:buChar char="§"/>
            </a:pPr>
            <a:r>
              <a:rPr lang="en-US" sz="1800" cap="none" dirty="0">
                <a:solidFill>
                  <a:schemeClr val="tx1"/>
                </a:solidFill>
                <a:latin typeface="Times New Roman" panose="02020603050405020304" pitchFamily="18" charset="0"/>
                <a:ea typeface="Calibri"/>
                <a:cs typeface="Times New Roman" panose="02020603050405020304" pitchFamily="18" charset="0"/>
                <a:sym typeface="Calibri"/>
              </a:rPr>
              <a:t>For example- image with 6x6x3 dimensions signifies that it is an </a:t>
            </a:r>
            <a:r>
              <a:rPr lang="en-US" sz="1800" cap="none" dirty="0" err="1">
                <a:solidFill>
                  <a:schemeClr val="tx1"/>
                </a:solidFill>
                <a:latin typeface="Times New Roman" panose="02020603050405020304" pitchFamily="18" charset="0"/>
                <a:ea typeface="Calibri"/>
                <a:cs typeface="Times New Roman" panose="02020603050405020304" pitchFamily="18" charset="0"/>
                <a:sym typeface="Calibri"/>
              </a:rPr>
              <a:t>rgb</a:t>
            </a:r>
            <a:r>
              <a:rPr lang="en-US" sz="1800" cap="none" dirty="0">
                <a:solidFill>
                  <a:schemeClr val="tx1"/>
                </a:solidFill>
                <a:latin typeface="Times New Roman" panose="02020603050405020304" pitchFamily="18" charset="0"/>
                <a:ea typeface="Calibri"/>
                <a:cs typeface="Times New Roman" panose="02020603050405020304" pitchFamily="18" charset="0"/>
                <a:sym typeface="Calibri"/>
              </a:rPr>
              <a:t> (red, green, blue) color image while an image with dimensions 6x6x1 signifies a grayscale images.</a:t>
            </a:r>
          </a:p>
          <a:p>
            <a:endParaRPr lang="en-IN" dirty="0"/>
          </a:p>
        </p:txBody>
      </p:sp>
    </p:spTree>
    <p:extLst>
      <p:ext uri="{BB962C8B-B14F-4D97-AF65-F5344CB8AC3E}">
        <p14:creationId xmlns:p14="http://schemas.microsoft.com/office/powerpoint/2010/main" val="15890373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DC6D3-A1F9-B2EB-150E-3F4D30F0F18D}"/>
              </a:ext>
            </a:extLst>
          </p:cNvPr>
          <p:cNvSpPr>
            <a:spLocks noGrp="1"/>
          </p:cNvSpPr>
          <p:nvPr>
            <p:ph type="title"/>
          </p:nvPr>
        </p:nvSpPr>
        <p:spPr>
          <a:xfrm>
            <a:off x="677334" y="609600"/>
            <a:ext cx="8596668" cy="925286"/>
          </a:xfrm>
        </p:spPr>
        <p:txBody>
          <a:bodyPr>
            <a:normAutofit fontScale="90000"/>
          </a:bodyPr>
          <a:lstStyle/>
          <a:p>
            <a:r>
              <a:rPr lang="en-US" sz="3600" b="1" u="sng" dirty="0">
                <a:solidFill>
                  <a:schemeClr val="accent1">
                    <a:lumMod val="75000"/>
                  </a:schemeClr>
                </a:solidFill>
                <a:latin typeface="Times New Roman" panose="02020603050405020304" pitchFamily="18" charset="0"/>
                <a:cs typeface="Times New Roman" panose="02020603050405020304" pitchFamily="18" charset="0"/>
              </a:rPr>
              <a:t>CONVOLUTIONAL NEURAL NETWORK</a:t>
            </a:r>
            <a:br>
              <a:rPr lang="en-US" sz="3600" b="1" u="sng" dirty="0">
                <a:solidFill>
                  <a:schemeClr val="accent1">
                    <a:lumMod val="75000"/>
                  </a:schemeClr>
                </a:solidFill>
                <a:latin typeface="Times New Roman" panose="02020603050405020304" pitchFamily="18"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02DB7384-63B5-CF86-7013-2DB8FA289565}"/>
              </a:ext>
            </a:extLst>
          </p:cNvPr>
          <p:cNvSpPr>
            <a:spLocks noGrp="1"/>
          </p:cNvSpPr>
          <p:nvPr>
            <p:ph idx="1"/>
          </p:nvPr>
        </p:nvSpPr>
        <p:spPr>
          <a:xfrm>
            <a:off x="677334" y="1534887"/>
            <a:ext cx="7976809" cy="4996542"/>
          </a:xfrm>
        </p:spPr>
        <p:txBody>
          <a:bodyPr>
            <a:normAutofit fontScale="92500" lnSpcReduction="20000"/>
          </a:bodyPr>
          <a:lstStyle/>
          <a:p>
            <a:pPr marL="457200" lvl="0" indent="-332105" algn="just" rtl="0">
              <a:lnSpc>
                <a:spcPct val="150000"/>
              </a:lnSpc>
              <a:spcBef>
                <a:spcPts val="0"/>
              </a:spcBef>
              <a:spcAft>
                <a:spcPts val="0"/>
              </a:spcAft>
              <a:buClr>
                <a:schemeClr val="accent1">
                  <a:lumMod val="75000"/>
                </a:schemeClr>
              </a:buClr>
              <a:buFont typeface="Wingdings" panose="05000000000000000000" pitchFamily="2" charset="2"/>
              <a:buChar char="§"/>
            </a:pPr>
            <a:r>
              <a:rPr lang="en-US" sz="1800" dirty="0">
                <a:latin typeface="Times New Roman" panose="02020603050405020304" pitchFamily="18" charset="0"/>
                <a:ea typeface="Calibri"/>
                <a:cs typeface="Times New Roman" panose="02020603050405020304" pitchFamily="18" charset="0"/>
                <a:sym typeface="Calibri"/>
              </a:rPr>
              <a:t>In the figure, we have 4x4x3 RGB image which has been separated by its three color panels- RED,GREEN and BLUE. The height and width of image is 4. In grayscale image ,the color channels will be reduced to 1.</a:t>
            </a:r>
          </a:p>
          <a:p>
            <a:pPr marL="125095" lvl="0" indent="0" algn="just" rtl="0">
              <a:lnSpc>
                <a:spcPct val="150000"/>
              </a:lnSpc>
              <a:spcBef>
                <a:spcPts val="0"/>
              </a:spcBef>
              <a:spcAft>
                <a:spcPts val="0"/>
              </a:spcAft>
              <a:buClr>
                <a:schemeClr val="accent1">
                  <a:lumMod val="75000"/>
                </a:schemeClr>
              </a:buClr>
              <a:buNone/>
            </a:pPr>
            <a:endParaRPr lang="en-US" sz="1800" dirty="0">
              <a:latin typeface="Times New Roman" panose="02020603050405020304" pitchFamily="18" charset="0"/>
              <a:ea typeface="Calibri"/>
              <a:cs typeface="Times New Roman" panose="02020603050405020304" pitchFamily="18" charset="0"/>
              <a:sym typeface="Calibri"/>
            </a:endParaRPr>
          </a:p>
          <a:p>
            <a:pPr marL="457200" lvl="0" indent="-332105" algn="just" rtl="0">
              <a:lnSpc>
                <a:spcPct val="150000"/>
              </a:lnSpc>
              <a:spcBef>
                <a:spcPts val="0"/>
              </a:spcBef>
              <a:spcAft>
                <a:spcPts val="0"/>
              </a:spcAft>
              <a:buClr>
                <a:schemeClr val="accent1">
                  <a:lumMod val="75000"/>
                </a:schemeClr>
              </a:buClr>
              <a:buFont typeface="Wingdings" panose="05000000000000000000" pitchFamily="2" charset="2"/>
              <a:buChar char="§"/>
            </a:pPr>
            <a:r>
              <a:rPr lang="en-US" sz="1800" dirty="0">
                <a:latin typeface="Times New Roman" panose="02020603050405020304" pitchFamily="18" charset="0"/>
                <a:ea typeface="Calibri"/>
                <a:cs typeface="Times New Roman" panose="02020603050405020304" pitchFamily="18" charset="0"/>
                <a:sym typeface="Calibri"/>
              </a:rPr>
              <a:t>There are a number of such color spaces for images such as Greyscale, RGB, HSV , CMYK etc.,</a:t>
            </a:r>
          </a:p>
          <a:p>
            <a:pPr marL="125095" lvl="0" indent="0" algn="just" rtl="0">
              <a:lnSpc>
                <a:spcPct val="150000"/>
              </a:lnSpc>
              <a:spcBef>
                <a:spcPts val="0"/>
              </a:spcBef>
              <a:spcAft>
                <a:spcPts val="0"/>
              </a:spcAft>
              <a:buClr>
                <a:schemeClr val="accent1">
                  <a:lumMod val="75000"/>
                </a:schemeClr>
              </a:buClr>
              <a:buNone/>
            </a:pPr>
            <a:endParaRPr lang="en-US" sz="1800" dirty="0">
              <a:latin typeface="Times New Roman" panose="02020603050405020304" pitchFamily="18" charset="0"/>
              <a:ea typeface="Calibri"/>
              <a:cs typeface="Times New Roman" panose="02020603050405020304" pitchFamily="18" charset="0"/>
              <a:sym typeface="Calibri"/>
            </a:endParaRPr>
          </a:p>
          <a:p>
            <a:pPr marL="457200" lvl="0" indent="-332105" algn="just" rtl="0">
              <a:lnSpc>
                <a:spcPct val="150000"/>
              </a:lnSpc>
              <a:spcBef>
                <a:spcPts val="0"/>
              </a:spcBef>
              <a:spcAft>
                <a:spcPts val="0"/>
              </a:spcAft>
              <a:buClr>
                <a:schemeClr val="accent1">
                  <a:lumMod val="75000"/>
                </a:schemeClr>
              </a:buClr>
              <a:buFont typeface="Wingdings" panose="05000000000000000000" pitchFamily="2" charset="2"/>
              <a:buChar char="§"/>
            </a:pPr>
            <a:r>
              <a:rPr lang="en-US" sz="1800" dirty="0">
                <a:latin typeface="Times New Roman" panose="02020603050405020304" pitchFamily="18" charset="0"/>
                <a:ea typeface="Calibri"/>
                <a:cs typeface="Times New Roman" panose="02020603050405020304" pitchFamily="18" charset="0"/>
                <a:sym typeface="Calibri"/>
              </a:rPr>
              <a:t>In the CNN model , the training and testing of the input image is performed by passing the image through a series of convolution layers with filters. These filters are also known as kernels.</a:t>
            </a:r>
          </a:p>
          <a:p>
            <a:pPr marL="125095" lvl="0" indent="0" algn="just" rtl="0">
              <a:lnSpc>
                <a:spcPct val="150000"/>
              </a:lnSpc>
              <a:spcBef>
                <a:spcPts val="0"/>
              </a:spcBef>
              <a:spcAft>
                <a:spcPts val="0"/>
              </a:spcAft>
              <a:buClr>
                <a:schemeClr val="accent1">
                  <a:lumMod val="75000"/>
                </a:schemeClr>
              </a:buClr>
              <a:buNone/>
            </a:pPr>
            <a:endParaRPr lang="en-US" sz="1800" dirty="0">
              <a:latin typeface="Times New Roman" panose="02020603050405020304" pitchFamily="18" charset="0"/>
              <a:ea typeface="Calibri"/>
              <a:cs typeface="Times New Roman" panose="02020603050405020304" pitchFamily="18" charset="0"/>
              <a:sym typeface="Calibri"/>
            </a:endParaRPr>
          </a:p>
          <a:p>
            <a:pPr marL="457200" lvl="0" indent="-332105" algn="just" rtl="0">
              <a:lnSpc>
                <a:spcPct val="150000"/>
              </a:lnSpc>
              <a:spcBef>
                <a:spcPts val="0"/>
              </a:spcBef>
              <a:spcAft>
                <a:spcPts val="0"/>
              </a:spcAft>
              <a:buClr>
                <a:schemeClr val="accent1">
                  <a:lumMod val="75000"/>
                </a:schemeClr>
              </a:buClr>
              <a:buFont typeface="Wingdings" panose="05000000000000000000" pitchFamily="2" charset="2"/>
              <a:buChar char="§"/>
            </a:pPr>
            <a:r>
              <a:rPr lang="en-US" sz="1800" dirty="0">
                <a:latin typeface="Times New Roman" panose="02020603050405020304" pitchFamily="18" charset="0"/>
                <a:ea typeface="Calibri"/>
                <a:cs typeface="Times New Roman" panose="02020603050405020304" pitchFamily="18" charset="0"/>
                <a:sym typeface="Calibri"/>
              </a:rPr>
              <a:t>This is followed by the pooling layers for feature extraction ,the dense layers and finally ‘SoftMax’ function is used for classifying the object within a probabilistic range of values of 0 to 1.</a:t>
            </a:r>
          </a:p>
          <a:p>
            <a:endParaRPr lang="en-IN" dirty="0"/>
          </a:p>
        </p:txBody>
      </p:sp>
      <p:pic>
        <p:nvPicPr>
          <p:cNvPr id="4" name="Google Shape;88;p18">
            <a:extLst>
              <a:ext uri="{FF2B5EF4-FFF2-40B4-BE49-F238E27FC236}">
                <a16:creationId xmlns:a16="http://schemas.microsoft.com/office/drawing/2014/main" id="{25A4695D-94AE-1D3A-6DFB-D31236542CD4}"/>
              </a:ext>
            </a:extLst>
          </p:cNvPr>
          <p:cNvPicPr preferRelativeResize="0">
            <a:picLocks noGrp="1"/>
          </p:cNvPicPr>
          <p:nvPr/>
        </p:nvPicPr>
        <p:blipFill>
          <a:blip r:embed="rId2">
            <a:alphaModFix/>
          </a:blip>
          <a:stretch>
            <a:fillRect/>
          </a:stretch>
        </p:blipFill>
        <p:spPr>
          <a:xfrm>
            <a:off x="9032682" y="1906438"/>
            <a:ext cx="2767054" cy="3045125"/>
          </a:xfrm>
          <a:prstGeom prst="rect">
            <a:avLst/>
          </a:prstGeom>
          <a:noFill/>
          <a:ln w="19050" cap="flat" cmpd="sng">
            <a:solidFill>
              <a:srgbClr val="4A86E8"/>
            </a:solidFill>
            <a:prstDash val="solid"/>
            <a:round/>
            <a:headEnd type="none" w="sm" len="sm"/>
            <a:tailEnd type="none" w="sm" len="sm"/>
          </a:ln>
        </p:spPr>
      </p:pic>
    </p:spTree>
    <p:extLst>
      <p:ext uri="{BB962C8B-B14F-4D97-AF65-F5344CB8AC3E}">
        <p14:creationId xmlns:p14="http://schemas.microsoft.com/office/powerpoint/2010/main" val="34214353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A6098-3C1A-C2D4-E024-43488BAB79D0}"/>
              </a:ext>
            </a:extLst>
          </p:cNvPr>
          <p:cNvSpPr>
            <a:spLocks noGrp="1"/>
          </p:cNvSpPr>
          <p:nvPr>
            <p:ph type="title"/>
          </p:nvPr>
        </p:nvSpPr>
        <p:spPr>
          <a:xfrm>
            <a:off x="558065" y="227937"/>
            <a:ext cx="8596668" cy="901148"/>
          </a:xfrm>
        </p:spPr>
        <p:txBody>
          <a:bodyPr>
            <a:normAutofit fontScale="90000"/>
          </a:bodyPr>
          <a:lstStyle/>
          <a:p>
            <a:r>
              <a:rPr lang="en-US" sz="3600" b="1" u="sng" dirty="0">
                <a:latin typeface="Times New Roman" panose="02020603050405020304" pitchFamily="18" charset="0"/>
                <a:cs typeface="Times New Roman" panose="02020603050405020304" pitchFamily="18" charset="0"/>
              </a:rPr>
              <a:t>CONVOLUTIONAL NEURAL NETWORK</a:t>
            </a:r>
            <a:br>
              <a:rPr lang="en-US" sz="3600" b="1" u="sng" dirty="0">
                <a:latin typeface="Times New Roman" panose="02020603050405020304" pitchFamily="18"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1056152F-57CA-BC84-9E53-536B4529CC1D}"/>
              </a:ext>
            </a:extLst>
          </p:cNvPr>
          <p:cNvSpPr>
            <a:spLocks noGrp="1"/>
          </p:cNvSpPr>
          <p:nvPr>
            <p:ph idx="1"/>
          </p:nvPr>
        </p:nvSpPr>
        <p:spPr>
          <a:xfrm>
            <a:off x="558065" y="1259441"/>
            <a:ext cx="8438978" cy="5370622"/>
          </a:xfrm>
        </p:spPr>
        <p:txBody>
          <a:bodyPr/>
          <a:lstStyle/>
          <a:p>
            <a:r>
              <a:rPr lang="en-US" sz="1800" b="1" u="sng" dirty="0">
                <a:solidFill>
                  <a:schemeClr val="accent1">
                    <a:lumMod val="75000"/>
                  </a:schemeClr>
                </a:solidFill>
                <a:latin typeface="Times New Roman" panose="02020603050405020304" pitchFamily="18" charset="0"/>
                <a:ea typeface="Calibri"/>
                <a:cs typeface="Times New Roman" panose="02020603050405020304" pitchFamily="18" charset="0"/>
                <a:sym typeface="Calibri"/>
              </a:rPr>
              <a:t>CONVOLUTION LAYER</a:t>
            </a:r>
          </a:p>
          <a:p>
            <a:pPr marL="457200" indent="-344805" algn="just">
              <a:lnSpc>
                <a:spcPct val="160000"/>
              </a:lnSpc>
              <a:spcBef>
                <a:spcPts val="0"/>
              </a:spcBef>
              <a:buClr>
                <a:schemeClr val="accent1">
                  <a:lumMod val="75000"/>
                </a:schemeClr>
              </a:buClr>
              <a:buFont typeface="Wingdings" panose="05000000000000000000" pitchFamily="2" charset="2"/>
              <a:buChar char="§"/>
            </a:pPr>
            <a:r>
              <a:rPr lang="en-US" sz="1800" dirty="0">
                <a:latin typeface="Times New Roman" panose="02020603050405020304" pitchFamily="18" charset="0"/>
                <a:ea typeface="Calibri"/>
                <a:cs typeface="Times New Roman" panose="02020603050405020304" pitchFamily="18" charset="0"/>
                <a:sym typeface="Calibri"/>
              </a:rPr>
              <a:t>The convolution layer is first layer of CNN model architecture which starts to extract features from the input. The convolution layer operates with two inputs, One is the image matrix while the other being the filter or kernel.</a:t>
            </a:r>
          </a:p>
          <a:p>
            <a:pPr marL="398145" indent="-285750" algn="just">
              <a:lnSpc>
                <a:spcPct val="160000"/>
              </a:lnSpc>
              <a:spcBef>
                <a:spcPts val="0"/>
              </a:spcBef>
              <a:buClr>
                <a:schemeClr val="accent1">
                  <a:lumMod val="75000"/>
                </a:schemeClr>
              </a:buClr>
              <a:buFont typeface="Wingdings" panose="05000000000000000000" pitchFamily="2" charset="2"/>
              <a:buChar char="§"/>
            </a:pPr>
            <a:endParaRPr lang="en-US" sz="1800" dirty="0">
              <a:latin typeface="Times New Roman" panose="02020603050405020304" pitchFamily="18" charset="0"/>
              <a:ea typeface="Calibri"/>
              <a:cs typeface="Times New Roman" panose="02020603050405020304" pitchFamily="18" charset="0"/>
              <a:sym typeface="Calibri"/>
            </a:endParaRPr>
          </a:p>
          <a:p>
            <a:pPr marL="457200" indent="-344805" algn="just">
              <a:lnSpc>
                <a:spcPct val="160000"/>
              </a:lnSpc>
              <a:spcBef>
                <a:spcPts val="0"/>
              </a:spcBef>
              <a:buClr>
                <a:schemeClr val="accent1">
                  <a:lumMod val="75000"/>
                </a:schemeClr>
              </a:buClr>
              <a:buFont typeface="Wingdings" panose="05000000000000000000" pitchFamily="2" charset="2"/>
              <a:buChar char="§"/>
            </a:pPr>
            <a:r>
              <a:rPr lang="en-US" sz="1800" dirty="0">
                <a:latin typeface="Times New Roman" panose="02020603050405020304" pitchFamily="18" charset="0"/>
                <a:ea typeface="Calibri"/>
                <a:cs typeface="Times New Roman" panose="02020603050405020304" pitchFamily="18" charset="0"/>
                <a:sym typeface="Calibri"/>
              </a:rPr>
              <a:t>The convolution layer safeguards the relationship between the original image pixels by learning the features of the image using small square patches.</a:t>
            </a:r>
          </a:p>
          <a:p>
            <a:r>
              <a:rPr lang="en-US" sz="1800" dirty="0">
                <a:latin typeface="Times New Roman" panose="02020603050405020304" pitchFamily="18" charset="0"/>
                <a:ea typeface="Calibri"/>
                <a:cs typeface="Times New Roman" panose="02020603050405020304" pitchFamily="18" charset="0"/>
                <a:sym typeface="Calibri"/>
              </a:rPr>
              <a:t>In the figure, we have an image matrix of size 5x5 and a kernel size of 3x3.The image values are 0 and 1. Therefore to obtain a ‘Feature map’ we multiply the image matrix with the filter.</a:t>
            </a:r>
            <a:endParaRPr lang="en-US" sz="1800" b="1" dirty="0">
              <a:latin typeface="Times New Roman" panose="02020603050405020304" pitchFamily="18" charset="0"/>
              <a:ea typeface="Calibri"/>
              <a:cs typeface="Times New Roman" panose="02020603050405020304" pitchFamily="18" charset="0"/>
              <a:sym typeface="Calibri"/>
            </a:endParaRPr>
          </a:p>
          <a:p>
            <a:endParaRPr lang="en-US" sz="1800" b="1" u="sng" dirty="0">
              <a:solidFill>
                <a:schemeClr val="accent1">
                  <a:lumMod val="75000"/>
                </a:schemeClr>
              </a:solidFill>
              <a:latin typeface="Times New Roman" panose="02020603050405020304" pitchFamily="18" charset="0"/>
              <a:ea typeface="Calibri"/>
              <a:cs typeface="Times New Roman" panose="02020603050405020304" pitchFamily="18" charset="0"/>
              <a:sym typeface="Calibri"/>
            </a:endParaRPr>
          </a:p>
          <a:p>
            <a:endParaRPr lang="en-IN" dirty="0"/>
          </a:p>
        </p:txBody>
      </p:sp>
      <p:pic>
        <p:nvPicPr>
          <p:cNvPr id="4" name="Google Shape;96;p19">
            <a:extLst>
              <a:ext uri="{FF2B5EF4-FFF2-40B4-BE49-F238E27FC236}">
                <a16:creationId xmlns:a16="http://schemas.microsoft.com/office/drawing/2014/main" id="{8081815C-CD92-1D59-0BAB-86ECC5CC9E57}"/>
              </a:ext>
            </a:extLst>
          </p:cNvPr>
          <p:cNvPicPr preferRelativeResize="0">
            <a:picLocks/>
          </p:cNvPicPr>
          <p:nvPr/>
        </p:nvPicPr>
        <p:blipFill>
          <a:blip r:embed="rId2">
            <a:alphaModFix/>
          </a:blip>
          <a:stretch>
            <a:fillRect/>
          </a:stretch>
        </p:blipFill>
        <p:spPr>
          <a:xfrm>
            <a:off x="3978934" y="5078185"/>
            <a:ext cx="4234132" cy="1551878"/>
          </a:xfrm>
          <a:prstGeom prst="rect">
            <a:avLst/>
          </a:prstGeom>
          <a:noFill/>
          <a:ln w="19050" cap="flat" cmpd="sng">
            <a:solidFill>
              <a:srgbClr val="4A86E8"/>
            </a:solidFill>
            <a:prstDash val="solid"/>
            <a:round/>
            <a:headEnd type="none" w="sm" len="sm"/>
            <a:tailEnd type="none" w="sm" len="sm"/>
          </a:ln>
        </p:spPr>
      </p:pic>
    </p:spTree>
    <p:extLst>
      <p:ext uri="{BB962C8B-B14F-4D97-AF65-F5344CB8AC3E}">
        <p14:creationId xmlns:p14="http://schemas.microsoft.com/office/powerpoint/2010/main" val="17328219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920675-10D5-DC7E-42B9-61C2F57F2C61}"/>
              </a:ext>
            </a:extLst>
          </p:cNvPr>
          <p:cNvSpPr>
            <a:spLocks noGrp="1"/>
          </p:cNvSpPr>
          <p:nvPr>
            <p:ph type="title"/>
          </p:nvPr>
        </p:nvSpPr>
        <p:spPr>
          <a:xfrm>
            <a:off x="677334" y="609600"/>
            <a:ext cx="8596668" cy="2427514"/>
          </a:xfrm>
        </p:spPr>
        <p:txBody>
          <a:bodyPr>
            <a:normAutofit fontScale="90000"/>
          </a:bodyPr>
          <a:lstStyle/>
          <a:p>
            <a:pPr marL="457200" indent="-332105">
              <a:lnSpc>
                <a:spcPct val="150000"/>
              </a:lnSpc>
              <a:spcBef>
                <a:spcPts val="0"/>
              </a:spcBef>
              <a:buClr>
                <a:schemeClr val="accent1">
                  <a:lumMod val="75000"/>
                </a:schemeClr>
              </a:buClr>
              <a:buFont typeface="Wingdings" panose="05000000000000000000" pitchFamily="2" charset="2"/>
              <a:buChar char="§"/>
            </a:pPr>
            <a:r>
              <a:rPr lang="en-US" sz="2800" b="1" u="sng" dirty="0">
                <a:solidFill>
                  <a:schemeClr val="accent1">
                    <a:lumMod val="75000"/>
                  </a:schemeClr>
                </a:solidFill>
                <a:latin typeface="Times New Roman" panose="02020603050405020304" pitchFamily="18" charset="0"/>
                <a:ea typeface="Calibri"/>
                <a:cs typeface="Times New Roman" panose="02020603050405020304" pitchFamily="18" charset="0"/>
                <a:sym typeface="Calibri"/>
              </a:rPr>
              <a:t>POOLING  LAYER</a:t>
            </a:r>
            <a:br>
              <a:rPr lang="en-US" sz="2800" b="1" u="sng" dirty="0">
                <a:solidFill>
                  <a:schemeClr val="accent1">
                    <a:lumMod val="75000"/>
                  </a:schemeClr>
                </a:solidFill>
                <a:latin typeface="Times New Roman" panose="02020603050405020304" pitchFamily="18" charset="0"/>
                <a:ea typeface="Calibri"/>
                <a:cs typeface="Times New Roman" panose="02020603050405020304" pitchFamily="18" charset="0"/>
                <a:sym typeface="Calibri"/>
              </a:rPr>
            </a:br>
            <a:r>
              <a:rPr lang="en-US" sz="1800" dirty="0">
                <a:solidFill>
                  <a:schemeClr val="tx1"/>
                </a:solidFill>
                <a:latin typeface="Times New Roman" panose="02020603050405020304" pitchFamily="18" charset="0"/>
                <a:ea typeface="Calibri"/>
                <a:cs typeface="Times New Roman" panose="02020603050405020304" pitchFamily="18" charset="0"/>
                <a:sym typeface="Calibri"/>
              </a:rPr>
              <a:t>Pooling layer is another extremely significant feature of convolution neural networks. Pooling layer will resolve to reducing the number of parameters when the image are large.</a:t>
            </a:r>
            <a:br>
              <a:rPr lang="en-US" sz="1800" dirty="0">
                <a:solidFill>
                  <a:schemeClr val="tx1"/>
                </a:solidFill>
                <a:latin typeface="Times New Roman" panose="02020603050405020304" pitchFamily="18" charset="0"/>
                <a:ea typeface="Calibri"/>
                <a:cs typeface="Times New Roman" panose="02020603050405020304" pitchFamily="18" charset="0"/>
                <a:sym typeface="Calibri"/>
              </a:rPr>
            </a:br>
            <a:r>
              <a:rPr lang="en-US" sz="1800" dirty="0">
                <a:solidFill>
                  <a:schemeClr val="tx1"/>
                </a:solidFill>
                <a:latin typeface="Times New Roman" panose="02020603050405020304" pitchFamily="18" charset="0"/>
                <a:ea typeface="Calibri"/>
                <a:cs typeface="Times New Roman" panose="02020603050405020304" pitchFamily="18" charset="0"/>
                <a:sym typeface="Calibri"/>
              </a:rPr>
              <a:t>Pooling is also known as subsampling or down sampling which helps us to reduce the dimensionality of each feature map by leaving out trivial traits and retaining all the important</a:t>
            </a:r>
            <a:br>
              <a:rPr lang="en-US" sz="1800" dirty="0">
                <a:solidFill>
                  <a:schemeClr val="tx1"/>
                </a:solidFill>
                <a:latin typeface="Times New Roman" panose="02020603050405020304" pitchFamily="18" charset="0"/>
                <a:ea typeface="Calibri"/>
                <a:cs typeface="Times New Roman" panose="02020603050405020304" pitchFamily="18" charset="0"/>
                <a:sym typeface="Calibri"/>
              </a:rPr>
            </a:br>
            <a:r>
              <a:rPr lang="en-US" sz="1800" dirty="0">
                <a:solidFill>
                  <a:schemeClr val="tx1"/>
                </a:solidFill>
                <a:latin typeface="Times New Roman" panose="02020603050405020304" pitchFamily="18" charset="0"/>
                <a:ea typeface="Calibri"/>
                <a:cs typeface="Times New Roman" panose="02020603050405020304" pitchFamily="18" charset="0"/>
                <a:sym typeface="Calibri"/>
              </a:rPr>
              <a:t>information</a:t>
            </a:r>
            <a:r>
              <a:rPr lang="en-US" sz="1800" dirty="0">
                <a:latin typeface="Times New Roman" panose="02020603050405020304" pitchFamily="18" charset="0"/>
                <a:ea typeface="Calibri"/>
                <a:cs typeface="Times New Roman" panose="02020603050405020304" pitchFamily="18" charset="0"/>
                <a:sym typeface="Calibri"/>
              </a:rPr>
              <a:t>.</a:t>
            </a:r>
            <a:br>
              <a:rPr lang="en-US" sz="1800" dirty="0">
                <a:latin typeface="Times New Roman" panose="02020603050405020304" pitchFamily="18" charset="0"/>
                <a:ea typeface="Calibri"/>
                <a:cs typeface="Times New Roman" panose="02020603050405020304" pitchFamily="18" charset="0"/>
                <a:sym typeface="Calibri"/>
              </a:rPr>
            </a:br>
            <a:br>
              <a:rPr lang="en-US" sz="3600" b="1" u="sng" dirty="0">
                <a:solidFill>
                  <a:schemeClr val="accent1">
                    <a:lumMod val="75000"/>
                  </a:schemeClr>
                </a:solidFill>
                <a:latin typeface="Times New Roman" panose="02020603050405020304" pitchFamily="18" charset="0"/>
                <a:ea typeface="Calibri"/>
                <a:cs typeface="Times New Roman" panose="02020603050405020304" pitchFamily="18" charset="0"/>
                <a:sym typeface="Calibri"/>
              </a:rPr>
            </a:br>
            <a:br>
              <a:rPr lang="en-US" sz="3600" b="1" dirty="0">
                <a:solidFill>
                  <a:schemeClr val="accent1">
                    <a:lumMod val="75000"/>
                  </a:schemeClr>
                </a:solidFill>
                <a:latin typeface="Times New Roman" panose="02020603050405020304" pitchFamily="18" charset="0"/>
                <a:ea typeface="Calibri"/>
                <a:cs typeface="Times New Roman" panose="02020603050405020304" pitchFamily="18" charset="0"/>
                <a:sym typeface="Calibri"/>
              </a:rPr>
            </a:br>
            <a:endParaRPr lang="en-IN" dirty="0"/>
          </a:p>
        </p:txBody>
      </p:sp>
      <p:sp>
        <p:nvSpPr>
          <p:cNvPr id="3" name="Content Placeholder 2">
            <a:extLst>
              <a:ext uri="{FF2B5EF4-FFF2-40B4-BE49-F238E27FC236}">
                <a16:creationId xmlns:a16="http://schemas.microsoft.com/office/drawing/2014/main" id="{A71E0F36-DA8B-A3BC-660B-684D751C2DCD}"/>
              </a:ext>
            </a:extLst>
          </p:cNvPr>
          <p:cNvSpPr>
            <a:spLocks noGrp="1"/>
          </p:cNvSpPr>
          <p:nvPr>
            <p:ph idx="1"/>
          </p:nvPr>
        </p:nvSpPr>
        <p:spPr>
          <a:xfrm>
            <a:off x="677334" y="3429000"/>
            <a:ext cx="8596668" cy="2612362"/>
          </a:xfrm>
        </p:spPr>
        <p:txBody>
          <a:bodyPr>
            <a:normAutofit fontScale="77500" lnSpcReduction="20000"/>
          </a:bodyPr>
          <a:lstStyle/>
          <a:p>
            <a:pPr marL="455295" indent="-342900">
              <a:spcBef>
                <a:spcPts val="0"/>
              </a:spcBef>
              <a:buClr>
                <a:schemeClr val="tx1"/>
              </a:buClr>
              <a:buSzPct val="100000"/>
              <a:buFont typeface="Wingdings" panose="05000000000000000000" pitchFamily="2" charset="2"/>
              <a:buChar char="Ø"/>
            </a:pPr>
            <a:r>
              <a:rPr lang="en-US" sz="2800" b="1" u="sng" dirty="0">
                <a:solidFill>
                  <a:schemeClr val="accent1">
                    <a:lumMod val="75000"/>
                  </a:schemeClr>
                </a:solidFill>
                <a:latin typeface="Times New Roman" panose="02020603050405020304" pitchFamily="18" charset="0"/>
                <a:ea typeface="Calibri"/>
                <a:cs typeface="Times New Roman" panose="02020603050405020304" pitchFamily="18" charset="0"/>
                <a:sym typeface="Calibri"/>
              </a:rPr>
              <a:t>FULLY CONNECTED  LAYER</a:t>
            </a:r>
          </a:p>
          <a:p>
            <a:pPr marL="455295" indent="-342900">
              <a:spcBef>
                <a:spcPts val="0"/>
              </a:spcBef>
              <a:buClr>
                <a:schemeClr val="tx1"/>
              </a:buClr>
              <a:buSzPct val="100000"/>
              <a:buFont typeface="Wingdings" panose="05000000000000000000" pitchFamily="2" charset="2"/>
              <a:buChar char="Ø"/>
            </a:pPr>
            <a:endParaRPr lang="en-US" b="1" u="sng" dirty="0">
              <a:solidFill>
                <a:schemeClr val="accent1">
                  <a:lumMod val="75000"/>
                </a:schemeClr>
              </a:solidFill>
              <a:latin typeface="Times New Roman" panose="02020603050405020304" pitchFamily="18" charset="0"/>
              <a:ea typeface="Calibri"/>
              <a:cs typeface="Times New Roman" panose="02020603050405020304" pitchFamily="18" charset="0"/>
              <a:sym typeface="Calibri"/>
            </a:endParaRPr>
          </a:p>
          <a:p>
            <a:pPr marL="457200" indent="-332105" algn="just">
              <a:lnSpc>
                <a:spcPct val="150000"/>
              </a:lnSpc>
              <a:spcBef>
                <a:spcPts val="0"/>
              </a:spcBef>
              <a:buClr>
                <a:schemeClr val="accent1">
                  <a:lumMod val="75000"/>
                </a:schemeClr>
              </a:buClr>
              <a:buFont typeface="Wingdings" panose="05000000000000000000" pitchFamily="2" charset="2"/>
              <a:buChar char="§"/>
            </a:pPr>
            <a:r>
              <a:rPr lang="en-US" sz="1800" dirty="0">
                <a:latin typeface="Times New Roman" panose="02020603050405020304" pitchFamily="18" charset="0"/>
                <a:ea typeface="Calibri"/>
                <a:cs typeface="Times New Roman" panose="02020603050405020304" pitchFamily="18" charset="0"/>
                <a:sym typeface="Calibri"/>
              </a:rPr>
              <a:t>Every CNN architecture is provided with a fully connected layer of neurons at the end.</a:t>
            </a:r>
          </a:p>
          <a:p>
            <a:pPr marL="457200" indent="-332105" algn="just">
              <a:lnSpc>
                <a:spcPct val="150000"/>
              </a:lnSpc>
              <a:spcBef>
                <a:spcPts val="0"/>
              </a:spcBef>
              <a:buClr>
                <a:schemeClr val="accent1">
                  <a:lumMod val="75000"/>
                </a:schemeClr>
              </a:buClr>
              <a:buFont typeface="Wingdings" panose="05000000000000000000" pitchFamily="2" charset="2"/>
              <a:buChar char="§"/>
            </a:pPr>
            <a:r>
              <a:rPr lang="en-US" sz="1800" dirty="0">
                <a:latin typeface="Times New Roman" panose="02020603050405020304" pitchFamily="18" charset="0"/>
                <a:ea typeface="Calibri"/>
                <a:cs typeface="Times New Roman" panose="02020603050405020304" pitchFamily="18" charset="0"/>
                <a:sym typeface="Calibri"/>
              </a:rPr>
              <a:t>As in CNN, neurons in a fully connected layer have fill connections to all activations in the previous layer and work similarly.</a:t>
            </a:r>
          </a:p>
          <a:p>
            <a:pPr marL="457200" indent="-332105" algn="just">
              <a:lnSpc>
                <a:spcPct val="150000"/>
              </a:lnSpc>
              <a:spcBef>
                <a:spcPts val="0"/>
              </a:spcBef>
              <a:buClr>
                <a:schemeClr val="accent1">
                  <a:lumMod val="75000"/>
                </a:schemeClr>
              </a:buClr>
              <a:buFont typeface="Wingdings" panose="05000000000000000000" pitchFamily="2" charset="2"/>
              <a:buChar char="§"/>
            </a:pPr>
            <a:r>
              <a:rPr lang="en-US" sz="1800" dirty="0">
                <a:latin typeface="Times New Roman" panose="02020603050405020304" pitchFamily="18" charset="0"/>
                <a:ea typeface="Calibri"/>
                <a:cs typeface="Times New Roman" panose="02020603050405020304" pitchFamily="18" charset="0"/>
                <a:sym typeface="Calibri"/>
              </a:rPr>
              <a:t>After training , the feature vector from fully connected layer is used to classify images into distinct categories.</a:t>
            </a:r>
          </a:p>
          <a:p>
            <a:pPr marL="457200" indent="-332105" algn="just">
              <a:lnSpc>
                <a:spcPct val="150000"/>
              </a:lnSpc>
              <a:spcBef>
                <a:spcPts val="0"/>
              </a:spcBef>
              <a:buClr>
                <a:schemeClr val="accent1">
                  <a:lumMod val="75000"/>
                </a:schemeClr>
              </a:buClr>
              <a:buFont typeface="Wingdings" panose="05000000000000000000" pitchFamily="2" charset="2"/>
              <a:buChar char="§"/>
            </a:pPr>
            <a:r>
              <a:rPr lang="en-US" sz="1800" dirty="0">
                <a:latin typeface="Times New Roman" panose="02020603050405020304" pitchFamily="18" charset="0"/>
                <a:ea typeface="Calibri"/>
                <a:cs typeface="Times New Roman" panose="02020603050405020304" pitchFamily="18" charset="0"/>
                <a:sym typeface="Calibri"/>
              </a:rPr>
              <a:t>Every activation unit in the next layer is coupled to all inputs from this layer.</a:t>
            </a:r>
          </a:p>
          <a:p>
            <a:pPr marL="455295" indent="-342900">
              <a:spcBef>
                <a:spcPts val="0"/>
              </a:spcBef>
              <a:buClr>
                <a:schemeClr val="tx1"/>
              </a:buClr>
              <a:buSzPct val="100000"/>
              <a:buFont typeface="Wingdings" panose="05000000000000000000" pitchFamily="2" charset="2"/>
              <a:buChar char="Ø"/>
            </a:pPr>
            <a:endParaRPr lang="en-US" sz="1800" b="1" u="sng" dirty="0">
              <a:solidFill>
                <a:schemeClr val="accent1">
                  <a:lumMod val="75000"/>
                </a:schemeClr>
              </a:solidFill>
              <a:latin typeface="Times New Roman" panose="02020603050405020304" pitchFamily="18" charset="0"/>
              <a:ea typeface="Calibri"/>
              <a:cs typeface="Times New Roman" panose="02020603050405020304" pitchFamily="18" charset="0"/>
              <a:sym typeface="Calibri"/>
            </a:endParaRPr>
          </a:p>
          <a:p>
            <a:pPr marL="112395" indent="0">
              <a:spcBef>
                <a:spcPts val="0"/>
              </a:spcBef>
              <a:buClr>
                <a:schemeClr val="tx1"/>
              </a:buClr>
              <a:buSzPct val="100000"/>
              <a:buNone/>
            </a:pPr>
            <a:r>
              <a:rPr lang="en-US" b="1" u="sng" dirty="0">
                <a:solidFill>
                  <a:schemeClr val="accent1">
                    <a:lumMod val="75000"/>
                  </a:schemeClr>
                </a:solidFill>
                <a:latin typeface="Times New Roman" panose="02020603050405020304" pitchFamily="18" charset="0"/>
                <a:ea typeface="Calibri"/>
                <a:cs typeface="Times New Roman" panose="02020603050405020304" pitchFamily="18" charset="0"/>
                <a:sym typeface="Calibri"/>
              </a:rPr>
              <a:t> </a:t>
            </a:r>
            <a:endParaRPr lang="en-US" sz="1800" b="1" u="sng" dirty="0">
              <a:solidFill>
                <a:schemeClr val="accent1">
                  <a:lumMod val="75000"/>
                </a:schemeClr>
              </a:solidFill>
              <a:latin typeface="Times New Roman" panose="02020603050405020304" pitchFamily="18" charset="0"/>
              <a:ea typeface="Calibri"/>
              <a:cs typeface="Times New Roman" panose="02020603050405020304" pitchFamily="18" charset="0"/>
              <a:sym typeface="Calibri"/>
            </a:endParaRPr>
          </a:p>
          <a:p>
            <a:pPr marL="800100" indent="-342900">
              <a:spcBef>
                <a:spcPts val="0"/>
              </a:spcBef>
              <a:buClr>
                <a:schemeClr val="tx1"/>
              </a:buClr>
              <a:buFont typeface="Wingdings" panose="05000000000000000000" pitchFamily="2" charset="2"/>
              <a:buChar char="Ø"/>
            </a:pPr>
            <a:endParaRPr lang="en-US" sz="1800" b="1" dirty="0">
              <a:solidFill>
                <a:schemeClr val="accent1">
                  <a:lumMod val="75000"/>
                </a:schemeClr>
              </a:solidFill>
              <a:latin typeface="Times New Roman" panose="02020603050405020304" pitchFamily="18" charset="0"/>
              <a:ea typeface="Calibri"/>
              <a:cs typeface="Times New Roman" panose="02020603050405020304" pitchFamily="18" charset="0"/>
              <a:sym typeface="Calibri"/>
            </a:endParaRPr>
          </a:p>
          <a:p>
            <a:endParaRPr lang="en-IN" dirty="0"/>
          </a:p>
        </p:txBody>
      </p:sp>
    </p:spTree>
    <p:extLst>
      <p:ext uri="{BB962C8B-B14F-4D97-AF65-F5344CB8AC3E}">
        <p14:creationId xmlns:p14="http://schemas.microsoft.com/office/powerpoint/2010/main" val="10688758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939FA8-950E-B902-11C9-C9AA66E31624}"/>
              </a:ext>
            </a:extLst>
          </p:cNvPr>
          <p:cNvSpPr>
            <a:spLocks noGrp="1"/>
          </p:cNvSpPr>
          <p:nvPr>
            <p:ph type="title"/>
          </p:nvPr>
        </p:nvSpPr>
        <p:spPr/>
        <p:txBody>
          <a:bodyPr>
            <a:normAutofit fontScale="90000"/>
          </a:bodyPr>
          <a:lstStyle/>
          <a:p>
            <a:r>
              <a:rPr lang="en-US" sz="3600" b="1" u="sng" dirty="0">
                <a:latin typeface="Times New Roman" panose="02020603050405020304" pitchFamily="18" charset="0"/>
                <a:cs typeface="Times New Roman" panose="02020603050405020304" pitchFamily="18" charset="0"/>
              </a:rPr>
              <a:t>Results and predication</a:t>
            </a:r>
            <a:br>
              <a:rPr lang="en-US" sz="3600" b="1" u="sng" dirty="0">
                <a:latin typeface="Times New Roman" panose="02020603050405020304" pitchFamily="18" charset="0"/>
                <a:cs typeface="Times New Roman" panose="02020603050405020304" pitchFamily="18" charset="0"/>
              </a:rPr>
            </a:br>
            <a:r>
              <a:rPr lang="en-US" sz="2700" b="1" u="sng" dirty="0">
                <a:solidFill>
                  <a:schemeClr val="tx1"/>
                </a:solidFill>
                <a:latin typeface="Times New Roman" panose="02020603050405020304" pitchFamily="18" charset="0"/>
                <a:cs typeface="Times New Roman" panose="02020603050405020304" pitchFamily="18" charset="0"/>
              </a:rPr>
              <a:t>PLOT THE RESULTS</a:t>
            </a:r>
            <a:br>
              <a:rPr lang="en-US" sz="3600" b="1" u="sng" dirty="0">
                <a:solidFill>
                  <a:schemeClr val="accent1">
                    <a:lumMod val="75000"/>
                  </a:schemeClr>
                </a:solidFill>
                <a:latin typeface="Times New Roman" panose="02020603050405020304" pitchFamily="18" charset="0"/>
                <a:cs typeface="Times New Roman" panose="02020603050405020304" pitchFamily="18" charset="0"/>
              </a:rPr>
            </a:br>
            <a:endParaRPr lang="en-IN" dirty="0"/>
          </a:p>
        </p:txBody>
      </p:sp>
      <p:pic>
        <p:nvPicPr>
          <p:cNvPr id="2050" name="Picture 2">
            <a:extLst>
              <a:ext uri="{FF2B5EF4-FFF2-40B4-BE49-F238E27FC236}">
                <a16:creationId xmlns:a16="http://schemas.microsoft.com/office/drawing/2014/main" id="{E2E55AAF-4361-2F87-D351-BA3C94CAE6A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71600" y="1930400"/>
            <a:ext cx="7902402" cy="45683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93676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764031-CB49-952F-C4C1-F8C162316CD3}"/>
              </a:ext>
            </a:extLst>
          </p:cNvPr>
          <p:cNvSpPr>
            <a:spLocks noGrp="1"/>
          </p:cNvSpPr>
          <p:nvPr>
            <p:ph type="title"/>
          </p:nvPr>
        </p:nvSpPr>
        <p:spPr>
          <a:xfrm>
            <a:off x="677334" y="609599"/>
            <a:ext cx="8596668" cy="1918915"/>
          </a:xfrm>
        </p:spPr>
        <p:txBody>
          <a:bodyPr>
            <a:normAutofit/>
          </a:bodyPr>
          <a:lstStyle/>
          <a:p>
            <a:r>
              <a:rPr lang="en-IN" dirty="0"/>
              <a:t>Results and prediction</a:t>
            </a:r>
            <a:br>
              <a:rPr lang="en-IN" dirty="0"/>
            </a:br>
            <a:r>
              <a:rPr lang="en-IN" dirty="0"/>
              <a:t>          </a:t>
            </a:r>
            <a:r>
              <a:rPr lang="en-IN" sz="1800" dirty="0"/>
              <a:t>After training the model we evaluate the test data</a:t>
            </a:r>
            <a:r>
              <a:rPr lang="en-IN" dirty="0"/>
              <a:t>.</a:t>
            </a:r>
            <a:br>
              <a:rPr lang="en-IN" dirty="0"/>
            </a:br>
            <a:r>
              <a:rPr lang="en-IN" dirty="0"/>
              <a:t>          </a:t>
            </a:r>
            <a:r>
              <a:rPr lang="en-IN" sz="1800" dirty="0"/>
              <a:t>We got the accuracy for test data is 98.83%</a:t>
            </a:r>
          </a:p>
        </p:txBody>
      </p:sp>
      <p:pic>
        <p:nvPicPr>
          <p:cNvPr id="3074" name="Picture 2">
            <a:extLst>
              <a:ext uri="{FF2B5EF4-FFF2-40B4-BE49-F238E27FC236}">
                <a16:creationId xmlns:a16="http://schemas.microsoft.com/office/drawing/2014/main" id="{CA63AEC1-4E40-9C55-13A5-90038D50C8E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26650" y="2309543"/>
            <a:ext cx="6384898" cy="43754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271620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948BB-39A0-D1D3-BA09-0833456A5045}"/>
              </a:ext>
            </a:extLst>
          </p:cNvPr>
          <p:cNvSpPr>
            <a:spLocks noGrp="1"/>
          </p:cNvSpPr>
          <p:nvPr>
            <p:ph type="title"/>
          </p:nvPr>
        </p:nvSpPr>
        <p:spPr>
          <a:xfrm>
            <a:off x="788652" y="474427"/>
            <a:ext cx="8596668" cy="956808"/>
          </a:xfrm>
        </p:spPr>
        <p:txBody>
          <a:bodyPr>
            <a:normAutofit fontScale="90000"/>
          </a:bodyPr>
          <a:lstStyle/>
          <a:p>
            <a:r>
              <a:rPr lang="en-US" sz="3600" b="1" u="sng" dirty="0">
                <a:solidFill>
                  <a:schemeClr val="accent1">
                    <a:lumMod val="75000"/>
                  </a:schemeClr>
                </a:solidFill>
                <a:latin typeface="Times New Roman" panose="02020603050405020304" pitchFamily="18" charset="0"/>
                <a:cs typeface="Times New Roman" panose="02020603050405020304" pitchFamily="18" charset="0"/>
              </a:rPr>
              <a:t>Conclusion and future scope</a:t>
            </a:r>
            <a:br>
              <a:rPr lang="en-US" sz="3600" b="1" u="sng" dirty="0">
                <a:solidFill>
                  <a:schemeClr val="accent1">
                    <a:lumMod val="75000"/>
                  </a:schemeClr>
                </a:solidFill>
                <a:latin typeface="Times New Roman" panose="02020603050405020304" pitchFamily="18"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70BC9990-FB50-F0EB-EF6E-9BC43BAD317C}"/>
              </a:ext>
            </a:extLst>
          </p:cNvPr>
          <p:cNvSpPr>
            <a:spLocks noGrp="1"/>
          </p:cNvSpPr>
          <p:nvPr>
            <p:ph idx="1"/>
          </p:nvPr>
        </p:nvSpPr>
        <p:spPr>
          <a:xfrm>
            <a:off x="677334" y="1558457"/>
            <a:ext cx="8596668" cy="4482906"/>
          </a:xfrm>
        </p:spPr>
        <p:txBody>
          <a:bodyPr/>
          <a:lstStyle/>
          <a:p>
            <a:r>
              <a:rPr lang="en-IN" dirty="0"/>
              <a:t>After building, training a model we evaluate the model performance using test data.</a:t>
            </a:r>
          </a:p>
          <a:p>
            <a:r>
              <a:rPr lang="en-IN" dirty="0"/>
              <a:t>Evaluating the model using test data we got 98.83% accuracy. So our model perform well for the  potato leaf disease image classification.</a:t>
            </a:r>
          </a:p>
          <a:p>
            <a:r>
              <a:rPr lang="en-IN" dirty="0"/>
              <a:t>When we provide a unseen data it will classify well.</a:t>
            </a:r>
          </a:p>
          <a:p>
            <a:r>
              <a:rPr lang="en-IN" dirty="0"/>
              <a:t>Training the model by increased the no. of epochs can give better and more accurate results.</a:t>
            </a:r>
          </a:p>
          <a:p>
            <a:r>
              <a:rPr lang="en-IN" dirty="0"/>
              <a:t>The no. of layers of the model can be increase to process large dataset.</a:t>
            </a:r>
          </a:p>
          <a:p>
            <a:pPr marL="0" indent="0" algn="just">
              <a:lnSpc>
                <a:spcPct val="200000"/>
              </a:lnSpc>
              <a:buNone/>
            </a:pPr>
            <a:endParaRPr lang="en-US" sz="1800" b="0" i="0" dirty="0">
              <a:effectLst/>
              <a:latin typeface="Times New Roman" panose="02020603050405020304" pitchFamily="18" charset="0"/>
              <a:cs typeface="Times New Roman" panose="02020603050405020304" pitchFamily="18" charset="0"/>
            </a:endParaRPr>
          </a:p>
          <a:p>
            <a:endParaRPr lang="en-IN" dirty="0"/>
          </a:p>
          <a:p>
            <a:endParaRPr lang="en-IN" dirty="0"/>
          </a:p>
        </p:txBody>
      </p:sp>
    </p:spTree>
    <p:extLst>
      <p:ext uri="{BB962C8B-B14F-4D97-AF65-F5344CB8AC3E}">
        <p14:creationId xmlns:p14="http://schemas.microsoft.com/office/powerpoint/2010/main" val="8678005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878256-0046-3C8A-A83A-2396E020D47F}"/>
              </a:ext>
            </a:extLst>
          </p:cNvPr>
          <p:cNvSpPr>
            <a:spLocks noGrp="1"/>
          </p:cNvSpPr>
          <p:nvPr>
            <p:ph type="title"/>
          </p:nvPr>
        </p:nvSpPr>
        <p:spPr>
          <a:xfrm>
            <a:off x="677334" y="609600"/>
            <a:ext cx="8596668" cy="1063557"/>
          </a:xfrm>
        </p:spPr>
        <p:txBody>
          <a:bodyPr/>
          <a:lstStyle/>
          <a:p>
            <a:r>
              <a:rPr lang="en-IN" dirty="0"/>
              <a:t>Problem Statement:</a:t>
            </a:r>
          </a:p>
        </p:txBody>
      </p:sp>
      <p:sp>
        <p:nvSpPr>
          <p:cNvPr id="3" name="Content Placeholder 2">
            <a:extLst>
              <a:ext uri="{FF2B5EF4-FFF2-40B4-BE49-F238E27FC236}">
                <a16:creationId xmlns:a16="http://schemas.microsoft.com/office/drawing/2014/main" id="{755C288A-A11C-16B3-6BAD-C3395E0C8024}"/>
              </a:ext>
            </a:extLst>
          </p:cNvPr>
          <p:cNvSpPr>
            <a:spLocks noGrp="1"/>
          </p:cNvSpPr>
          <p:nvPr>
            <p:ph idx="1"/>
          </p:nvPr>
        </p:nvSpPr>
        <p:spPr>
          <a:xfrm>
            <a:off x="677334" y="1319916"/>
            <a:ext cx="8792670" cy="4618079"/>
          </a:xfrm>
        </p:spPr>
        <p:txBody>
          <a:bodyPr>
            <a:normAutofit fontScale="25000" lnSpcReduction="20000"/>
          </a:bodyPr>
          <a:lstStyle/>
          <a:p>
            <a:r>
              <a:rPr lang="en-IN" sz="7200" dirty="0"/>
              <a:t>Farmers who grow potatoes are facing lot of economic losses every year because of  Various diseases that can happen to a potato plant.</a:t>
            </a:r>
          </a:p>
          <a:p>
            <a:r>
              <a:rPr lang="en-IN" sz="7200" dirty="0"/>
              <a:t>There are two common diseases known as early blight and late blight.</a:t>
            </a:r>
          </a:p>
          <a:p>
            <a:r>
              <a:rPr lang="en-IN" sz="7200" dirty="0"/>
              <a:t>Early blight is caused by a fungus and late blight is caused by a specific micro organism.</a:t>
            </a:r>
          </a:p>
          <a:p>
            <a:r>
              <a:rPr lang="en-IN" sz="7200" dirty="0"/>
              <a:t>If a farmer can detect these diseases early and apply appropriate treatment then it can save lot of waste and prevent the economic loss.</a:t>
            </a:r>
          </a:p>
          <a:p>
            <a:r>
              <a:rPr lang="en-IN" sz="7200" dirty="0"/>
              <a:t>The treatment for early blight and late blight are little different so its important that we need to accurately identify what kind of disease is there in that potato plant.</a:t>
            </a:r>
          </a:p>
          <a:p>
            <a:r>
              <a:rPr lang="en-IN" sz="7200" dirty="0"/>
              <a:t>We will train a convolutional neural network in </a:t>
            </a:r>
            <a:r>
              <a:rPr lang="en-IN" sz="7200" dirty="0" err="1"/>
              <a:t>tensorflow</a:t>
            </a:r>
            <a:r>
              <a:rPr lang="en-IN" sz="7200" dirty="0"/>
              <a:t> using potato plant images.</a:t>
            </a:r>
          </a:p>
          <a:p>
            <a:r>
              <a:rPr lang="en-IN" sz="7200" dirty="0"/>
              <a:t>The goal of this model would be to classify these images as either healthy or early blight or late blight.</a:t>
            </a:r>
          </a:p>
          <a:p>
            <a:r>
              <a:rPr lang="en-IN" sz="7200" dirty="0"/>
              <a:t>The purpose of this project here I used </a:t>
            </a:r>
            <a:r>
              <a:rPr lang="en-IN" sz="7200" dirty="0" err="1"/>
              <a:t>tf</a:t>
            </a:r>
            <a:r>
              <a:rPr lang="en-IN" sz="7200" dirty="0"/>
              <a:t> dataset input pipeline.</a:t>
            </a:r>
          </a:p>
          <a:p>
            <a:endParaRPr lang="en-IN" sz="5500" dirty="0"/>
          </a:p>
          <a:p>
            <a:endParaRPr lang="en-IN" sz="5500" dirty="0"/>
          </a:p>
          <a:p>
            <a:endParaRPr lang="en-IN" dirty="0"/>
          </a:p>
          <a:p>
            <a:endParaRPr lang="en-US" sz="2300" dirty="0">
              <a:ea typeface="Calibri"/>
              <a:cs typeface="Times New Roman" panose="02020603050405020304" pitchFamily="18" charset="0"/>
              <a:sym typeface="Calibri"/>
            </a:endParaRPr>
          </a:p>
          <a:p>
            <a:endParaRPr lang="en-IN" sz="2300" dirty="0"/>
          </a:p>
          <a:p>
            <a:pPr marL="0" indent="0">
              <a:buNone/>
            </a:pPr>
            <a:endParaRPr lang="en-US" sz="2000" dirty="0">
              <a:latin typeface="Times New Roman" panose="02020603050405020304" pitchFamily="18" charset="0"/>
              <a:ea typeface="Calibri"/>
              <a:cs typeface="Times New Roman" panose="02020603050405020304" pitchFamily="18" charset="0"/>
              <a:sym typeface="Calibri"/>
            </a:endParaRPr>
          </a:p>
          <a:p>
            <a:endParaRPr lang="en-IN" sz="1900" dirty="0">
              <a:latin typeface="Arial" panose="020B0604020202020204" pitchFamily="34" charset="0"/>
              <a:cs typeface="Arial" panose="020B0604020202020204" pitchFamily="34" charset="0"/>
            </a:endParaRPr>
          </a:p>
          <a:p>
            <a:endParaRPr lang="en-IN" dirty="0"/>
          </a:p>
          <a:p>
            <a:pPr marL="0" indent="0">
              <a:buNone/>
            </a:pPr>
            <a:endParaRPr lang="en-IN" dirty="0"/>
          </a:p>
          <a:p>
            <a:pPr marL="0" indent="0">
              <a:buNone/>
            </a:pPr>
            <a:r>
              <a:rPr lang="en-IN" dirty="0"/>
              <a:t> </a:t>
            </a:r>
          </a:p>
        </p:txBody>
      </p:sp>
    </p:spTree>
    <p:extLst>
      <p:ext uri="{BB962C8B-B14F-4D97-AF65-F5344CB8AC3E}">
        <p14:creationId xmlns:p14="http://schemas.microsoft.com/office/powerpoint/2010/main" val="4044574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1B1D28-7D35-7787-0E24-BBE40E099481}"/>
              </a:ext>
            </a:extLst>
          </p:cNvPr>
          <p:cNvSpPr>
            <a:spLocks noGrp="1"/>
          </p:cNvSpPr>
          <p:nvPr>
            <p:ph type="title"/>
          </p:nvPr>
        </p:nvSpPr>
        <p:spPr/>
        <p:txBody>
          <a:bodyPr>
            <a:normAutofit/>
          </a:bodyPr>
          <a:lstStyle/>
          <a:p>
            <a:r>
              <a:rPr lang="en-IN" dirty="0"/>
              <a:t>About dataset</a:t>
            </a:r>
          </a:p>
        </p:txBody>
      </p:sp>
      <p:sp>
        <p:nvSpPr>
          <p:cNvPr id="3" name="Content Placeholder 2">
            <a:extLst>
              <a:ext uri="{FF2B5EF4-FFF2-40B4-BE49-F238E27FC236}">
                <a16:creationId xmlns:a16="http://schemas.microsoft.com/office/drawing/2014/main" id="{4799CBEE-86D9-48E8-75F5-A6AC7BBEC666}"/>
              </a:ext>
            </a:extLst>
          </p:cNvPr>
          <p:cNvSpPr>
            <a:spLocks noGrp="1"/>
          </p:cNvSpPr>
          <p:nvPr>
            <p:ph idx="1"/>
          </p:nvPr>
        </p:nvSpPr>
        <p:spPr>
          <a:xfrm>
            <a:off x="677334" y="1296063"/>
            <a:ext cx="8596668" cy="4745299"/>
          </a:xfrm>
        </p:spPr>
        <p:txBody>
          <a:bodyPr/>
          <a:lstStyle/>
          <a:p>
            <a:r>
              <a:rPr lang="en-IN" dirty="0"/>
              <a:t>This dataset contains 2152 images belonging to 3 classes.</a:t>
            </a:r>
          </a:p>
          <a:p>
            <a:r>
              <a:rPr lang="en-IN" dirty="0"/>
              <a:t>3 classes </a:t>
            </a:r>
          </a:p>
          <a:p>
            <a:endParaRPr lang="en-IN" dirty="0"/>
          </a:p>
        </p:txBody>
      </p:sp>
      <p:pic>
        <p:nvPicPr>
          <p:cNvPr id="5" name="Picture 4">
            <a:extLst>
              <a:ext uri="{FF2B5EF4-FFF2-40B4-BE49-F238E27FC236}">
                <a16:creationId xmlns:a16="http://schemas.microsoft.com/office/drawing/2014/main" id="{D7992724-2EF6-5520-8C34-4D70F403682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9815" y="2656917"/>
            <a:ext cx="2296745" cy="2296745"/>
          </a:xfrm>
          <a:prstGeom prst="rect">
            <a:avLst/>
          </a:prstGeom>
        </p:spPr>
      </p:pic>
      <p:pic>
        <p:nvPicPr>
          <p:cNvPr id="7" name="Picture 6">
            <a:extLst>
              <a:ext uri="{FF2B5EF4-FFF2-40B4-BE49-F238E27FC236}">
                <a16:creationId xmlns:a16="http://schemas.microsoft.com/office/drawing/2014/main" id="{AF57232A-09D7-0138-F0CA-E2FEFE7AD78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16591" y="2656917"/>
            <a:ext cx="2296745" cy="2296745"/>
          </a:xfrm>
          <a:prstGeom prst="rect">
            <a:avLst/>
          </a:prstGeom>
        </p:spPr>
      </p:pic>
      <p:pic>
        <p:nvPicPr>
          <p:cNvPr id="9" name="Picture 8">
            <a:extLst>
              <a:ext uri="{FF2B5EF4-FFF2-40B4-BE49-F238E27FC236}">
                <a16:creationId xmlns:a16="http://schemas.microsoft.com/office/drawing/2014/main" id="{4EDF8BB1-9CD9-F0EA-5558-5F651AC8073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23400" y="2602442"/>
            <a:ext cx="2376259" cy="2376259"/>
          </a:xfrm>
          <a:prstGeom prst="rect">
            <a:avLst/>
          </a:prstGeom>
        </p:spPr>
      </p:pic>
      <p:sp>
        <p:nvSpPr>
          <p:cNvPr id="12" name="TextBox 11">
            <a:extLst>
              <a:ext uri="{FF2B5EF4-FFF2-40B4-BE49-F238E27FC236}">
                <a16:creationId xmlns:a16="http://schemas.microsoft.com/office/drawing/2014/main" id="{474CA596-F24F-697E-EC73-1EC931493BF3}"/>
              </a:ext>
            </a:extLst>
          </p:cNvPr>
          <p:cNvSpPr txBox="1"/>
          <p:nvPr/>
        </p:nvSpPr>
        <p:spPr>
          <a:xfrm flipH="1">
            <a:off x="1313816" y="5414838"/>
            <a:ext cx="1992744" cy="646331"/>
          </a:xfrm>
          <a:prstGeom prst="rect">
            <a:avLst/>
          </a:prstGeom>
          <a:noFill/>
        </p:spPr>
        <p:txBody>
          <a:bodyPr wrap="square" rtlCol="0">
            <a:spAutoFit/>
          </a:bodyPr>
          <a:lstStyle/>
          <a:p>
            <a:r>
              <a:rPr lang="en-IN" dirty="0"/>
              <a:t>Potato Early blight</a:t>
            </a:r>
          </a:p>
        </p:txBody>
      </p:sp>
      <p:sp>
        <p:nvSpPr>
          <p:cNvPr id="13" name="TextBox 12">
            <a:extLst>
              <a:ext uri="{FF2B5EF4-FFF2-40B4-BE49-F238E27FC236}">
                <a16:creationId xmlns:a16="http://schemas.microsoft.com/office/drawing/2014/main" id="{3D3FC487-0D41-E8B4-29A2-45CBC55E13FD}"/>
              </a:ext>
            </a:extLst>
          </p:cNvPr>
          <p:cNvSpPr txBox="1"/>
          <p:nvPr/>
        </p:nvSpPr>
        <p:spPr>
          <a:xfrm>
            <a:off x="4320592" y="5414838"/>
            <a:ext cx="1992744" cy="646331"/>
          </a:xfrm>
          <a:prstGeom prst="rect">
            <a:avLst/>
          </a:prstGeom>
          <a:noFill/>
        </p:spPr>
        <p:txBody>
          <a:bodyPr wrap="square" rtlCol="0">
            <a:spAutoFit/>
          </a:bodyPr>
          <a:lstStyle/>
          <a:p>
            <a:r>
              <a:rPr lang="en-IN" dirty="0"/>
              <a:t>Potato Late blight</a:t>
            </a:r>
          </a:p>
        </p:txBody>
      </p:sp>
      <p:sp>
        <p:nvSpPr>
          <p:cNvPr id="14" name="TextBox 13">
            <a:extLst>
              <a:ext uri="{FF2B5EF4-FFF2-40B4-BE49-F238E27FC236}">
                <a16:creationId xmlns:a16="http://schemas.microsoft.com/office/drawing/2014/main" id="{764EE676-2107-4B74-77E9-F538FD439C91}"/>
              </a:ext>
            </a:extLst>
          </p:cNvPr>
          <p:cNvSpPr txBox="1"/>
          <p:nvPr/>
        </p:nvSpPr>
        <p:spPr>
          <a:xfrm>
            <a:off x="7180027" y="5287617"/>
            <a:ext cx="1992744" cy="369332"/>
          </a:xfrm>
          <a:prstGeom prst="rect">
            <a:avLst/>
          </a:prstGeom>
          <a:noFill/>
        </p:spPr>
        <p:txBody>
          <a:bodyPr wrap="square" rtlCol="0">
            <a:spAutoFit/>
          </a:bodyPr>
          <a:lstStyle/>
          <a:p>
            <a:r>
              <a:rPr lang="en-IN" dirty="0"/>
              <a:t>Potato healthy</a:t>
            </a:r>
          </a:p>
        </p:txBody>
      </p:sp>
    </p:spTree>
    <p:extLst>
      <p:ext uri="{BB962C8B-B14F-4D97-AF65-F5344CB8AC3E}">
        <p14:creationId xmlns:p14="http://schemas.microsoft.com/office/powerpoint/2010/main" val="32184423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4D99A1-8331-8391-8B03-2374B7EF4A3B}"/>
              </a:ext>
            </a:extLst>
          </p:cNvPr>
          <p:cNvSpPr>
            <a:spLocks noGrp="1"/>
          </p:cNvSpPr>
          <p:nvPr>
            <p:ph type="title"/>
          </p:nvPr>
        </p:nvSpPr>
        <p:spPr/>
        <p:txBody>
          <a:bodyPr/>
          <a:lstStyle/>
          <a:p>
            <a:r>
              <a:rPr lang="en-IN" dirty="0"/>
              <a:t>Workflow of this project:</a:t>
            </a:r>
          </a:p>
        </p:txBody>
      </p:sp>
      <p:sp>
        <p:nvSpPr>
          <p:cNvPr id="3" name="Content Placeholder 2">
            <a:extLst>
              <a:ext uri="{FF2B5EF4-FFF2-40B4-BE49-F238E27FC236}">
                <a16:creationId xmlns:a16="http://schemas.microsoft.com/office/drawing/2014/main" id="{6BD29F76-06FB-7625-546E-E8DE4CD403DF}"/>
              </a:ext>
            </a:extLst>
          </p:cNvPr>
          <p:cNvSpPr>
            <a:spLocks noGrp="1"/>
          </p:cNvSpPr>
          <p:nvPr>
            <p:ph idx="1"/>
          </p:nvPr>
        </p:nvSpPr>
        <p:spPr>
          <a:xfrm>
            <a:off x="677334" y="1635803"/>
            <a:ext cx="8596668" cy="3880773"/>
          </a:xfrm>
        </p:spPr>
        <p:txBody>
          <a:bodyPr>
            <a:normAutofit lnSpcReduction="10000"/>
          </a:bodyPr>
          <a:lstStyle/>
          <a:p>
            <a:r>
              <a:rPr lang="en-IN" dirty="0"/>
              <a:t>Collecting data</a:t>
            </a:r>
          </a:p>
          <a:p>
            <a:r>
              <a:rPr lang="en-IN" dirty="0"/>
              <a:t>Load data into </a:t>
            </a:r>
            <a:r>
              <a:rPr lang="en-IN" dirty="0" err="1"/>
              <a:t>tf.data:Tensorflow</a:t>
            </a:r>
            <a:r>
              <a:rPr lang="en-IN" dirty="0"/>
              <a:t> input Pipeline</a:t>
            </a:r>
          </a:p>
          <a:p>
            <a:r>
              <a:rPr lang="en-IN" dirty="0"/>
              <a:t>Data visualization</a:t>
            </a:r>
          </a:p>
          <a:p>
            <a:r>
              <a:rPr lang="en-IN" dirty="0"/>
              <a:t>Train ,</a:t>
            </a:r>
            <a:r>
              <a:rPr lang="en-IN" dirty="0" err="1"/>
              <a:t>validation,Test</a:t>
            </a:r>
            <a:r>
              <a:rPr lang="en-IN" dirty="0"/>
              <a:t> split into the data</a:t>
            </a:r>
          </a:p>
          <a:p>
            <a:r>
              <a:rPr lang="en-IN" dirty="0"/>
              <a:t>Optimize the performance of </a:t>
            </a:r>
            <a:r>
              <a:rPr lang="en-IN" dirty="0" err="1"/>
              <a:t>tf.dataset.input</a:t>
            </a:r>
            <a:r>
              <a:rPr lang="en-IN" dirty="0"/>
              <a:t> pipeline</a:t>
            </a:r>
          </a:p>
          <a:p>
            <a:r>
              <a:rPr lang="en-IN" dirty="0"/>
              <a:t>Data pre processing</a:t>
            </a:r>
          </a:p>
          <a:p>
            <a:r>
              <a:rPr lang="en-IN" dirty="0"/>
              <a:t>Data augmentation</a:t>
            </a:r>
          </a:p>
          <a:p>
            <a:r>
              <a:rPr lang="en-IN" dirty="0"/>
              <a:t>Build and train a CNN model</a:t>
            </a:r>
          </a:p>
          <a:p>
            <a:r>
              <a:rPr lang="en-IN" dirty="0"/>
              <a:t>Plot training history on graph</a:t>
            </a:r>
          </a:p>
          <a:p>
            <a:r>
              <a:rPr lang="en-IN" dirty="0"/>
              <a:t>Final prediction &amp; accuracy of model.</a:t>
            </a:r>
          </a:p>
        </p:txBody>
      </p:sp>
    </p:spTree>
    <p:extLst>
      <p:ext uri="{BB962C8B-B14F-4D97-AF65-F5344CB8AC3E}">
        <p14:creationId xmlns:p14="http://schemas.microsoft.com/office/powerpoint/2010/main" val="40180440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D469720-4017-825C-0989-2F2E8535695D}"/>
              </a:ext>
            </a:extLst>
          </p:cNvPr>
          <p:cNvSpPr>
            <a:spLocks noGrp="1"/>
          </p:cNvSpPr>
          <p:nvPr>
            <p:ph idx="1"/>
          </p:nvPr>
        </p:nvSpPr>
        <p:spPr>
          <a:xfrm>
            <a:off x="709992" y="642032"/>
            <a:ext cx="8596668" cy="5905725"/>
          </a:xfrm>
        </p:spPr>
        <p:txBody>
          <a:bodyPr/>
          <a:lstStyle/>
          <a:p>
            <a:pPr marL="0" indent="0">
              <a:buNone/>
            </a:pPr>
            <a:r>
              <a:rPr lang="en-IN" b="1" dirty="0"/>
              <a:t>Data collection:</a:t>
            </a:r>
          </a:p>
          <a:p>
            <a:pPr marL="0" indent="0">
              <a:buNone/>
            </a:pPr>
            <a:r>
              <a:rPr lang="en-IN" sz="1600" dirty="0"/>
              <a:t>    3 type of data collections are there.</a:t>
            </a:r>
          </a:p>
          <a:p>
            <a:pPr lvl="2">
              <a:buFont typeface="Wingdings" panose="05000000000000000000" pitchFamily="2" charset="2"/>
              <a:buChar char="q"/>
            </a:pPr>
            <a:r>
              <a:rPr lang="en-IN" dirty="0"/>
              <a:t> buy data from third party vendor.</a:t>
            </a:r>
          </a:p>
          <a:p>
            <a:pPr lvl="2">
              <a:buFont typeface="Wingdings" panose="05000000000000000000" pitchFamily="2" charset="2"/>
              <a:buChar char="q"/>
            </a:pPr>
            <a:r>
              <a:rPr lang="en-IN" dirty="0"/>
              <a:t> collect &amp; annotate data on our own.</a:t>
            </a:r>
          </a:p>
          <a:p>
            <a:pPr lvl="2">
              <a:buFont typeface="Wingdings" panose="05000000000000000000" pitchFamily="2" charset="2"/>
              <a:buChar char="q"/>
            </a:pPr>
            <a:r>
              <a:rPr lang="en-IN" dirty="0"/>
              <a:t>Write web scraping scripts to collect image from internet.</a:t>
            </a:r>
          </a:p>
          <a:p>
            <a:pPr lvl="2">
              <a:buFont typeface="Wingdings" panose="05000000000000000000" pitchFamily="2" charset="2"/>
              <a:buChar char="q"/>
            </a:pPr>
            <a:r>
              <a:rPr lang="en-IN" dirty="0"/>
              <a:t>Here I collected data from Kaggle.com</a:t>
            </a:r>
          </a:p>
          <a:p>
            <a:pPr marL="0" indent="0">
              <a:buNone/>
            </a:pPr>
            <a:r>
              <a:rPr lang="en-IN" dirty="0"/>
              <a:t>        </a:t>
            </a:r>
          </a:p>
          <a:p>
            <a:pPr marL="0" indent="0">
              <a:buNone/>
            </a:pPr>
            <a:r>
              <a:rPr lang="en-IN" b="1" dirty="0"/>
              <a:t>Load data into </a:t>
            </a:r>
            <a:r>
              <a:rPr lang="en-IN" b="1" dirty="0" err="1"/>
              <a:t>Tensorflow</a:t>
            </a:r>
            <a:r>
              <a:rPr lang="en-IN" b="1" dirty="0"/>
              <a:t> Input Pipeline(</a:t>
            </a:r>
            <a:r>
              <a:rPr lang="en-IN" b="1" dirty="0" err="1"/>
              <a:t>tf.data.dataset</a:t>
            </a:r>
            <a:r>
              <a:rPr lang="en-IN" b="1" dirty="0"/>
              <a:t>)</a:t>
            </a:r>
          </a:p>
          <a:p>
            <a:pPr lvl="2"/>
            <a:r>
              <a:rPr lang="en-IN" b="1" dirty="0"/>
              <a:t> </a:t>
            </a:r>
            <a:r>
              <a:rPr lang="en-IN" dirty="0"/>
              <a:t>Here I build the data input pipeline.it is also called as ETL(Extract Transform Load) all kind of transformation.</a:t>
            </a:r>
          </a:p>
          <a:p>
            <a:pPr lvl="2"/>
            <a:r>
              <a:rPr lang="en-IN" dirty="0"/>
              <a:t>Using this data for input pipeline doing batch loading, shuffling, filtering, mapping all of this called ETL.</a:t>
            </a:r>
          </a:p>
          <a:p>
            <a:pPr lvl="2"/>
            <a:r>
              <a:rPr lang="en-IN" dirty="0"/>
              <a:t>The input pipeline is a quick and easy utility provided in </a:t>
            </a:r>
            <a:r>
              <a:rPr lang="en-IN" dirty="0" err="1"/>
              <a:t>tf.data</a:t>
            </a:r>
            <a:r>
              <a:rPr lang="en-IN" dirty="0"/>
              <a:t> </a:t>
            </a:r>
            <a:r>
              <a:rPr lang="en-IN" dirty="0" err="1"/>
              <a:t>api</a:t>
            </a:r>
            <a:r>
              <a:rPr lang="en-IN" dirty="0"/>
              <a:t> to make complex input pipeline from simple and reusable codes and all in few lines of code.</a:t>
            </a:r>
          </a:p>
          <a:p>
            <a:pPr lvl="2"/>
            <a:r>
              <a:rPr lang="en-IN" dirty="0" err="1"/>
              <a:t>Tf.dataset</a:t>
            </a:r>
            <a:r>
              <a:rPr lang="en-IN" dirty="0"/>
              <a:t> has a lot of good </a:t>
            </a:r>
            <a:r>
              <a:rPr lang="en-IN" dirty="0" err="1"/>
              <a:t>apis</a:t>
            </a:r>
            <a:r>
              <a:rPr lang="en-IN" dirty="0"/>
              <a:t> to support the transformation.</a:t>
            </a:r>
          </a:p>
          <a:p>
            <a:pPr lvl="2"/>
            <a:r>
              <a:rPr lang="en-IN" dirty="0"/>
              <a:t>So overall we can do lot of transformation like filtering, mapping, shuffling, scaling using </a:t>
            </a:r>
            <a:r>
              <a:rPr lang="en-IN" dirty="0" err="1"/>
              <a:t>tf</a:t>
            </a:r>
            <a:r>
              <a:rPr lang="en-IN" dirty="0"/>
              <a:t>. Dataset.</a:t>
            </a:r>
          </a:p>
          <a:p>
            <a:pPr marL="0" indent="0">
              <a:buNone/>
            </a:pPr>
            <a:r>
              <a:rPr lang="en-IN" sz="600" b="1" dirty="0"/>
              <a:t>                                          </a:t>
            </a:r>
            <a:endParaRPr lang="en-IN" sz="600" dirty="0"/>
          </a:p>
          <a:p>
            <a:pPr lvl="5">
              <a:buFont typeface="Wingdings" panose="05000000000000000000" pitchFamily="2" charset="2"/>
              <a:buChar char="q"/>
            </a:pPr>
            <a:endParaRPr lang="en-IN" sz="600" dirty="0"/>
          </a:p>
        </p:txBody>
      </p:sp>
    </p:spTree>
    <p:extLst>
      <p:ext uri="{BB962C8B-B14F-4D97-AF65-F5344CB8AC3E}">
        <p14:creationId xmlns:p14="http://schemas.microsoft.com/office/powerpoint/2010/main" val="8357698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3BE0D-9A4C-CC84-C9FD-AD05436281C6}"/>
              </a:ext>
            </a:extLst>
          </p:cNvPr>
          <p:cNvSpPr>
            <a:spLocks noGrp="1"/>
          </p:cNvSpPr>
          <p:nvPr>
            <p:ph type="title"/>
          </p:nvPr>
        </p:nvSpPr>
        <p:spPr>
          <a:xfrm>
            <a:off x="906448" y="302151"/>
            <a:ext cx="8367553" cy="2226364"/>
          </a:xfrm>
        </p:spPr>
        <p:txBody>
          <a:bodyPr>
            <a:normAutofit/>
          </a:bodyPr>
          <a:lstStyle/>
          <a:p>
            <a:pPr>
              <a:lnSpc>
                <a:spcPct val="150000"/>
              </a:lnSpc>
            </a:pPr>
            <a:r>
              <a:rPr lang="en-US" sz="4000" b="1" u="sng" dirty="0">
                <a:solidFill>
                  <a:schemeClr val="accent1">
                    <a:lumMod val="75000"/>
                  </a:schemeClr>
                </a:solidFill>
                <a:latin typeface="Times New Roman" panose="02020603050405020304" pitchFamily="18" charset="0"/>
                <a:cs typeface="Times New Roman" panose="02020603050405020304" pitchFamily="18" charset="0"/>
              </a:rPr>
              <a:t>Exploratory Data Analysis:</a:t>
            </a:r>
            <a:br>
              <a:rPr lang="en-US" sz="4000" b="1" u="sng" dirty="0">
                <a:solidFill>
                  <a:schemeClr val="accent1">
                    <a:lumMod val="75000"/>
                  </a:schemeClr>
                </a:solidFill>
                <a:latin typeface="Times New Roman" panose="02020603050405020304" pitchFamily="18" charset="0"/>
                <a:cs typeface="Times New Roman" panose="02020603050405020304" pitchFamily="18" charset="0"/>
              </a:rPr>
            </a:br>
            <a:r>
              <a:rPr lang="en-US" sz="1800" cap="none" dirty="0">
                <a:solidFill>
                  <a:schemeClr val="tx1"/>
                </a:solidFill>
                <a:latin typeface="Times New Roman" panose="02020603050405020304" pitchFamily="18" charset="0"/>
                <a:cs typeface="Times New Roman" panose="02020603050405020304" pitchFamily="18" charset="0"/>
              </a:rPr>
              <a:t>We perform the necessary analysis on the data to get meaningful insights</a:t>
            </a:r>
            <a:endParaRPr lang="en-IN" sz="1800" dirty="0"/>
          </a:p>
        </p:txBody>
      </p:sp>
      <p:pic>
        <p:nvPicPr>
          <p:cNvPr id="5" name="Content Placeholder 4">
            <a:extLst>
              <a:ext uri="{FF2B5EF4-FFF2-40B4-BE49-F238E27FC236}">
                <a16:creationId xmlns:a16="http://schemas.microsoft.com/office/drawing/2014/main" id="{4505C6CA-5D65-2B14-B904-EB704A9AAFE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95777" y="2291486"/>
            <a:ext cx="5955527" cy="3841778"/>
          </a:xfrm>
        </p:spPr>
      </p:pic>
    </p:spTree>
    <p:extLst>
      <p:ext uri="{BB962C8B-B14F-4D97-AF65-F5344CB8AC3E}">
        <p14:creationId xmlns:p14="http://schemas.microsoft.com/office/powerpoint/2010/main" val="34679202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B4CFA-6697-E571-A723-B763B07B01AF}"/>
              </a:ext>
            </a:extLst>
          </p:cNvPr>
          <p:cNvSpPr>
            <a:spLocks noGrp="1"/>
          </p:cNvSpPr>
          <p:nvPr>
            <p:ph type="title"/>
          </p:nvPr>
        </p:nvSpPr>
        <p:spPr>
          <a:xfrm flipV="1">
            <a:off x="677334" y="-882594"/>
            <a:ext cx="8596668" cy="47708"/>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4D40CFA7-81C1-C9D4-C687-569B29F3CAC1}"/>
              </a:ext>
            </a:extLst>
          </p:cNvPr>
          <p:cNvSpPr>
            <a:spLocks noGrp="1"/>
          </p:cNvSpPr>
          <p:nvPr>
            <p:ph idx="1"/>
          </p:nvPr>
        </p:nvSpPr>
        <p:spPr>
          <a:xfrm>
            <a:off x="677334" y="270345"/>
            <a:ext cx="9381066" cy="5771018"/>
          </a:xfrm>
        </p:spPr>
        <p:txBody>
          <a:bodyPr/>
          <a:lstStyle/>
          <a:p>
            <a:pPr marL="0" indent="0">
              <a:buNone/>
            </a:pPr>
            <a:r>
              <a:rPr lang="en-IN" dirty="0" err="1"/>
              <a:t>Tensorflow</a:t>
            </a:r>
            <a:r>
              <a:rPr lang="en-IN" dirty="0"/>
              <a:t> input pipeline benefits:</a:t>
            </a:r>
          </a:p>
          <a:p>
            <a:pPr lvl="2">
              <a:buFont typeface="Wingdings" panose="05000000000000000000" pitchFamily="2" charset="2"/>
              <a:buChar char="v"/>
            </a:pPr>
            <a:r>
              <a:rPr lang="en-IN" dirty="0"/>
              <a:t> handle huge datasets by streaming them from disk using batching.</a:t>
            </a:r>
          </a:p>
          <a:p>
            <a:pPr lvl="2">
              <a:buFont typeface="Wingdings" panose="05000000000000000000" pitchFamily="2" charset="2"/>
              <a:buChar char="v"/>
            </a:pPr>
            <a:r>
              <a:rPr lang="en-IN" dirty="0"/>
              <a:t>Apply transformation to make dataset ready for model training.</a:t>
            </a:r>
          </a:p>
          <a:p>
            <a:pPr marL="0" indent="0">
              <a:buNone/>
            </a:pPr>
            <a:r>
              <a:rPr lang="en-IN" dirty="0"/>
              <a:t>                    s</a:t>
            </a:r>
          </a:p>
        </p:txBody>
      </p:sp>
      <p:pic>
        <p:nvPicPr>
          <p:cNvPr id="5" name="Picture 4">
            <a:extLst>
              <a:ext uri="{FF2B5EF4-FFF2-40B4-BE49-F238E27FC236}">
                <a16:creationId xmlns:a16="http://schemas.microsoft.com/office/drawing/2014/main" id="{E4F8711E-BE94-D5FB-6C9C-F346DF66A3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4402" y="1407379"/>
            <a:ext cx="8229600" cy="2326182"/>
          </a:xfrm>
          <a:prstGeom prst="rect">
            <a:avLst/>
          </a:prstGeom>
        </p:spPr>
      </p:pic>
      <p:sp>
        <p:nvSpPr>
          <p:cNvPr id="6" name="TextBox 5">
            <a:extLst>
              <a:ext uri="{FF2B5EF4-FFF2-40B4-BE49-F238E27FC236}">
                <a16:creationId xmlns:a16="http://schemas.microsoft.com/office/drawing/2014/main" id="{E404694A-7F3A-6A82-DE69-A20C97958338}"/>
              </a:ext>
            </a:extLst>
          </p:cNvPr>
          <p:cNvSpPr txBox="1"/>
          <p:nvPr/>
        </p:nvSpPr>
        <p:spPr>
          <a:xfrm flipH="1">
            <a:off x="677334" y="4102873"/>
            <a:ext cx="8891549" cy="1846659"/>
          </a:xfrm>
          <a:prstGeom prst="rect">
            <a:avLst/>
          </a:prstGeom>
          <a:noFill/>
        </p:spPr>
        <p:txBody>
          <a:bodyPr wrap="square" rtlCol="0">
            <a:spAutoFit/>
          </a:bodyPr>
          <a:lstStyle/>
          <a:p>
            <a:r>
              <a:rPr lang="en-IN" dirty="0"/>
              <a:t>Splitting the data:</a:t>
            </a:r>
          </a:p>
          <a:p>
            <a:r>
              <a:rPr lang="en-IN" dirty="0"/>
              <a:t>                </a:t>
            </a:r>
          </a:p>
          <a:p>
            <a:pPr marL="1657350" lvl="3" indent="-285750">
              <a:buFont typeface="Wingdings" panose="05000000000000000000" pitchFamily="2" charset="2"/>
              <a:buChar char="v"/>
            </a:pPr>
            <a:r>
              <a:rPr lang="en-IN" sz="1400" dirty="0"/>
              <a:t>splitting the data into training, validation, testing.</a:t>
            </a:r>
          </a:p>
          <a:p>
            <a:pPr marL="1657350" lvl="3" indent="-285750">
              <a:buFont typeface="Wingdings" panose="05000000000000000000" pitchFamily="2" charset="2"/>
              <a:buChar char="v"/>
            </a:pPr>
            <a:endParaRPr lang="en-IN" sz="1400" dirty="0"/>
          </a:p>
          <a:p>
            <a:pPr marL="1657350" lvl="3" indent="-285750">
              <a:buFont typeface="Wingdings" panose="05000000000000000000" pitchFamily="2" charset="2"/>
              <a:buChar char="v"/>
            </a:pPr>
            <a:r>
              <a:rPr lang="en-IN" sz="1400" dirty="0"/>
              <a:t>Training data 80%,validation data10%,testing data 10%</a:t>
            </a:r>
          </a:p>
          <a:p>
            <a:endParaRPr lang="en-IN" dirty="0"/>
          </a:p>
          <a:p>
            <a:endParaRPr lang="en-IN" dirty="0"/>
          </a:p>
        </p:txBody>
      </p:sp>
    </p:spTree>
    <p:extLst>
      <p:ext uri="{BB962C8B-B14F-4D97-AF65-F5344CB8AC3E}">
        <p14:creationId xmlns:p14="http://schemas.microsoft.com/office/powerpoint/2010/main" val="33917021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92AF3B-C26F-6BD3-5A09-A993AB0D169F}"/>
              </a:ext>
            </a:extLst>
          </p:cNvPr>
          <p:cNvSpPr>
            <a:spLocks noGrp="1"/>
          </p:cNvSpPr>
          <p:nvPr>
            <p:ph type="title"/>
          </p:nvPr>
        </p:nvSpPr>
        <p:spPr>
          <a:xfrm>
            <a:off x="677334" y="-946205"/>
            <a:ext cx="8596668" cy="326003"/>
          </a:xfrm>
        </p:spPr>
        <p:txBody>
          <a:bodyPr>
            <a:normAutofit fontScale="90000"/>
          </a:bodyPr>
          <a:lstStyle/>
          <a:p>
            <a:endParaRPr lang="en-IN"/>
          </a:p>
        </p:txBody>
      </p:sp>
      <p:sp>
        <p:nvSpPr>
          <p:cNvPr id="3" name="Content Placeholder 2">
            <a:extLst>
              <a:ext uri="{FF2B5EF4-FFF2-40B4-BE49-F238E27FC236}">
                <a16:creationId xmlns:a16="http://schemas.microsoft.com/office/drawing/2014/main" id="{2AC0CFE6-16F4-12B7-EEFD-51FF463BC73C}"/>
              </a:ext>
            </a:extLst>
          </p:cNvPr>
          <p:cNvSpPr>
            <a:spLocks noGrp="1"/>
          </p:cNvSpPr>
          <p:nvPr>
            <p:ph idx="1"/>
          </p:nvPr>
        </p:nvSpPr>
        <p:spPr>
          <a:xfrm>
            <a:off x="756848" y="315885"/>
            <a:ext cx="8596668" cy="2077457"/>
          </a:xfrm>
        </p:spPr>
        <p:txBody>
          <a:bodyPr>
            <a:normAutofit/>
          </a:bodyPr>
          <a:lstStyle/>
          <a:p>
            <a:pPr marL="0" indent="0">
              <a:buNone/>
            </a:pPr>
            <a:r>
              <a:rPr lang="en-IN" dirty="0"/>
              <a:t>Optimize the performance of </a:t>
            </a:r>
            <a:r>
              <a:rPr lang="en-IN" dirty="0" err="1"/>
              <a:t>tf.dataset.input</a:t>
            </a:r>
            <a:r>
              <a:rPr lang="en-IN" dirty="0"/>
              <a:t> pipeline:</a:t>
            </a:r>
          </a:p>
          <a:p>
            <a:pPr lvl="3">
              <a:buFont typeface="Wingdings" panose="05000000000000000000" pitchFamily="2" charset="2"/>
              <a:buChar char="q"/>
            </a:pPr>
            <a:r>
              <a:rPr lang="en-IN" dirty="0"/>
              <a:t> </a:t>
            </a:r>
            <a:r>
              <a:rPr lang="en-IN" sz="1400" dirty="0"/>
              <a:t>here I optimized the </a:t>
            </a:r>
            <a:r>
              <a:rPr lang="en-IN" sz="1400" dirty="0" err="1"/>
              <a:t>tf.dataset.input</a:t>
            </a:r>
            <a:r>
              <a:rPr lang="en-IN" sz="1400" dirty="0"/>
              <a:t> pipeline using prefetch and catching. </a:t>
            </a:r>
          </a:p>
          <a:p>
            <a:pPr lvl="3">
              <a:buFont typeface="Wingdings" panose="05000000000000000000" pitchFamily="2" charset="2"/>
              <a:buChar char="q"/>
            </a:pPr>
            <a:r>
              <a:rPr lang="en-IN" sz="1400" dirty="0"/>
              <a:t>This can done by prefetch API &amp; cache API.</a:t>
            </a:r>
          </a:p>
          <a:p>
            <a:pPr lvl="3">
              <a:buFont typeface="Wingdings" panose="05000000000000000000" pitchFamily="2" charset="2"/>
              <a:buChar char="q"/>
            </a:pPr>
            <a:r>
              <a:rPr lang="en-IN" sz="1400" dirty="0"/>
              <a:t>When we do optimization on train, validation, testing data ,the training process will happen quickly for that we use cache, prefetch    </a:t>
            </a:r>
          </a:p>
          <a:p>
            <a:pPr marL="1371600" lvl="3" indent="0">
              <a:buNone/>
            </a:pPr>
            <a:r>
              <a:rPr lang="en-IN" sz="1400" dirty="0"/>
              <a:t>  </a:t>
            </a:r>
          </a:p>
        </p:txBody>
      </p:sp>
      <p:sp>
        <p:nvSpPr>
          <p:cNvPr id="5" name="TextBox 4">
            <a:extLst>
              <a:ext uri="{FF2B5EF4-FFF2-40B4-BE49-F238E27FC236}">
                <a16:creationId xmlns:a16="http://schemas.microsoft.com/office/drawing/2014/main" id="{44D0A006-9988-8715-2EBF-BD6B4E6EF833}"/>
              </a:ext>
            </a:extLst>
          </p:cNvPr>
          <p:cNvSpPr txBox="1"/>
          <p:nvPr/>
        </p:nvSpPr>
        <p:spPr>
          <a:xfrm>
            <a:off x="858741" y="2679590"/>
            <a:ext cx="4134678" cy="1708160"/>
          </a:xfrm>
          <a:prstGeom prst="rect">
            <a:avLst/>
          </a:prstGeom>
          <a:noFill/>
        </p:spPr>
        <p:txBody>
          <a:bodyPr wrap="square" rtlCol="0">
            <a:spAutoFit/>
          </a:bodyPr>
          <a:lstStyle/>
          <a:p>
            <a:r>
              <a:rPr lang="en-IN" dirty="0"/>
              <a:t>Data </a:t>
            </a:r>
            <a:r>
              <a:rPr lang="en-IN" dirty="0" err="1"/>
              <a:t>preprocessing</a:t>
            </a:r>
            <a:r>
              <a:rPr lang="en-IN" dirty="0"/>
              <a:t>:</a:t>
            </a:r>
          </a:p>
          <a:p>
            <a:pPr marL="1657350" lvl="3" indent="-285750">
              <a:lnSpc>
                <a:spcPct val="150000"/>
              </a:lnSpc>
              <a:buFont typeface="Wingdings" panose="05000000000000000000" pitchFamily="2" charset="2"/>
              <a:buChar char="q"/>
            </a:pPr>
            <a:r>
              <a:rPr lang="en-IN" dirty="0"/>
              <a:t>  </a:t>
            </a:r>
            <a:r>
              <a:rPr lang="en-IN" sz="1400" dirty="0"/>
              <a:t>rescaling</a:t>
            </a:r>
          </a:p>
          <a:p>
            <a:pPr marL="1657350" lvl="3" indent="-285750">
              <a:lnSpc>
                <a:spcPct val="150000"/>
              </a:lnSpc>
              <a:buFont typeface="Wingdings" panose="05000000000000000000" pitchFamily="2" charset="2"/>
              <a:buChar char="q"/>
            </a:pPr>
            <a:r>
              <a:rPr lang="en-IN" sz="1400" dirty="0"/>
              <a:t>   resizing</a:t>
            </a:r>
          </a:p>
          <a:p>
            <a:pPr marL="1657350" lvl="3" indent="-285750">
              <a:lnSpc>
                <a:spcPct val="150000"/>
              </a:lnSpc>
              <a:buFont typeface="Wingdings" panose="05000000000000000000" pitchFamily="2" charset="2"/>
              <a:buChar char="q"/>
            </a:pPr>
            <a:r>
              <a:rPr lang="en-IN" sz="1400" dirty="0"/>
              <a:t>   data augmentation</a:t>
            </a:r>
          </a:p>
          <a:p>
            <a:endParaRPr lang="en-IN" dirty="0"/>
          </a:p>
        </p:txBody>
      </p:sp>
      <p:sp>
        <p:nvSpPr>
          <p:cNvPr id="6" name="TextBox 5">
            <a:extLst>
              <a:ext uri="{FF2B5EF4-FFF2-40B4-BE49-F238E27FC236}">
                <a16:creationId xmlns:a16="http://schemas.microsoft.com/office/drawing/2014/main" id="{D3AE91C9-3DE0-8457-EF55-A685E17C82AD}"/>
              </a:ext>
            </a:extLst>
          </p:cNvPr>
          <p:cNvSpPr txBox="1"/>
          <p:nvPr/>
        </p:nvSpPr>
        <p:spPr>
          <a:xfrm flipH="1">
            <a:off x="1071436" y="4810539"/>
            <a:ext cx="9575360" cy="2400657"/>
          </a:xfrm>
          <a:prstGeom prst="rect">
            <a:avLst/>
          </a:prstGeom>
          <a:noFill/>
        </p:spPr>
        <p:txBody>
          <a:bodyPr wrap="square" rtlCol="0">
            <a:spAutoFit/>
          </a:bodyPr>
          <a:lstStyle/>
          <a:p>
            <a:r>
              <a:rPr lang="en-IN" dirty="0"/>
              <a:t>Data augmentation:</a:t>
            </a:r>
          </a:p>
          <a:p>
            <a:pPr>
              <a:lnSpc>
                <a:spcPct val="150000"/>
              </a:lnSpc>
            </a:pPr>
            <a:r>
              <a:rPr lang="en-IN" sz="1400" dirty="0"/>
              <a:t>                   To make our model robust I used here the concept of data augmentation.</a:t>
            </a:r>
          </a:p>
          <a:p>
            <a:pPr>
              <a:lnSpc>
                <a:spcPct val="150000"/>
              </a:lnSpc>
            </a:pPr>
            <a:r>
              <a:rPr lang="en-IN" sz="1400" dirty="0"/>
              <a:t>                  </a:t>
            </a:r>
            <a:r>
              <a:rPr lang="en-IN" dirty="0"/>
              <a:t> </a:t>
            </a:r>
            <a:r>
              <a:rPr lang="en-IN" sz="1400" dirty="0"/>
              <a:t>data augmentation is a process of artificially increasing the amount of data by generating new data                            points from existing data.</a:t>
            </a:r>
          </a:p>
          <a:p>
            <a:pPr>
              <a:lnSpc>
                <a:spcPct val="150000"/>
              </a:lnSpc>
            </a:pPr>
            <a:r>
              <a:rPr lang="en-IN" dirty="0"/>
              <a:t>        </a:t>
            </a:r>
          </a:p>
          <a:p>
            <a:r>
              <a:rPr lang="en-IN" dirty="0"/>
              <a:t>                 </a:t>
            </a:r>
          </a:p>
          <a:p>
            <a:r>
              <a:rPr lang="en-IN" dirty="0"/>
              <a:t>                        </a:t>
            </a:r>
          </a:p>
        </p:txBody>
      </p:sp>
    </p:spTree>
    <p:extLst>
      <p:ext uri="{BB962C8B-B14F-4D97-AF65-F5344CB8AC3E}">
        <p14:creationId xmlns:p14="http://schemas.microsoft.com/office/powerpoint/2010/main" val="3539931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82C068-CA2E-B440-A568-BE63E767332A}"/>
              </a:ext>
            </a:extLst>
          </p:cNvPr>
          <p:cNvSpPr>
            <a:spLocks noGrp="1"/>
          </p:cNvSpPr>
          <p:nvPr>
            <p:ph type="title"/>
          </p:nvPr>
        </p:nvSpPr>
        <p:spPr/>
        <p:txBody>
          <a:bodyPr/>
          <a:lstStyle/>
          <a:p>
            <a:r>
              <a:rPr lang="en-IN" dirty="0"/>
              <a:t>Build and train a CNN model</a:t>
            </a:r>
          </a:p>
        </p:txBody>
      </p:sp>
      <p:sp>
        <p:nvSpPr>
          <p:cNvPr id="3" name="Content Placeholder 2">
            <a:extLst>
              <a:ext uri="{FF2B5EF4-FFF2-40B4-BE49-F238E27FC236}">
                <a16:creationId xmlns:a16="http://schemas.microsoft.com/office/drawing/2014/main" id="{A4C5545C-3DD6-D7F1-7FEE-65644F57957F}"/>
              </a:ext>
            </a:extLst>
          </p:cNvPr>
          <p:cNvSpPr>
            <a:spLocks noGrp="1"/>
          </p:cNvSpPr>
          <p:nvPr>
            <p:ph idx="1"/>
          </p:nvPr>
        </p:nvSpPr>
        <p:spPr>
          <a:xfrm>
            <a:off x="740944" y="1488613"/>
            <a:ext cx="8596668" cy="3880773"/>
          </a:xfrm>
        </p:spPr>
        <p:txBody>
          <a:bodyPr/>
          <a:lstStyle/>
          <a:p>
            <a:r>
              <a:rPr lang="en-IN" dirty="0"/>
              <a:t>Here I build a model using convolutional neural network.</a:t>
            </a:r>
          </a:p>
          <a:p>
            <a:r>
              <a:rPr lang="en-IN" dirty="0"/>
              <a:t>CNN architecture below:</a:t>
            </a:r>
          </a:p>
          <a:p>
            <a:endParaRPr lang="en-IN" dirty="0"/>
          </a:p>
        </p:txBody>
      </p:sp>
      <p:pic>
        <p:nvPicPr>
          <p:cNvPr id="5" name="Picture 4">
            <a:extLst>
              <a:ext uri="{FF2B5EF4-FFF2-40B4-BE49-F238E27FC236}">
                <a16:creationId xmlns:a16="http://schemas.microsoft.com/office/drawing/2014/main" id="{1E5B17D7-FC26-F276-ECE0-91652DD76A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37209" y="2425975"/>
            <a:ext cx="6604138" cy="3609065"/>
          </a:xfrm>
          <a:prstGeom prst="rect">
            <a:avLst/>
          </a:prstGeom>
        </p:spPr>
      </p:pic>
    </p:spTree>
    <p:extLst>
      <p:ext uri="{BB962C8B-B14F-4D97-AF65-F5344CB8AC3E}">
        <p14:creationId xmlns:p14="http://schemas.microsoft.com/office/powerpoint/2010/main" val="334898411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781</TotalTime>
  <Words>1293</Words>
  <Application>Microsoft Office PowerPoint</Application>
  <PresentationFormat>Widescreen</PresentationFormat>
  <Paragraphs>120</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Times New Roman</vt:lpstr>
      <vt:lpstr>Trebuchet MS</vt:lpstr>
      <vt:lpstr>Wingdings</vt:lpstr>
      <vt:lpstr>Wingdings 3</vt:lpstr>
      <vt:lpstr>Facet</vt:lpstr>
      <vt:lpstr>Potato Leaf Disease Prediction Project by using CNN</vt:lpstr>
      <vt:lpstr>Problem Statement:</vt:lpstr>
      <vt:lpstr>About dataset</vt:lpstr>
      <vt:lpstr>Workflow of this project:</vt:lpstr>
      <vt:lpstr>PowerPoint Presentation</vt:lpstr>
      <vt:lpstr>Exploratory Data Analysis: We perform the necessary analysis on the data to get meaningful insights</vt:lpstr>
      <vt:lpstr>PowerPoint Presentation</vt:lpstr>
      <vt:lpstr>PowerPoint Presentation</vt:lpstr>
      <vt:lpstr>Build and train a CNN model</vt:lpstr>
      <vt:lpstr>CONVOLUTIONAL NEURAL NETWORK </vt:lpstr>
      <vt:lpstr>CONVOLUTIONAL NEURAL NETWORK </vt:lpstr>
      <vt:lpstr>CONVOLUTIONAL NEURAL NETWORK </vt:lpstr>
      <vt:lpstr>POOLING  LAYER Pooling layer is another extremely significant feature of convolution neural networks. Pooling layer will resolve to reducing the number of parameters when the image are large. Pooling is also known as subsampling or down sampling which helps us to reduce the dimensionality of each feature map by leaving out trivial traits and retaining all the important information.   </vt:lpstr>
      <vt:lpstr>Results and predication PLOT THE RESULTS </vt:lpstr>
      <vt:lpstr>Results and prediction           After training the model we evaluate the test data.           We got the accuracy for test data is 98.83%</vt:lpstr>
      <vt:lpstr>Conclusion and future scope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Sowndarya Hari</dc:creator>
  <cp:lastModifiedBy>Sowndarya Hari</cp:lastModifiedBy>
  <cp:revision>4</cp:revision>
  <dcterms:created xsi:type="dcterms:W3CDTF">2023-01-19T11:50:51Z</dcterms:created>
  <dcterms:modified xsi:type="dcterms:W3CDTF">2023-02-04T17:36:05Z</dcterms:modified>
</cp:coreProperties>
</file>