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6" r:id="rId1"/>
  </p:sldMasterIdLst>
  <p:notesMasterIdLst>
    <p:notesMasterId r:id="rId13"/>
  </p:notesMasterIdLst>
  <p:sldIdLst>
    <p:sldId id="256" r:id="rId2"/>
    <p:sldId id="257" r:id="rId3"/>
    <p:sldId id="258" r:id="rId4"/>
    <p:sldId id="266" r:id="rId5"/>
    <p:sldId id="267" r:id="rId6"/>
    <p:sldId id="263" r:id="rId7"/>
    <p:sldId id="264" r:id="rId8"/>
    <p:sldId id="265" r:id="rId9"/>
    <p:sldId id="268"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365"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F3BD3-B913-445B-890E-E15151A443E0}"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4A631-D1CC-4DDD-9066-780AE5C7FFB1}" type="slidenum">
              <a:rPr lang="en-US" smtClean="0"/>
              <a:t>‹#›</a:t>
            </a:fld>
            <a:endParaRPr lang="en-US"/>
          </a:p>
        </p:txBody>
      </p:sp>
    </p:spTree>
    <p:extLst>
      <p:ext uri="{BB962C8B-B14F-4D97-AF65-F5344CB8AC3E}">
        <p14:creationId xmlns:p14="http://schemas.microsoft.com/office/powerpoint/2010/main" val="4477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9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787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53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840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866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92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597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272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5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11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7548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11/24/2022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4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11/24/2022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11/24/2022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32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6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11/24/2022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56641"/>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1C96F9-883F-B024-E335-9180B3FF38FD}"/>
              </a:ext>
            </a:extLst>
          </p:cNvPr>
          <p:cNvSpPr>
            <a:spLocks noGrp="1"/>
          </p:cNvSpPr>
          <p:nvPr>
            <p:ph type="subTitle" idx="1"/>
          </p:nvPr>
        </p:nvSpPr>
        <p:spPr>
          <a:xfrm>
            <a:off x="218501" y="5607807"/>
            <a:ext cx="9114416" cy="1044921"/>
          </a:xfrm>
        </p:spPr>
        <p:txBody>
          <a:bodyPr anchor="ctr">
            <a:noAutofit/>
          </a:bodyPr>
          <a:lstStyle/>
          <a:p>
            <a:pPr marL="342900" indent="-342900">
              <a:buFont typeface="Arial" panose="020B0604020202020204" pitchFamily="34" charset="0"/>
              <a:buChar char="•"/>
            </a:pPr>
            <a:r>
              <a:rPr lang="en-IN" b="1" dirty="0"/>
              <a:t>By</a:t>
            </a:r>
            <a:r>
              <a:rPr lang="en-IN" dirty="0"/>
              <a:t>  </a:t>
            </a:r>
            <a:r>
              <a:rPr lang="en-IN" dirty="0">
                <a:solidFill>
                  <a:schemeClr val="tx1">
                    <a:lumMod val="95000"/>
                  </a:schemeClr>
                </a:solidFill>
              </a:rPr>
              <a:t>Sowndarya</a:t>
            </a:r>
          </a:p>
          <a:p>
            <a:r>
              <a:rPr lang="en-IN" dirty="0">
                <a:solidFill>
                  <a:schemeClr val="tx1">
                    <a:lumMod val="95000"/>
                  </a:schemeClr>
                </a:solidFill>
              </a:rPr>
              <a:t>           </a:t>
            </a:r>
            <a:r>
              <a:rPr lang="en-IN" dirty="0" err="1">
                <a:solidFill>
                  <a:schemeClr val="tx1">
                    <a:lumMod val="95000"/>
                  </a:schemeClr>
                </a:solidFill>
              </a:rPr>
              <a:t>Ijas</a:t>
            </a:r>
            <a:r>
              <a:rPr lang="en-IN" dirty="0">
                <a:solidFill>
                  <a:schemeClr val="tx1">
                    <a:lumMod val="95000"/>
                  </a:schemeClr>
                </a:solidFill>
              </a:rPr>
              <a:t> Muhammed</a:t>
            </a:r>
          </a:p>
          <a:p>
            <a:r>
              <a:rPr lang="en-IN" dirty="0">
                <a:solidFill>
                  <a:schemeClr val="tx1">
                    <a:lumMod val="95000"/>
                  </a:schemeClr>
                </a:solidFill>
              </a:rPr>
              <a:t>           </a:t>
            </a:r>
            <a:r>
              <a:rPr lang="en-IN" dirty="0" err="1">
                <a:solidFill>
                  <a:schemeClr val="tx1">
                    <a:lumMod val="95000"/>
                  </a:schemeClr>
                </a:solidFill>
              </a:rPr>
              <a:t>Thanushree</a:t>
            </a:r>
            <a:endParaRPr lang="en-IN" dirty="0">
              <a:solidFill>
                <a:schemeClr val="tx1">
                  <a:lumMod val="95000"/>
                </a:schemeClr>
              </a:solidFill>
            </a:endParaRPr>
          </a:p>
          <a:p>
            <a:r>
              <a:rPr lang="en-IN" dirty="0">
                <a:solidFill>
                  <a:schemeClr val="tx1">
                    <a:lumMod val="95000"/>
                  </a:schemeClr>
                </a:solidFill>
              </a:rPr>
              <a:t>           Vignesh</a:t>
            </a:r>
          </a:p>
          <a:p>
            <a:r>
              <a:rPr lang="en-IN" dirty="0">
                <a:solidFill>
                  <a:schemeClr val="tx1">
                    <a:lumMod val="95000"/>
                  </a:schemeClr>
                </a:solidFill>
              </a:rPr>
              <a:t>           Lokesh</a:t>
            </a:r>
          </a:p>
          <a:p>
            <a:r>
              <a:rPr lang="en-IN" dirty="0">
                <a:solidFill>
                  <a:schemeClr val="tx1">
                    <a:lumMod val="95000"/>
                  </a:schemeClr>
                </a:solidFill>
              </a:rPr>
              <a:t>           </a:t>
            </a:r>
            <a:r>
              <a:rPr lang="en-IN" dirty="0" err="1">
                <a:solidFill>
                  <a:schemeClr val="tx1">
                    <a:lumMod val="95000"/>
                  </a:schemeClr>
                </a:solidFill>
              </a:rPr>
              <a:t>Alankrat</a:t>
            </a:r>
            <a:r>
              <a:rPr lang="en-IN" dirty="0">
                <a:solidFill>
                  <a:schemeClr val="tx1">
                    <a:lumMod val="95000"/>
                  </a:schemeClr>
                </a:solidFill>
              </a:rPr>
              <a:t> </a:t>
            </a:r>
            <a:r>
              <a:rPr lang="en-IN" dirty="0" err="1">
                <a:solidFill>
                  <a:schemeClr val="tx1">
                    <a:lumMod val="95000"/>
                  </a:schemeClr>
                </a:solidFill>
              </a:rPr>
              <a:t>gupta</a:t>
            </a:r>
            <a:endParaRPr lang="en-IN" dirty="0">
              <a:solidFill>
                <a:schemeClr val="tx1">
                  <a:lumMod val="95000"/>
                </a:schemeClr>
              </a:solidFill>
            </a:endParaRP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ACC03A1F-C343-973D-D06C-E2E67CF56E8B}"/>
              </a:ext>
            </a:extLst>
          </p:cNvPr>
          <p:cNvPicPr>
            <a:picLocks noChangeAspect="1"/>
          </p:cNvPicPr>
          <p:nvPr/>
        </p:nvPicPr>
        <p:blipFill>
          <a:blip r:embed="rId2"/>
          <a:stretch>
            <a:fillRect/>
          </a:stretch>
        </p:blipFill>
        <p:spPr>
          <a:xfrm>
            <a:off x="6606074" y="3922643"/>
            <a:ext cx="4830552" cy="2610678"/>
          </a:xfrm>
          <a:prstGeom prst="rect">
            <a:avLst/>
          </a:prstGeom>
        </p:spPr>
      </p:pic>
      <p:sp>
        <p:nvSpPr>
          <p:cNvPr id="6" name="Title 5">
            <a:extLst>
              <a:ext uri="{FF2B5EF4-FFF2-40B4-BE49-F238E27FC236}">
                <a16:creationId xmlns:a16="http://schemas.microsoft.com/office/drawing/2014/main" id="{3753B6F1-70DC-B6A7-0755-0A4614200767}"/>
              </a:ext>
            </a:extLst>
          </p:cNvPr>
          <p:cNvSpPr>
            <a:spLocks noGrp="1"/>
          </p:cNvSpPr>
          <p:nvPr>
            <p:ph type="ctrTitle"/>
          </p:nvPr>
        </p:nvSpPr>
        <p:spPr>
          <a:xfrm>
            <a:off x="1173098" y="99420"/>
            <a:ext cx="8825658" cy="3160616"/>
          </a:xfrm>
        </p:spPr>
        <p:txBody>
          <a:bodyPr/>
          <a:lstStyle/>
          <a:p>
            <a:pPr algn="ctr"/>
            <a:r>
              <a:rPr lang="en-US" dirty="0"/>
              <a:t>HR Analytics: </a:t>
            </a:r>
            <a:br>
              <a:rPr lang="en-US" dirty="0"/>
            </a:br>
            <a:r>
              <a:rPr lang="en-US" dirty="0"/>
              <a:t>Job change of Data Scientists</a:t>
            </a:r>
          </a:p>
        </p:txBody>
      </p:sp>
    </p:spTree>
    <p:extLst>
      <p:ext uri="{BB962C8B-B14F-4D97-AF65-F5344CB8AC3E}">
        <p14:creationId xmlns:p14="http://schemas.microsoft.com/office/powerpoint/2010/main" val="23144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766-69C3-BE19-425F-23D6D3633E78}"/>
              </a:ext>
            </a:extLst>
          </p:cNvPr>
          <p:cNvSpPr>
            <a:spLocks noGrp="1"/>
          </p:cNvSpPr>
          <p:nvPr>
            <p:ph type="title"/>
          </p:nvPr>
        </p:nvSpPr>
        <p:spPr>
          <a:xfrm>
            <a:off x="536308" y="167061"/>
            <a:ext cx="10772775" cy="989935"/>
          </a:xfrm>
        </p:spPr>
        <p:txBody>
          <a:bodyPr>
            <a:normAutofit/>
          </a:bodyPr>
          <a:lstStyle/>
          <a:p>
            <a:r>
              <a:rPr lang="en-US" sz="3600" b="1" dirty="0">
                <a:solidFill>
                  <a:schemeClr val="accent3">
                    <a:lumMod val="40000"/>
                    <a:lumOff val="60000"/>
                  </a:schemeClr>
                </a:solidFill>
                <a:latin typeface="Segoe UI Light" panose="020B0502040204020203" pitchFamily="34" charset="0"/>
                <a:cs typeface="Segoe UI Light" panose="020B0502040204020203" pitchFamily="34" charset="0"/>
              </a:rPr>
              <a:t>Final Conclusion</a:t>
            </a:r>
            <a:endParaRPr lang="en-IN" sz="36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0FCFE8D6-2136-22D4-42AC-3A86305834B8}"/>
              </a:ext>
            </a:extLst>
          </p:cNvPr>
          <p:cNvSpPr>
            <a:spLocks noGrp="1"/>
          </p:cNvSpPr>
          <p:nvPr>
            <p:ph idx="1"/>
          </p:nvPr>
        </p:nvSpPr>
        <p:spPr>
          <a:xfrm>
            <a:off x="140185" y="954784"/>
            <a:ext cx="6203466" cy="4683967"/>
          </a:xfrm>
        </p:spPr>
        <p:txBody>
          <a:bodyPr>
            <a:normAutofit fontScale="85000" lnSpcReduction="10000"/>
          </a:bodyPr>
          <a:lstStyle/>
          <a:p>
            <a:pPr marL="285750" indent="-285750">
              <a:lnSpc>
                <a:spcPct val="150000"/>
              </a:lnSpc>
              <a:buFont typeface="Arial" panose="020B0604020202020204" pitchFamily="34" charset="0"/>
              <a:buChar char="•"/>
            </a:pPr>
            <a:r>
              <a:rPr lang="en-US" b="0" i="0" dirty="0">
                <a:effectLst/>
              </a:rPr>
              <a:t>This was an incredibly learning experience iterating on building a predictive </a:t>
            </a:r>
            <a:r>
              <a:rPr lang="en-US" dirty="0"/>
              <a:t>House </a:t>
            </a:r>
            <a:r>
              <a:rPr lang="en-US" b="0" i="0" dirty="0">
                <a:effectLst/>
              </a:rPr>
              <a:t>Price model.</a:t>
            </a:r>
            <a:endParaRPr lang="en-IN" dirty="0"/>
          </a:p>
          <a:p>
            <a:pPr marL="285750" indent="-285750">
              <a:lnSpc>
                <a:spcPct val="150000"/>
              </a:lnSpc>
              <a:buFont typeface="Arial" panose="020B0604020202020204" pitchFamily="34" charset="0"/>
              <a:buChar char="•"/>
            </a:pPr>
            <a:r>
              <a:rPr lang="en-IN" dirty="0"/>
              <a:t>By building model using “</a:t>
            </a:r>
            <a:r>
              <a:rPr lang="en-IN" dirty="0" err="1"/>
              <a:t>XGBRegressor</a:t>
            </a:r>
            <a:r>
              <a:rPr lang="en-IN" dirty="0"/>
              <a:t>” we got the model with lowest “RMSE” of  0.13 and “r2_score Accuracy of </a:t>
            </a:r>
            <a:r>
              <a:rPr lang="en-IN" b="1" dirty="0"/>
              <a:t>98.30%</a:t>
            </a:r>
            <a:r>
              <a:rPr lang="en-IN" dirty="0"/>
              <a:t>. So, we can conclude that our “House Price Model” is  accurate as predicted.</a:t>
            </a:r>
          </a:p>
          <a:p>
            <a:pPr marL="285750" indent="-285750">
              <a:lnSpc>
                <a:spcPct val="150000"/>
              </a:lnSpc>
              <a:buFont typeface="Arial" panose="020B0604020202020204" pitchFamily="34" charset="0"/>
              <a:buChar char="•"/>
            </a:pPr>
            <a:r>
              <a:rPr lang="en-IN" dirty="0"/>
              <a:t>So from the data we can get the proper Price of house as per our Requirement.</a:t>
            </a:r>
          </a:p>
          <a:p>
            <a:pPr marL="285750" indent="-285750">
              <a:lnSpc>
                <a:spcPct val="150000"/>
              </a:lnSpc>
              <a:buFont typeface="Arial" panose="020B0604020202020204" pitchFamily="34" charset="0"/>
              <a:buChar char="•"/>
            </a:pPr>
            <a:r>
              <a:rPr lang="en-US" dirty="0">
                <a:cs typeface="Segoe UI Light" panose="020B0502040204020203" pitchFamily="34" charset="0"/>
              </a:rPr>
              <a:t>And in Future with the new data the model should perform good</a:t>
            </a:r>
            <a:endParaRPr lang="en-IN" dirty="0"/>
          </a:p>
        </p:txBody>
      </p:sp>
      <p:pic>
        <p:nvPicPr>
          <p:cNvPr id="4" name="Picture 3">
            <a:extLst>
              <a:ext uri="{FF2B5EF4-FFF2-40B4-BE49-F238E27FC236}">
                <a16:creationId xmlns:a16="http://schemas.microsoft.com/office/drawing/2014/main" id="{7D6361B9-68EE-6F30-F63E-D7FC0050E853}"/>
              </a:ext>
            </a:extLst>
          </p:cNvPr>
          <p:cNvPicPr>
            <a:picLocks noChangeAspect="1"/>
          </p:cNvPicPr>
          <p:nvPr/>
        </p:nvPicPr>
        <p:blipFill>
          <a:blip r:embed="rId2"/>
          <a:stretch>
            <a:fillRect/>
          </a:stretch>
        </p:blipFill>
        <p:spPr>
          <a:xfrm>
            <a:off x="6505575" y="0"/>
            <a:ext cx="5722818" cy="6690939"/>
          </a:xfrm>
          <a:prstGeom prst="rect">
            <a:avLst/>
          </a:prstGeom>
        </p:spPr>
      </p:pic>
    </p:spTree>
    <p:extLst>
      <p:ext uri="{BB962C8B-B14F-4D97-AF65-F5344CB8AC3E}">
        <p14:creationId xmlns:p14="http://schemas.microsoft.com/office/powerpoint/2010/main" val="27883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EA7-C385-667F-CFBE-A116A853DD40}"/>
              </a:ext>
            </a:extLst>
          </p:cNvPr>
          <p:cNvSpPr>
            <a:spLocks noGrp="1"/>
          </p:cNvSpPr>
          <p:nvPr>
            <p:ph type="title"/>
          </p:nvPr>
        </p:nvSpPr>
        <p:spPr>
          <a:xfrm>
            <a:off x="657224" y="499532"/>
            <a:ext cx="10772775" cy="5723985"/>
          </a:xfrm>
        </p:spPr>
        <p:txBody>
          <a:bodyPr/>
          <a:lstStyle/>
          <a:p>
            <a:r>
              <a:rPr lang="en-IN" dirty="0"/>
              <a:t>                    </a:t>
            </a:r>
          </a:p>
        </p:txBody>
      </p:sp>
      <p:pic>
        <p:nvPicPr>
          <p:cNvPr id="4" name="Picture 3">
            <a:extLst>
              <a:ext uri="{FF2B5EF4-FFF2-40B4-BE49-F238E27FC236}">
                <a16:creationId xmlns:a16="http://schemas.microsoft.com/office/drawing/2014/main" id="{2E295E3A-36A9-B4BD-E2C9-07898253F371}"/>
              </a:ext>
            </a:extLst>
          </p:cNvPr>
          <p:cNvPicPr>
            <a:picLocks noChangeAspect="1"/>
          </p:cNvPicPr>
          <p:nvPr/>
        </p:nvPicPr>
        <p:blipFill>
          <a:blip r:embed="rId2"/>
          <a:stretch>
            <a:fillRect/>
          </a:stretch>
        </p:blipFill>
        <p:spPr>
          <a:xfrm>
            <a:off x="2775551" y="157621"/>
            <a:ext cx="6640898" cy="6542757"/>
          </a:xfrm>
          <a:prstGeom prst="rect">
            <a:avLst/>
          </a:prstGeom>
        </p:spPr>
      </p:pic>
    </p:spTree>
    <p:extLst>
      <p:ext uri="{BB962C8B-B14F-4D97-AF65-F5344CB8AC3E}">
        <p14:creationId xmlns:p14="http://schemas.microsoft.com/office/powerpoint/2010/main" val="7763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5AED-3504-EE28-9776-5FFB393399B2}"/>
              </a:ext>
            </a:extLst>
          </p:cNvPr>
          <p:cNvSpPr>
            <a:spLocks noGrp="1"/>
          </p:cNvSpPr>
          <p:nvPr>
            <p:ph type="title"/>
          </p:nvPr>
        </p:nvSpPr>
        <p:spPr/>
        <p:txBody>
          <a:bodyPr>
            <a:normAutofit/>
          </a:bodyPr>
          <a:lstStyle/>
          <a:p>
            <a:r>
              <a:rPr lang="en-IN" sz="4400" b="1" dirty="0">
                <a:solidFill>
                  <a:schemeClr val="accent3">
                    <a:lumMod val="60000"/>
                    <a:lumOff val="40000"/>
                  </a:schemeClr>
                </a:solidFill>
              </a:rPr>
              <a:t>                ABOUT THE DATASET</a:t>
            </a:r>
          </a:p>
        </p:txBody>
      </p:sp>
      <p:sp>
        <p:nvSpPr>
          <p:cNvPr id="3" name="Content Placeholder 2">
            <a:extLst>
              <a:ext uri="{FF2B5EF4-FFF2-40B4-BE49-F238E27FC236}">
                <a16:creationId xmlns:a16="http://schemas.microsoft.com/office/drawing/2014/main" id="{1713C6C2-83F0-20B5-AA66-999E7BC25679}"/>
              </a:ext>
            </a:extLst>
          </p:cNvPr>
          <p:cNvSpPr>
            <a:spLocks noGrp="1"/>
          </p:cNvSpPr>
          <p:nvPr>
            <p:ph idx="1"/>
          </p:nvPr>
        </p:nvSpPr>
        <p:spPr>
          <a:xfrm>
            <a:off x="676656" y="2011680"/>
            <a:ext cx="10753725" cy="4585063"/>
          </a:xfrm>
        </p:spPr>
        <p:txBody>
          <a:bodyPr>
            <a:normAutofit/>
          </a:bodyPr>
          <a:lstStyle/>
          <a:p>
            <a:pPr algn="l" fontAlgn="base"/>
            <a:r>
              <a:rPr lang="en-US" sz="2000" b="0" i="0" dirty="0">
                <a:effectLst/>
                <a:latin typeface="Inter"/>
              </a:rPr>
              <a:t>          </a:t>
            </a:r>
            <a:r>
              <a:rPr lang="en-US" b="0" i="0" dirty="0">
                <a:effectLst/>
                <a:latin typeface="Inter"/>
              </a:rPr>
              <a:t>A company which is active in Big Data and Data Science wants to hire data scientists among people who successfully pass some courses which  are conducted by the company. Many people signup for their training. Company wants to know which of these candidates really wants to work for the company after training or looking for a new employment as </a:t>
            </a:r>
            <a:r>
              <a:rPr lang="en-US" b="0" i="0" dirty="0">
                <a:effectLst/>
                <a:latin typeface="inherit"/>
              </a:rPr>
              <a:t>it helps to reduce not only the cost and time as well as the quality of training , planning the courses and categorization of candidates</a:t>
            </a:r>
            <a:r>
              <a:rPr lang="en-US" b="0" i="0" dirty="0">
                <a:effectLst/>
                <a:latin typeface="Inter"/>
              </a:rPr>
              <a:t>.</a:t>
            </a:r>
          </a:p>
          <a:p>
            <a:pPr algn="l" fontAlgn="base"/>
            <a:r>
              <a:rPr lang="en-US" b="0" i="0" dirty="0">
                <a:effectLst/>
                <a:latin typeface="Inter"/>
              </a:rPr>
              <a:t> By model(s) that uses the current </a:t>
            </a:r>
            <a:r>
              <a:rPr lang="en-US" b="0" i="0" dirty="0" err="1">
                <a:effectLst/>
                <a:latin typeface="Inter"/>
              </a:rPr>
              <a:t>credentials,demographics,experience</a:t>
            </a:r>
            <a:r>
              <a:rPr lang="en-US" b="0" i="0" dirty="0">
                <a:effectLst/>
                <a:latin typeface="Inter"/>
              </a:rPr>
              <a:t> data we will </a:t>
            </a:r>
            <a:r>
              <a:rPr lang="en-US" b="0" i="0" dirty="0">
                <a:effectLst/>
                <a:latin typeface="inherit"/>
              </a:rPr>
              <a:t>predict the probability of a candidate to look for a new job or will work for the company, as well as interpreting affected factors on employee decision.</a:t>
            </a:r>
            <a:endParaRPr lang="en-US" b="0" i="0" dirty="0">
              <a:effectLst/>
              <a:latin typeface="Inter"/>
            </a:endParaRPr>
          </a:p>
          <a:p>
            <a:pPr marL="0" indent="0">
              <a:lnSpc>
                <a:spcPct val="170000"/>
              </a:lnSpc>
              <a:buNone/>
            </a:pPr>
            <a:br>
              <a:rPr lang="en-US" dirty="0"/>
            </a:br>
            <a:endParaRPr lang="en-IN" dirty="0"/>
          </a:p>
        </p:txBody>
      </p:sp>
    </p:spTree>
    <p:extLst>
      <p:ext uri="{BB962C8B-B14F-4D97-AF65-F5344CB8AC3E}">
        <p14:creationId xmlns:p14="http://schemas.microsoft.com/office/powerpoint/2010/main" val="31843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C1C-DAC5-9FFD-835E-58EEB8D47BA0}"/>
              </a:ext>
            </a:extLst>
          </p:cNvPr>
          <p:cNvSpPr>
            <a:spLocks noGrp="1"/>
          </p:cNvSpPr>
          <p:nvPr>
            <p:ph type="title"/>
          </p:nvPr>
        </p:nvSpPr>
        <p:spPr>
          <a:xfrm>
            <a:off x="752475" y="284519"/>
            <a:ext cx="10515600" cy="651912"/>
          </a:xfrm>
        </p:spPr>
        <p:txBody>
          <a:bodyPr anchor="b" anchorCtr="1">
            <a:normAutofit fontScale="90000"/>
          </a:bodyPr>
          <a:lstStyle/>
          <a:p>
            <a:r>
              <a:rPr lang="en-IN" b="1" dirty="0">
                <a:solidFill>
                  <a:schemeClr val="accent3">
                    <a:lumMod val="60000"/>
                    <a:lumOff val="40000"/>
                  </a:schemeClr>
                </a:solidFill>
              </a:rPr>
              <a:t>Features</a:t>
            </a:r>
            <a:r>
              <a:rPr lang="en-IN" dirty="0"/>
              <a:t>                                                       </a:t>
            </a:r>
          </a:p>
        </p:txBody>
      </p:sp>
      <p:sp>
        <p:nvSpPr>
          <p:cNvPr id="4" name="Title 1">
            <a:extLst>
              <a:ext uri="{FF2B5EF4-FFF2-40B4-BE49-F238E27FC236}">
                <a16:creationId xmlns:a16="http://schemas.microsoft.com/office/drawing/2014/main" id="{C8B4ED72-04F1-93B4-E5BF-D2C8C9979B39}"/>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3" name="TextBox 2">
            <a:extLst>
              <a:ext uri="{FF2B5EF4-FFF2-40B4-BE49-F238E27FC236}">
                <a16:creationId xmlns:a16="http://schemas.microsoft.com/office/drawing/2014/main" id="{24A68FA5-275C-8455-01A0-182440F08B6A}"/>
              </a:ext>
            </a:extLst>
          </p:cNvPr>
          <p:cNvSpPr txBox="1"/>
          <p:nvPr/>
        </p:nvSpPr>
        <p:spPr>
          <a:xfrm>
            <a:off x="838198" y="1285461"/>
            <a:ext cx="10515601" cy="5539978"/>
          </a:xfrm>
          <a:prstGeom prst="rect">
            <a:avLst/>
          </a:prstGeom>
          <a:noFill/>
        </p:spPr>
        <p:txBody>
          <a:bodyPr wrap="square" rtlCol="0">
            <a:spAutoFit/>
          </a:bodyPr>
          <a:lstStyle/>
          <a:p>
            <a:pPr algn="l" fontAlgn="base">
              <a:buFont typeface="Arial" panose="020B0604020202020204" pitchFamily="34" charset="0"/>
              <a:buChar char="•"/>
            </a:pPr>
            <a:endParaRPr lang="en-US" sz="2000" b="0" i="0" dirty="0">
              <a:effectLst/>
              <a:latin typeface="inherit"/>
            </a:endParaRPr>
          </a:p>
          <a:p>
            <a:pPr marL="285750" indent="-285750" algn="l" fontAlgn="base">
              <a:buFont typeface="Wingdings" panose="05000000000000000000" pitchFamily="2" charset="2"/>
              <a:buChar char="v"/>
            </a:pPr>
            <a:r>
              <a:rPr lang="en-US" sz="2000" b="0" i="0" dirty="0" err="1">
                <a:effectLst/>
                <a:latin typeface="Inter"/>
              </a:rPr>
              <a:t>enrollee_id</a:t>
            </a:r>
            <a:r>
              <a:rPr lang="en-US" sz="2000" b="0" i="0" dirty="0">
                <a:effectLst/>
                <a:latin typeface="Inter"/>
              </a:rPr>
              <a:t>   :   Unique ID for candidate</a:t>
            </a:r>
          </a:p>
          <a:p>
            <a:pPr marL="285750" indent="-285750" algn="l" fontAlgn="base">
              <a:buFont typeface="Wingdings" panose="05000000000000000000" pitchFamily="2" charset="2"/>
              <a:buChar char="v"/>
            </a:pPr>
            <a:r>
              <a:rPr lang="en-US" sz="2000" dirty="0">
                <a:latin typeface="Inter"/>
              </a:rPr>
              <a:t>c</a:t>
            </a:r>
            <a:r>
              <a:rPr lang="en-US" sz="2000" b="0" i="0" dirty="0">
                <a:effectLst/>
                <a:latin typeface="Inter"/>
              </a:rPr>
              <a:t>ity   :    City code</a:t>
            </a:r>
          </a:p>
          <a:p>
            <a:pPr marL="285750" indent="-285750" algn="l" fontAlgn="base">
              <a:buFont typeface="Wingdings" panose="05000000000000000000" pitchFamily="2" charset="2"/>
              <a:buChar char="v"/>
            </a:pPr>
            <a:r>
              <a:rPr lang="en-US" sz="2000" b="0" i="0" dirty="0">
                <a:effectLst/>
                <a:latin typeface="Inter"/>
              </a:rPr>
              <a:t>city_ development _index : Development index of the city (scaled)</a:t>
            </a:r>
          </a:p>
          <a:p>
            <a:pPr marL="285750" indent="-285750" algn="l" fontAlgn="base">
              <a:buFont typeface="Wingdings" panose="05000000000000000000" pitchFamily="2" charset="2"/>
              <a:buChar char="v"/>
            </a:pPr>
            <a:r>
              <a:rPr lang="en-US" sz="2000" b="0" i="0" dirty="0">
                <a:effectLst/>
                <a:latin typeface="Inter"/>
              </a:rPr>
              <a:t>Gender      :       Gender of candidate</a:t>
            </a:r>
          </a:p>
          <a:p>
            <a:pPr marL="285750" indent="-285750" algn="l" fontAlgn="base">
              <a:buFont typeface="Wingdings" panose="05000000000000000000" pitchFamily="2" charset="2"/>
              <a:buChar char="v"/>
            </a:pPr>
            <a:r>
              <a:rPr lang="en-US" sz="2000" b="0" i="0" dirty="0" err="1">
                <a:effectLst/>
                <a:latin typeface="Inter"/>
              </a:rPr>
              <a:t>relevent_experience</a:t>
            </a:r>
            <a:r>
              <a:rPr lang="en-US" sz="2000" b="0" i="0" dirty="0">
                <a:effectLst/>
                <a:latin typeface="Inter"/>
              </a:rPr>
              <a:t>  :   Relevant experience of candidate</a:t>
            </a:r>
          </a:p>
          <a:p>
            <a:pPr marL="285750" indent="-285750" algn="l" fontAlgn="base">
              <a:buFont typeface="Wingdings" panose="05000000000000000000" pitchFamily="2" charset="2"/>
              <a:buChar char="v"/>
            </a:pPr>
            <a:r>
              <a:rPr lang="en-US" sz="2000" b="0" i="0" dirty="0" err="1">
                <a:effectLst/>
                <a:latin typeface="Inter"/>
              </a:rPr>
              <a:t>enrolled_university</a:t>
            </a:r>
            <a:r>
              <a:rPr lang="en-US" sz="2000" b="0" i="0" dirty="0">
                <a:effectLst/>
                <a:latin typeface="Inter"/>
              </a:rPr>
              <a:t>    :   Type of University course enrolled if any</a:t>
            </a:r>
          </a:p>
          <a:p>
            <a:pPr marL="285750" indent="-285750" algn="l" fontAlgn="base">
              <a:buFont typeface="Wingdings" panose="05000000000000000000" pitchFamily="2" charset="2"/>
              <a:buChar char="v"/>
            </a:pPr>
            <a:r>
              <a:rPr lang="en-US" sz="2000" b="0" i="0" dirty="0" err="1">
                <a:effectLst/>
                <a:latin typeface="Inter"/>
              </a:rPr>
              <a:t>education_level</a:t>
            </a:r>
            <a:r>
              <a:rPr lang="en-US" sz="2000" b="0" i="0" dirty="0">
                <a:effectLst/>
                <a:latin typeface="Inter"/>
              </a:rPr>
              <a:t>         :    Education level of candidate</a:t>
            </a:r>
          </a:p>
          <a:p>
            <a:pPr marL="285750" indent="-285750" algn="l" fontAlgn="base">
              <a:buFont typeface="Wingdings" panose="05000000000000000000" pitchFamily="2" charset="2"/>
              <a:buChar char="v"/>
            </a:pPr>
            <a:r>
              <a:rPr lang="en-US" sz="2000" b="0" i="0" dirty="0" err="1">
                <a:effectLst/>
                <a:latin typeface="Inter"/>
              </a:rPr>
              <a:t>major_discipline</a:t>
            </a:r>
            <a:r>
              <a:rPr lang="en-US" sz="2000" b="0" i="0" dirty="0">
                <a:effectLst/>
                <a:latin typeface="Inter"/>
              </a:rPr>
              <a:t>  :   Education major discipline of candidate</a:t>
            </a:r>
          </a:p>
          <a:p>
            <a:pPr marL="285750" indent="-285750" algn="l" fontAlgn="base">
              <a:buFont typeface="Wingdings" panose="05000000000000000000" pitchFamily="2" charset="2"/>
              <a:buChar char="v"/>
            </a:pPr>
            <a:r>
              <a:rPr lang="en-US" sz="2000" dirty="0">
                <a:latin typeface="Inter"/>
              </a:rPr>
              <a:t>e</a:t>
            </a:r>
            <a:r>
              <a:rPr lang="en-US" sz="2000" b="0" i="0" dirty="0">
                <a:effectLst/>
                <a:latin typeface="Inter"/>
              </a:rPr>
              <a:t>xperience           :    Candidate total experience in years</a:t>
            </a:r>
          </a:p>
          <a:p>
            <a:pPr marL="285750" indent="-285750" algn="l" fontAlgn="base">
              <a:buFont typeface="Wingdings" panose="05000000000000000000" pitchFamily="2" charset="2"/>
              <a:buChar char="v"/>
            </a:pPr>
            <a:r>
              <a:rPr lang="en-US" sz="2000" b="0" i="0" dirty="0" err="1">
                <a:effectLst/>
                <a:latin typeface="Inter"/>
              </a:rPr>
              <a:t>company_size</a:t>
            </a:r>
            <a:r>
              <a:rPr lang="en-US" sz="2000" b="0" i="0" dirty="0">
                <a:effectLst/>
                <a:latin typeface="Inter"/>
              </a:rPr>
              <a:t>      :     No of employees in current employer's company</a:t>
            </a:r>
          </a:p>
          <a:p>
            <a:pPr marL="285750" indent="-285750" algn="l" fontAlgn="base">
              <a:buFont typeface="Wingdings" panose="05000000000000000000" pitchFamily="2" charset="2"/>
              <a:buChar char="v"/>
            </a:pPr>
            <a:r>
              <a:rPr lang="en-US" sz="2000" b="0" i="0" dirty="0" err="1">
                <a:effectLst/>
                <a:latin typeface="Inter"/>
              </a:rPr>
              <a:t>company_type</a:t>
            </a:r>
            <a:r>
              <a:rPr lang="en-US" sz="2000" b="0" i="0" dirty="0">
                <a:effectLst/>
                <a:latin typeface="Inter"/>
              </a:rPr>
              <a:t>    :      Type of current employer</a:t>
            </a:r>
          </a:p>
          <a:p>
            <a:pPr marL="285750" indent="-285750" algn="l" fontAlgn="base">
              <a:buFont typeface="Wingdings" panose="05000000000000000000" pitchFamily="2" charset="2"/>
              <a:buChar char="v"/>
            </a:pPr>
            <a:r>
              <a:rPr lang="en-US" sz="2000" dirty="0" err="1">
                <a:latin typeface="Inter"/>
              </a:rPr>
              <a:t>l</a:t>
            </a:r>
            <a:r>
              <a:rPr lang="en-US" sz="2000" b="0" dirty="0" err="1">
                <a:effectLst/>
                <a:latin typeface="Inter"/>
              </a:rPr>
              <a:t>ast</a:t>
            </a:r>
            <a:r>
              <a:rPr lang="en-US" sz="2000" dirty="0" err="1">
                <a:latin typeface="Inter"/>
              </a:rPr>
              <a:t>new</a:t>
            </a:r>
            <a:r>
              <a:rPr lang="en-US" sz="2000" b="0" dirty="0" err="1">
                <a:effectLst/>
                <a:latin typeface="Inter"/>
              </a:rPr>
              <a:t>job</a:t>
            </a:r>
            <a:r>
              <a:rPr lang="en-US" sz="2000" b="0" i="0" dirty="0">
                <a:effectLst/>
                <a:latin typeface="Inter"/>
              </a:rPr>
              <a:t>          :    Difference in years between previous job and current job</a:t>
            </a:r>
          </a:p>
          <a:p>
            <a:pPr marL="285750" indent="-285750" algn="l" fontAlgn="base">
              <a:buFont typeface="Wingdings" panose="05000000000000000000" pitchFamily="2" charset="2"/>
              <a:buChar char="v"/>
            </a:pPr>
            <a:r>
              <a:rPr lang="en-US" sz="2000" b="0" i="0" dirty="0" err="1">
                <a:effectLst/>
                <a:latin typeface="Inter"/>
              </a:rPr>
              <a:t>training_hours</a:t>
            </a:r>
            <a:r>
              <a:rPr lang="en-US" sz="2000" b="0" i="0" dirty="0">
                <a:effectLst/>
                <a:latin typeface="Inter"/>
              </a:rPr>
              <a:t>    :    Training hours completed</a:t>
            </a:r>
          </a:p>
          <a:p>
            <a:pPr marL="285750" indent="-285750" algn="l" fontAlgn="base">
              <a:buFont typeface="Wingdings" panose="05000000000000000000" pitchFamily="2" charset="2"/>
              <a:buChar char="v"/>
            </a:pPr>
            <a:r>
              <a:rPr lang="en-US" sz="2000" b="0" i="0" dirty="0">
                <a:effectLst/>
                <a:latin typeface="Inter"/>
              </a:rPr>
              <a:t>target: 0 – Not looking for job change, 1 – Looking for a job change</a:t>
            </a:r>
          </a:p>
          <a:p>
            <a:pPr marL="285750" indent="-285750" algn="l" fontAlgn="base">
              <a:buFont typeface="Wingdings" panose="05000000000000000000" pitchFamily="2" charset="2"/>
              <a:buChar char="v"/>
            </a:pPr>
            <a:endParaRPr lang="en-US" b="0" i="0" dirty="0">
              <a:solidFill>
                <a:srgbClr val="000000"/>
              </a:solidFill>
              <a:effectLst/>
              <a:latin typeface="Inter"/>
            </a:endParaRPr>
          </a:p>
          <a:p>
            <a:br>
              <a:rPr lang="en-US" b="0" i="0" dirty="0">
                <a:effectLst/>
                <a:latin typeface="Inter"/>
              </a:rPr>
            </a:br>
            <a:endParaRPr lang="en-US" dirty="0"/>
          </a:p>
        </p:txBody>
      </p:sp>
    </p:spTree>
    <p:extLst>
      <p:ext uri="{BB962C8B-B14F-4D97-AF65-F5344CB8AC3E}">
        <p14:creationId xmlns:p14="http://schemas.microsoft.com/office/powerpoint/2010/main" val="105437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15CF-051F-B1C9-CEDB-0D7FE7EB6E28}"/>
              </a:ext>
            </a:extLst>
          </p:cNvPr>
          <p:cNvSpPr>
            <a:spLocks noGrp="1"/>
          </p:cNvSpPr>
          <p:nvPr>
            <p:ph type="title"/>
          </p:nvPr>
        </p:nvSpPr>
        <p:spPr>
          <a:xfrm>
            <a:off x="511854" y="561162"/>
            <a:ext cx="10772775" cy="1082108"/>
          </a:xfrm>
        </p:spPr>
        <p:txBody>
          <a:bodyPr>
            <a:normAutofit/>
          </a:bodyPr>
          <a:lstStyle/>
          <a:p>
            <a:pPr algn="ctr"/>
            <a:r>
              <a:rPr lang="en-US" sz="6000" b="1" dirty="0">
                <a:solidFill>
                  <a:schemeClr val="accent3">
                    <a:lumMod val="40000"/>
                    <a:lumOff val="60000"/>
                  </a:schemeClr>
                </a:solidFill>
                <a:latin typeface="Inter"/>
                <a:cs typeface="Segoe UI Light" panose="020B0502040204020203" pitchFamily="34" charset="0"/>
              </a:rPr>
              <a:t>METHODOLOGY</a:t>
            </a:r>
            <a:endParaRPr lang="en-IN" sz="6000" b="1" dirty="0">
              <a:solidFill>
                <a:schemeClr val="accent3">
                  <a:lumMod val="40000"/>
                  <a:lumOff val="60000"/>
                </a:schemeClr>
              </a:solidFill>
              <a:latin typeface="Inter"/>
            </a:endParaRPr>
          </a:p>
        </p:txBody>
      </p:sp>
      <p:sp>
        <p:nvSpPr>
          <p:cNvPr id="3" name="Content Placeholder 2">
            <a:extLst>
              <a:ext uri="{FF2B5EF4-FFF2-40B4-BE49-F238E27FC236}">
                <a16:creationId xmlns:a16="http://schemas.microsoft.com/office/drawing/2014/main" id="{AA90E0DF-AFD8-C5C1-794B-43AB8B23B01D}"/>
              </a:ext>
            </a:extLst>
          </p:cNvPr>
          <p:cNvSpPr>
            <a:spLocks noGrp="1"/>
          </p:cNvSpPr>
          <p:nvPr>
            <p:ph idx="1"/>
          </p:nvPr>
        </p:nvSpPr>
        <p:spPr>
          <a:xfrm>
            <a:off x="620673" y="1390261"/>
            <a:ext cx="7338340" cy="4107685"/>
          </a:xfrm>
        </p:spPr>
        <p:txBody>
          <a:bodyPr>
            <a:normAutofit/>
          </a:bodyPr>
          <a:lstStyle/>
          <a:p>
            <a:pPr>
              <a:lnSpc>
                <a:spcPct val="100000"/>
              </a:lnSpc>
              <a:buFont typeface="Arial" panose="020B0604020202020204" pitchFamily="34" charset="0"/>
              <a:buChar char="•"/>
            </a:pPr>
            <a:r>
              <a:rPr lang="en-IN" sz="2000" dirty="0"/>
              <a:t>                                                                 </a:t>
            </a:r>
          </a:p>
          <a:p>
            <a:pPr marL="0" indent="0">
              <a:lnSpc>
                <a:spcPct val="100000"/>
              </a:lnSpc>
              <a:buNone/>
            </a:pPr>
            <a:endParaRPr lang="en-IN" sz="2000" dirty="0"/>
          </a:p>
        </p:txBody>
      </p:sp>
      <p:sp>
        <p:nvSpPr>
          <p:cNvPr id="4" name="TextBox 3">
            <a:extLst>
              <a:ext uri="{FF2B5EF4-FFF2-40B4-BE49-F238E27FC236}">
                <a16:creationId xmlns:a16="http://schemas.microsoft.com/office/drawing/2014/main" id="{454E1652-FC82-25E5-9EBE-3338C6AE27CD}"/>
              </a:ext>
            </a:extLst>
          </p:cNvPr>
          <p:cNvSpPr txBox="1"/>
          <p:nvPr/>
        </p:nvSpPr>
        <p:spPr>
          <a:xfrm>
            <a:off x="2570922" y="2345635"/>
            <a:ext cx="6016487"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latin typeface="Inter"/>
              </a:rPr>
              <a:t>Data Collection</a:t>
            </a:r>
          </a:p>
          <a:p>
            <a:pPr marL="285750" indent="-285750">
              <a:buFont typeface="Arial" panose="020B0604020202020204" pitchFamily="34" charset="0"/>
              <a:buChar char="•"/>
            </a:pPr>
            <a:r>
              <a:rPr lang="en-US" sz="4400" dirty="0">
                <a:latin typeface="Inter"/>
              </a:rPr>
              <a:t>EDA</a:t>
            </a:r>
          </a:p>
          <a:p>
            <a:pPr marL="285750" indent="-285750">
              <a:buFont typeface="Arial" panose="020B0604020202020204" pitchFamily="34" charset="0"/>
              <a:buChar char="•"/>
            </a:pPr>
            <a:r>
              <a:rPr lang="en-US" sz="4400" dirty="0">
                <a:latin typeface="Inter"/>
              </a:rPr>
              <a:t>Models</a:t>
            </a:r>
          </a:p>
          <a:p>
            <a:pPr marL="285750" indent="-285750">
              <a:buFont typeface="Arial" panose="020B0604020202020204" pitchFamily="34" charset="0"/>
              <a:buChar char="•"/>
            </a:pPr>
            <a:r>
              <a:rPr lang="en-US" sz="4400" dirty="0">
                <a:latin typeface="Inter"/>
              </a:rPr>
              <a:t>Predictions</a:t>
            </a:r>
          </a:p>
        </p:txBody>
      </p:sp>
    </p:spTree>
    <p:extLst>
      <p:ext uri="{BB962C8B-B14F-4D97-AF65-F5344CB8AC3E}">
        <p14:creationId xmlns:p14="http://schemas.microsoft.com/office/powerpoint/2010/main" val="238440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665D-034D-E568-03EF-C675C574B1E2}"/>
              </a:ext>
            </a:extLst>
          </p:cNvPr>
          <p:cNvSpPr>
            <a:spLocks noGrp="1"/>
          </p:cNvSpPr>
          <p:nvPr>
            <p:ph type="title"/>
          </p:nvPr>
        </p:nvSpPr>
        <p:spPr>
          <a:xfrm>
            <a:off x="657224" y="354563"/>
            <a:ext cx="10772775" cy="821094"/>
          </a:xfrm>
        </p:spPr>
        <p:txBody>
          <a:bodyPr>
            <a:noAutofit/>
          </a:bodyPr>
          <a:lstStyle/>
          <a:p>
            <a:pPr algn="ctr"/>
            <a:r>
              <a:rPr lang="en-IN" sz="6000" b="1" dirty="0">
                <a:solidFill>
                  <a:schemeClr val="accent3">
                    <a:lumMod val="60000"/>
                    <a:lumOff val="40000"/>
                  </a:schemeClr>
                </a:solidFill>
                <a:latin typeface="Inter"/>
              </a:rPr>
              <a:t>Data Collection</a:t>
            </a:r>
          </a:p>
        </p:txBody>
      </p:sp>
      <p:sp>
        <p:nvSpPr>
          <p:cNvPr id="3" name="Content Placeholder 2">
            <a:extLst>
              <a:ext uri="{FF2B5EF4-FFF2-40B4-BE49-F238E27FC236}">
                <a16:creationId xmlns:a16="http://schemas.microsoft.com/office/drawing/2014/main" id="{E8F19679-8AEB-CCFF-4D9A-449A41821620}"/>
              </a:ext>
            </a:extLst>
          </p:cNvPr>
          <p:cNvSpPr>
            <a:spLocks noGrp="1"/>
          </p:cNvSpPr>
          <p:nvPr>
            <p:ph idx="1"/>
          </p:nvPr>
        </p:nvSpPr>
        <p:spPr>
          <a:xfrm>
            <a:off x="513348" y="1175657"/>
            <a:ext cx="6769768" cy="5465775"/>
          </a:xfrm>
        </p:spPr>
        <p:txBody>
          <a:bodyPr/>
          <a:lstStyle/>
          <a:p>
            <a:endParaRPr lang="en-US" dirty="0"/>
          </a:p>
          <a:p>
            <a:r>
              <a:rPr lang="en-US" sz="2800" dirty="0">
                <a:latin typeface="Inter"/>
              </a:rPr>
              <a:t>HR Analytics data chosen for this project is taken from Kaggle. We used pandas </a:t>
            </a:r>
            <a:r>
              <a:rPr lang="en-US" sz="2800" dirty="0" err="1">
                <a:latin typeface="Inter"/>
              </a:rPr>
              <a:t>read_csv</a:t>
            </a:r>
            <a:r>
              <a:rPr lang="en-US" sz="2800" dirty="0">
                <a:latin typeface="Inter"/>
              </a:rPr>
              <a:t>() function to load the data to the notebook. This dataset comes with both categorical and numerical data which has been cleaned and processed to build the model.  </a:t>
            </a:r>
          </a:p>
          <a:p>
            <a:r>
              <a:rPr lang="en-US" sz="2800" b="0" i="0" dirty="0">
                <a:effectLst/>
                <a:latin typeface="Inter"/>
              </a:rPr>
              <a:t> Information related to demographics, education, experience is taken from candidates signup and enrollment</a:t>
            </a:r>
            <a:endParaRPr lang="en-US" sz="2800" b="1" dirty="0">
              <a:latin typeface="Inter"/>
            </a:endParaRPr>
          </a:p>
        </p:txBody>
      </p:sp>
      <p:pic>
        <p:nvPicPr>
          <p:cNvPr id="5" name="Picture 4">
            <a:extLst>
              <a:ext uri="{FF2B5EF4-FFF2-40B4-BE49-F238E27FC236}">
                <a16:creationId xmlns:a16="http://schemas.microsoft.com/office/drawing/2014/main" id="{FE08C8A5-2FAD-AE0C-740F-CF81440A649E}"/>
              </a:ext>
            </a:extLst>
          </p:cNvPr>
          <p:cNvPicPr>
            <a:picLocks noChangeAspect="1"/>
          </p:cNvPicPr>
          <p:nvPr/>
        </p:nvPicPr>
        <p:blipFill>
          <a:blip r:embed="rId2"/>
          <a:stretch>
            <a:fillRect/>
          </a:stretch>
        </p:blipFill>
        <p:spPr>
          <a:xfrm flipH="1">
            <a:off x="7633251" y="1771031"/>
            <a:ext cx="4179302" cy="4459854"/>
          </a:xfrm>
          <a:prstGeom prst="rect">
            <a:avLst/>
          </a:prstGeom>
        </p:spPr>
      </p:pic>
    </p:spTree>
    <p:extLst>
      <p:ext uri="{BB962C8B-B14F-4D97-AF65-F5344CB8AC3E}">
        <p14:creationId xmlns:p14="http://schemas.microsoft.com/office/powerpoint/2010/main" val="264589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2055">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1C047E-122A-6051-D3AA-3AF0411BDEBA}"/>
              </a:ext>
            </a:extLst>
          </p:cNvPr>
          <p:cNvSpPr txBox="1"/>
          <p:nvPr/>
        </p:nvSpPr>
        <p:spPr>
          <a:xfrm>
            <a:off x="556792" y="257080"/>
            <a:ext cx="5800493" cy="1622321"/>
          </a:xfrm>
          <a:prstGeom prst="rect">
            <a:avLst/>
          </a:prstGeom>
        </p:spPr>
        <p:txBody>
          <a:bodyPr vert="horz" lIns="91440" tIns="45720" rIns="91440" bIns="45720" rtlCol="0" anchor="t">
            <a:noAutofit/>
          </a:bodyPr>
          <a:lstStyle/>
          <a:p>
            <a:pPr>
              <a:spcBef>
                <a:spcPct val="0"/>
              </a:spcBef>
              <a:spcAft>
                <a:spcPts val="600"/>
              </a:spcAft>
            </a:pPr>
            <a:r>
              <a:rPr lang="en-US" sz="6000" b="1" i="0" kern="1200" dirty="0">
                <a:solidFill>
                  <a:schemeClr val="accent3">
                    <a:lumMod val="60000"/>
                    <a:lumOff val="40000"/>
                  </a:schemeClr>
                </a:solidFill>
                <a:latin typeface="Inter"/>
                <a:ea typeface="+mj-ea"/>
                <a:cs typeface="+mj-cs"/>
              </a:rPr>
              <a:t>Exploratory Data Analysis</a:t>
            </a:r>
          </a:p>
        </p:txBody>
      </p:sp>
      <p:sp>
        <p:nvSpPr>
          <p:cNvPr id="205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060" name="Freeform: Shape 2059">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1" name="Picture 3">
            <a:extLst>
              <a:ext uri="{FF2B5EF4-FFF2-40B4-BE49-F238E27FC236}">
                <a16:creationId xmlns:a16="http://schemas.microsoft.com/office/drawing/2014/main" id="{C02CA967-16EB-2C20-B1CA-CAF6DE66FA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5984" y="1560033"/>
            <a:ext cx="4451557" cy="487601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2" name="Rectangle 2061">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9C3EE69-20F5-6E82-118E-EA54A5844D07}"/>
              </a:ext>
            </a:extLst>
          </p:cNvPr>
          <p:cNvSpPr>
            <a:spLocks noGrp="1"/>
          </p:cNvSpPr>
          <p:nvPr>
            <p:ph idx="1"/>
          </p:nvPr>
        </p:nvSpPr>
        <p:spPr>
          <a:xfrm>
            <a:off x="648931" y="2438400"/>
            <a:ext cx="5616216" cy="3785419"/>
          </a:xfrm>
        </p:spPr>
        <p:txBody>
          <a:bodyPr vert="horz" lIns="91440" tIns="45720" rIns="91440" bIns="45720" rtlCol="0">
            <a:normAutofit/>
          </a:bodyPr>
          <a:lstStyle/>
          <a:p>
            <a:r>
              <a:rPr lang="en-US" sz="2400" b="1" dirty="0">
                <a:solidFill>
                  <a:schemeClr val="accent3">
                    <a:lumMod val="60000"/>
                    <a:lumOff val="40000"/>
                  </a:schemeClr>
                </a:solidFill>
                <a:latin typeface="Inter"/>
              </a:rPr>
              <a:t>Missing value treatment</a:t>
            </a:r>
            <a:r>
              <a:rPr lang="en-US" sz="2400" dirty="0">
                <a:solidFill>
                  <a:srgbClr val="FFFFFF"/>
                </a:solidFill>
                <a:latin typeface="Inter"/>
              </a:rPr>
              <a:t> : We used </a:t>
            </a:r>
            <a:r>
              <a:rPr lang="en-US" sz="2400" dirty="0" err="1">
                <a:solidFill>
                  <a:srgbClr val="FFFFFF"/>
                </a:solidFill>
                <a:latin typeface="Inter"/>
              </a:rPr>
              <a:t>isnull</a:t>
            </a:r>
            <a:r>
              <a:rPr lang="en-US" sz="2400" dirty="0">
                <a:solidFill>
                  <a:srgbClr val="FFFFFF"/>
                </a:solidFill>
                <a:latin typeface="Inter"/>
              </a:rPr>
              <a:t>() function on our dataset to find the missing values. </a:t>
            </a:r>
          </a:p>
          <a:p>
            <a:pPr marL="0" indent="0">
              <a:buNone/>
            </a:pPr>
            <a:r>
              <a:rPr lang="en-US" sz="2400" dirty="0">
                <a:solidFill>
                  <a:srgbClr val="FFFFFF"/>
                </a:solidFill>
                <a:latin typeface="Inter"/>
              </a:rPr>
              <a:t>We replaced the missing values in      features like </a:t>
            </a:r>
            <a:r>
              <a:rPr lang="en-US" sz="2400" b="1" dirty="0">
                <a:solidFill>
                  <a:srgbClr val="FFFFFF"/>
                </a:solidFill>
                <a:latin typeface="Inter"/>
              </a:rPr>
              <a:t>gender, </a:t>
            </a:r>
            <a:r>
              <a:rPr lang="en-US" sz="2400" b="1" dirty="0" err="1">
                <a:solidFill>
                  <a:srgbClr val="FFFFFF"/>
                </a:solidFill>
                <a:latin typeface="Inter"/>
              </a:rPr>
              <a:t>enrolled_university</a:t>
            </a:r>
            <a:r>
              <a:rPr lang="en-US" sz="2400" b="1" dirty="0">
                <a:solidFill>
                  <a:srgbClr val="FFFFFF"/>
                </a:solidFill>
                <a:latin typeface="Inter"/>
              </a:rPr>
              <a:t>, </a:t>
            </a:r>
            <a:r>
              <a:rPr lang="en-US" sz="2400" b="1" dirty="0" err="1">
                <a:solidFill>
                  <a:srgbClr val="FFFFFF"/>
                </a:solidFill>
                <a:latin typeface="Inter"/>
              </a:rPr>
              <a:t>major_discipline</a:t>
            </a:r>
            <a:r>
              <a:rPr lang="en-US" sz="2400" b="1" dirty="0">
                <a:solidFill>
                  <a:srgbClr val="FFFFFF"/>
                </a:solidFill>
                <a:latin typeface="Inter"/>
              </a:rPr>
              <a:t>, experience, </a:t>
            </a:r>
            <a:r>
              <a:rPr lang="en-US" sz="2400" b="1" dirty="0" err="1">
                <a:solidFill>
                  <a:srgbClr val="FFFFFF"/>
                </a:solidFill>
                <a:latin typeface="Inter"/>
              </a:rPr>
              <a:t>company_size</a:t>
            </a:r>
            <a:r>
              <a:rPr lang="en-US" sz="2400" b="1" dirty="0">
                <a:solidFill>
                  <a:srgbClr val="FFFFFF"/>
                </a:solidFill>
                <a:latin typeface="Inter"/>
              </a:rPr>
              <a:t>, </a:t>
            </a:r>
            <a:r>
              <a:rPr lang="en-US" sz="2400" b="1" dirty="0" err="1">
                <a:solidFill>
                  <a:srgbClr val="FFFFFF"/>
                </a:solidFill>
                <a:latin typeface="Inter"/>
              </a:rPr>
              <a:t>last_new_job</a:t>
            </a:r>
            <a:r>
              <a:rPr lang="en-US" sz="2400" b="1" dirty="0">
                <a:solidFill>
                  <a:srgbClr val="FFFFFF"/>
                </a:solidFill>
                <a:latin typeface="Inter"/>
              </a:rPr>
              <a:t>, </a:t>
            </a:r>
            <a:r>
              <a:rPr lang="en-US" sz="2400" b="1" dirty="0" err="1">
                <a:solidFill>
                  <a:srgbClr val="FFFFFF"/>
                </a:solidFill>
                <a:latin typeface="Inter"/>
              </a:rPr>
              <a:t>company_type</a:t>
            </a:r>
            <a:r>
              <a:rPr lang="en-US" sz="2400" b="1" dirty="0">
                <a:solidFill>
                  <a:srgbClr val="FFFFFF"/>
                </a:solidFill>
                <a:latin typeface="Inter"/>
              </a:rPr>
              <a:t>, </a:t>
            </a:r>
            <a:r>
              <a:rPr lang="en-US" sz="2400" b="1" dirty="0" err="1">
                <a:solidFill>
                  <a:srgbClr val="FFFFFF"/>
                </a:solidFill>
                <a:latin typeface="Inter"/>
              </a:rPr>
              <a:t>education_level</a:t>
            </a:r>
            <a:r>
              <a:rPr lang="en-US" sz="2400" b="1" dirty="0">
                <a:solidFill>
                  <a:srgbClr val="FFFFFF"/>
                </a:solidFill>
                <a:latin typeface="Inter"/>
              </a:rPr>
              <a:t> </a:t>
            </a:r>
            <a:r>
              <a:rPr lang="en-US" sz="2400" dirty="0">
                <a:solidFill>
                  <a:srgbClr val="FFFFFF"/>
                </a:solidFill>
                <a:latin typeface="Inter"/>
              </a:rPr>
              <a:t>with their mode .</a:t>
            </a:r>
          </a:p>
        </p:txBody>
      </p:sp>
    </p:spTree>
    <p:extLst>
      <p:ext uri="{BB962C8B-B14F-4D97-AF65-F5344CB8AC3E}">
        <p14:creationId xmlns:p14="http://schemas.microsoft.com/office/powerpoint/2010/main" val="20623338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 name="Rectangle 309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DE76658-01D6-50C5-62BE-144A0BAC0DE5}"/>
              </a:ext>
            </a:extLst>
          </p:cNvPr>
          <p:cNvSpPr txBox="1"/>
          <p:nvPr/>
        </p:nvSpPr>
        <p:spPr>
          <a:xfrm>
            <a:off x="648931" y="629266"/>
            <a:ext cx="4557868" cy="1622321"/>
          </a:xfrm>
          <a:prstGeom prst="rect">
            <a:avLst/>
          </a:prstGeom>
        </p:spPr>
        <p:txBody>
          <a:bodyPr vert="horz" lIns="91440" tIns="45720" rIns="91440" bIns="45720" rtlCol="0" anchor="t">
            <a:noAutofit/>
          </a:bodyPr>
          <a:lstStyle/>
          <a:p>
            <a:pPr>
              <a:spcBef>
                <a:spcPct val="0"/>
              </a:spcBef>
              <a:spcAft>
                <a:spcPts val="600"/>
              </a:spcAft>
            </a:pPr>
            <a:r>
              <a:rPr lang="en-US" sz="5400" b="1" i="0" kern="1200" dirty="0">
                <a:solidFill>
                  <a:schemeClr val="accent3">
                    <a:lumMod val="60000"/>
                    <a:lumOff val="40000"/>
                  </a:schemeClr>
                </a:solidFill>
                <a:latin typeface="Inter"/>
                <a:ea typeface="+mj-ea"/>
                <a:cs typeface="+mj-cs"/>
              </a:rPr>
              <a:t>Outlier Treatment</a:t>
            </a:r>
          </a:p>
        </p:txBody>
      </p:sp>
      <p:sp>
        <p:nvSpPr>
          <p:cNvPr id="309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96" name="Freeform: Shape 309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6" name="Picture 4" descr="Chart&#10;&#10;Description automatically generated">
            <a:extLst>
              <a:ext uri="{FF2B5EF4-FFF2-40B4-BE49-F238E27FC236}">
                <a16:creationId xmlns:a16="http://schemas.microsoft.com/office/drawing/2014/main" id="{92FCDC7D-9664-EFDB-9EB4-7D67E6226E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432730"/>
            <a:ext cx="5449889" cy="399253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098" name="Rectangle 309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24F516B-6F87-83C3-58EE-F43421A64812}"/>
              </a:ext>
            </a:extLst>
          </p:cNvPr>
          <p:cNvSpPr>
            <a:spLocks noGrp="1"/>
          </p:cNvSpPr>
          <p:nvPr>
            <p:ph idx="1"/>
          </p:nvPr>
        </p:nvSpPr>
        <p:spPr>
          <a:xfrm>
            <a:off x="951420" y="2880853"/>
            <a:ext cx="4166509" cy="3785419"/>
          </a:xfrm>
        </p:spPr>
        <p:txBody>
          <a:bodyPr vert="horz" lIns="91440" tIns="45720" rIns="91440" bIns="45720" rtlCol="0">
            <a:normAutofit/>
          </a:bodyPr>
          <a:lstStyle/>
          <a:p>
            <a:r>
              <a:rPr lang="en-US" sz="2800" dirty="0">
                <a:solidFill>
                  <a:srgbClr val="EBEBEB"/>
                </a:solidFill>
                <a:latin typeface="Inter"/>
              </a:rPr>
              <a:t>We treated the outliers in </a:t>
            </a:r>
            <a:r>
              <a:rPr lang="en-US" sz="2800" b="1" dirty="0">
                <a:solidFill>
                  <a:srgbClr val="EBEBEB"/>
                </a:solidFill>
                <a:latin typeface="Inter"/>
              </a:rPr>
              <a:t>training hours </a:t>
            </a:r>
            <a:r>
              <a:rPr lang="en-US" sz="2800" dirty="0">
                <a:solidFill>
                  <a:srgbClr val="EBEBEB"/>
                </a:solidFill>
                <a:latin typeface="Inter"/>
              </a:rPr>
              <a:t>feature using IQR(Inter Quartile Range)</a:t>
            </a:r>
          </a:p>
        </p:txBody>
      </p:sp>
    </p:spTree>
    <p:extLst>
      <p:ext uri="{BB962C8B-B14F-4D97-AF65-F5344CB8AC3E}">
        <p14:creationId xmlns:p14="http://schemas.microsoft.com/office/powerpoint/2010/main" val="129337399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B9A-7A67-3FCD-DC2B-5745B99BB2BE}"/>
              </a:ext>
            </a:extLst>
          </p:cNvPr>
          <p:cNvSpPr>
            <a:spLocks noGrp="1"/>
          </p:cNvSpPr>
          <p:nvPr>
            <p:ph type="title"/>
          </p:nvPr>
        </p:nvSpPr>
        <p:spPr>
          <a:xfrm>
            <a:off x="-321442" y="442735"/>
            <a:ext cx="7563742" cy="1400530"/>
          </a:xfrm>
        </p:spPr>
        <p:txBody>
          <a:bodyPr>
            <a:noAutofit/>
          </a:bodyPr>
          <a:lstStyle/>
          <a:p>
            <a:pPr algn="ctr"/>
            <a:r>
              <a:rPr lang="en-IN" sz="5400" b="1" dirty="0">
                <a:solidFill>
                  <a:schemeClr val="accent3">
                    <a:lumMod val="60000"/>
                    <a:lumOff val="40000"/>
                  </a:schemeClr>
                </a:solidFill>
                <a:latin typeface="Inter"/>
              </a:rPr>
              <a:t>Data </a:t>
            </a:r>
            <a:r>
              <a:rPr lang="en-IN" sz="5400" b="1" dirty="0" err="1">
                <a:solidFill>
                  <a:schemeClr val="accent3">
                    <a:lumMod val="60000"/>
                    <a:lumOff val="40000"/>
                  </a:schemeClr>
                </a:solidFill>
                <a:latin typeface="Inter"/>
              </a:rPr>
              <a:t>Preprocessing</a:t>
            </a:r>
            <a:endParaRPr lang="en-IN" sz="5400" b="1" dirty="0">
              <a:solidFill>
                <a:schemeClr val="accent3">
                  <a:lumMod val="60000"/>
                  <a:lumOff val="40000"/>
                </a:schemeClr>
              </a:solidFill>
              <a:latin typeface="Inter"/>
            </a:endParaRPr>
          </a:p>
        </p:txBody>
      </p:sp>
      <p:sp>
        <p:nvSpPr>
          <p:cNvPr id="4105" name="Freeform: Shape 4104">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107"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098" name="Picture 2" descr="Chart&#10;&#10;Description automatically generated">
            <a:extLst>
              <a:ext uri="{FF2B5EF4-FFF2-40B4-BE49-F238E27FC236}">
                <a16:creationId xmlns:a16="http://schemas.microsoft.com/office/drawing/2014/main" id="{D6D6270D-C876-6DA6-44F2-B62378E749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63742" y="971790"/>
            <a:ext cx="3980139" cy="259402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529A4F-A861-4A1F-22ED-E2C9A3D4F5C6}"/>
              </a:ext>
            </a:extLst>
          </p:cNvPr>
          <p:cNvSpPr>
            <a:spLocks noGrp="1"/>
          </p:cNvSpPr>
          <p:nvPr>
            <p:ph idx="1"/>
          </p:nvPr>
        </p:nvSpPr>
        <p:spPr>
          <a:xfrm>
            <a:off x="646112" y="2052918"/>
            <a:ext cx="5628635" cy="4195481"/>
          </a:xfrm>
        </p:spPr>
        <p:txBody>
          <a:bodyPr>
            <a:normAutofit fontScale="92500" lnSpcReduction="20000"/>
          </a:bodyPr>
          <a:lstStyle/>
          <a:p>
            <a:pPr>
              <a:buFont typeface="Wingdings" panose="05000000000000000000" pitchFamily="2" charset="2"/>
              <a:buChar char="v"/>
            </a:pPr>
            <a:r>
              <a:rPr lang="en-IN" dirty="0">
                <a:latin typeface="Inter"/>
              </a:rPr>
              <a:t>We have to  Convert all the ‘Categorical’ or ‘Object’  datatypes to ‘</a:t>
            </a:r>
            <a:r>
              <a:rPr lang="en-IN" b="1" dirty="0">
                <a:latin typeface="Inter"/>
              </a:rPr>
              <a:t>Numeric’</a:t>
            </a:r>
            <a:r>
              <a:rPr lang="en-IN" dirty="0">
                <a:latin typeface="Inter"/>
              </a:rPr>
              <a:t>  using label encoder. further go for Model Building having </a:t>
            </a:r>
            <a:r>
              <a:rPr lang="en-IN" b="1" dirty="0">
                <a:latin typeface="Inter"/>
              </a:rPr>
              <a:t>target</a:t>
            </a:r>
            <a:r>
              <a:rPr lang="en-IN" dirty="0">
                <a:latin typeface="Inter"/>
              </a:rPr>
              <a:t> as the Target Variable and remaining as Independent Variables.</a:t>
            </a:r>
          </a:p>
          <a:p>
            <a:pPr>
              <a:buFont typeface="Wingdings" panose="05000000000000000000" pitchFamily="2" charset="2"/>
              <a:buChar char="v"/>
            </a:pPr>
            <a:r>
              <a:rPr lang="en-US" b="1" i="0" dirty="0">
                <a:effectLst/>
                <a:latin typeface="Inter"/>
              </a:rPr>
              <a:t> using SMOTE Techniques</a:t>
            </a:r>
          </a:p>
          <a:p>
            <a:pPr marL="0" indent="0">
              <a:buNone/>
            </a:pPr>
            <a:r>
              <a:rPr lang="en-US" b="0" i="0" dirty="0">
                <a:effectLst/>
                <a:latin typeface="Inter"/>
              </a:rPr>
              <a:t>Class imbalance is a scenario that arises when we have unequal distribution of class in a dataset i.e. the no. of data points in the negative class (majority class) very large compared to that of the positive class (minority class).</a:t>
            </a:r>
          </a:p>
          <a:p>
            <a:pPr>
              <a:buFont typeface="Wingdings" panose="05000000000000000000" pitchFamily="2" charset="2"/>
              <a:buChar char="v"/>
            </a:pPr>
            <a:endParaRPr lang="en-US" dirty="0">
              <a:latin typeface="Inter"/>
            </a:endParaRPr>
          </a:p>
          <a:p>
            <a:pPr>
              <a:buFont typeface="Wingdings" panose="05000000000000000000" pitchFamily="2" charset="2"/>
              <a:buChar char="v"/>
            </a:pPr>
            <a:r>
              <a:rPr lang="en-IN" sz="2000" dirty="0">
                <a:latin typeface="Inter"/>
              </a:rPr>
              <a:t> Then Finally after Scaling the data using </a:t>
            </a:r>
            <a:r>
              <a:rPr lang="en-IN" sz="2000" b="1" dirty="0">
                <a:latin typeface="Inter"/>
              </a:rPr>
              <a:t>Standard Scaler </a:t>
            </a:r>
            <a:r>
              <a:rPr lang="en-IN" sz="2000" dirty="0">
                <a:latin typeface="Inter"/>
              </a:rPr>
              <a:t>we will go for Model Building using all the Necessary Algorithms</a:t>
            </a:r>
            <a:endParaRPr lang="en-IN" dirty="0">
              <a:latin typeface="Inter"/>
            </a:endParaRPr>
          </a:p>
        </p:txBody>
      </p:sp>
      <p:pic>
        <p:nvPicPr>
          <p:cNvPr id="4100" name="Picture 4" descr="Logo&#10;&#10;Description automatically generated with low confidence">
            <a:extLst>
              <a:ext uri="{FF2B5EF4-FFF2-40B4-BE49-F238E27FC236}">
                <a16:creationId xmlns:a16="http://schemas.microsoft.com/office/drawing/2014/main" id="{D404A63B-5097-921A-4286-A9AA91E3EAF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4751" y="4085841"/>
            <a:ext cx="3318121" cy="216255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9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27">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13B99-0420-369F-871C-BF5887304583}"/>
              </a:ext>
            </a:extLst>
          </p:cNvPr>
          <p:cNvSpPr>
            <a:spLocks noGrp="1"/>
          </p:cNvSpPr>
          <p:nvPr>
            <p:ph type="title"/>
          </p:nvPr>
        </p:nvSpPr>
        <p:spPr>
          <a:xfrm>
            <a:off x="478533" y="629267"/>
            <a:ext cx="5614418" cy="864254"/>
          </a:xfrm>
        </p:spPr>
        <p:txBody>
          <a:bodyPr>
            <a:normAutofit fontScale="90000"/>
          </a:bodyPr>
          <a:lstStyle/>
          <a:p>
            <a:pPr algn="ctr"/>
            <a:r>
              <a:rPr lang="en-IN" sz="5400" b="1" dirty="0">
                <a:solidFill>
                  <a:schemeClr val="accent3">
                    <a:lumMod val="60000"/>
                    <a:lumOff val="40000"/>
                  </a:schemeClr>
                </a:solidFill>
                <a:latin typeface="Inter"/>
              </a:rPr>
              <a:t>MODELS</a:t>
            </a:r>
          </a:p>
        </p:txBody>
      </p:sp>
      <p:sp>
        <p:nvSpPr>
          <p:cNvPr id="5137" name="Rectangle 5129">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8"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XGBoost: A Deep Dive Into Boosting - DZone AI">
            <a:extLst>
              <a:ext uri="{FF2B5EF4-FFF2-40B4-BE49-F238E27FC236}">
                <a16:creationId xmlns:a16="http://schemas.microsoft.com/office/drawing/2014/main" id="{CECC4656-5644-251B-2BD7-67D95BAA4D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0689" y="1943674"/>
            <a:ext cx="4163991" cy="28211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9" name="Rectangle 5133">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DE9782-1BED-812C-D9B7-01D7AEA315CF}"/>
              </a:ext>
            </a:extLst>
          </p:cNvPr>
          <p:cNvSpPr>
            <a:spLocks noGrp="1"/>
          </p:cNvSpPr>
          <p:nvPr>
            <p:ph idx="1"/>
          </p:nvPr>
        </p:nvSpPr>
        <p:spPr>
          <a:xfrm>
            <a:off x="648930" y="2438400"/>
            <a:ext cx="4944151" cy="3785419"/>
          </a:xfrm>
        </p:spPr>
        <p:txBody>
          <a:bodyPr>
            <a:normAutofit lnSpcReduction="10000"/>
          </a:bodyPr>
          <a:lstStyle/>
          <a:p>
            <a:pPr marL="0" indent="0">
              <a:lnSpc>
                <a:spcPct val="90000"/>
              </a:lnSpc>
              <a:buNone/>
            </a:pPr>
            <a:r>
              <a:rPr lang="en-US" sz="2400" dirty="0">
                <a:solidFill>
                  <a:schemeClr val="bg1"/>
                </a:solidFill>
                <a:latin typeface="Inter"/>
              </a:rPr>
              <a:t>We divided the data as train and test set using </a:t>
            </a:r>
            <a:r>
              <a:rPr lang="en-US" sz="2400" dirty="0" err="1">
                <a:solidFill>
                  <a:schemeClr val="bg1"/>
                </a:solidFill>
                <a:latin typeface="Inter"/>
              </a:rPr>
              <a:t>train_test_split</a:t>
            </a:r>
            <a:r>
              <a:rPr lang="en-US" sz="2400" dirty="0">
                <a:solidFill>
                  <a:schemeClr val="bg1"/>
                </a:solidFill>
                <a:latin typeface="Inter"/>
              </a:rPr>
              <a:t>() function.</a:t>
            </a:r>
          </a:p>
          <a:p>
            <a:pPr marL="0" indent="0">
              <a:lnSpc>
                <a:spcPct val="90000"/>
              </a:lnSpc>
              <a:buNone/>
            </a:pPr>
            <a:r>
              <a:rPr lang="en-US" sz="2400" dirty="0">
                <a:solidFill>
                  <a:schemeClr val="bg1"/>
                </a:solidFill>
                <a:latin typeface="Inter"/>
              </a:rPr>
              <a:t> We imported the required libraries for the models used </a:t>
            </a:r>
          </a:p>
          <a:p>
            <a:pPr marL="0" indent="0">
              <a:lnSpc>
                <a:spcPct val="90000"/>
              </a:lnSpc>
              <a:buNone/>
            </a:pPr>
            <a:r>
              <a:rPr lang="en-US" sz="2400" dirty="0">
                <a:solidFill>
                  <a:schemeClr val="bg1"/>
                </a:solidFill>
                <a:latin typeface="Inter"/>
              </a:rPr>
              <a:t> Models built were:</a:t>
            </a:r>
          </a:p>
          <a:p>
            <a:pPr>
              <a:lnSpc>
                <a:spcPct val="90000"/>
              </a:lnSpc>
            </a:pPr>
            <a:r>
              <a:rPr lang="en-US" sz="2400" dirty="0">
                <a:solidFill>
                  <a:schemeClr val="bg1"/>
                </a:solidFill>
                <a:latin typeface="Inter"/>
              </a:rPr>
              <a:t>  KNN</a:t>
            </a:r>
          </a:p>
          <a:p>
            <a:pPr>
              <a:lnSpc>
                <a:spcPct val="90000"/>
              </a:lnSpc>
            </a:pPr>
            <a:r>
              <a:rPr lang="en-US" sz="2400" dirty="0">
                <a:solidFill>
                  <a:schemeClr val="bg1"/>
                </a:solidFill>
                <a:latin typeface="Inter"/>
              </a:rPr>
              <a:t> </a:t>
            </a:r>
            <a:r>
              <a:rPr lang="en-US" sz="2400" b="1" dirty="0" err="1">
                <a:solidFill>
                  <a:schemeClr val="bg1"/>
                </a:solidFill>
                <a:latin typeface="Inter"/>
              </a:rPr>
              <a:t>X</a:t>
            </a:r>
            <a:r>
              <a:rPr lang="en-US" sz="2400" dirty="0" err="1">
                <a:solidFill>
                  <a:schemeClr val="bg1"/>
                </a:solidFill>
                <a:latin typeface="Inter"/>
              </a:rPr>
              <a:t>treme</a:t>
            </a:r>
            <a:r>
              <a:rPr lang="en-US" sz="2400" b="1" dirty="0" err="1">
                <a:solidFill>
                  <a:schemeClr val="bg1"/>
                </a:solidFill>
                <a:latin typeface="Inter"/>
              </a:rPr>
              <a:t>G</a:t>
            </a:r>
            <a:r>
              <a:rPr lang="en-US" sz="2400" dirty="0" err="1">
                <a:solidFill>
                  <a:schemeClr val="bg1"/>
                </a:solidFill>
                <a:latin typeface="Inter"/>
              </a:rPr>
              <a:t>radient</a:t>
            </a:r>
            <a:r>
              <a:rPr lang="en-US" sz="2400" b="1" dirty="0" err="1">
                <a:solidFill>
                  <a:schemeClr val="bg1"/>
                </a:solidFill>
                <a:latin typeface="Inter"/>
              </a:rPr>
              <a:t>Boost</a:t>
            </a:r>
            <a:endParaRPr lang="en-US" sz="2400" b="1" dirty="0">
              <a:solidFill>
                <a:schemeClr val="bg1"/>
              </a:solidFill>
              <a:latin typeface="Inter"/>
            </a:endParaRPr>
          </a:p>
          <a:p>
            <a:pPr>
              <a:lnSpc>
                <a:spcPct val="90000"/>
              </a:lnSpc>
            </a:pPr>
            <a:r>
              <a:rPr lang="en-US" sz="2400" dirty="0">
                <a:solidFill>
                  <a:schemeClr val="bg1"/>
                </a:solidFill>
                <a:latin typeface="Inter"/>
              </a:rPr>
              <a:t> Decision Tree </a:t>
            </a:r>
          </a:p>
          <a:p>
            <a:pPr>
              <a:lnSpc>
                <a:spcPct val="90000"/>
              </a:lnSpc>
            </a:pPr>
            <a:r>
              <a:rPr lang="en-US" sz="2400" dirty="0">
                <a:solidFill>
                  <a:schemeClr val="bg1"/>
                </a:solidFill>
                <a:latin typeface="Inter"/>
              </a:rPr>
              <a:t> Random Forest</a:t>
            </a:r>
            <a:endParaRPr lang="en-IN" sz="2400" dirty="0">
              <a:solidFill>
                <a:schemeClr val="bg1"/>
              </a:solidFill>
              <a:latin typeface="Inter"/>
            </a:endParaRPr>
          </a:p>
        </p:txBody>
      </p:sp>
    </p:spTree>
    <p:extLst>
      <p:ext uri="{BB962C8B-B14F-4D97-AF65-F5344CB8AC3E}">
        <p14:creationId xmlns:p14="http://schemas.microsoft.com/office/powerpoint/2010/main" val="41355378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762</TotalTime>
  <Words>695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inherit</vt:lpstr>
      <vt:lpstr>Inter</vt:lpstr>
      <vt:lpstr>Segoe UI Light</vt:lpstr>
      <vt:lpstr>Wingdings</vt:lpstr>
      <vt:lpstr>Wingdings 3</vt:lpstr>
      <vt:lpstr>Ion</vt:lpstr>
      <vt:lpstr>HR Analytics:  Job change of Data Scientists</vt:lpstr>
      <vt:lpstr>                ABOUT THE DATASET</vt:lpstr>
      <vt:lpstr>Features                                                       </vt:lpstr>
      <vt:lpstr>METHODOLOGY</vt:lpstr>
      <vt:lpstr>Data Collection</vt:lpstr>
      <vt:lpstr>PowerPoint Presentation</vt:lpstr>
      <vt:lpstr>PowerPoint Presentation</vt:lpstr>
      <vt:lpstr>Data Preprocessing</vt:lpstr>
      <vt:lpstr>MODELS</vt:lpstr>
      <vt:lpstr>Final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Housing Price Prediction</dc:title>
  <dc:creator>Sowndarya Hari</dc:creator>
  <cp:lastModifiedBy>Alankrat Gupta</cp:lastModifiedBy>
  <cp:revision>7</cp:revision>
  <dcterms:created xsi:type="dcterms:W3CDTF">2022-11-17T13:11:56Z</dcterms:created>
  <dcterms:modified xsi:type="dcterms:W3CDTF">2022-11-24T21:08:49Z</dcterms:modified>
</cp:coreProperties>
</file>