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1" r:id="rId5"/>
    <p:sldId id="285" r:id="rId6"/>
    <p:sldId id="282" r:id="rId7"/>
    <p:sldId id="283" r:id="rId8"/>
    <p:sldId id="284" r:id="rId9"/>
    <p:sldId id="286" r:id="rId10"/>
    <p:sldId id="275" r:id="rId11"/>
    <p:sldId id="276" r:id="rId12"/>
    <p:sldId id="272" r:id="rId13"/>
    <p:sldId id="277" r:id="rId14"/>
    <p:sldId id="278" r:id="rId15"/>
    <p:sldId id="279" r:id="rId16"/>
    <p:sldId id="280" r:id="rId17"/>
    <p:sldId id="288" r:id="rId18"/>
    <p:sldId id="289" r:id="rId19"/>
    <p:sldId id="290" r:id="rId20"/>
    <p:sldId id="291" r:id="rId21"/>
    <p:sldId id="293" r:id="rId22"/>
    <p:sldId id="292" r:id="rId23"/>
    <p:sldId id="273" r:id="rId24"/>
    <p:sldId id="287"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34"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70C9AA8-5596-4CC2-8387-083DEF7654EC}"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4DEED-574A-42F1-AE82-54B1BC40B7F3}" type="slidenum">
              <a:rPr lang="en-IN" smtClean="0"/>
              <a:t>‹#›</a:t>
            </a:fld>
            <a:endParaRPr lang="en-IN"/>
          </a:p>
        </p:txBody>
      </p:sp>
    </p:spTree>
    <p:extLst>
      <p:ext uri="{BB962C8B-B14F-4D97-AF65-F5344CB8AC3E}">
        <p14:creationId xmlns:p14="http://schemas.microsoft.com/office/powerpoint/2010/main" val="2058136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0C9AA8-5596-4CC2-8387-083DEF7654EC}"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4DEED-574A-42F1-AE82-54B1BC40B7F3}" type="slidenum">
              <a:rPr lang="en-IN" smtClean="0"/>
              <a:t>‹#›</a:t>
            </a:fld>
            <a:endParaRPr lang="en-IN"/>
          </a:p>
        </p:txBody>
      </p:sp>
    </p:spTree>
    <p:extLst>
      <p:ext uri="{BB962C8B-B14F-4D97-AF65-F5344CB8AC3E}">
        <p14:creationId xmlns:p14="http://schemas.microsoft.com/office/powerpoint/2010/main" val="4168119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0C9AA8-5596-4CC2-8387-083DEF7654EC}"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4DEED-574A-42F1-AE82-54B1BC40B7F3}" type="slidenum">
              <a:rPr lang="en-IN" smtClean="0"/>
              <a:t>‹#›</a:t>
            </a:fld>
            <a:endParaRPr lang="en-IN"/>
          </a:p>
        </p:txBody>
      </p:sp>
    </p:spTree>
    <p:extLst>
      <p:ext uri="{BB962C8B-B14F-4D97-AF65-F5344CB8AC3E}">
        <p14:creationId xmlns:p14="http://schemas.microsoft.com/office/powerpoint/2010/main" val="2323369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0C9AA8-5596-4CC2-8387-083DEF7654EC}"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4DEED-574A-42F1-AE82-54B1BC40B7F3}" type="slidenum">
              <a:rPr lang="en-IN" smtClean="0"/>
              <a:t>‹#›</a:t>
            </a:fld>
            <a:endParaRPr lang="en-IN"/>
          </a:p>
        </p:txBody>
      </p:sp>
    </p:spTree>
    <p:extLst>
      <p:ext uri="{BB962C8B-B14F-4D97-AF65-F5344CB8AC3E}">
        <p14:creationId xmlns:p14="http://schemas.microsoft.com/office/powerpoint/2010/main" val="753319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0C9AA8-5596-4CC2-8387-083DEF7654EC}" type="datetimeFigureOut">
              <a:rPr lang="en-IN" smtClean="0"/>
              <a:t>09-04-2021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84DEED-574A-42F1-AE82-54B1BC40B7F3}" type="slidenum">
              <a:rPr lang="en-IN" smtClean="0"/>
              <a:t>‹#›</a:t>
            </a:fld>
            <a:endParaRPr lang="en-IN"/>
          </a:p>
        </p:txBody>
      </p:sp>
    </p:spTree>
    <p:extLst>
      <p:ext uri="{BB962C8B-B14F-4D97-AF65-F5344CB8AC3E}">
        <p14:creationId xmlns:p14="http://schemas.microsoft.com/office/powerpoint/2010/main" val="850423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70C9AA8-5596-4CC2-8387-083DEF7654EC}" type="datetimeFigureOut">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4DEED-574A-42F1-AE82-54B1BC40B7F3}" type="slidenum">
              <a:rPr lang="en-IN" smtClean="0"/>
              <a:t>‹#›</a:t>
            </a:fld>
            <a:endParaRPr lang="en-IN"/>
          </a:p>
        </p:txBody>
      </p:sp>
    </p:spTree>
    <p:extLst>
      <p:ext uri="{BB962C8B-B14F-4D97-AF65-F5344CB8AC3E}">
        <p14:creationId xmlns:p14="http://schemas.microsoft.com/office/powerpoint/2010/main" val="235268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70C9AA8-5596-4CC2-8387-083DEF7654EC}" type="datetimeFigureOut">
              <a:rPr lang="en-IN" smtClean="0"/>
              <a:t>09-04-2021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84DEED-574A-42F1-AE82-54B1BC40B7F3}" type="slidenum">
              <a:rPr lang="en-IN" smtClean="0"/>
              <a:t>‹#›</a:t>
            </a:fld>
            <a:endParaRPr lang="en-IN"/>
          </a:p>
        </p:txBody>
      </p:sp>
    </p:spTree>
    <p:extLst>
      <p:ext uri="{BB962C8B-B14F-4D97-AF65-F5344CB8AC3E}">
        <p14:creationId xmlns:p14="http://schemas.microsoft.com/office/powerpoint/2010/main" val="2675836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70C9AA8-5596-4CC2-8387-083DEF7654EC}" type="datetimeFigureOut">
              <a:rPr lang="en-IN" smtClean="0"/>
              <a:t>09-04-2021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84DEED-574A-42F1-AE82-54B1BC40B7F3}" type="slidenum">
              <a:rPr lang="en-IN" smtClean="0"/>
              <a:t>‹#›</a:t>
            </a:fld>
            <a:endParaRPr lang="en-IN"/>
          </a:p>
        </p:txBody>
      </p:sp>
    </p:spTree>
    <p:extLst>
      <p:ext uri="{BB962C8B-B14F-4D97-AF65-F5344CB8AC3E}">
        <p14:creationId xmlns:p14="http://schemas.microsoft.com/office/powerpoint/2010/main" val="4160609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0C9AA8-5596-4CC2-8387-083DEF7654EC}" type="datetimeFigureOut">
              <a:rPr lang="en-IN" smtClean="0"/>
              <a:t>09-04-2021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84DEED-574A-42F1-AE82-54B1BC40B7F3}" type="slidenum">
              <a:rPr lang="en-IN" smtClean="0"/>
              <a:t>‹#›</a:t>
            </a:fld>
            <a:endParaRPr lang="en-IN"/>
          </a:p>
        </p:txBody>
      </p:sp>
    </p:spTree>
    <p:extLst>
      <p:ext uri="{BB962C8B-B14F-4D97-AF65-F5344CB8AC3E}">
        <p14:creationId xmlns:p14="http://schemas.microsoft.com/office/powerpoint/2010/main" val="1043545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0C9AA8-5596-4CC2-8387-083DEF7654EC}" type="datetimeFigureOut">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4DEED-574A-42F1-AE82-54B1BC40B7F3}" type="slidenum">
              <a:rPr lang="en-IN" smtClean="0"/>
              <a:t>‹#›</a:t>
            </a:fld>
            <a:endParaRPr lang="en-IN"/>
          </a:p>
        </p:txBody>
      </p:sp>
    </p:spTree>
    <p:extLst>
      <p:ext uri="{BB962C8B-B14F-4D97-AF65-F5344CB8AC3E}">
        <p14:creationId xmlns:p14="http://schemas.microsoft.com/office/powerpoint/2010/main" val="2183032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0C9AA8-5596-4CC2-8387-083DEF7654EC}" type="datetimeFigureOut">
              <a:rPr lang="en-IN" smtClean="0"/>
              <a:t>09-04-2021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84DEED-574A-42F1-AE82-54B1BC40B7F3}" type="slidenum">
              <a:rPr lang="en-IN" smtClean="0"/>
              <a:t>‹#›</a:t>
            </a:fld>
            <a:endParaRPr lang="en-IN"/>
          </a:p>
        </p:txBody>
      </p:sp>
    </p:spTree>
    <p:extLst>
      <p:ext uri="{BB962C8B-B14F-4D97-AF65-F5344CB8AC3E}">
        <p14:creationId xmlns:p14="http://schemas.microsoft.com/office/powerpoint/2010/main" val="153018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C9AA8-5596-4CC2-8387-083DEF7654EC}" type="datetimeFigureOut">
              <a:rPr lang="en-IN" smtClean="0"/>
              <a:t>09-04-2021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84DEED-574A-42F1-AE82-54B1BC40B7F3}" type="slidenum">
              <a:rPr lang="en-IN" smtClean="0"/>
              <a:t>‹#›</a:t>
            </a:fld>
            <a:endParaRPr lang="en-IN"/>
          </a:p>
        </p:txBody>
      </p:sp>
    </p:spTree>
    <p:extLst>
      <p:ext uri="{BB962C8B-B14F-4D97-AF65-F5344CB8AC3E}">
        <p14:creationId xmlns:p14="http://schemas.microsoft.com/office/powerpoint/2010/main" val="2940800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orcam.com/en/myreader2/" TargetMode="External"/><Relationship Id="rId7" Type="http://schemas.openxmlformats.org/officeDocument/2006/relationships/hyperlink" Target="http://www.ijlret.com/Papers/Vol-3-issue-6/2-B2017160.pdf" TargetMode="External"/><Relationship Id="rId2" Type="http://schemas.openxmlformats.org/officeDocument/2006/relationships/hyperlink" Target="https://irisvision.com/" TargetMode="External"/><Relationship Id="rId1" Type="http://schemas.openxmlformats.org/officeDocument/2006/relationships/slideLayout" Target="../slideLayouts/slideLayout1.xml"/><Relationship Id="rId6" Type="http://schemas.openxmlformats.org/officeDocument/2006/relationships/hyperlink" Target="https://innovate.mygov.in/innovation/smart-shoes-for-blind-person/" TargetMode="External"/><Relationship Id="rId5" Type="http://schemas.openxmlformats.org/officeDocument/2006/relationships/hyperlink" Target="https://techcrunch.com/2009/09/01/crazy-but-real-device-lets-blind-people-see-using-their-tongue/" TargetMode="External"/><Relationship Id="rId4" Type="http://schemas.openxmlformats.org/officeDocument/2006/relationships/hyperlink" Target="https://www.sciencenewsforstudents.org/blog/eureka-lab/new-eyewear-could-help-visually-impaired"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8421" y="3084631"/>
            <a:ext cx="10783578" cy="811370"/>
          </a:xfrm>
        </p:spPr>
        <p:txBody>
          <a:bodyPr>
            <a:normAutofit/>
          </a:bodyPr>
          <a:lstStyle/>
          <a:p>
            <a:r>
              <a:rPr lang="en-US" sz="3600" b="1" dirty="0" smtClean="0">
                <a:effectLst>
                  <a:outerShdw blurRad="38100" dist="38100" dir="2700000" algn="tl">
                    <a:srgbClr val="000000">
                      <a:alpha val="43137"/>
                    </a:srgbClr>
                  </a:outerShdw>
                </a:effectLst>
              </a:rPr>
              <a:t>SMART GUIDENCE FOR VISUALLY IMPAIRED PERSONS</a:t>
            </a:r>
          </a:p>
          <a:p>
            <a:pPr algn="l"/>
            <a:endParaRPr lang="en-US" sz="3600" b="1" dirty="0" smtClean="0">
              <a:effectLst>
                <a:outerShdw blurRad="38100" dist="38100" dir="2700000" algn="tl">
                  <a:srgbClr val="000000">
                    <a:alpha val="43137"/>
                  </a:srgbClr>
                </a:outerShdw>
              </a:effectLst>
            </a:endParaRPr>
          </a:p>
        </p:txBody>
      </p:sp>
      <p:pic>
        <p:nvPicPr>
          <p:cNvPr id="4" name="Picture 2" descr="C:\Users\user\Desktop\MCET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709" y="152400"/>
            <a:ext cx="11015003" cy="1690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txBox="1">
            <a:spLocks noGrp="1" noChangeArrowheads="1"/>
          </p:cNvSpPr>
          <p:nvPr>
            <p:ph type="ctrTitle"/>
          </p:nvPr>
        </p:nvSpPr>
        <p:spPr bwMode="auto">
          <a:xfrm>
            <a:off x="1571221" y="2156154"/>
            <a:ext cx="8904333"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b="1" dirty="0" smtClean="0">
                <a:solidFill>
                  <a:srgbClr val="FF0000"/>
                </a:solidFill>
              </a:rPr>
              <a:t>Department of Electrical &amp; </a:t>
            </a:r>
            <a:r>
              <a:rPr lang="en-US" altLang="en-US" b="1" dirty="0">
                <a:solidFill>
                  <a:srgbClr val="FF0000"/>
                </a:solidFill>
              </a:rPr>
              <a:t>E</a:t>
            </a:r>
            <a:r>
              <a:rPr lang="en-US" altLang="en-US" b="1" dirty="0" smtClean="0">
                <a:solidFill>
                  <a:srgbClr val="FF0000"/>
                </a:solidFill>
              </a:rPr>
              <a:t>lectronics </a:t>
            </a:r>
            <a:r>
              <a:rPr lang="en-US" altLang="en-US" b="1" dirty="0">
                <a:solidFill>
                  <a:srgbClr val="FF0000"/>
                </a:solidFill>
              </a:rPr>
              <a:t>E</a:t>
            </a:r>
            <a:r>
              <a:rPr lang="en-US" altLang="en-US" b="1" dirty="0" smtClean="0">
                <a:solidFill>
                  <a:srgbClr val="FF0000"/>
                </a:solidFill>
              </a:rPr>
              <a:t>ngineering</a:t>
            </a:r>
            <a:endParaRPr lang="en-US" altLang="en-US" b="1" dirty="0">
              <a:solidFill>
                <a:srgbClr val="FF0000"/>
              </a:solidFill>
            </a:endParaRPr>
          </a:p>
        </p:txBody>
      </p:sp>
      <p:sp>
        <p:nvSpPr>
          <p:cNvPr id="7" name="TextBox 7"/>
          <p:cNvSpPr txBox="1">
            <a:spLocks noChangeArrowheads="1"/>
          </p:cNvSpPr>
          <p:nvPr/>
        </p:nvSpPr>
        <p:spPr bwMode="auto">
          <a:xfrm>
            <a:off x="450761" y="4339132"/>
            <a:ext cx="561944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latin typeface="Times New Roman" panose="02020603050405020304" pitchFamily="18" charset="0"/>
                <a:cs typeface="Times New Roman" panose="02020603050405020304" pitchFamily="18" charset="0"/>
              </a:rPr>
              <a:t>MEMBERS</a:t>
            </a:r>
            <a:r>
              <a:rPr lang="en-US" altLang="en-US" sz="2400" dirty="0" smtClean="0">
                <a:latin typeface="Times New Roman" panose="02020603050405020304" pitchFamily="18" charset="0"/>
                <a:cs typeface="Times New Roman" panose="02020603050405020304" pitchFamily="18" charset="0"/>
              </a:rPr>
              <a:t>:</a:t>
            </a:r>
          </a:p>
          <a:p>
            <a:pPr eaLnBrk="1" hangingPunct="1">
              <a:spcBef>
                <a:spcPct val="0"/>
              </a:spcBef>
              <a:buFontTx/>
              <a:buNone/>
            </a:pP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Krishnamathi.C</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a:t>
            </a:r>
            <a:r>
              <a:rPr lang="en-US" altLang="en-US" sz="2400" dirty="0" smtClean="0">
                <a:latin typeface="Times New Roman" panose="02020603050405020304" pitchFamily="18" charset="0"/>
                <a:cs typeface="Times New Roman" panose="02020603050405020304" pitchFamily="18" charset="0"/>
              </a:rPr>
              <a:t>19BEE004]</a:t>
            </a:r>
          </a:p>
          <a:p>
            <a:pPr eaLnBrk="1" hangingPunct="1">
              <a:spcBef>
                <a:spcPct val="0"/>
              </a:spcBef>
              <a:buFontTx/>
              <a:buNone/>
            </a:pP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Sowndarya.K</a:t>
            </a: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     [19BEE028]</a:t>
            </a:r>
          </a:p>
          <a:p>
            <a:pPr eaLnBrk="1" hangingPunct="1">
              <a:spcBef>
                <a:spcPct val="0"/>
              </a:spcBef>
              <a:buFontTx/>
              <a:buNone/>
            </a:pP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Vijaya</a:t>
            </a:r>
            <a:r>
              <a:rPr lang="en-US" altLang="en-US" sz="2400" dirty="0" smtClean="0">
                <a:latin typeface="Times New Roman" panose="02020603050405020304" pitchFamily="18" charset="0"/>
                <a:cs typeface="Times New Roman" panose="02020603050405020304" pitchFamily="18" charset="0"/>
              </a:rPr>
              <a:t> </a:t>
            </a:r>
            <a:r>
              <a:rPr lang="en-US" altLang="en-US" sz="2400" dirty="0" err="1" smtClean="0">
                <a:latin typeface="Times New Roman" panose="02020603050405020304" pitchFamily="18" charset="0"/>
                <a:cs typeface="Times New Roman" panose="02020603050405020304" pitchFamily="18" charset="0"/>
              </a:rPr>
              <a:t>sri.J</a:t>
            </a:r>
            <a:r>
              <a:rPr lang="en-US" altLang="en-US" sz="2400" dirty="0" smtClean="0">
                <a:latin typeface="Times New Roman" panose="02020603050405020304" pitchFamily="18" charset="0"/>
                <a:cs typeface="Times New Roman" panose="02020603050405020304" pitchFamily="18" charset="0"/>
              </a:rPr>
              <a:t>          [19BEE034]</a:t>
            </a:r>
          </a:p>
        </p:txBody>
      </p:sp>
      <p:sp>
        <p:nvSpPr>
          <p:cNvPr id="8" name="TextBox 4"/>
          <p:cNvSpPr txBox="1">
            <a:spLocks noChangeArrowheads="1"/>
          </p:cNvSpPr>
          <p:nvPr/>
        </p:nvSpPr>
        <p:spPr bwMode="auto">
          <a:xfrm>
            <a:off x="5660976" y="4339132"/>
            <a:ext cx="653102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pPr>
            <a:r>
              <a:rPr lang="en-US" altLang="en-US" sz="2400" dirty="0" smtClean="0">
                <a:latin typeface="Times New Roman" panose="02020603050405020304" pitchFamily="18" charset="0"/>
                <a:cs typeface="Times New Roman" panose="02020603050405020304" pitchFamily="18" charset="0"/>
              </a:rPr>
              <a:t>               GUIDED BY</a:t>
            </a:r>
            <a:endParaRPr lang="en-US" altLang="en-US" sz="24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2400" dirty="0" smtClean="0">
                <a:latin typeface="Times New Roman" panose="02020603050405020304" pitchFamily="18" charset="0"/>
                <a:cs typeface="Times New Roman" panose="02020603050405020304" pitchFamily="18" charset="0"/>
              </a:rPr>
              <a:t>                             Name: </a:t>
            </a:r>
            <a:r>
              <a:rPr lang="en-US" altLang="en-US" sz="2400" dirty="0" err="1" smtClean="0">
                <a:latin typeface="Times New Roman" panose="02020603050405020304" pitchFamily="18" charset="0"/>
                <a:cs typeface="Times New Roman" panose="02020603050405020304" pitchFamily="18" charset="0"/>
              </a:rPr>
              <a:t>Dr.A.Senthilkumar</a:t>
            </a:r>
            <a:endParaRPr lang="en-US" altLang="en-US" sz="2400" dirty="0">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2400" dirty="0" smtClean="0">
                <a:latin typeface="Times New Roman" panose="02020603050405020304" pitchFamily="18" charset="0"/>
                <a:cs typeface="Times New Roman" panose="02020603050405020304" pitchFamily="18" charset="0"/>
              </a:rPr>
              <a:t>                             Designation: HOD/EEE</a:t>
            </a:r>
          </a:p>
        </p:txBody>
      </p:sp>
    </p:spTree>
    <p:extLst>
      <p:ext uri="{BB962C8B-B14F-4D97-AF65-F5344CB8AC3E}">
        <p14:creationId xmlns:p14="http://schemas.microsoft.com/office/powerpoint/2010/main" val="2913756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ctrTitle"/>
          </p:nvPr>
        </p:nvSpPr>
        <p:spPr>
          <a:xfrm>
            <a:off x="257577" y="244698"/>
            <a:ext cx="9302839" cy="1011462"/>
          </a:xfrm>
        </p:spPr>
        <p:txBody>
          <a:bodyPr/>
          <a:lstStyle/>
          <a:p>
            <a:pPr algn="l"/>
            <a:r>
              <a:rPr lang="en-US" dirty="0" smtClean="0"/>
              <a:t>BLOCK DIAGRAM:</a:t>
            </a:r>
            <a:endParaRPr lang="en-IN" dirty="0"/>
          </a:p>
        </p:txBody>
      </p:sp>
      <p:sp>
        <p:nvSpPr>
          <p:cNvPr id="18" name="Rounded Rectangle 17"/>
          <p:cNvSpPr/>
          <p:nvPr/>
        </p:nvSpPr>
        <p:spPr>
          <a:xfrm>
            <a:off x="2201476" y="1942787"/>
            <a:ext cx="1751527" cy="10174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Battery pack</a:t>
            </a:r>
          </a:p>
        </p:txBody>
      </p:sp>
      <p:pic>
        <p:nvPicPr>
          <p:cNvPr id="21" name="Picture 20"/>
          <p:cNvPicPr>
            <a:picLocks noChangeAspect="1"/>
          </p:cNvPicPr>
          <p:nvPr/>
        </p:nvPicPr>
        <p:blipFill>
          <a:blip r:embed="rId2"/>
          <a:stretch>
            <a:fillRect/>
          </a:stretch>
        </p:blipFill>
        <p:spPr>
          <a:xfrm>
            <a:off x="2238687" y="3375438"/>
            <a:ext cx="1767993" cy="1030313"/>
          </a:xfrm>
          <a:prstGeom prst="rect">
            <a:avLst/>
          </a:prstGeom>
        </p:spPr>
      </p:pic>
      <p:sp>
        <p:nvSpPr>
          <p:cNvPr id="22" name="Rounded Rectangle 21"/>
          <p:cNvSpPr/>
          <p:nvPr/>
        </p:nvSpPr>
        <p:spPr>
          <a:xfrm>
            <a:off x="4971245" y="1712890"/>
            <a:ext cx="2421229" cy="40954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Raspberry pi 3</a:t>
            </a:r>
          </a:p>
          <a:p>
            <a:pPr algn="ctr"/>
            <a:r>
              <a:rPr lang="en-US" dirty="0" smtClean="0"/>
              <a:t> model B</a:t>
            </a:r>
          </a:p>
          <a:p>
            <a:pPr algn="ctr"/>
            <a:r>
              <a:rPr lang="en-US" dirty="0" smtClean="0"/>
              <a:t>(Image classification +</a:t>
            </a:r>
          </a:p>
          <a:p>
            <a:pPr algn="ctr"/>
            <a:r>
              <a:rPr lang="en-US" dirty="0" smtClean="0"/>
              <a:t>Text extraction)</a:t>
            </a:r>
            <a:endParaRPr lang="en-IN" dirty="0"/>
          </a:p>
        </p:txBody>
      </p:sp>
      <p:pic>
        <p:nvPicPr>
          <p:cNvPr id="23" name="Picture 22"/>
          <p:cNvPicPr>
            <a:picLocks noChangeAspect="1"/>
          </p:cNvPicPr>
          <p:nvPr/>
        </p:nvPicPr>
        <p:blipFill>
          <a:blip r:embed="rId3"/>
          <a:stretch>
            <a:fillRect/>
          </a:stretch>
        </p:blipFill>
        <p:spPr>
          <a:xfrm>
            <a:off x="8058234" y="2939598"/>
            <a:ext cx="1767993" cy="1030313"/>
          </a:xfrm>
          <a:prstGeom prst="rect">
            <a:avLst/>
          </a:prstGeom>
        </p:spPr>
      </p:pic>
      <p:pic>
        <p:nvPicPr>
          <p:cNvPr id="25" name="Picture 24"/>
          <p:cNvPicPr>
            <a:picLocks noChangeAspect="1"/>
          </p:cNvPicPr>
          <p:nvPr/>
        </p:nvPicPr>
        <p:blipFill>
          <a:blip r:embed="rId4"/>
          <a:stretch>
            <a:fillRect/>
          </a:stretch>
        </p:blipFill>
        <p:spPr>
          <a:xfrm>
            <a:off x="4184135" y="2393711"/>
            <a:ext cx="609653" cy="176799"/>
          </a:xfrm>
          <a:prstGeom prst="rect">
            <a:avLst/>
          </a:prstGeom>
        </p:spPr>
      </p:pic>
      <p:pic>
        <p:nvPicPr>
          <p:cNvPr id="26" name="Picture 25"/>
          <p:cNvPicPr>
            <a:picLocks noChangeAspect="1"/>
          </p:cNvPicPr>
          <p:nvPr/>
        </p:nvPicPr>
        <p:blipFill>
          <a:blip r:embed="rId4"/>
          <a:stretch>
            <a:fillRect/>
          </a:stretch>
        </p:blipFill>
        <p:spPr>
          <a:xfrm>
            <a:off x="4147588" y="3797194"/>
            <a:ext cx="609653" cy="176799"/>
          </a:xfrm>
          <a:prstGeom prst="rect">
            <a:avLst/>
          </a:prstGeom>
        </p:spPr>
      </p:pic>
      <p:pic>
        <p:nvPicPr>
          <p:cNvPr id="27" name="Picture 26"/>
          <p:cNvPicPr>
            <a:picLocks noChangeAspect="1"/>
          </p:cNvPicPr>
          <p:nvPr/>
        </p:nvPicPr>
        <p:blipFill>
          <a:blip r:embed="rId4"/>
          <a:stretch>
            <a:fillRect/>
          </a:stretch>
        </p:blipFill>
        <p:spPr>
          <a:xfrm>
            <a:off x="7462431" y="3287039"/>
            <a:ext cx="609653" cy="176799"/>
          </a:xfrm>
          <a:prstGeom prst="rect">
            <a:avLst/>
          </a:prstGeom>
        </p:spPr>
      </p:pic>
      <p:sp>
        <p:nvSpPr>
          <p:cNvPr id="31" name="TextBox 30"/>
          <p:cNvSpPr txBox="1"/>
          <p:nvPr/>
        </p:nvSpPr>
        <p:spPr>
          <a:xfrm>
            <a:off x="2460401" y="3562429"/>
            <a:ext cx="1362424" cy="646331"/>
          </a:xfrm>
          <a:prstGeom prst="rect">
            <a:avLst/>
          </a:prstGeom>
          <a:noFill/>
        </p:spPr>
        <p:txBody>
          <a:bodyPr wrap="none" rtlCol="0">
            <a:spAutoFit/>
          </a:bodyPr>
          <a:lstStyle/>
          <a:p>
            <a:r>
              <a:rPr lang="en-US" dirty="0" smtClean="0"/>
              <a:t>Raspberry pi</a:t>
            </a:r>
          </a:p>
          <a:p>
            <a:r>
              <a:rPr lang="en-US" dirty="0" smtClean="0"/>
              <a:t> camera</a:t>
            </a:r>
            <a:endParaRPr lang="en-IN" dirty="0"/>
          </a:p>
        </p:txBody>
      </p:sp>
      <p:sp>
        <p:nvSpPr>
          <p:cNvPr id="32" name="TextBox 31"/>
          <p:cNvSpPr txBox="1"/>
          <p:nvPr/>
        </p:nvSpPr>
        <p:spPr>
          <a:xfrm>
            <a:off x="8357487" y="3140672"/>
            <a:ext cx="1183337" cy="646331"/>
          </a:xfrm>
          <a:prstGeom prst="rect">
            <a:avLst/>
          </a:prstGeom>
          <a:noFill/>
        </p:spPr>
        <p:txBody>
          <a:bodyPr wrap="none" rtlCol="0">
            <a:spAutoFit/>
          </a:bodyPr>
          <a:lstStyle/>
          <a:p>
            <a:r>
              <a:rPr lang="en-US" dirty="0" smtClean="0"/>
              <a:t>Speaker\</a:t>
            </a:r>
          </a:p>
          <a:p>
            <a:r>
              <a:rPr lang="en-US" dirty="0" smtClean="0"/>
              <a:t>earphones</a:t>
            </a:r>
            <a:endParaRPr lang="en-IN" dirty="0"/>
          </a:p>
        </p:txBody>
      </p:sp>
      <p:sp>
        <p:nvSpPr>
          <p:cNvPr id="33" name="Rounded Rectangle 32"/>
          <p:cNvSpPr/>
          <p:nvPr/>
        </p:nvSpPr>
        <p:spPr>
          <a:xfrm>
            <a:off x="2236955" y="4733581"/>
            <a:ext cx="1877224" cy="12433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Obstacle detection sensor</a:t>
            </a:r>
          </a:p>
          <a:p>
            <a:pPr algn="ctr"/>
            <a:r>
              <a:rPr lang="en-US" dirty="0" smtClean="0"/>
              <a:t>(ultrasonic sensor)</a:t>
            </a:r>
            <a:endParaRPr lang="en-IN" dirty="0"/>
          </a:p>
        </p:txBody>
      </p:sp>
      <p:pic>
        <p:nvPicPr>
          <p:cNvPr id="34" name="Picture 33"/>
          <p:cNvPicPr>
            <a:picLocks noChangeAspect="1"/>
          </p:cNvPicPr>
          <p:nvPr/>
        </p:nvPicPr>
        <p:blipFill>
          <a:blip r:embed="rId4"/>
          <a:stretch>
            <a:fillRect/>
          </a:stretch>
        </p:blipFill>
        <p:spPr>
          <a:xfrm>
            <a:off x="4184136" y="5178478"/>
            <a:ext cx="609653" cy="176799"/>
          </a:xfrm>
          <a:prstGeom prst="rect">
            <a:avLst/>
          </a:prstGeom>
        </p:spPr>
      </p:pic>
    </p:spTree>
    <p:extLst>
      <p:ext uri="{BB962C8B-B14F-4D97-AF65-F5344CB8AC3E}">
        <p14:creationId xmlns:p14="http://schemas.microsoft.com/office/powerpoint/2010/main" val="3972709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450" y="321971"/>
            <a:ext cx="6578444" cy="665454"/>
          </a:xfrm>
        </p:spPr>
        <p:txBody>
          <a:bodyPr>
            <a:normAutofit/>
          </a:bodyPr>
          <a:lstStyle/>
          <a:p>
            <a:r>
              <a:rPr lang="en-US" b="1" dirty="0" smtClean="0"/>
              <a:t>OVERVIWE OF THE BLOCK DIAGRAM:</a:t>
            </a:r>
            <a:endParaRPr lang="en-IN" b="1" dirty="0"/>
          </a:p>
        </p:txBody>
      </p:sp>
      <p:sp>
        <p:nvSpPr>
          <p:cNvPr id="3" name="Content Placeholder 2"/>
          <p:cNvSpPr>
            <a:spLocks noGrp="1"/>
          </p:cNvSpPr>
          <p:nvPr>
            <p:ph type="body" sz="half" idx="2"/>
          </p:nvPr>
        </p:nvSpPr>
        <p:spPr>
          <a:xfrm>
            <a:off x="917062" y="1220273"/>
            <a:ext cx="5470859" cy="4691130"/>
          </a:xfrm>
        </p:spPr>
        <p:txBody>
          <a:bodyPr>
            <a:normAutofit/>
          </a:bodyPr>
          <a:lstStyle/>
          <a:p>
            <a:pPr marL="342900" indent="-342900">
              <a:buFont typeface="Wingdings" panose="05000000000000000000" pitchFamily="2" charset="2"/>
              <a:buChar char="Ø"/>
            </a:pPr>
            <a:r>
              <a:rPr lang="en-US" sz="2400" dirty="0"/>
              <a:t>The device consists of a Raspberry Pi 3B, speaker or earphones, Raspberry pi camera, </a:t>
            </a:r>
            <a:r>
              <a:rPr lang="en-US" sz="2400" dirty="0" smtClean="0"/>
              <a:t>Battery pack.</a:t>
            </a:r>
          </a:p>
          <a:p>
            <a:pPr marL="342900" indent="-342900">
              <a:buFont typeface="Wingdings" panose="05000000000000000000" pitchFamily="2" charset="2"/>
              <a:buChar char="Ø"/>
            </a:pPr>
            <a:r>
              <a:rPr lang="en-US" sz="2400" dirty="0" smtClean="0"/>
              <a:t>The raspberry pi camera captures image of their surrounding.</a:t>
            </a:r>
          </a:p>
          <a:p>
            <a:pPr marL="342900" indent="-342900">
              <a:buFont typeface="Wingdings" panose="05000000000000000000" pitchFamily="2" charset="2"/>
              <a:buChar char="Ø"/>
            </a:pPr>
            <a:r>
              <a:rPr lang="en-US" sz="2400" dirty="0" smtClean="0"/>
              <a:t> </a:t>
            </a:r>
            <a:r>
              <a:rPr lang="en-US" sz="2400" dirty="0"/>
              <a:t>This picture is then processed by the Raspberry Pi and the audio output is heard through the speaker</a:t>
            </a:r>
            <a:endParaRPr lang="en-IN" sz="2400" dirty="0"/>
          </a:p>
        </p:txBody>
      </p:sp>
      <p:pic>
        <p:nvPicPr>
          <p:cNvPr id="6" name="Picture Placeholder 5"/>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l="17850" t="21851" r="20179" b="17430"/>
          <a:stretch/>
        </p:blipFill>
        <p:spPr>
          <a:xfrm>
            <a:off x="7302321" y="987425"/>
            <a:ext cx="3825025" cy="4997003"/>
          </a:xfrm>
        </p:spPr>
      </p:pic>
    </p:spTree>
    <p:extLst>
      <p:ext uri="{BB962C8B-B14F-4D97-AF65-F5344CB8AC3E}">
        <p14:creationId xmlns:p14="http://schemas.microsoft.com/office/powerpoint/2010/main" val="23459613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840" y="309092"/>
            <a:ext cx="9144000" cy="741005"/>
          </a:xfrm>
        </p:spPr>
        <p:txBody>
          <a:bodyPr>
            <a:noAutofit/>
          </a:bodyPr>
          <a:lstStyle/>
          <a:p>
            <a:pPr algn="l"/>
            <a:r>
              <a:rPr lang="en-US" sz="4400" dirty="0" smtClean="0"/>
              <a:t> COMPONENTS:</a:t>
            </a:r>
            <a:endParaRPr lang="en-IN" sz="4400" dirty="0"/>
          </a:p>
        </p:txBody>
      </p:sp>
      <p:sp>
        <p:nvSpPr>
          <p:cNvPr id="10" name="Subtitle 9"/>
          <p:cNvSpPr>
            <a:spLocks noGrp="1"/>
          </p:cNvSpPr>
          <p:nvPr>
            <p:ph type="subTitle" idx="1"/>
          </p:nvPr>
        </p:nvSpPr>
        <p:spPr>
          <a:xfrm>
            <a:off x="1308100" y="1206500"/>
            <a:ext cx="9398000" cy="5207000"/>
          </a:xfrm>
        </p:spPr>
        <p:txBody>
          <a:bodyPr>
            <a:normAutofit/>
          </a:bodyPr>
          <a:lstStyle/>
          <a:p>
            <a:pPr marL="342900" indent="-342900" algn="l">
              <a:buFont typeface="Wingdings" panose="05000000000000000000" pitchFamily="2" charset="2"/>
              <a:buChar char="ü"/>
            </a:pPr>
            <a:r>
              <a:rPr lang="en-US" dirty="0"/>
              <a:t>Raspberry pi module(microcontroller</a:t>
            </a:r>
            <a:r>
              <a:rPr lang="en-US" dirty="0" smtClean="0"/>
              <a:t>)</a:t>
            </a:r>
          </a:p>
          <a:p>
            <a:pPr marL="342900" indent="-342900" algn="l">
              <a:buFont typeface="Wingdings" panose="05000000000000000000" pitchFamily="2" charset="2"/>
              <a:buChar char="ü"/>
            </a:pPr>
            <a:endParaRPr lang="en-US" dirty="0"/>
          </a:p>
          <a:p>
            <a:pPr marL="342900" indent="-342900" algn="l">
              <a:buFont typeface="Wingdings" panose="05000000000000000000" pitchFamily="2" charset="2"/>
              <a:buChar char="ü"/>
            </a:pPr>
            <a:r>
              <a:rPr lang="en-US" dirty="0" smtClean="0"/>
              <a:t>Raspberry pi camera</a:t>
            </a:r>
          </a:p>
          <a:p>
            <a:pPr marL="342900" indent="-342900" algn="l">
              <a:buFont typeface="Wingdings" panose="05000000000000000000" pitchFamily="2" charset="2"/>
              <a:buChar char="ü"/>
            </a:pPr>
            <a:endParaRPr lang="en-US" dirty="0"/>
          </a:p>
          <a:p>
            <a:pPr marL="342900" indent="-342900" algn="l">
              <a:buFont typeface="Wingdings" panose="05000000000000000000" pitchFamily="2" charset="2"/>
              <a:buChar char="ü"/>
            </a:pPr>
            <a:r>
              <a:rPr lang="en-US" dirty="0" smtClean="0"/>
              <a:t>Ultrasonic sensor</a:t>
            </a:r>
          </a:p>
          <a:p>
            <a:pPr marL="342900" indent="-342900" algn="l">
              <a:buFont typeface="Wingdings" panose="05000000000000000000" pitchFamily="2" charset="2"/>
              <a:buChar char="ü"/>
            </a:pPr>
            <a:endParaRPr lang="en-US" dirty="0"/>
          </a:p>
          <a:p>
            <a:pPr marL="342900" indent="-342900" algn="l">
              <a:buFont typeface="Wingdings" panose="05000000000000000000" pitchFamily="2" charset="2"/>
              <a:buChar char="ü"/>
            </a:pPr>
            <a:r>
              <a:rPr lang="en-US" dirty="0" smtClean="0"/>
              <a:t>Battery pack</a:t>
            </a:r>
            <a:endParaRPr lang="en-US" dirty="0"/>
          </a:p>
          <a:p>
            <a:pPr marL="342900" indent="-342900" algn="l">
              <a:buFont typeface="Wingdings" panose="05000000000000000000" pitchFamily="2" charset="2"/>
              <a:buChar char="ü"/>
            </a:pPr>
            <a:endParaRPr lang="en-US" dirty="0" smtClean="0"/>
          </a:p>
          <a:p>
            <a:pPr marL="342900" indent="-342900" algn="l">
              <a:buFont typeface="Wingdings" panose="05000000000000000000" pitchFamily="2" charset="2"/>
              <a:buChar char="ü"/>
            </a:pPr>
            <a:r>
              <a:rPr lang="en-US" dirty="0" smtClean="0"/>
              <a:t>Earphones/Speaker</a:t>
            </a:r>
          </a:p>
          <a:p>
            <a:pPr marL="342900" indent="-342900" algn="l">
              <a:buFont typeface="Wingdings" panose="05000000000000000000" pitchFamily="2" charset="2"/>
              <a:buChar char="ü"/>
            </a:pPr>
            <a:endParaRPr lang="en-US" dirty="0"/>
          </a:p>
          <a:p>
            <a:pPr marL="342900" indent="-342900" algn="l">
              <a:buFont typeface="Wingdings" panose="05000000000000000000" pitchFamily="2" charset="2"/>
              <a:buChar char="ü"/>
            </a:pPr>
            <a:r>
              <a:rPr lang="en-US" dirty="0"/>
              <a:t>Software used: Python</a:t>
            </a:r>
          </a:p>
          <a:p>
            <a:pPr marL="342900" indent="-342900" algn="l">
              <a:buFont typeface="Wingdings" panose="05000000000000000000" pitchFamily="2" charset="2"/>
              <a:buChar char="ü"/>
            </a:pPr>
            <a:endParaRPr lang="en-US" dirty="0" smtClean="0"/>
          </a:p>
          <a:p>
            <a:pPr marL="342900" indent="-342900" algn="l">
              <a:buFont typeface="Wingdings" panose="05000000000000000000" pitchFamily="2" charset="2"/>
              <a:buChar char="ü"/>
            </a:pPr>
            <a:endParaRPr lang="en-US" dirty="0" smtClean="0"/>
          </a:p>
          <a:p>
            <a:pPr marL="342900" indent="-342900" algn="l">
              <a:buFont typeface="Wingdings" panose="05000000000000000000" pitchFamily="2" charset="2"/>
              <a:buChar char="ü"/>
            </a:pPr>
            <a:endParaRPr lang="en-US" dirty="0" smtClean="0"/>
          </a:p>
          <a:p>
            <a:pPr algn="l"/>
            <a:endParaRPr lang="en-US" dirty="0" smtClean="0"/>
          </a:p>
          <a:p>
            <a:pPr algn="l"/>
            <a:endParaRPr lang="en-US" dirty="0" smtClean="0"/>
          </a:p>
          <a:p>
            <a:pPr marL="342900" indent="-342900" algn="l">
              <a:buFont typeface="Wingdings" panose="05000000000000000000" pitchFamily="2" charset="2"/>
              <a:buChar char="ü"/>
            </a:pPr>
            <a:endParaRPr lang="en-US" dirty="0"/>
          </a:p>
          <a:p>
            <a:pPr marL="342900" indent="-342900" algn="l">
              <a:buFont typeface="Wingdings" panose="05000000000000000000" pitchFamily="2" charset="2"/>
              <a:buChar char="ü"/>
            </a:pPr>
            <a:endParaRPr lang="en-US" dirty="0" smtClean="0"/>
          </a:p>
          <a:p>
            <a:pPr marL="342900" indent="-342900" algn="l">
              <a:buFont typeface="Wingdings" panose="05000000000000000000" pitchFamily="2" charset="2"/>
              <a:buChar char="ü"/>
            </a:pPr>
            <a:endParaRPr lang="en-US" dirty="0"/>
          </a:p>
          <a:p>
            <a:pPr marL="342900" indent="-342900" algn="l">
              <a:buFont typeface="Wingdings" panose="05000000000000000000" pitchFamily="2" charset="2"/>
              <a:buChar char="ü"/>
            </a:pPr>
            <a:endParaRPr lang="en-US" dirty="0" smtClean="0"/>
          </a:p>
        </p:txBody>
      </p:sp>
    </p:spTree>
    <p:extLst>
      <p:ext uri="{BB962C8B-B14F-4D97-AF65-F5344CB8AC3E}">
        <p14:creationId xmlns:p14="http://schemas.microsoft.com/office/powerpoint/2010/main" val="4274479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14" y="360608"/>
            <a:ext cx="6877318" cy="450761"/>
          </a:xfrm>
        </p:spPr>
        <p:txBody>
          <a:bodyPr>
            <a:noAutofit/>
          </a:bodyPr>
          <a:lstStyle/>
          <a:p>
            <a:r>
              <a:rPr lang="en-US" sz="4400" b="1" dirty="0" smtClean="0"/>
              <a:t>HARDWARE</a:t>
            </a:r>
            <a:r>
              <a:rPr lang="en-US" sz="4400" dirty="0" smtClean="0"/>
              <a:t> </a:t>
            </a:r>
            <a:r>
              <a:rPr lang="en-US" sz="4400" b="1" dirty="0" smtClean="0"/>
              <a:t>DISCRIPTION:</a:t>
            </a:r>
            <a:endParaRPr lang="en-IN" sz="4400" b="1" dirty="0"/>
          </a:p>
        </p:txBody>
      </p:sp>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636" r="1433" b="1661"/>
          <a:stretch/>
        </p:blipFill>
        <p:spPr>
          <a:xfrm>
            <a:off x="6578600" y="1286394"/>
            <a:ext cx="5270500" cy="3697968"/>
          </a:xfrm>
        </p:spPr>
      </p:pic>
      <p:sp>
        <p:nvSpPr>
          <p:cNvPr id="5" name="Text Placeholder 4"/>
          <p:cNvSpPr>
            <a:spLocks noGrp="1"/>
          </p:cNvSpPr>
          <p:nvPr>
            <p:ph type="body" sz="half" idx="2"/>
          </p:nvPr>
        </p:nvSpPr>
        <p:spPr>
          <a:xfrm>
            <a:off x="618186" y="987425"/>
            <a:ext cx="5833414" cy="5324475"/>
          </a:xfrm>
        </p:spPr>
        <p:txBody>
          <a:bodyPr>
            <a:normAutofit/>
          </a:bodyPr>
          <a:lstStyle/>
          <a:p>
            <a:r>
              <a:rPr lang="en-US" sz="2800" b="1" dirty="0" smtClean="0"/>
              <a:t>RASPBERRY PI:</a:t>
            </a:r>
          </a:p>
          <a:p>
            <a:pPr marL="342900" indent="-342900">
              <a:buFont typeface="Wingdings" panose="05000000000000000000" pitchFamily="2" charset="2"/>
              <a:buChar char="ü"/>
            </a:pPr>
            <a:r>
              <a:rPr lang="en-US" sz="2000" b="1" dirty="0"/>
              <a:t> </a:t>
            </a:r>
            <a:r>
              <a:rPr lang="en-US" sz="2000" dirty="0"/>
              <a:t>The raspberry Pi is a small, low cost CPU which can be used with a monitor, keyboard and mouse to become an efficient, full-fledged </a:t>
            </a:r>
            <a:r>
              <a:rPr lang="en-US" sz="2000" dirty="0" smtClean="0"/>
              <a:t>computer.</a:t>
            </a:r>
          </a:p>
          <a:p>
            <a:pPr marL="342900" indent="-342900">
              <a:buFont typeface="Wingdings" panose="05000000000000000000" pitchFamily="2" charset="2"/>
              <a:buChar char="ü"/>
            </a:pPr>
            <a:r>
              <a:rPr lang="en-US" sz="2000" dirty="0"/>
              <a:t>The reason we chose Raspberry Pi micro-computer for our project is that, firstly, it is an easily available, low-cost device</a:t>
            </a:r>
            <a:r>
              <a:rPr lang="en-US" sz="2000" dirty="0" smtClean="0"/>
              <a:t>.</a:t>
            </a:r>
          </a:p>
          <a:p>
            <a:pPr marL="342900" indent="-342900">
              <a:buFont typeface="Wingdings" panose="05000000000000000000" pitchFamily="2" charset="2"/>
              <a:buChar char="ü"/>
            </a:pPr>
            <a:r>
              <a:rPr lang="en-US" sz="2000" dirty="0" smtClean="0"/>
              <a:t>Raspberry Pi </a:t>
            </a:r>
            <a:r>
              <a:rPr lang="en-US" sz="2000" dirty="0"/>
              <a:t>uses software which are either free or open source, which also makes it cost-effective. </a:t>
            </a:r>
            <a:endParaRPr lang="en-US" sz="2000" dirty="0" smtClean="0"/>
          </a:p>
          <a:p>
            <a:pPr marL="342900" indent="-342900">
              <a:buFont typeface="Wingdings" panose="05000000000000000000" pitchFamily="2" charset="2"/>
              <a:buChar char="ü"/>
            </a:pPr>
            <a:r>
              <a:rPr lang="en-US" sz="2000" dirty="0"/>
              <a:t>The Raspberry Pi uses an SD card for storage and its small size also gives us the advantages of portability. </a:t>
            </a:r>
            <a:r>
              <a:rPr lang="en-US" sz="2000" dirty="0" smtClean="0"/>
              <a:t> </a:t>
            </a:r>
            <a:r>
              <a:rPr lang="en-US" sz="2000" b="1" dirty="0" smtClean="0"/>
              <a:t>          </a:t>
            </a:r>
            <a:endParaRPr lang="en-IN" sz="2000" b="1" dirty="0"/>
          </a:p>
        </p:txBody>
      </p:sp>
    </p:spTree>
    <p:extLst>
      <p:ext uri="{BB962C8B-B14F-4D97-AF65-F5344CB8AC3E}">
        <p14:creationId xmlns:p14="http://schemas.microsoft.com/office/powerpoint/2010/main" val="26602509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088" y="454025"/>
            <a:ext cx="3932237" cy="533400"/>
          </a:xfrm>
        </p:spPr>
        <p:txBody>
          <a:bodyPr>
            <a:normAutofit/>
          </a:bodyPr>
          <a:lstStyle/>
          <a:p>
            <a:r>
              <a:rPr lang="en-US" sz="2800" b="1" dirty="0" smtClean="0"/>
              <a:t>RASPBERRY PI CAMERA:</a:t>
            </a:r>
            <a:endParaRPr lang="en-IN" sz="2800" b="1" dirty="0"/>
          </a:p>
        </p:txBody>
      </p:sp>
      <p:sp>
        <p:nvSpPr>
          <p:cNvPr id="4" name="Text Placeholder 3"/>
          <p:cNvSpPr>
            <a:spLocks noGrp="1"/>
          </p:cNvSpPr>
          <p:nvPr>
            <p:ph type="body" sz="half" idx="2"/>
          </p:nvPr>
        </p:nvSpPr>
        <p:spPr>
          <a:xfrm>
            <a:off x="839788" y="1270178"/>
            <a:ext cx="5908742" cy="4598809"/>
          </a:xfrm>
        </p:spPr>
        <p:txBody>
          <a:bodyPr>
            <a:normAutofit/>
          </a:bodyPr>
          <a:lstStyle/>
          <a:p>
            <a:pPr marL="342900" indent="-342900">
              <a:buFont typeface="Wingdings" panose="05000000000000000000" pitchFamily="2" charset="2"/>
              <a:buChar char="ü"/>
            </a:pPr>
            <a:r>
              <a:rPr lang="en-US" sz="2400" dirty="0" smtClean="0"/>
              <a:t>The raspberry pi camera used in our project will continuously captures images and sends to raspberry pi module for decoding</a:t>
            </a:r>
          </a:p>
          <a:p>
            <a:pPr marL="342900" indent="-342900">
              <a:buFont typeface="Wingdings" panose="05000000000000000000" pitchFamily="2" charset="2"/>
              <a:buChar char="ü"/>
            </a:pPr>
            <a:r>
              <a:rPr lang="en-US" sz="2400" dirty="0" smtClean="0"/>
              <a:t>FEATURES:</a:t>
            </a:r>
          </a:p>
          <a:p>
            <a:pPr marL="742950" lvl="1" indent="-285750">
              <a:buFont typeface="Wingdings" panose="05000000000000000000" pitchFamily="2" charset="2"/>
              <a:buChar char="Ø"/>
            </a:pPr>
            <a:r>
              <a:rPr lang="en-IN" sz="1800" dirty="0" smtClean="0"/>
              <a:t>5MP </a:t>
            </a:r>
            <a:r>
              <a:rPr lang="en-IN" sz="1800" dirty="0" err="1"/>
              <a:t>Omnivision</a:t>
            </a:r>
            <a:r>
              <a:rPr lang="en-IN" sz="1800" dirty="0"/>
              <a:t> 5647 Camera Module</a:t>
            </a:r>
            <a:r>
              <a:rPr lang="en-US" sz="1800" dirty="0"/>
              <a:t>  </a:t>
            </a:r>
            <a:endParaRPr lang="en-US" sz="1800" dirty="0" smtClean="0"/>
          </a:p>
          <a:p>
            <a:pPr marL="742950" lvl="1" indent="-285750">
              <a:buFont typeface="Wingdings" panose="05000000000000000000" pitchFamily="2" charset="2"/>
              <a:buChar char="Ø"/>
            </a:pPr>
            <a:r>
              <a:rPr lang="en-IN" sz="1800" dirty="0"/>
              <a:t>Still Picture Resolution: 2592 x 1944</a:t>
            </a:r>
          </a:p>
          <a:p>
            <a:pPr marL="742950" lvl="1" indent="-285750">
              <a:buFont typeface="Wingdings" panose="05000000000000000000" pitchFamily="2" charset="2"/>
              <a:buChar char="Ø"/>
            </a:pPr>
            <a:r>
              <a:rPr lang="en-IN" sz="1800" dirty="0"/>
              <a:t>Video: Supports 1080p @ 30fps, 720p @ 60fps and 640x480p 60/90 Recording</a:t>
            </a:r>
          </a:p>
          <a:p>
            <a:pPr marL="742950" lvl="1" indent="-285750">
              <a:buFont typeface="Wingdings" panose="05000000000000000000" pitchFamily="2" charset="2"/>
              <a:buChar char="Ø"/>
            </a:pPr>
            <a:r>
              <a:rPr lang="en-IN" sz="1800" dirty="0"/>
              <a:t>15-pin MIPI Camera Serial Interface - Plugs Directly into the Raspberry Pi Board</a:t>
            </a:r>
          </a:p>
          <a:p>
            <a:pPr marL="742950" lvl="1" indent="-285750">
              <a:buFont typeface="Wingdings" panose="05000000000000000000" pitchFamily="2" charset="2"/>
              <a:buChar char="Ø"/>
            </a:pPr>
            <a:r>
              <a:rPr lang="en-US" sz="1800" dirty="0" smtClean="0"/>
              <a:t> </a:t>
            </a:r>
            <a:r>
              <a:rPr lang="en-IN" sz="1800" dirty="0"/>
              <a:t>Size: 20 x 25 x </a:t>
            </a:r>
            <a:r>
              <a:rPr lang="en-IN" sz="1800" dirty="0" smtClean="0"/>
              <a:t>9mm; </a:t>
            </a:r>
            <a:r>
              <a:rPr lang="en-IN" sz="1800" dirty="0"/>
              <a:t>Weight </a:t>
            </a:r>
            <a:r>
              <a:rPr lang="en-IN" sz="1800" dirty="0" smtClean="0"/>
              <a:t>3g</a:t>
            </a:r>
            <a:endParaRPr lang="en-IN" sz="1800" dirty="0"/>
          </a:p>
          <a:p>
            <a:pPr marL="742950" lvl="1" indent="-285750">
              <a:buFont typeface="Wingdings" panose="05000000000000000000" pitchFamily="2" charset="2"/>
              <a:buChar char="Ø"/>
            </a:pPr>
            <a:r>
              <a:rPr lang="en-IN" sz="1800" dirty="0"/>
              <a:t>Fully Compatible with many Raspberry Pi cases</a:t>
            </a:r>
          </a:p>
          <a:p>
            <a:pPr lvl="1"/>
            <a:r>
              <a:rPr lang="en-US" dirty="0" smtClean="0"/>
              <a:t>  </a:t>
            </a:r>
            <a:endParaRPr lang="en-IN" dirty="0"/>
          </a:p>
          <a:p>
            <a:pPr marL="342900" indent="-342900">
              <a:buFont typeface="Wingdings" panose="05000000000000000000" pitchFamily="2" charset="2"/>
              <a:buChar char="ü"/>
            </a:pPr>
            <a:endParaRPr lang="en-US" sz="2400" dirty="0" smtClean="0"/>
          </a:p>
          <a:p>
            <a:pPr marL="342900" indent="-342900">
              <a:buFont typeface="Wingdings" panose="05000000000000000000" pitchFamily="2" charset="2"/>
              <a:buChar char="ü"/>
            </a:pPr>
            <a:endParaRPr lang="en-IN" sz="2400" dirty="0"/>
          </a:p>
        </p:txBody>
      </p:sp>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t="6535" b="6535"/>
          <a:stretch>
            <a:fillRect/>
          </a:stretch>
        </p:blipFill>
        <p:spPr>
          <a:xfrm>
            <a:off x="7169984" y="1617908"/>
            <a:ext cx="4301313" cy="3396356"/>
          </a:xfrm>
        </p:spPr>
      </p:pic>
    </p:spTree>
    <p:extLst>
      <p:ext uri="{BB962C8B-B14F-4D97-AF65-F5344CB8AC3E}">
        <p14:creationId xmlns:p14="http://schemas.microsoft.com/office/powerpoint/2010/main" val="276745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788" y="304800"/>
            <a:ext cx="4851400" cy="508000"/>
          </a:xfrm>
        </p:spPr>
        <p:txBody>
          <a:bodyPr>
            <a:normAutofit/>
          </a:bodyPr>
          <a:lstStyle/>
          <a:p>
            <a:r>
              <a:rPr lang="en-US" sz="2800" b="1" dirty="0" smtClean="0"/>
              <a:t>ULTRASONIC SENSOR:</a:t>
            </a:r>
            <a:endParaRPr lang="en-IN" sz="2800" b="1" dirty="0"/>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5496" r="1916" b="7854"/>
          <a:stretch/>
        </p:blipFill>
        <p:spPr>
          <a:xfrm>
            <a:off x="7137400" y="987425"/>
            <a:ext cx="4559300" cy="4027747"/>
          </a:xfrm>
        </p:spPr>
      </p:pic>
      <p:sp>
        <p:nvSpPr>
          <p:cNvPr id="4" name="Text Placeholder 3"/>
          <p:cNvSpPr>
            <a:spLocks noGrp="1"/>
          </p:cNvSpPr>
          <p:nvPr>
            <p:ph type="body" sz="half" idx="2"/>
          </p:nvPr>
        </p:nvSpPr>
        <p:spPr>
          <a:xfrm>
            <a:off x="673100" y="1130300"/>
            <a:ext cx="6311900" cy="4730750"/>
          </a:xfrm>
        </p:spPr>
        <p:txBody>
          <a:bodyPr>
            <a:normAutofit/>
          </a:bodyPr>
          <a:lstStyle/>
          <a:p>
            <a:pPr marL="342900" indent="-342900">
              <a:buFont typeface="Wingdings" panose="05000000000000000000" pitchFamily="2" charset="2"/>
              <a:buChar char="ü"/>
            </a:pPr>
            <a:r>
              <a:rPr lang="en-US" sz="2400" dirty="0"/>
              <a:t>An ultrasonic sensor is an instrument that measures the distance to an object using ultrasonic sound waves.</a:t>
            </a:r>
          </a:p>
          <a:p>
            <a:pPr marL="342900" indent="-342900">
              <a:buFont typeface="Wingdings" panose="05000000000000000000" pitchFamily="2" charset="2"/>
              <a:buChar char="ü"/>
            </a:pPr>
            <a:r>
              <a:rPr lang="en-US" sz="2400" dirty="0"/>
              <a:t>An ultrasonic sensor uses a transducer to send and receive ultrasonic pulses that relay back information about an object’s proximity.  </a:t>
            </a:r>
            <a:endParaRPr lang="en-US" sz="2400" dirty="0" smtClean="0"/>
          </a:p>
          <a:p>
            <a:pPr marL="342900" indent="-342900">
              <a:buFont typeface="Wingdings" panose="05000000000000000000" pitchFamily="2" charset="2"/>
              <a:buChar char="ü"/>
            </a:pPr>
            <a:r>
              <a:rPr lang="en-US" sz="2400" dirty="0"/>
              <a:t>The sensor determines the distance to a target by measuring time lapses between the sending and receiving of the ultrasonic pulse.</a:t>
            </a:r>
          </a:p>
          <a:p>
            <a:pPr marL="285750" indent="-285750">
              <a:buFont typeface="Wingdings" panose="05000000000000000000" pitchFamily="2" charset="2"/>
              <a:buChar char="ü"/>
            </a:pPr>
            <a:endParaRPr lang="en-IN" sz="2400" dirty="0"/>
          </a:p>
        </p:txBody>
      </p:sp>
    </p:spTree>
    <p:extLst>
      <p:ext uri="{BB962C8B-B14F-4D97-AF65-F5344CB8AC3E}">
        <p14:creationId xmlns:p14="http://schemas.microsoft.com/office/powerpoint/2010/main" val="40262691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556" y="304800"/>
            <a:ext cx="5092700" cy="584200"/>
          </a:xfrm>
        </p:spPr>
        <p:txBody>
          <a:bodyPr>
            <a:normAutofit/>
          </a:bodyPr>
          <a:lstStyle/>
          <a:p>
            <a:r>
              <a:rPr lang="en-US" sz="2800" b="1" dirty="0" smtClean="0"/>
              <a:t>EARPHONES/SPEAKER:</a:t>
            </a:r>
            <a:endParaRPr lang="en-IN" sz="2800" b="1" dirty="0"/>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79" t="4660" r="1466" b="6160"/>
          <a:stretch/>
        </p:blipFill>
        <p:spPr>
          <a:xfrm>
            <a:off x="7643598" y="889000"/>
            <a:ext cx="4040401" cy="4648996"/>
          </a:xfrm>
        </p:spPr>
      </p:pic>
      <p:sp>
        <p:nvSpPr>
          <p:cNvPr id="4" name="Text Placeholder 3"/>
          <p:cNvSpPr>
            <a:spLocks noGrp="1"/>
          </p:cNvSpPr>
          <p:nvPr>
            <p:ph type="body" sz="half" idx="2"/>
          </p:nvPr>
        </p:nvSpPr>
        <p:spPr>
          <a:xfrm>
            <a:off x="787400" y="1295400"/>
            <a:ext cx="6159500" cy="4699000"/>
          </a:xfrm>
        </p:spPr>
        <p:txBody>
          <a:bodyPr>
            <a:normAutofit/>
          </a:bodyPr>
          <a:lstStyle/>
          <a:p>
            <a:pPr marL="342900" indent="-342900">
              <a:buFont typeface="Wingdings" panose="05000000000000000000" pitchFamily="2" charset="2"/>
              <a:buChar char="ü"/>
            </a:pPr>
            <a:r>
              <a:rPr lang="en-US" sz="2400" dirty="0" smtClean="0"/>
              <a:t>The purpose of using earphones in our project, is to hear the </a:t>
            </a:r>
            <a:r>
              <a:rPr lang="en-US" sz="2400" dirty="0"/>
              <a:t>audio output </a:t>
            </a:r>
            <a:r>
              <a:rPr lang="en-US" sz="2400" dirty="0" smtClean="0"/>
              <a:t>from the </a:t>
            </a:r>
            <a:r>
              <a:rPr lang="en-US" sz="2400" dirty="0"/>
              <a:t>raspberry pi’s audio jack </a:t>
            </a:r>
            <a:endParaRPr lang="en-IN" sz="2400" dirty="0"/>
          </a:p>
        </p:txBody>
      </p:sp>
    </p:spTree>
    <p:extLst>
      <p:ext uri="{BB962C8B-B14F-4D97-AF65-F5344CB8AC3E}">
        <p14:creationId xmlns:p14="http://schemas.microsoft.com/office/powerpoint/2010/main" val="2061875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25" y="373487"/>
            <a:ext cx="10515600" cy="853561"/>
          </a:xfrm>
        </p:spPr>
        <p:txBody>
          <a:bodyPr/>
          <a:lstStyle/>
          <a:p>
            <a:r>
              <a:rPr lang="en-US" b="1" dirty="0" smtClean="0"/>
              <a:t>SOFTWARE PROPERTIES:</a:t>
            </a:r>
            <a:endParaRPr lang="en-IN" b="1" dirty="0"/>
          </a:p>
        </p:txBody>
      </p:sp>
      <p:sp>
        <p:nvSpPr>
          <p:cNvPr id="3" name="Content Placeholder 2"/>
          <p:cNvSpPr>
            <a:spLocks noGrp="1"/>
          </p:cNvSpPr>
          <p:nvPr>
            <p:ph idx="1"/>
          </p:nvPr>
        </p:nvSpPr>
        <p:spPr>
          <a:xfrm>
            <a:off x="695459" y="1468192"/>
            <a:ext cx="10658341" cy="4708771"/>
          </a:xfrm>
        </p:spPr>
        <p:txBody>
          <a:bodyPr>
            <a:normAutofit/>
          </a:bodyPr>
          <a:lstStyle/>
          <a:p>
            <a:pPr marL="0" indent="0">
              <a:buNone/>
            </a:pPr>
            <a:r>
              <a:rPr lang="en-US" b="1" dirty="0" smtClean="0"/>
              <a:t>LIBRARIES USED:</a:t>
            </a:r>
          </a:p>
          <a:p>
            <a:pPr>
              <a:buFont typeface="Wingdings" panose="05000000000000000000" pitchFamily="2" charset="2"/>
              <a:buChar char="v"/>
            </a:pPr>
            <a:r>
              <a:rPr lang="en-US" dirty="0" smtClean="0"/>
              <a:t>Python imaging library (PILLOW) for reading images.</a:t>
            </a:r>
          </a:p>
          <a:p>
            <a:pPr>
              <a:buFont typeface="Wingdings" panose="05000000000000000000" pitchFamily="2" charset="2"/>
              <a:buChar char="v"/>
            </a:pPr>
            <a:endParaRPr lang="en-US" dirty="0"/>
          </a:p>
          <a:p>
            <a:pPr>
              <a:buFont typeface="Wingdings" panose="05000000000000000000" pitchFamily="2" charset="2"/>
              <a:buChar char="v"/>
            </a:pPr>
            <a:r>
              <a:rPr lang="en-US" dirty="0" smtClean="0"/>
              <a:t>Python </a:t>
            </a:r>
            <a:r>
              <a:rPr lang="en-US" dirty="0" err="1" smtClean="0"/>
              <a:t>tesseract</a:t>
            </a:r>
            <a:r>
              <a:rPr lang="en-US" dirty="0" smtClean="0"/>
              <a:t> (OCR tools)</a:t>
            </a:r>
          </a:p>
          <a:p>
            <a:pPr>
              <a:buFont typeface="Wingdings" panose="05000000000000000000" pitchFamily="2" charset="2"/>
              <a:buChar char="v"/>
            </a:pPr>
            <a:endParaRPr lang="en-US" dirty="0"/>
          </a:p>
          <a:p>
            <a:pPr>
              <a:buFont typeface="Wingdings" panose="05000000000000000000" pitchFamily="2" charset="2"/>
              <a:buChar char="v"/>
            </a:pPr>
            <a:r>
              <a:rPr lang="en-US" dirty="0" smtClean="0"/>
              <a:t>Google text to speech (GTTS) for converting text to sound.</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9277648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84" y="193183"/>
            <a:ext cx="10515600" cy="763409"/>
          </a:xfrm>
        </p:spPr>
        <p:txBody>
          <a:bodyPr/>
          <a:lstStyle/>
          <a:p>
            <a:r>
              <a:rPr lang="en-US" b="1" dirty="0" smtClean="0"/>
              <a:t>ALGORITHMS:</a:t>
            </a:r>
            <a:endParaRPr lang="en-IN" b="1" dirty="0"/>
          </a:p>
        </p:txBody>
      </p:sp>
      <p:sp>
        <p:nvSpPr>
          <p:cNvPr id="3" name="Content Placeholder 2"/>
          <p:cNvSpPr>
            <a:spLocks noGrp="1"/>
          </p:cNvSpPr>
          <p:nvPr>
            <p:ph idx="1"/>
          </p:nvPr>
        </p:nvSpPr>
        <p:spPr>
          <a:xfrm>
            <a:off x="412125" y="956592"/>
            <a:ext cx="10941676" cy="5220371"/>
          </a:xfrm>
        </p:spPr>
        <p:txBody>
          <a:bodyPr>
            <a:normAutofit/>
          </a:bodyPr>
          <a:lstStyle/>
          <a:p>
            <a:pPr marL="0" indent="0">
              <a:buNone/>
            </a:pPr>
            <a:r>
              <a:rPr lang="en-US" b="1" dirty="0" smtClean="0"/>
              <a:t>CONVERSION OF IMAGE TEXT TO SPEECH:</a:t>
            </a:r>
          </a:p>
          <a:p>
            <a:pPr lvl="3">
              <a:buFont typeface="Wingdings" panose="05000000000000000000" pitchFamily="2" charset="2"/>
              <a:buChar char="v"/>
            </a:pPr>
            <a:endParaRPr lang="en-US" dirty="0" smtClean="0"/>
          </a:p>
          <a:p>
            <a:pPr lvl="3">
              <a:buFont typeface="Wingdings" panose="05000000000000000000" pitchFamily="2" charset="2"/>
              <a:buChar char="v"/>
            </a:pPr>
            <a:r>
              <a:rPr lang="en-US" sz="2800" dirty="0" smtClean="0"/>
              <a:t>Extraction of text from image</a:t>
            </a:r>
          </a:p>
          <a:p>
            <a:pPr lvl="3">
              <a:buFont typeface="Wingdings" panose="05000000000000000000" pitchFamily="2" charset="2"/>
              <a:buChar char="v"/>
            </a:pPr>
            <a:r>
              <a:rPr lang="en-US" sz="2800" dirty="0" smtClean="0"/>
              <a:t>Converting extracted text </a:t>
            </a:r>
            <a:r>
              <a:rPr lang="en-US" sz="2800" dirty="0" smtClean="0"/>
              <a:t>to sound</a:t>
            </a:r>
          </a:p>
          <a:p>
            <a:pPr marL="0" indent="0">
              <a:buNone/>
            </a:pPr>
            <a:r>
              <a:rPr lang="en-US" b="1" dirty="0" smtClean="0"/>
              <a:t>Extraction of text from image:</a:t>
            </a:r>
          </a:p>
          <a:p>
            <a:pPr lvl="3">
              <a:buFont typeface="Wingdings" panose="05000000000000000000" pitchFamily="2" charset="2"/>
              <a:buChar char="Ø"/>
            </a:pPr>
            <a:r>
              <a:rPr lang="en-US" sz="2800" dirty="0"/>
              <a:t>from PIL import Image.</a:t>
            </a:r>
          </a:p>
          <a:p>
            <a:pPr lvl="3">
              <a:buFont typeface="Wingdings" panose="05000000000000000000" pitchFamily="2" charset="2"/>
              <a:buChar char="Ø"/>
            </a:pPr>
            <a:r>
              <a:rPr lang="en-US" sz="2800" dirty="0"/>
              <a:t>import </a:t>
            </a:r>
            <a:r>
              <a:rPr lang="en-US" sz="2800" dirty="0" err="1"/>
              <a:t>pytesseract</a:t>
            </a:r>
            <a:r>
              <a:rPr lang="en-US" sz="2800" dirty="0" smtClean="0"/>
              <a:t>.</a:t>
            </a:r>
          </a:p>
          <a:p>
            <a:pPr lvl="3">
              <a:buFont typeface="Wingdings" panose="05000000000000000000" pitchFamily="2" charset="2"/>
              <a:buChar char="Ø"/>
            </a:pPr>
            <a:r>
              <a:rPr lang="en-US" sz="2800" dirty="0"/>
              <a:t>create an image object of PIL library</a:t>
            </a:r>
            <a:r>
              <a:rPr lang="en-US" sz="2800" dirty="0" smtClean="0"/>
              <a:t>.</a:t>
            </a:r>
          </a:p>
          <a:p>
            <a:pPr lvl="3">
              <a:buFont typeface="Wingdings" panose="05000000000000000000" pitchFamily="2" charset="2"/>
              <a:buChar char="Ø"/>
            </a:pPr>
            <a:r>
              <a:rPr lang="en-US" sz="2800" dirty="0"/>
              <a:t>pass that image into </a:t>
            </a:r>
            <a:r>
              <a:rPr lang="en-US" sz="2800" dirty="0" err="1"/>
              <a:t>pytesseract</a:t>
            </a:r>
            <a:r>
              <a:rPr lang="en-US" sz="2800" dirty="0"/>
              <a:t> module.</a:t>
            </a:r>
          </a:p>
          <a:p>
            <a:pPr lvl="3">
              <a:buFont typeface="Wingdings" panose="05000000000000000000" pitchFamily="2" charset="2"/>
              <a:buChar char="Ø"/>
            </a:pPr>
            <a:r>
              <a:rPr lang="en-US" sz="2800" dirty="0"/>
              <a:t>the result of a </a:t>
            </a:r>
            <a:r>
              <a:rPr lang="en-US" sz="2800" dirty="0" err="1"/>
              <a:t>Tesseract</a:t>
            </a:r>
            <a:r>
              <a:rPr lang="en-US" sz="2800" dirty="0"/>
              <a:t> OCR run on the image to string</a:t>
            </a:r>
            <a:r>
              <a:rPr lang="en-US" sz="2800" dirty="0" smtClean="0"/>
              <a:t>.</a:t>
            </a:r>
          </a:p>
          <a:p>
            <a:pPr lvl="3">
              <a:buFont typeface="Wingdings" panose="05000000000000000000" pitchFamily="2" charset="2"/>
              <a:buChar char="Ø"/>
            </a:pPr>
            <a:r>
              <a:rPr lang="en-US" sz="2800" dirty="0"/>
              <a:t>Then finally print the text</a:t>
            </a:r>
            <a:r>
              <a:rPr lang="en-US" sz="2800" dirty="0" smtClean="0"/>
              <a:t>.</a:t>
            </a:r>
          </a:p>
          <a:p>
            <a:pPr marL="1371600" lvl="3" indent="0">
              <a:buNone/>
            </a:pPr>
            <a:endParaRPr lang="en-US" sz="2800" dirty="0"/>
          </a:p>
          <a:p>
            <a:pPr marL="1371600" lvl="3" indent="0">
              <a:buNone/>
            </a:pPr>
            <a:endParaRPr lang="en-US" sz="2800" dirty="0"/>
          </a:p>
          <a:p>
            <a:pPr marL="2743200" lvl="6" indent="0">
              <a:buNone/>
            </a:pPr>
            <a:endParaRPr lang="en-US" sz="2400" b="1" dirty="0" smtClean="0"/>
          </a:p>
        </p:txBody>
      </p:sp>
    </p:spTree>
    <p:extLst>
      <p:ext uri="{BB962C8B-B14F-4D97-AF65-F5344CB8AC3E}">
        <p14:creationId xmlns:p14="http://schemas.microsoft.com/office/powerpoint/2010/main" val="20083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41" y="347730"/>
            <a:ext cx="10515600" cy="840682"/>
          </a:xfrm>
        </p:spPr>
        <p:txBody>
          <a:bodyPr>
            <a:normAutofit/>
          </a:bodyPr>
          <a:lstStyle/>
          <a:p>
            <a:r>
              <a:rPr lang="en-US" sz="2800" b="1" dirty="0" smtClean="0">
                <a:latin typeface="+mn-lt"/>
              </a:rPr>
              <a:t>CONVERSION</a:t>
            </a:r>
            <a:r>
              <a:rPr lang="en-US" sz="2800" b="1" dirty="0" smtClean="0"/>
              <a:t> </a:t>
            </a:r>
            <a:r>
              <a:rPr lang="en-US" sz="2800" b="1" dirty="0" smtClean="0">
                <a:latin typeface="+mn-lt"/>
              </a:rPr>
              <a:t>OF TEXT TO SPEECH:</a:t>
            </a:r>
            <a:endParaRPr lang="en-IN" sz="2800" b="1" dirty="0">
              <a:latin typeface="+mn-lt"/>
            </a:endParaRPr>
          </a:p>
        </p:txBody>
      </p:sp>
      <p:sp>
        <p:nvSpPr>
          <p:cNvPr id="3" name="Content Placeholder 2"/>
          <p:cNvSpPr>
            <a:spLocks noGrp="1"/>
          </p:cNvSpPr>
          <p:nvPr>
            <p:ph idx="1"/>
          </p:nvPr>
        </p:nvSpPr>
        <p:spPr>
          <a:xfrm>
            <a:off x="1056068" y="1317200"/>
            <a:ext cx="10297732" cy="4859763"/>
          </a:xfrm>
        </p:spPr>
        <p:txBody>
          <a:bodyPr/>
          <a:lstStyle/>
          <a:p>
            <a:pPr>
              <a:buFont typeface="Wingdings" panose="05000000000000000000" pitchFamily="2" charset="2"/>
              <a:buChar char="Ø"/>
            </a:pPr>
            <a:r>
              <a:rPr lang="en-US" sz="2400" dirty="0"/>
              <a:t>Create an mp3 from a string of text</a:t>
            </a:r>
          </a:p>
          <a:p>
            <a:pPr>
              <a:buFont typeface="Wingdings" panose="05000000000000000000" pitchFamily="2" charset="2"/>
              <a:buChar char="Ø"/>
            </a:pPr>
            <a:r>
              <a:rPr lang="en-US" sz="2400" dirty="0"/>
              <a:t>Ask the user for a text and create an mp3</a:t>
            </a:r>
          </a:p>
          <a:p>
            <a:pPr>
              <a:buFont typeface="Wingdings" panose="05000000000000000000" pitchFamily="2" charset="2"/>
              <a:buChar char="Ø"/>
            </a:pPr>
            <a:r>
              <a:rPr lang="en-US" sz="2400" dirty="0"/>
              <a:t>Ask the user for a text file, extract the text and create an mp3</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960846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1420" y="386365"/>
            <a:ext cx="9144000" cy="908431"/>
          </a:xfrm>
        </p:spPr>
        <p:txBody>
          <a:bodyPr>
            <a:normAutofit/>
          </a:bodyPr>
          <a:lstStyle/>
          <a:p>
            <a:pPr algn="l"/>
            <a:r>
              <a:rPr lang="en-US" sz="4400" b="1" dirty="0" smtClean="0"/>
              <a:t>OBJECTIVE:</a:t>
            </a:r>
            <a:endParaRPr lang="en-IN" sz="4400" b="1" dirty="0"/>
          </a:p>
        </p:txBody>
      </p:sp>
      <p:sp>
        <p:nvSpPr>
          <p:cNvPr id="3" name="Subtitle 2"/>
          <p:cNvSpPr>
            <a:spLocks noGrp="1"/>
          </p:cNvSpPr>
          <p:nvPr>
            <p:ph type="subTitle" idx="1"/>
          </p:nvPr>
        </p:nvSpPr>
        <p:spPr>
          <a:xfrm>
            <a:off x="841420" y="1477023"/>
            <a:ext cx="10775324" cy="5001049"/>
          </a:xfrm>
        </p:spPr>
        <p:txBody>
          <a:bodyPr/>
          <a:lstStyle/>
          <a:p>
            <a:pPr marL="342900" indent="-342900" algn="l">
              <a:buFont typeface="Wingdings" panose="05000000000000000000" pitchFamily="2" charset="2"/>
              <a:buChar char="ü"/>
            </a:pPr>
            <a:r>
              <a:rPr lang="en-US" dirty="0" smtClean="0"/>
              <a:t>The main aim of this project is to support visually impaired persons.</a:t>
            </a:r>
          </a:p>
          <a:p>
            <a:pPr algn="l"/>
            <a:endParaRPr lang="en-US" dirty="0" smtClean="0"/>
          </a:p>
          <a:p>
            <a:pPr marL="342900" indent="-342900" algn="l">
              <a:buFont typeface="Wingdings" panose="05000000000000000000" pitchFamily="2" charset="2"/>
              <a:buChar char="ü"/>
            </a:pPr>
            <a:r>
              <a:rPr lang="en-US" dirty="0" smtClean="0"/>
              <a:t>This system guides visually impaired persons to reach their destination with the use of image decoding to audio.</a:t>
            </a:r>
          </a:p>
          <a:p>
            <a:pPr marL="342900" indent="-342900" algn="l">
              <a:buFont typeface="Wingdings" panose="05000000000000000000" pitchFamily="2" charset="2"/>
              <a:buChar char="ü"/>
            </a:pPr>
            <a:endParaRPr lang="en-US" dirty="0"/>
          </a:p>
          <a:p>
            <a:pPr algn="l"/>
            <a:endParaRPr lang="en-US" dirty="0" smtClean="0"/>
          </a:p>
          <a:p>
            <a:pPr algn="l"/>
            <a:endParaRPr lang="en-US" dirty="0" smtClean="0"/>
          </a:p>
          <a:p>
            <a:pPr marL="342900" indent="-342900" algn="l">
              <a:buFont typeface="Wingdings" panose="05000000000000000000" pitchFamily="2" charset="2"/>
              <a:buChar char="ü"/>
            </a:pPr>
            <a:endParaRPr lang="en-US" dirty="0"/>
          </a:p>
          <a:p>
            <a:pPr marL="342900" indent="-342900" algn="l">
              <a:buFont typeface="Wingdings" panose="05000000000000000000" pitchFamily="2" charset="2"/>
              <a:buChar char="ü"/>
            </a:pPr>
            <a:endParaRPr lang="en-US" dirty="0" smtClean="0"/>
          </a:p>
          <a:p>
            <a:pPr algn="l"/>
            <a:endParaRPr lang="en-US" dirty="0"/>
          </a:p>
          <a:p>
            <a:pPr marL="342900" indent="-342900" algn="l">
              <a:buFont typeface="Wingdings" panose="05000000000000000000" pitchFamily="2" charset="2"/>
              <a:buChar char="ü"/>
            </a:pPr>
            <a:endParaRPr lang="en-IN" dirty="0"/>
          </a:p>
        </p:txBody>
      </p:sp>
    </p:spTree>
    <p:extLst>
      <p:ext uri="{BB962C8B-B14F-4D97-AF65-F5344CB8AC3E}">
        <p14:creationId xmlns:p14="http://schemas.microsoft.com/office/powerpoint/2010/main" val="6237064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45" y="450761"/>
            <a:ext cx="10503795" cy="583105"/>
          </a:xfrm>
        </p:spPr>
        <p:txBody>
          <a:bodyPr>
            <a:noAutofit/>
          </a:bodyPr>
          <a:lstStyle/>
          <a:p>
            <a:r>
              <a:rPr lang="en-US" b="1" dirty="0" smtClean="0"/>
              <a:t>IMAGE CLASSIFICATION:</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8646" y="1253866"/>
            <a:ext cx="8615967" cy="4837250"/>
          </a:xfrm>
        </p:spPr>
      </p:pic>
    </p:spTree>
    <p:extLst>
      <p:ext uri="{BB962C8B-B14F-4D97-AF65-F5344CB8AC3E}">
        <p14:creationId xmlns:p14="http://schemas.microsoft.com/office/powerpoint/2010/main" val="14025852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208" y="362598"/>
            <a:ext cx="3932237" cy="614966"/>
          </a:xfrm>
        </p:spPr>
        <p:txBody>
          <a:bodyPr/>
          <a:lstStyle/>
          <a:p>
            <a:r>
              <a:rPr lang="en-US" b="1" dirty="0" smtClean="0"/>
              <a:t>YOLOv3:</a:t>
            </a:r>
            <a:endParaRPr lang="en-IN" b="1" dirty="0"/>
          </a:p>
        </p:txBody>
      </p:sp>
      <p:pic>
        <p:nvPicPr>
          <p:cNvPr id="6" name="Picture Placeholder 5"/>
          <p:cNvPicPr>
            <a:picLocks noGrp="1" noChangeAspect="1"/>
          </p:cNvPicPr>
          <p:nvPr>
            <p:ph type="pic" idx="1"/>
          </p:nvPr>
        </p:nvPicPr>
        <p:blipFill rotWithShape="1">
          <a:blip r:embed="rId2" cstate="print">
            <a:extLst>
              <a:ext uri="{28A0092B-C50C-407E-A947-70E740481C1C}">
                <a14:useLocalDpi xmlns:a14="http://schemas.microsoft.com/office/drawing/2010/main" val="0"/>
              </a:ext>
            </a:extLst>
          </a:blip>
          <a:srcRect l="7416" t="14442" r="9746" b="15866"/>
          <a:stretch/>
        </p:blipFill>
        <p:spPr>
          <a:xfrm>
            <a:off x="5396248" y="1209383"/>
            <a:ext cx="5731099" cy="4070956"/>
          </a:xfrm>
        </p:spPr>
      </p:pic>
      <p:sp>
        <p:nvSpPr>
          <p:cNvPr id="5" name="Text Placeholder 4"/>
          <p:cNvSpPr>
            <a:spLocks noGrp="1"/>
          </p:cNvSpPr>
          <p:nvPr>
            <p:ph type="body" sz="half" idx="2"/>
          </p:nvPr>
        </p:nvSpPr>
        <p:spPr>
          <a:xfrm>
            <a:off x="837127" y="1429555"/>
            <a:ext cx="3902298" cy="3258355"/>
          </a:xfrm>
        </p:spPr>
        <p:txBody>
          <a:bodyPr>
            <a:normAutofit lnSpcReduction="10000"/>
          </a:bodyPr>
          <a:lstStyle/>
          <a:p>
            <a:pPr marL="342900" indent="-342900">
              <a:buFont typeface="Wingdings" panose="05000000000000000000" pitchFamily="2" charset="2"/>
              <a:buChar char="Ø"/>
            </a:pPr>
            <a:r>
              <a:rPr lang="en-US" sz="2000" dirty="0" smtClean="0"/>
              <a:t>In our project we use YOLOv3 software for image classification.</a:t>
            </a:r>
          </a:p>
          <a:p>
            <a:pPr marL="342900" indent="-342900">
              <a:buFont typeface="Wingdings" panose="05000000000000000000" pitchFamily="2" charset="2"/>
              <a:buChar char="Ø"/>
            </a:pPr>
            <a:r>
              <a:rPr lang="en-US" sz="2000" dirty="0" smtClean="0"/>
              <a:t>YOLOv3 is a object detection system using a pre trained model.</a:t>
            </a:r>
          </a:p>
          <a:p>
            <a:pPr marL="342900" indent="-342900">
              <a:buFont typeface="Wingdings" panose="05000000000000000000" pitchFamily="2" charset="2"/>
              <a:buChar char="Ø"/>
            </a:pPr>
            <a:r>
              <a:rPr lang="en-US" sz="2000" dirty="0"/>
              <a:t>The model is trained with the Common Objects In Context (COCO) dataset. </a:t>
            </a:r>
            <a:endParaRPr lang="en-US" sz="2000" dirty="0" smtClean="0"/>
          </a:p>
          <a:p>
            <a:pPr marL="342900" indent="-342900">
              <a:buFont typeface="Wingdings" panose="05000000000000000000" pitchFamily="2" charset="2"/>
              <a:buChar char="Ø"/>
            </a:pPr>
            <a:r>
              <a:rPr lang="en-US" sz="2000" dirty="0"/>
              <a:t>YOLOv3 is extremely fast and accurate</a:t>
            </a:r>
            <a:r>
              <a:rPr lang="en-US" sz="2000" dirty="0" smtClean="0"/>
              <a:t>.</a:t>
            </a:r>
          </a:p>
          <a:p>
            <a:pPr marL="342900" indent="-342900">
              <a:buFont typeface="Wingdings" panose="05000000000000000000" pitchFamily="2" charset="2"/>
              <a:buChar char="Ø"/>
            </a:pPr>
            <a:endParaRPr lang="en-IN" sz="2000" dirty="0"/>
          </a:p>
        </p:txBody>
      </p:sp>
    </p:spTree>
    <p:extLst>
      <p:ext uri="{BB962C8B-B14F-4D97-AF65-F5344CB8AC3E}">
        <p14:creationId xmlns:p14="http://schemas.microsoft.com/office/powerpoint/2010/main" val="32042677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98" y="80528"/>
            <a:ext cx="10515600" cy="711894"/>
          </a:xfrm>
        </p:spPr>
        <p:txBody>
          <a:bodyPr/>
          <a:lstStyle/>
          <a:p>
            <a:r>
              <a:rPr lang="en-US" b="1" dirty="0" smtClean="0"/>
              <a:t>FLOW CHART :</a:t>
            </a:r>
            <a:endParaRPr lang="en-IN" b="1" dirty="0"/>
          </a:p>
        </p:txBody>
      </p:sp>
      <p:pic>
        <p:nvPicPr>
          <p:cNvPr id="8" name="Content Placeholder 7"/>
          <p:cNvPicPr>
            <a:picLocks noGrp="1" noChangeAspect="1"/>
          </p:cNvPicPr>
          <p:nvPr>
            <p:ph idx="1"/>
          </p:nvPr>
        </p:nvPicPr>
        <p:blipFill>
          <a:blip r:embed="rId2"/>
          <a:stretch>
            <a:fillRect/>
          </a:stretch>
        </p:blipFill>
        <p:spPr>
          <a:xfrm>
            <a:off x="6885463" y="2474000"/>
            <a:ext cx="4090771" cy="726401"/>
          </a:xfrm>
          <a:prstGeom prst="rect">
            <a:avLst/>
          </a:prstGeom>
        </p:spPr>
      </p:pic>
      <p:sp>
        <p:nvSpPr>
          <p:cNvPr id="5" name="Rounded Rectangle 4"/>
          <p:cNvSpPr/>
          <p:nvPr/>
        </p:nvSpPr>
        <p:spPr>
          <a:xfrm>
            <a:off x="4642832" y="596647"/>
            <a:ext cx="2846230" cy="12492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IMAGE CAPTURE</a:t>
            </a:r>
          </a:p>
          <a:p>
            <a:pPr algn="ctr"/>
            <a:r>
              <a:rPr lang="en-US" dirty="0" smtClean="0"/>
              <a:t>(RASPBERRY PI CAMERA)</a:t>
            </a:r>
            <a:endParaRPr lang="en-IN" dirty="0"/>
          </a:p>
        </p:txBody>
      </p:sp>
      <p:sp>
        <p:nvSpPr>
          <p:cNvPr id="6" name="Rounded Rectangle 5"/>
          <p:cNvSpPr/>
          <p:nvPr/>
        </p:nvSpPr>
        <p:spPr>
          <a:xfrm>
            <a:off x="846460" y="2479184"/>
            <a:ext cx="4391696" cy="7212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IMAGE CLASSIFICATION</a:t>
            </a:r>
          </a:p>
          <a:p>
            <a:pPr algn="ctr"/>
            <a:r>
              <a:rPr lang="en-US" dirty="0" smtClean="0"/>
              <a:t>(YOLO V3+GTTS)</a:t>
            </a:r>
            <a:endParaRPr lang="en-IN" dirty="0"/>
          </a:p>
        </p:txBody>
      </p:sp>
      <p:sp>
        <p:nvSpPr>
          <p:cNvPr id="10" name="Rounded Rectangle 9"/>
          <p:cNvSpPr/>
          <p:nvPr/>
        </p:nvSpPr>
        <p:spPr>
          <a:xfrm>
            <a:off x="1851012" y="3559754"/>
            <a:ext cx="2382592" cy="13265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BUS</a:t>
            </a:r>
            <a:r>
              <a:rPr lang="en-IN" dirty="0" smtClean="0"/>
              <a:t>,BUILDING,</a:t>
            </a:r>
          </a:p>
          <a:p>
            <a:pPr algn="ctr"/>
            <a:r>
              <a:rPr lang="en-US" dirty="0" smtClean="0"/>
              <a:t>HUMAN etc…</a:t>
            </a:r>
          </a:p>
        </p:txBody>
      </p:sp>
      <p:sp>
        <p:nvSpPr>
          <p:cNvPr id="11" name="Rounded Rectangle 10"/>
          <p:cNvSpPr/>
          <p:nvPr/>
        </p:nvSpPr>
        <p:spPr>
          <a:xfrm>
            <a:off x="7739552" y="3546594"/>
            <a:ext cx="2382592" cy="13265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SIGN BOARD,PRINTED TEXT etc….</a:t>
            </a:r>
            <a:endParaRPr lang="en-IN" dirty="0"/>
          </a:p>
        </p:txBody>
      </p:sp>
      <p:sp>
        <p:nvSpPr>
          <p:cNvPr id="12" name="Rounded Rectangle 11"/>
          <p:cNvSpPr/>
          <p:nvPr/>
        </p:nvSpPr>
        <p:spPr>
          <a:xfrm>
            <a:off x="4642832" y="5312537"/>
            <a:ext cx="2588654" cy="50227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VOICE OUTPUT</a:t>
            </a:r>
            <a:endParaRPr lang="en-IN" dirty="0"/>
          </a:p>
        </p:txBody>
      </p:sp>
      <p:sp>
        <p:nvSpPr>
          <p:cNvPr id="46" name="TextBox 45"/>
          <p:cNvSpPr txBox="1"/>
          <p:nvPr/>
        </p:nvSpPr>
        <p:spPr>
          <a:xfrm>
            <a:off x="7739553" y="2516625"/>
            <a:ext cx="2537139" cy="646331"/>
          </a:xfrm>
          <a:prstGeom prst="rect">
            <a:avLst/>
          </a:prstGeom>
          <a:noFill/>
        </p:spPr>
        <p:txBody>
          <a:bodyPr wrap="square" rtlCol="0">
            <a:spAutoFit/>
          </a:bodyPr>
          <a:lstStyle/>
          <a:p>
            <a:r>
              <a:rPr lang="en-US" dirty="0" smtClean="0"/>
              <a:t>EXTRACTION OF TEXT</a:t>
            </a:r>
          </a:p>
          <a:p>
            <a:r>
              <a:rPr lang="en-US" dirty="0" smtClean="0"/>
              <a:t>          ( OCR+GTTS)</a:t>
            </a:r>
            <a:endParaRPr lang="en-IN" dirty="0"/>
          </a:p>
        </p:txBody>
      </p:sp>
      <p:sp>
        <p:nvSpPr>
          <p:cNvPr id="52" name="Rounded Rectangle 51"/>
          <p:cNvSpPr/>
          <p:nvPr/>
        </p:nvSpPr>
        <p:spPr>
          <a:xfrm>
            <a:off x="5113505" y="6214058"/>
            <a:ext cx="1647307" cy="42500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EARPHONES</a:t>
            </a:r>
            <a:endParaRPr lang="en-IN" dirty="0"/>
          </a:p>
        </p:txBody>
      </p:sp>
      <p:cxnSp>
        <p:nvCxnSpPr>
          <p:cNvPr id="71" name="Straight Connector 70"/>
          <p:cNvCxnSpPr/>
          <p:nvPr/>
        </p:nvCxnSpPr>
        <p:spPr>
          <a:xfrm>
            <a:off x="3042308" y="2060686"/>
            <a:ext cx="5888540" cy="12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5" idx="2"/>
          </p:cNvCxnSpPr>
          <p:nvPr/>
        </p:nvCxnSpPr>
        <p:spPr>
          <a:xfrm>
            <a:off x="6065947" y="1845898"/>
            <a:ext cx="0" cy="228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6" idx="0"/>
          </p:cNvCxnSpPr>
          <p:nvPr/>
        </p:nvCxnSpPr>
        <p:spPr>
          <a:xfrm>
            <a:off x="3042308" y="2060620"/>
            <a:ext cx="0" cy="4185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8930848" y="2117380"/>
            <a:ext cx="1" cy="356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6" idx="2"/>
            <a:endCxn id="10" idx="0"/>
          </p:cNvCxnSpPr>
          <p:nvPr/>
        </p:nvCxnSpPr>
        <p:spPr>
          <a:xfrm>
            <a:off x="3042308" y="3200401"/>
            <a:ext cx="0" cy="359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8" idx="2"/>
          </p:cNvCxnSpPr>
          <p:nvPr/>
        </p:nvCxnSpPr>
        <p:spPr>
          <a:xfrm flipH="1">
            <a:off x="8930848" y="3200401"/>
            <a:ext cx="1" cy="359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3042308" y="5099375"/>
            <a:ext cx="5888540" cy="38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endCxn id="10" idx="2"/>
          </p:cNvCxnSpPr>
          <p:nvPr/>
        </p:nvCxnSpPr>
        <p:spPr>
          <a:xfrm flipV="1">
            <a:off x="3042308" y="4886278"/>
            <a:ext cx="0" cy="245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endCxn id="11" idx="2"/>
          </p:cNvCxnSpPr>
          <p:nvPr/>
        </p:nvCxnSpPr>
        <p:spPr>
          <a:xfrm flipV="1">
            <a:off x="8930848" y="4873118"/>
            <a:ext cx="0" cy="239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12" idx="0"/>
          </p:cNvCxnSpPr>
          <p:nvPr/>
        </p:nvCxnSpPr>
        <p:spPr>
          <a:xfrm flipH="1" flipV="1">
            <a:off x="5937158" y="5151549"/>
            <a:ext cx="1" cy="160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52" idx="0"/>
            <a:endCxn id="12" idx="2"/>
          </p:cNvCxnSpPr>
          <p:nvPr/>
        </p:nvCxnSpPr>
        <p:spPr>
          <a:xfrm flipV="1">
            <a:off x="5937159" y="5814813"/>
            <a:ext cx="0" cy="39924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7314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Guides blind people.</a:t>
            </a:r>
          </a:p>
          <a:p>
            <a:pPr>
              <a:buFont typeface="Wingdings" panose="05000000000000000000" pitchFamily="2" charset="2"/>
              <a:buChar char="Ø"/>
            </a:pPr>
            <a:endParaRPr lang="en-US" dirty="0"/>
          </a:p>
          <a:p>
            <a:pPr>
              <a:buFont typeface="Wingdings" panose="05000000000000000000" pitchFamily="2" charset="2"/>
              <a:buChar char="Ø"/>
            </a:pPr>
            <a:r>
              <a:rPr lang="en-US" dirty="0"/>
              <a:t> </a:t>
            </a:r>
            <a:r>
              <a:rPr lang="en-US" dirty="0" smtClean="0"/>
              <a:t>Alerts through voice based message system.</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 Easily portable </a:t>
            </a:r>
            <a:endParaRPr lang="en-IN" dirty="0"/>
          </a:p>
        </p:txBody>
      </p:sp>
    </p:spTree>
    <p:extLst>
      <p:ext uri="{BB962C8B-B14F-4D97-AF65-F5344CB8AC3E}">
        <p14:creationId xmlns:p14="http://schemas.microsoft.com/office/powerpoint/2010/main" val="940165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154545"/>
            <a:ext cx="8388439" cy="947067"/>
          </a:xfrm>
        </p:spPr>
        <p:txBody>
          <a:bodyPr/>
          <a:lstStyle/>
          <a:p>
            <a:pPr algn="l"/>
            <a:r>
              <a:rPr lang="en-US" dirty="0" smtClean="0"/>
              <a:t>REFERENCE:</a:t>
            </a:r>
            <a:endParaRPr lang="en-IN" dirty="0"/>
          </a:p>
        </p:txBody>
      </p:sp>
      <p:sp>
        <p:nvSpPr>
          <p:cNvPr id="4" name="Subtitle 3"/>
          <p:cNvSpPr>
            <a:spLocks noGrp="1"/>
          </p:cNvSpPr>
          <p:nvPr>
            <p:ph type="subTitle" idx="1"/>
          </p:nvPr>
        </p:nvSpPr>
        <p:spPr>
          <a:xfrm>
            <a:off x="824248" y="1339403"/>
            <a:ext cx="10328856" cy="4919729"/>
          </a:xfrm>
        </p:spPr>
        <p:txBody>
          <a:bodyPr>
            <a:normAutofit/>
          </a:bodyPr>
          <a:lstStyle/>
          <a:p>
            <a:pPr marL="342900" indent="-342900" algn="l">
              <a:buFont typeface="Wingdings" panose="05000000000000000000" pitchFamily="2" charset="2"/>
              <a:buChar char="Ø"/>
            </a:pPr>
            <a:r>
              <a:rPr lang="en-US" dirty="0">
                <a:hlinkClick r:id="rId2"/>
              </a:rPr>
              <a:t>https://towardsdatascience.com/object-detection-with-voice-feedback-yolo-v3-gtts-6ec732dca91</a:t>
            </a:r>
            <a:endParaRPr lang="en-US" dirty="0" smtClean="0">
              <a:hlinkClick r:id="rId2"/>
            </a:endParaRPr>
          </a:p>
          <a:p>
            <a:pPr marL="342900" indent="-342900" algn="l">
              <a:buFont typeface="Wingdings" panose="05000000000000000000" pitchFamily="2" charset="2"/>
              <a:buChar char="Ø"/>
            </a:pPr>
            <a:r>
              <a:rPr lang="en-US" dirty="0" smtClean="0">
                <a:hlinkClick r:id="rId2"/>
              </a:rPr>
              <a:t>https</a:t>
            </a:r>
            <a:r>
              <a:rPr lang="en-US" dirty="0">
                <a:hlinkClick r:id="rId2"/>
              </a:rPr>
              <a:t>://irisvision.com/devices-that-can-help-legally-blind-live-independently/</a:t>
            </a:r>
            <a:endParaRPr lang="en-US" dirty="0" smtClean="0">
              <a:hlinkClick r:id="rId2"/>
            </a:endParaRPr>
          </a:p>
          <a:p>
            <a:pPr marL="342900" indent="-342900" algn="l">
              <a:buFont typeface="Wingdings" panose="05000000000000000000" pitchFamily="2" charset="2"/>
              <a:buChar char="Ø"/>
            </a:pPr>
            <a:r>
              <a:rPr lang="en-US" dirty="0" smtClean="0">
                <a:hlinkClick r:id="rId2"/>
              </a:rPr>
              <a:t>https</a:t>
            </a:r>
            <a:r>
              <a:rPr lang="en-US" dirty="0">
                <a:hlinkClick r:id="rId2"/>
              </a:rPr>
              <a:t>://irisvision.com</a:t>
            </a:r>
            <a:r>
              <a:rPr lang="en-US" dirty="0" smtClean="0">
                <a:hlinkClick r:id="rId2"/>
              </a:rPr>
              <a:t>/</a:t>
            </a:r>
            <a:endParaRPr lang="en-US" dirty="0" smtClean="0"/>
          </a:p>
          <a:p>
            <a:pPr marL="342900" indent="-342900" algn="l">
              <a:buFont typeface="Wingdings" panose="05000000000000000000" pitchFamily="2" charset="2"/>
              <a:buChar char="Ø"/>
            </a:pPr>
            <a:r>
              <a:rPr lang="en-IN" dirty="0">
                <a:hlinkClick r:id="rId3"/>
              </a:rPr>
              <a:t>https://www.orcam.com/en/myreader2</a:t>
            </a:r>
            <a:r>
              <a:rPr lang="en-IN" dirty="0" smtClean="0">
                <a:hlinkClick r:id="rId3"/>
              </a:rPr>
              <a:t>/</a:t>
            </a:r>
            <a:endParaRPr lang="en-IN" dirty="0" smtClean="0"/>
          </a:p>
          <a:p>
            <a:pPr marL="342900" indent="-342900" algn="l">
              <a:buFont typeface="Wingdings" panose="05000000000000000000" pitchFamily="2" charset="2"/>
              <a:buChar char="Ø"/>
            </a:pPr>
            <a:r>
              <a:rPr lang="en-IN" dirty="0">
                <a:hlinkClick r:id="rId4"/>
              </a:rPr>
              <a:t>https://</a:t>
            </a:r>
            <a:r>
              <a:rPr lang="en-IN" dirty="0" smtClean="0">
                <a:hlinkClick r:id="rId4"/>
              </a:rPr>
              <a:t>www.sciencenewsforstudents.org/blog/eureka-lab/new-eyewear-could-help-visually-impaired</a:t>
            </a:r>
            <a:endParaRPr lang="en-IN" dirty="0" smtClean="0"/>
          </a:p>
          <a:p>
            <a:pPr marL="342900" indent="-342900" algn="l">
              <a:buFont typeface="Wingdings" panose="05000000000000000000" pitchFamily="2" charset="2"/>
              <a:buChar char="Ø"/>
            </a:pPr>
            <a:r>
              <a:rPr lang="en-IN" dirty="0">
                <a:hlinkClick r:id="rId5"/>
              </a:rPr>
              <a:t>https://techcrunch.com/2009/09/01/crazy-but-real-device-lets-blind-people-see-using-their-tongue</a:t>
            </a:r>
            <a:r>
              <a:rPr lang="en-IN" dirty="0" smtClean="0">
                <a:hlinkClick r:id="rId5"/>
              </a:rPr>
              <a:t>/</a:t>
            </a:r>
            <a:endParaRPr lang="en-IN" dirty="0" smtClean="0"/>
          </a:p>
          <a:p>
            <a:pPr marL="342900" indent="-342900" algn="l">
              <a:buFont typeface="Wingdings" panose="05000000000000000000" pitchFamily="2" charset="2"/>
              <a:buChar char="Ø"/>
            </a:pPr>
            <a:r>
              <a:rPr lang="en-IN" dirty="0">
                <a:hlinkClick r:id="rId6"/>
              </a:rPr>
              <a:t>https://innovate.mygov.in/innovation/smart-shoes-for-blind-person</a:t>
            </a:r>
            <a:r>
              <a:rPr lang="en-IN" dirty="0" smtClean="0">
                <a:hlinkClick r:id="rId6"/>
              </a:rPr>
              <a:t>/</a:t>
            </a:r>
            <a:endParaRPr lang="en-IN" dirty="0" smtClean="0"/>
          </a:p>
          <a:p>
            <a:pPr marL="342900" indent="-342900" algn="l">
              <a:buFont typeface="Wingdings" panose="05000000000000000000" pitchFamily="2" charset="2"/>
              <a:buChar char="Ø"/>
            </a:pPr>
            <a:r>
              <a:rPr lang="en-IN" dirty="0">
                <a:hlinkClick r:id="rId7"/>
              </a:rPr>
              <a:t>http://</a:t>
            </a:r>
            <a:r>
              <a:rPr lang="en-IN" dirty="0" smtClean="0">
                <a:hlinkClick r:id="rId7"/>
              </a:rPr>
              <a:t>www.ijlret.com/Papers/Vol-3-issue-6/2-B2017160.pdf</a:t>
            </a:r>
            <a:endParaRPr lang="en-IN" dirty="0" smtClean="0"/>
          </a:p>
          <a:p>
            <a:pPr algn="l"/>
            <a:endParaRPr lang="en-IN" dirty="0" smtClean="0"/>
          </a:p>
          <a:p>
            <a:pPr marL="342900" indent="-342900" algn="l">
              <a:buFont typeface="Wingdings" panose="05000000000000000000" pitchFamily="2" charset="2"/>
              <a:buChar char="Ø"/>
            </a:pPr>
            <a:endParaRPr lang="en-IN" dirty="0" smtClean="0"/>
          </a:p>
          <a:p>
            <a:pPr marL="342900" indent="-342900" algn="l">
              <a:buFont typeface="Wingdings" panose="05000000000000000000" pitchFamily="2" charset="2"/>
              <a:buChar char="Ø"/>
            </a:pPr>
            <a:endParaRPr lang="en-IN" dirty="0" smtClean="0"/>
          </a:p>
          <a:p>
            <a:pPr marL="342900" indent="-342900" algn="l">
              <a:buFont typeface="Wingdings" panose="05000000000000000000" pitchFamily="2" charset="2"/>
              <a:buChar char="Ø"/>
            </a:pPr>
            <a:endParaRPr lang="en-IN" dirty="0" smtClean="0"/>
          </a:p>
          <a:p>
            <a:pPr marL="342900" indent="-342900" algn="l">
              <a:buFont typeface="Wingdings" panose="05000000000000000000" pitchFamily="2" charset="2"/>
              <a:buChar char="Ø"/>
            </a:pPr>
            <a:endParaRPr lang="en-US" dirty="0"/>
          </a:p>
          <a:p>
            <a:pPr marL="342900" indent="-342900" algn="l">
              <a:buFont typeface="Wingdings" panose="05000000000000000000" pitchFamily="2" charset="2"/>
              <a:buChar char="Ø"/>
            </a:pPr>
            <a:endParaRPr lang="en-US" dirty="0" smtClean="0"/>
          </a:p>
          <a:p>
            <a:pPr marL="342900" indent="-342900" algn="l">
              <a:buFont typeface="Wingdings" panose="05000000000000000000" pitchFamily="2" charset="2"/>
              <a:buChar char="Ø"/>
            </a:pPr>
            <a:endParaRPr lang="en-US" dirty="0"/>
          </a:p>
          <a:p>
            <a:pPr marL="342900" indent="-342900" algn="l">
              <a:buFont typeface="Wingdings" panose="05000000000000000000" pitchFamily="2" charset="2"/>
              <a:buChar char="Ø"/>
            </a:pPr>
            <a:endParaRPr lang="en-US" dirty="0" smtClean="0"/>
          </a:p>
          <a:p>
            <a:pPr marL="342900" indent="-342900" algn="l">
              <a:buFont typeface="Wingdings" panose="05000000000000000000" pitchFamily="2" charset="2"/>
              <a:buChar char="Ø"/>
            </a:pPr>
            <a:endParaRPr lang="en-US" dirty="0"/>
          </a:p>
          <a:p>
            <a:pPr algn="l"/>
            <a:endParaRPr lang="en-IN" dirty="0" smtClean="0"/>
          </a:p>
          <a:p>
            <a:pPr marL="342900" indent="-342900" algn="l">
              <a:buFont typeface="Wingdings" panose="05000000000000000000" pitchFamily="2" charset="2"/>
              <a:buChar char="Ø"/>
            </a:pPr>
            <a:endParaRPr lang="en-US" dirty="0" smtClean="0"/>
          </a:p>
          <a:p>
            <a:pPr marL="342900" indent="-342900" algn="l">
              <a:buFont typeface="Wingdings" panose="05000000000000000000" pitchFamily="2" charset="2"/>
              <a:buChar char="Ø"/>
            </a:pPr>
            <a:endParaRPr lang="en-US" dirty="0"/>
          </a:p>
          <a:p>
            <a:pPr marL="342900" indent="-342900" algn="l">
              <a:buFont typeface="Wingdings" panose="05000000000000000000" pitchFamily="2" charset="2"/>
              <a:buChar char="Ø"/>
            </a:pPr>
            <a:endParaRPr lang="en-US" dirty="0" smtClean="0"/>
          </a:p>
          <a:p>
            <a:pPr marL="342900" indent="-342900" algn="l">
              <a:buFont typeface="Wingdings" panose="05000000000000000000" pitchFamily="2" charset="2"/>
              <a:buChar char="Ø"/>
            </a:pPr>
            <a:endParaRPr lang="en-US" dirty="0"/>
          </a:p>
          <a:p>
            <a:pPr marL="342900" indent="-342900" algn="l">
              <a:buFont typeface="Wingdings" panose="05000000000000000000" pitchFamily="2" charset="2"/>
              <a:buChar char="Ø"/>
            </a:pPr>
            <a:endParaRPr lang="en-US" dirty="0" smtClean="0"/>
          </a:p>
          <a:p>
            <a:pPr algn="l"/>
            <a:endParaRPr lang="en-US" dirty="0"/>
          </a:p>
          <a:p>
            <a:pPr algn="l"/>
            <a:endParaRPr lang="en-IN" dirty="0"/>
          </a:p>
          <a:p>
            <a:pPr marL="342900" indent="-342900" algn="l">
              <a:buFont typeface="Wingdings" panose="05000000000000000000" pitchFamily="2" charset="2"/>
              <a:buChar char="Ø"/>
            </a:pPr>
            <a:endParaRPr lang="en-US" dirty="0" smtClean="0"/>
          </a:p>
          <a:p>
            <a:pPr marL="342900" indent="-342900" algn="l">
              <a:buFont typeface="Wingdings" panose="05000000000000000000" pitchFamily="2" charset="2"/>
              <a:buChar char="Ø"/>
            </a:pPr>
            <a:endParaRPr lang="en-US" dirty="0"/>
          </a:p>
          <a:p>
            <a:pPr marL="342900" indent="-342900" algn="l">
              <a:buFont typeface="Wingdings" panose="05000000000000000000" pitchFamily="2" charset="2"/>
              <a:buChar char="Ø"/>
            </a:pPr>
            <a:endParaRPr lang="en-IN" dirty="0" smtClean="0"/>
          </a:p>
          <a:p>
            <a:pPr marL="342900" indent="-342900" algn="l">
              <a:buFont typeface="Wingdings" panose="05000000000000000000" pitchFamily="2" charset="2"/>
              <a:buChar char="Ø"/>
            </a:pPr>
            <a:endParaRPr lang="en-US" dirty="0"/>
          </a:p>
          <a:p>
            <a:pPr marL="342900" indent="-342900" algn="l">
              <a:buFont typeface="Wingdings" panose="05000000000000000000" pitchFamily="2" charset="2"/>
              <a:buChar char="Ø"/>
            </a:pPr>
            <a:endParaRPr lang="en-IN" dirty="0"/>
          </a:p>
        </p:txBody>
      </p:sp>
    </p:spTree>
    <p:extLst>
      <p:ext uri="{BB962C8B-B14F-4D97-AF65-F5344CB8AC3E}">
        <p14:creationId xmlns:p14="http://schemas.microsoft.com/office/powerpoint/2010/main" val="39510855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8048" y="2606049"/>
            <a:ext cx="10515600" cy="1325563"/>
          </a:xfrm>
        </p:spPr>
        <p:txBody>
          <a:bodyPr/>
          <a:lstStyle/>
          <a:p>
            <a:pPr algn="ctr"/>
            <a:r>
              <a:rPr lang="en-US" sz="6000" b="1" dirty="0" smtClean="0">
                <a:effectLst>
                  <a:outerShdw blurRad="38100" dist="38100" dir="2700000" algn="tl">
                    <a:srgbClr val="000000">
                      <a:alpha val="43137"/>
                    </a:srgbClr>
                  </a:outerShdw>
                </a:effectLst>
              </a:rPr>
              <a:t>THANK</a:t>
            </a:r>
            <a:r>
              <a:rPr lang="en-US" b="1" dirty="0" smtClean="0">
                <a:effectLst>
                  <a:outerShdw blurRad="38100" dist="38100" dir="2700000" algn="tl">
                    <a:srgbClr val="000000">
                      <a:alpha val="43137"/>
                    </a:srgbClr>
                  </a:outerShdw>
                </a:effectLst>
              </a:rPr>
              <a:t> </a:t>
            </a:r>
            <a:r>
              <a:rPr lang="en-US" sz="6000" b="1" dirty="0" smtClean="0">
                <a:effectLst>
                  <a:outerShdw blurRad="38100" dist="38100" dir="2700000" algn="tl">
                    <a:srgbClr val="000000">
                      <a:alpha val="43137"/>
                    </a:srgbClr>
                  </a:outerShdw>
                </a:effectLst>
              </a:rPr>
              <a:t>YOU</a:t>
            </a:r>
            <a:endParaRPr lang="en-IN" sz="6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296177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45960" y="231818"/>
            <a:ext cx="9144000" cy="908431"/>
          </a:xfrm>
        </p:spPr>
        <p:txBody>
          <a:bodyPr>
            <a:normAutofit fontScale="90000"/>
          </a:bodyPr>
          <a:lstStyle/>
          <a:p>
            <a:pPr algn="l"/>
            <a:r>
              <a:rPr lang="en-US" dirty="0" smtClean="0"/>
              <a:t>FUNCTION:</a:t>
            </a:r>
            <a:endParaRPr lang="en-IN" dirty="0"/>
          </a:p>
        </p:txBody>
      </p:sp>
      <p:sp>
        <p:nvSpPr>
          <p:cNvPr id="7" name="Subtitle 6"/>
          <p:cNvSpPr>
            <a:spLocks noGrp="1"/>
          </p:cNvSpPr>
          <p:nvPr>
            <p:ph type="subTitle" idx="1"/>
          </p:nvPr>
        </p:nvSpPr>
        <p:spPr>
          <a:xfrm>
            <a:off x="1236371" y="1313645"/>
            <a:ext cx="9813701" cy="4829578"/>
          </a:xfrm>
        </p:spPr>
        <p:txBody>
          <a:bodyPr/>
          <a:lstStyle/>
          <a:p>
            <a:pPr marL="342900" indent="-342900" algn="l">
              <a:buFont typeface="Wingdings" panose="05000000000000000000" pitchFamily="2" charset="2"/>
              <a:buChar char="Ø"/>
            </a:pPr>
            <a:r>
              <a:rPr lang="en-US" dirty="0"/>
              <a:t>In this project, </a:t>
            </a:r>
            <a:r>
              <a:rPr lang="en-US" dirty="0" smtClean="0"/>
              <a:t>we planned to develop the device </a:t>
            </a:r>
            <a:r>
              <a:rPr lang="en-US" dirty="0"/>
              <a:t>that converts an </a:t>
            </a:r>
            <a:r>
              <a:rPr lang="en-US" dirty="0" smtClean="0"/>
              <a:t>image to </a:t>
            </a:r>
            <a:r>
              <a:rPr lang="en-US" dirty="0"/>
              <a:t>speech</a:t>
            </a:r>
            <a:r>
              <a:rPr lang="en-US" dirty="0" smtClean="0"/>
              <a:t>.</a:t>
            </a:r>
          </a:p>
          <a:p>
            <a:pPr marL="342900" indent="-342900" algn="l">
              <a:buFont typeface="Wingdings" panose="05000000000000000000" pitchFamily="2" charset="2"/>
              <a:buChar char="Ø"/>
            </a:pPr>
            <a:r>
              <a:rPr lang="en-US" dirty="0" smtClean="0"/>
              <a:t> </a:t>
            </a:r>
            <a:r>
              <a:rPr lang="en-US" dirty="0"/>
              <a:t>It is implemented using a Raspberry Pi and a Raspberry Pi camera. The image captured </a:t>
            </a:r>
            <a:r>
              <a:rPr lang="en-US" dirty="0" smtClean="0"/>
              <a:t>by raspberry pi camera will continuously </a:t>
            </a:r>
            <a:r>
              <a:rPr lang="en-US" dirty="0" err="1" smtClean="0"/>
              <a:t>transmitts</a:t>
            </a:r>
            <a:r>
              <a:rPr lang="en-US" dirty="0" smtClean="0"/>
              <a:t> to raspberry pi module for decoding image as a audio information. </a:t>
            </a:r>
          </a:p>
          <a:p>
            <a:pPr marL="342900" indent="-342900" algn="l">
              <a:buFont typeface="Wingdings" panose="05000000000000000000" pitchFamily="2" charset="2"/>
              <a:buChar char="Ø"/>
            </a:pPr>
            <a:r>
              <a:rPr lang="en-US" dirty="0" smtClean="0"/>
              <a:t>In this project we planned to create a code that plays pre-recorded audio when </a:t>
            </a:r>
            <a:r>
              <a:rPr lang="en-US" dirty="0"/>
              <a:t>you crosses</a:t>
            </a:r>
            <a:r>
              <a:rPr lang="en-US" dirty="0" smtClean="0"/>
              <a:t> the common thing (</a:t>
            </a:r>
            <a:r>
              <a:rPr lang="en-US" dirty="0" err="1" smtClean="0"/>
              <a:t>E.g</a:t>
            </a:r>
            <a:r>
              <a:rPr lang="en-US" dirty="0" smtClean="0"/>
              <a:t> A building in </a:t>
            </a:r>
            <a:r>
              <a:rPr lang="en-US" dirty="0" err="1" smtClean="0"/>
              <a:t>front,bus</a:t>
            </a:r>
            <a:r>
              <a:rPr lang="en-US" dirty="0" smtClean="0"/>
              <a:t> moves towards/</a:t>
            </a:r>
            <a:r>
              <a:rPr lang="en-US" dirty="0" err="1" smtClean="0"/>
              <a:t>away,etc</a:t>
            </a:r>
            <a:r>
              <a:rPr lang="en-US" dirty="0" smtClean="0"/>
              <a:t>..) and gives a new audio output when you see the specified thing(</a:t>
            </a:r>
            <a:r>
              <a:rPr lang="en-US" dirty="0" err="1" smtClean="0"/>
              <a:t>E.g</a:t>
            </a:r>
            <a:r>
              <a:rPr lang="en-US" dirty="0" smtClean="0"/>
              <a:t> Traffic </a:t>
            </a:r>
            <a:r>
              <a:rPr lang="en-US" dirty="0" err="1" smtClean="0"/>
              <a:t>lights,sign</a:t>
            </a:r>
            <a:r>
              <a:rPr lang="en-US" dirty="0" smtClean="0"/>
              <a:t> </a:t>
            </a:r>
            <a:r>
              <a:rPr lang="en-US" dirty="0" err="1" smtClean="0"/>
              <a:t>board,etc</a:t>
            </a:r>
            <a:r>
              <a:rPr lang="en-US" dirty="0" smtClean="0"/>
              <a:t>…)</a:t>
            </a:r>
          </a:p>
          <a:p>
            <a:pPr marL="342900" indent="-342900" algn="l">
              <a:buFont typeface="Wingdings" panose="05000000000000000000" pitchFamily="2" charset="2"/>
              <a:buChar char="Ø"/>
            </a:pPr>
            <a:r>
              <a:rPr lang="en-US" dirty="0" smtClean="0"/>
              <a:t>Comparatively low cost than the available products in the market.</a:t>
            </a:r>
          </a:p>
          <a:p>
            <a:pPr algn="l"/>
            <a:endParaRPr lang="en-IN" dirty="0"/>
          </a:p>
        </p:txBody>
      </p:sp>
    </p:spTree>
    <p:extLst>
      <p:ext uri="{BB962C8B-B14F-4D97-AF65-F5344CB8AC3E}">
        <p14:creationId xmlns:p14="http://schemas.microsoft.com/office/powerpoint/2010/main" val="2580539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203200"/>
            <a:ext cx="6400800" cy="1092200"/>
          </a:xfrm>
        </p:spPr>
        <p:txBody>
          <a:bodyPr>
            <a:normAutofit fontScale="90000"/>
          </a:bodyPr>
          <a:lstStyle/>
          <a:p>
            <a:r>
              <a:rPr lang="en-US" b="1" dirty="0" smtClean="0"/>
              <a:t>EXISTING DIVICES / ONGOING RESEARCH:</a:t>
            </a:r>
            <a:br>
              <a:rPr lang="en-US" b="1" dirty="0" smtClean="0"/>
            </a:br>
            <a:r>
              <a:rPr lang="en-US" sz="800" b="1" dirty="0"/>
              <a:t>G</a:t>
            </a:r>
            <a:r>
              <a:rPr lang="en-US" b="1" dirty="0" smtClean="0"/>
              <a:t/>
            </a:r>
            <a:br>
              <a:rPr lang="en-US" b="1" dirty="0" smtClean="0"/>
            </a:br>
            <a:r>
              <a:rPr lang="en-US" sz="3100" b="1" dirty="0" smtClean="0"/>
              <a:t>IRISVISION: </a:t>
            </a:r>
            <a:endParaRPr lang="en-IN" sz="3100" b="1" dirty="0"/>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3248" t="1108" r="18153"/>
          <a:stretch/>
        </p:blipFill>
        <p:spPr>
          <a:xfrm>
            <a:off x="7861300" y="1295400"/>
            <a:ext cx="3900487" cy="3310561"/>
          </a:xfrm>
        </p:spPr>
      </p:pic>
      <p:sp>
        <p:nvSpPr>
          <p:cNvPr id="4" name="Text Placeholder 3"/>
          <p:cNvSpPr>
            <a:spLocks noGrp="1"/>
          </p:cNvSpPr>
          <p:nvPr>
            <p:ph type="body" sz="half" idx="2"/>
          </p:nvPr>
        </p:nvSpPr>
        <p:spPr>
          <a:xfrm>
            <a:off x="800100" y="1295400"/>
            <a:ext cx="6731000" cy="5334000"/>
          </a:xfrm>
        </p:spPr>
        <p:txBody>
          <a:bodyPr>
            <a:normAutofit fontScale="92500" lnSpcReduction="10000"/>
          </a:bodyPr>
          <a:lstStyle/>
          <a:p>
            <a:pPr marL="285750" indent="-285750">
              <a:buFont typeface="Wingdings" panose="05000000000000000000" pitchFamily="2" charset="2"/>
              <a:buChar char="Ø"/>
            </a:pPr>
            <a:r>
              <a:rPr lang="en-US" sz="1800" dirty="0"/>
              <a:t>Electronic glasses, comprised of a smartphone mounted VR headset, which captures the images and offers a magnified view of the objects (within its field of view) to the viewer</a:t>
            </a:r>
          </a:p>
          <a:p>
            <a:pPr marL="285750" indent="-285750">
              <a:buFont typeface="Wingdings" panose="05000000000000000000" pitchFamily="2" charset="2"/>
              <a:buChar char="Ø"/>
            </a:pPr>
            <a:r>
              <a:rPr lang="en-US" sz="1800" dirty="0"/>
              <a:t>Highly maneuverable magnification up to 14x</a:t>
            </a:r>
          </a:p>
          <a:p>
            <a:pPr marL="285750" indent="-285750">
              <a:buFont typeface="Wingdings" panose="05000000000000000000" pitchFamily="2" charset="2"/>
              <a:buChar char="Ø"/>
            </a:pPr>
            <a:r>
              <a:rPr lang="en-US" sz="1800" dirty="0"/>
              <a:t>Boasts of a field of view up to 70-degrees, one of the broadest in the whole </a:t>
            </a:r>
            <a:r>
              <a:rPr lang="en-US" sz="1800" dirty="0" smtClean="0"/>
              <a:t>industry</a:t>
            </a:r>
            <a:endParaRPr lang="en-US" sz="1800" dirty="0"/>
          </a:p>
          <a:p>
            <a:pPr marL="285750" indent="-285750">
              <a:buFont typeface="Wingdings" panose="05000000000000000000" pitchFamily="2" charset="2"/>
              <a:buChar char="Ø"/>
            </a:pPr>
            <a:r>
              <a:rPr lang="en-US" sz="1800" dirty="0"/>
              <a:t>Helps legally blind and visually hampered in performing a host of daily activities ranging from viewing live scenes and sports events to watching their favorite shows online or anything saved in its gallery</a:t>
            </a:r>
          </a:p>
          <a:p>
            <a:pPr marL="285750" indent="-285750">
              <a:buFont typeface="Wingdings" panose="05000000000000000000" pitchFamily="2" charset="2"/>
              <a:buChar char="Ø"/>
            </a:pPr>
            <a:r>
              <a:rPr lang="en-US" sz="1800" dirty="0"/>
              <a:t>Patented “Bubble View” magnification feature designed to offer magnification within the bubble, without losing the overall context of the surrounding </a:t>
            </a:r>
            <a:r>
              <a:rPr lang="en-US" sz="1800" dirty="0" smtClean="0"/>
              <a:t>view</a:t>
            </a:r>
            <a:endParaRPr lang="en-US" sz="1800" dirty="0"/>
          </a:p>
          <a:p>
            <a:pPr marL="285750" indent="-285750">
              <a:buFont typeface="Wingdings" panose="05000000000000000000" pitchFamily="2" charset="2"/>
              <a:buChar char="Ø"/>
            </a:pPr>
            <a:r>
              <a:rPr lang="en-US" sz="1800" dirty="0"/>
              <a:t>‘</a:t>
            </a:r>
            <a:r>
              <a:rPr lang="en-US" sz="1800" dirty="0" err="1"/>
              <a:t>IrisVision</a:t>
            </a:r>
            <a:r>
              <a:rPr lang="en-US" sz="1800" dirty="0"/>
              <a:t> Assistant’ to enable users operate this low vision device through voice commands, truly making it ‘hands-free’</a:t>
            </a:r>
          </a:p>
          <a:p>
            <a:pPr marL="285750" indent="-285750">
              <a:buFont typeface="Wingdings" panose="05000000000000000000" pitchFamily="2" charset="2"/>
              <a:buChar char="Ø"/>
            </a:pPr>
            <a:r>
              <a:rPr lang="en-US" sz="1800" dirty="0"/>
              <a:t>‘Iris Reader’, another proprietary feature based on contemporary OCR techniques, through which the device can literally read you out the desired </a:t>
            </a:r>
            <a:r>
              <a:rPr lang="en-US" sz="1800" dirty="0" smtClean="0"/>
              <a:t>text</a:t>
            </a:r>
          </a:p>
          <a:p>
            <a:pPr marL="285750" indent="-285750">
              <a:buFont typeface="Wingdings" panose="05000000000000000000" pitchFamily="2" charset="2"/>
              <a:buChar char="Ø"/>
            </a:pPr>
            <a:r>
              <a:rPr lang="en-US" sz="1800" dirty="0" smtClean="0"/>
              <a:t>It was discovered by Frank </a:t>
            </a:r>
            <a:r>
              <a:rPr lang="en-US" sz="1800" dirty="0" err="1" smtClean="0"/>
              <a:t>werblin</a:t>
            </a:r>
            <a:r>
              <a:rPr lang="en-US" sz="1800" dirty="0" smtClean="0"/>
              <a:t>.</a:t>
            </a:r>
            <a:endParaRPr lang="en-US" sz="1800" dirty="0"/>
          </a:p>
          <a:p>
            <a:r>
              <a:rPr lang="en-US" sz="2000" b="1" dirty="0" smtClean="0"/>
              <a:t>PRICE:</a:t>
            </a:r>
            <a:r>
              <a:rPr lang="en-IN" sz="2000" b="1" dirty="0"/>
              <a:t> </a:t>
            </a:r>
            <a:r>
              <a:rPr lang="en-IN" sz="2000" b="1" dirty="0" smtClean="0"/>
              <a:t>₹</a:t>
            </a:r>
            <a:r>
              <a:rPr lang="en-IN" sz="2000" dirty="0" smtClean="0"/>
              <a:t> </a:t>
            </a:r>
            <a:r>
              <a:rPr lang="en-IN" sz="2000" b="1" dirty="0" smtClean="0"/>
              <a:t>2,15,609.31.</a:t>
            </a:r>
            <a:endParaRPr lang="en-IN" sz="2000" b="1" dirty="0"/>
          </a:p>
        </p:txBody>
      </p:sp>
    </p:spTree>
    <p:extLst>
      <p:ext uri="{BB962C8B-B14F-4D97-AF65-F5344CB8AC3E}">
        <p14:creationId xmlns:p14="http://schemas.microsoft.com/office/powerpoint/2010/main" val="2676485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342900"/>
            <a:ext cx="6426200" cy="914400"/>
          </a:xfrm>
        </p:spPr>
        <p:txBody>
          <a:bodyPr>
            <a:noAutofit/>
          </a:bodyPr>
          <a:lstStyle/>
          <a:p>
            <a:r>
              <a:rPr lang="en-IN" sz="2800" b="1" dirty="0" err="1" smtClean="0"/>
              <a:t>OrCAM</a:t>
            </a:r>
            <a:r>
              <a:rPr lang="en-IN" sz="2800" b="1" dirty="0" smtClean="0"/>
              <a:t> MY EYE:</a:t>
            </a:r>
            <a:r>
              <a:rPr lang="en-IN" sz="2800" b="1" dirty="0"/>
              <a:t/>
            </a:r>
            <a:br>
              <a:rPr lang="en-IN" sz="2800" b="1" dirty="0"/>
            </a:br>
            <a:endParaRPr lang="en-IN" sz="2800" b="1" dirty="0"/>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170" t="1889" r="3896" b="-1042"/>
          <a:stretch/>
        </p:blipFill>
        <p:spPr>
          <a:xfrm>
            <a:off x="7343804" y="1803400"/>
            <a:ext cx="4111596" cy="2660650"/>
          </a:xfrm>
        </p:spPr>
      </p:pic>
      <p:sp>
        <p:nvSpPr>
          <p:cNvPr id="4" name="Text Placeholder 3"/>
          <p:cNvSpPr>
            <a:spLocks noGrp="1"/>
          </p:cNvSpPr>
          <p:nvPr>
            <p:ph type="body" sz="half" idx="2"/>
          </p:nvPr>
        </p:nvSpPr>
        <p:spPr>
          <a:xfrm>
            <a:off x="635000" y="1104900"/>
            <a:ext cx="6708804" cy="5486400"/>
          </a:xfrm>
        </p:spPr>
        <p:txBody>
          <a:bodyPr>
            <a:normAutofit/>
          </a:bodyPr>
          <a:lstStyle/>
          <a:p>
            <a:pPr marL="285750" indent="-285750">
              <a:buFont typeface="Wingdings" panose="05000000000000000000" pitchFamily="2" charset="2"/>
              <a:buChar char="Ø"/>
            </a:pPr>
            <a:r>
              <a:rPr lang="en-US" sz="1800" dirty="0"/>
              <a:t>Text-to-speech is a technology that transforms written text into an audible form, that people can hear</a:t>
            </a:r>
            <a:r>
              <a:rPr lang="en-US" sz="1800" dirty="0" smtClean="0"/>
              <a:t>.</a:t>
            </a:r>
          </a:p>
          <a:p>
            <a:pPr marL="285750" indent="-285750">
              <a:buFont typeface="Wingdings" panose="05000000000000000000" pitchFamily="2" charset="2"/>
              <a:buChar char="Ø"/>
            </a:pPr>
            <a:r>
              <a:rPr lang="en-US" sz="1800" dirty="0" smtClean="0"/>
              <a:t> </a:t>
            </a:r>
            <a:r>
              <a:rPr lang="en-US" sz="1800" dirty="0"/>
              <a:t>Text-to-speech technology can process words on a computer screen or a page and convert them into audio. Text-to-speech devices like the </a:t>
            </a:r>
            <a:r>
              <a:rPr lang="en-US" sz="1800" dirty="0" err="1"/>
              <a:t>OrCam</a:t>
            </a:r>
            <a:r>
              <a:rPr lang="en-US" sz="1800" dirty="0"/>
              <a:t> </a:t>
            </a:r>
            <a:r>
              <a:rPr lang="en-US" sz="1800" dirty="0" err="1"/>
              <a:t>MyEye</a:t>
            </a:r>
            <a:r>
              <a:rPr lang="en-US" sz="1800" dirty="0"/>
              <a:t> can help people with vision loss to read text independently</a:t>
            </a:r>
            <a:r>
              <a:rPr lang="en-US" sz="1800" dirty="0" smtClean="0"/>
              <a:t>.</a:t>
            </a:r>
          </a:p>
          <a:p>
            <a:pPr marL="285750" indent="-285750">
              <a:buFont typeface="Wingdings" panose="05000000000000000000" pitchFamily="2" charset="2"/>
              <a:buChar char="Ø"/>
            </a:pPr>
            <a:r>
              <a:rPr lang="en-US" sz="1800" dirty="0"/>
              <a:t>There are two ways ,</a:t>
            </a:r>
            <a:r>
              <a:rPr lang="en-US" sz="1800" dirty="0" smtClean="0"/>
              <a:t>The </a:t>
            </a:r>
            <a:r>
              <a:rPr lang="en-US" sz="1800" dirty="0"/>
              <a:t>first is a simple text reading feature. This feature will read text from the top of the page till the end of the page. </a:t>
            </a:r>
            <a:endParaRPr lang="en-US" sz="1800" dirty="0" smtClean="0"/>
          </a:p>
          <a:p>
            <a:pPr marL="285750" indent="-285750">
              <a:buFont typeface="Wingdings" panose="05000000000000000000" pitchFamily="2" charset="2"/>
              <a:buChar char="Ø"/>
            </a:pPr>
            <a:r>
              <a:rPr lang="en-US" sz="1800" dirty="0" smtClean="0"/>
              <a:t>The </a:t>
            </a:r>
            <a:r>
              <a:rPr lang="en-US" sz="1800" dirty="0"/>
              <a:t>second option is to use the smart text reading feature. This feature allows users to verbally instruct the device to find specific information in the text. For example, when reading the electric bill, you can instruct the device to find the “total amount due”. </a:t>
            </a:r>
            <a:endParaRPr lang="en-US" sz="1800" dirty="0" smtClean="0"/>
          </a:p>
          <a:p>
            <a:pPr marL="285750" indent="-285750">
              <a:buFont typeface="Wingdings" panose="05000000000000000000" pitchFamily="2" charset="2"/>
              <a:buChar char="Ø"/>
            </a:pPr>
            <a:r>
              <a:rPr lang="en-US" sz="1800" dirty="0" smtClean="0"/>
              <a:t>It was discovered by </a:t>
            </a:r>
            <a:r>
              <a:rPr lang="en-US" sz="1800" dirty="0" err="1" smtClean="0"/>
              <a:t>prof.Amnon</a:t>
            </a:r>
            <a:r>
              <a:rPr lang="en-US" sz="1800" dirty="0" smtClean="0"/>
              <a:t> and </a:t>
            </a:r>
            <a:r>
              <a:rPr lang="en-US" sz="1800" dirty="0" err="1" smtClean="0"/>
              <a:t>Mr.Ziv</a:t>
            </a:r>
            <a:r>
              <a:rPr lang="en-US" sz="1800" dirty="0" smtClean="0"/>
              <a:t>.</a:t>
            </a:r>
          </a:p>
          <a:p>
            <a:endParaRPr lang="en-US" dirty="0" smtClean="0"/>
          </a:p>
          <a:p>
            <a:r>
              <a:rPr lang="en-US" sz="2400" b="1" dirty="0" smtClean="0"/>
              <a:t>PRICE:</a:t>
            </a:r>
            <a:r>
              <a:rPr lang="en-IN" sz="2400" dirty="0"/>
              <a:t> </a:t>
            </a:r>
            <a:r>
              <a:rPr lang="en-IN" sz="2400" b="1" dirty="0"/>
              <a:t> </a:t>
            </a:r>
            <a:r>
              <a:rPr lang="en-IN" sz="2400" b="1" dirty="0" smtClean="0"/>
              <a:t>₹</a:t>
            </a:r>
            <a:r>
              <a:rPr lang="en-IN" sz="2400" b="1" dirty="0"/>
              <a:t> </a:t>
            </a:r>
            <a:r>
              <a:rPr lang="en-IN" sz="2400" b="1" dirty="0" smtClean="0"/>
              <a:t>3,28,700.70.</a:t>
            </a:r>
            <a:endParaRPr lang="en-IN" sz="2400" b="1" dirty="0"/>
          </a:p>
        </p:txBody>
      </p:sp>
    </p:spTree>
    <p:extLst>
      <p:ext uri="{BB962C8B-B14F-4D97-AF65-F5344CB8AC3E}">
        <p14:creationId xmlns:p14="http://schemas.microsoft.com/office/powerpoint/2010/main" val="17916297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300"/>
            <a:ext cx="6540500" cy="558800"/>
          </a:xfrm>
        </p:spPr>
        <p:txBody>
          <a:bodyPr>
            <a:noAutofit/>
          </a:bodyPr>
          <a:lstStyle/>
          <a:p>
            <a:r>
              <a:rPr lang="en-US" sz="2800" b="1" dirty="0" smtClean="0"/>
              <a:t>OBSTACLE DETECTION USING ULTRASONIC SENSORS:</a:t>
            </a:r>
            <a:endParaRPr lang="en-IN" sz="2800" b="1" dirty="0"/>
          </a:p>
        </p:txBody>
      </p:sp>
      <p:sp>
        <p:nvSpPr>
          <p:cNvPr id="4" name="Text Placeholder 3"/>
          <p:cNvSpPr>
            <a:spLocks noGrp="1"/>
          </p:cNvSpPr>
          <p:nvPr>
            <p:ph type="body" sz="half" idx="2"/>
          </p:nvPr>
        </p:nvSpPr>
        <p:spPr>
          <a:xfrm>
            <a:off x="635000" y="1328608"/>
            <a:ext cx="6248400" cy="4983292"/>
          </a:xfrm>
        </p:spPr>
        <p:txBody>
          <a:bodyPr>
            <a:normAutofit lnSpcReduction="10000"/>
          </a:bodyPr>
          <a:lstStyle/>
          <a:p>
            <a:pPr marL="285750" indent="-285750" fontAlgn="base">
              <a:buFont typeface="Wingdings" panose="05000000000000000000" pitchFamily="2" charset="2"/>
              <a:buChar char="Ø"/>
            </a:pPr>
            <a:r>
              <a:rPr lang="en-US" sz="1800" dirty="0" smtClean="0"/>
              <a:t>This device </a:t>
            </a:r>
            <a:r>
              <a:rPr lang="en-US" sz="1800" dirty="0"/>
              <a:t>controls the ultrasonic emitters (one over each eye). It directs these to regularly send out a brief pulse of sound</a:t>
            </a:r>
            <a:r>
              <a:rPr lang="en-US" sz="1800" dirty="0" smtClean="0"/>
              <a:t>.</a:t>
            </a:r>
          </a:p>
          <a:p>
            <a:pPr marL="285750" indent="-285750" fontAlgn="base">
              <a:buFont typeface="Wingdings" panose="05000000000000000000" pitchFamily="2" charset="2"/>
              <a:buChar char="Ø"/>
            </a:pPr>
            <a:r>
              <a:rPr lang="en-US" sz="1800" dirty="0" smtClean="0"/>
              <a:t> </a:t>
            </a:r>
            <a:r>
              <a:rPr lang="en-US" sz="1800" dirty="0"/>
              <a:t>Each pulse lasts about 10 millionths of a second. The sound waves travel out, then bounce back to the system’s </a:t>
            </a:r>
            <a:r>
              <a:rPr lang="en-US" sz="1800" dirty="0" smtClean="0"/>
              <a:t>receivers.</a:t>
            </a:r>
          </a:p>
          <a:p>
            <a:pPr marL="285750" indent="-285750" fontAlgn="base">
              <a:buFont typeface="Wingdings" panose="05000000000000000000" pitchFamily="2" charset="2"/>
              <a:buChar char="Ø"/>
            </a:pPr>
            <a:r>
              <a:rPr lang="en-US" sz="1800" dirty="0" smtClean="0"/>
              <a:t> </a:t>
            </a:r>
            <a:r>
              <a:rPr lang="en-US" sz="1800" dirty="0"/>
              <a:t>The computer calculates how long it takes for an echo to return. The quicker that is, the closer is the object off of which it bounced</a:t>
            </a:r>
            <a:r>
              <a:rPr lang="en-US" sz="1800" dirty="0" smtClean="0"/>
              <a:t>.</a:t>
            </a:r>
          </a:p>
          <a:p>
            <a:pPr marL="285750" indent="-285750" fontAlgn="base">
              <a:buFont typeface="Wingdings" panose="05000000000000000000" pitchFamily="2" charset="2"/>
              <a:buChar char="Ø"/>
            </a:pPr>
            <a:r>
              <a:rPr lang="en-US" sz="1800" dirty="0"/>
              <a:t>The teen mounted each of its two ultrasound emitters and two receivers in small holes on the device.</a:t>
            </a:r>
          </a:p>
          <a:p>
            <a:pPr marL="285750" indent="-285750" fontAlgn="base">
              <a:buFont typeface="Wingdings" panose="05000000000000000000" pitchFamily="2" charset="2"/>
              <a:buChar char="Ø"/>
            </a:pPr>
            <a:r>
              <a:rPr lang="en-US" sz="1800" dirty="0"/>
              <a:t>The computer beeps a warning when it detects an object within 1.3 meters (4 feet) of the wearer. That warning can be heard through earphones, such as those used to listen to musical devices. If an object is closer than 50 centimeters (20 inches), the glasses actually vibrate</a:t>
            </a:r>
            <a:r>
              <a:rPr lang="en-US" sz="1800" dirty="0" smtClean="0"/>
              <a:t>.</a:t>
            </a:r>
          </a:p>
          <a:p>
            <a:pPr marL="285750" indent="-285750" fontAlgn="base">
              <a:buFont typeface="Wingdings" panose="05000000000000000000" pitchFamily="2" charset="2"/>
              <a:buChar char="Ø"/>
            </a:pPr>
            <a:r>
              <a:rPr lang="en-US" sz="1800" dirty="0" smtClean="0"/>
              <a:t>It was discovered by Axel </a:t>
            </a:r>
            <a:r>
              <a:rPr lang="en-US" sz="1800" dirty="0" err="1" smtClean="0"/>
              <a:t>toro</a:t>
            </a:r>
            <a:r>
              <a:rPr lang="en-US" sz="1800" dirty="0" smtClean="0"/>
              <a:t> </a:t>
            </a:r>
            <a:r>
              <a:rPr lang="en-US" sz="1800" dirty="0" err="1" smtClean="0"/>
              <a:t>vega</a:t>
            </a:r>
            <a:r>
              <a:rPr lang="en-US" sz="1800" dirty="0" smtClean="0"/>
              <a:t>.</a:t>
            </a:r>
          </a:p>
          <a:p>
            <a:pPr fontAlgn="base"/>
            <a:r>
              <a:rPr lang="en-US" sz="2000" b="1" dirty="0" smtClean="0"/>
              <a:t>PRICE:</a:t>
            </a:r>
          </a:p>
          <a:p>
            <a:pPr marL="285750" indent="-285750" fontAlgn="base">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16130" r="16130"/>
          <a:stretch>
            <a:fillRect/>
          </a:stretch>
        </p:blipFill>
        <p:spPr>
          <a:xfrm>
            <a:off x="7200900" y="1328608"/>
            <a:ext cx="4459288" cy="3521093"/>
          </a:xfrm>
        </p:spPr>
      </p:pic>
    </p:spTree>
    <p:extLst>
      <p:ext uri="{BB962C8B-B14F-4D97-AF65-F5344CB8AC3E}">
        <p14:creationId xmlns:p14="http://schemas.microsoft.com/office/powerpoint/2010/main" val="3160429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88" y="381000"/>
            <a:ext cx="5573712" cy="647700"/>
          </a:xfrm>
        </p:spPr>
        <p:txBody>
          <a:bodyPr>
            <a:normAutofit/>
          </a:bodyPr>
          <a:lstStyle/>
          <a:p>
            <a:r>
              <a:rPr lang="en-US" sz="2800" b="1" dirty="0" smtClean="0"/>
              <a:t>BRAIN PORT:</a:t>
            </a:r>
            <a:endParaRPr lang="en-IN" sz="2800" b="1"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t="2087" b="2087"/>
          <a:stretch>
            <a:fillRect/>
          </a:stretch>
        </p:blipFill>
        <p:spPr>
          <a:xfrm>
            <a:off x="7339068" y="1727200"/>
            <a:ext cx="4029019" cy="3181350"/>
          </a:xfrm>
        </p:spPr>
      </p:pic>
      <p:sp>
        <p:nvSpPr>
          <p:cNvPr id="4" name="Text Placeholder 3"/>
          <p:cNvSpPr>
            <a:spLocks noGrp="1"/>
          </p:cNvSpPr>
          <p:nvPr>
            <p:ph type="body" sz="half" idx="2"/>
          </p:nvPr>
        </p:nvSpPr>
        <p:spPr>
          <a:xfrm>
            <a:off x="838200" y="1143000"/>
            <a:ext cx="6134100" cy="5219700"/>
          </a:xfrm>
        </p:spPr>
        <p:txBody>
          <a:bodyPr/>
          <a:lstStyle/>
          <a:p>
            <a:pPr marL="285750" indent="-285750">
              <a:buFont typeface="Wingdings" panose="05000000000000000000" pitchFamily="2" charset="2"/>
              <a:buChar char="Ø"/>
            </a:pPr>
            <a:r>
              <a:rPr lang="en-US" sz="1800" dirty="0" smtClean="0"/>
              <a:t>A </a:t>
            </a:r>
            <a:r>
              <a:rPr lang="en-US" sz="1800" dirty="0"/>
              <a:t>small digital camera takes pictures of, say, a Stop sign, then turns that photographic information into raw digital pulses</a:t>
            </a:r>
            <a:r>
              <a:rPr lang="en-US" sz="1800" dirty="0" smtClean="0"/>
              <a:t>.</a:t>
            </a:r>
          </a:p>
          <a:p>
            <a:pPr marL="285750" indent="-285750">
              <a:buFont typeface="Wingdings" panose="05000000000000000000" pitchFamily="2" charset="2"/>
              <a:buChar char="Ø"/>
            </a:pPr>
            <a:r>
              <a:rPr lang="en-US" sz="1800" dirty="0" smtClean="0"/>
              <a:t> </a:t>
            </a:r>
            <a:r>
              <a:rPr lang="en-US" sz="1800" dirty="0"/>
              <a:t>These pulses are then sent, via that sunglasses-looking wire thing, to your tongue</a:t>
            </a:r>
            <a:r>
              <a:rPr lang="en-US" sz="1800" dirty="0" smtClean="0"/>
              <a:t>.</a:t>
            </a:r>
          </a:p>
          <a:p>
            <a:pPr marL="285750" indent="-285750">
              <a:buFont typeface="Wingdings" panose="05000000000000000000" pitchFamily="2" charset="2"/>
              <a:buChar char="Ø"/>
            </a:pPr>
            <a:r>
              <a:rPr lang="en-US" sz="1800" dirty="0" smtClean="0"/>
              <a:t> </a:t>
            </a:r>
            <a:r>
              <a:rPr lang="en-US" sz="1800" dirty="0"/>
              <a:t>Apparently the nerve endings on your tongue are such that your brain can interpret the pulses as images. A your mind’s eye sort of thing.</a:t>
            </a:r>
          </a:p>
          <a:p>
            <a:pPr marL="285750" indent="-285750">
              <a:buFont typeface="Wingdings" panose="05000000000000000000" pitchFamily="2" charset="2"/>
              <a:buChar char="Ø"/>
            </a:pPr>
            <a:r>
              <a:rPr lang="en-US" sz="1800" dirty="0"/>
              <a:t>And while the technology won’t mean that blind people will be able to read, say, The Decline and Fall of The Roman Empire, it will permit them to “see” smaller things, like road signs and basic shapes</a:t>
            </a:r>
            <a:r>
              <a:rPr lang="en-US" sz="1800" dirty="0" smtClean="0"/>
              <a:t>.</a:t>
            </a:r>
          </a:p>
          <a:p>
            <a:pPr marL="285750" indent="-285750">
              <a:buFont typeface="Wingdings" panose="05000000000000000000" pitchFamily="2" charset="2"/>
              <a:buChar char="Ø"/>
            </a:pPr>
            <a:r>
              <a:rPr lang="en-US" sz="1800" dirty="0" smtClean="0"/>
              <a:t> </a:t>
            </a:r>
            <a:r>
              <a:rPr lang="en-US" sz="1800" dirty="0"/>
              <a:t>Only about 20 hours of training is required for the user to become proficient. So, after just a few hours per day, users will be doing what they never thought possible: seeing</a:t>
            </a:r>
            <a:r>
              <a:rPr lang="en-US" sz="1800" dirty="0" smtClean="0"/>
              <a:t>!</a:t>
            </a:r>
          </a:p>
          <a:p>
            <a:pPr marL="285750" indent="-285750">
              <a:buFont typeface="Wingdings" panose="05000000000000000000" pitchFamily="2" charset="2"/>
              <a:buChar char="Ø"/>
            </a:pPr>
            <a:r>
              <a:rPr lang="en-US" sz="1800" dirty="0" smtClean="0"/>
              <a:t>It was developed by good folks at lighthouse international.</a:t>
            </a:r>
          </a:p>
          <a:p>
            <a:endParaRPr lang="en-US" dirty="0" smtClean="0"/>
          </a:p>
          <a:p>
            <a:r>
              <a:rPr lang="en-US" sz="2000" b="1" dirty="0" smtClean="0"/>
              <a:t>PRICE:</a:t>
            </a:r>
            <a:r>
              <a:rPr lang="en-IN" sz="2000" dirty="0"/>
              <a:t> </a:t>
            </a:r>
            <a:r>
              <a:rPr lang="en-IN" sz="2000" b="1" dirty="0"/>
              <a:t>₹ </a:t>
            </a:r>
            <a:r>
              <a:rPr lang="en-IN" sz="2000" b="1" dirty="0" smtClean="0"/>
              <a:t>7,30,653.97.</a:t>
            </a:r>
            <a:endParaRPr lang="en-IN" sz="2000" dirty="0"/>
          </a:p>
        </p:txBody>
      </p:sp>
    </p:spTree>
    <p:extLst>
      <p:ext uri="{BB962C8B-B14F-4D97-AF65-F5344CB8AC3E}">
        <p14:creationId xmlns:p14="http://schemas.microsoft.com/office/powerpoint/2010/main" val="3826462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800" y="330200"/>
            <a:ext cx="5923570" cy="622300"/>
          </a:xfrm>
        </p:spPr>
        <p:txBody>
          <a:bodyPr>
            <a:normAutofit/>
          </a:bodyPr>
          <a:lstStyle/>
          <a:p>
            <a:r>
              <a:rPr lang="en-US" sz="2800" b="1" dirty="0" smtClean="0"/>
              <a:t>BRAIN IMPLANT:</a:t>
            </a:r>
            <a:endParaRPr lang="en-IN" sz="2800" b="1" dirty="0"/>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1556" t="1108" r="7747"/>
          <a:stretch/>
        </p:blipFill>
        <p:spPr>
          <a:xfrm>
            <a:off x="6477352" y="1435100"/>
            <a:ext cx="5273562" cy="3403600"/>
          </a:xfrm>
        </p:spPr>
      </p:pic>
      <p:sp>
        <p:nvSpPr>
          <p:cNvPr id="4" name="Text Placeholder 3"/>
          <p:cNvSpPr>
            <a:spLocks noGrp="1"/>
          </p:cNvSpPr>
          <p:nvPr>
            <p:ph type="body" sz="half" idx="2"/>
          </p:nvPr>
        </p:nvSpPr>
        <p:spPr>
          <a:xfrm>
            <a:off x="812800" y="1435100"/>
            <a:ext cx="5435600" cy="4191000"/>
          </a:xfrm>
        </p:spPr>
        <p:txBody>
          <a:bodyPr>
            <a:normAutofit/>
          </a:bodyPr>
          <a:lstStyle/>
          <a:p>
            <a:pPr marL="285750" indent="-285750">
              <a:buFont typeface="Wingdings" panose="05000000000000000000" pitchFamily="2" charset="2"/>
              <a:buChar char="Ø"/>
            </a:pPr>
            <a:r>
              <a:rPr lang="en-US" sz="2000" dirty="0" smtClean="0"/>
              <a:t>The brain implant allows both sighted and blind participants to see the shape of letters. Such a development it’s only a step away to a “visual prosthetic” that would let blind people completely regain sight.</a:t>
            </a:r>
          </a:p>
          <a:p>
            <a:pPr marL="285750" indent="-285750">
              <a:buFont typeface="Wingdings" panose="05000000000000000000" pitchFamily="2" charset="2"/>
              <a:buChar char="Ø"/>
            </a:pPr>
            <a:r>
              <a:rPr lang="en-US" sz="2000" dirty="0" smtClean="0"/>
              <a:t>device that runs by skipping the eye and relying only on visual data from a camera right to electrodes implanted in the brain. </a:t>
            </a:r>
          </a:p>
          <a:p>
            <a:pPr marL="285750" indent="-285750">
              <a:buFont typeface="Wingdings" panose="05000000000000000000" pitchFamily="2" charset="2"/>
              <a:buChar char="Ø"/>
            </a:pPr>
            <a:r>
              <a:rPr lang="en-US" sz="2000" dirty="0" smtClean="0"/>
              <a:t>This </a:t>
            </a:r>
            <a:r>
              <a:rPr lang="en-US" sz="2000" dirty="0"/>
              <a:t>development, however, still needs time to reach its final phases, as the brain is one of the most complex organs. </a:t>
            </a:r>
            <a:endParaRPr lang="en-US" sz="2000" dirty="0" smtClean="0"/>
          </a:p>
          <a:p>
            <a:pPr marL="285750" indent="-285750">
              <a:buFont typeface="Wingdings" panose="05000000000000000000" pitchFamily="2" charset="2"/>
              <a:buChar char="Ø"/>
            </a:pPr>
            <a:r>
              <a:rPr lang="en-US" sz="2000" dirty="0" smtClean="0"/>
              <a:t>Main author of this research is Michael </a:t>
            </a:r>
            <a:r>
              <a:rPr lang="en-US" sz="2000" dirty="0" err="1" smtClean="0"/>
              <a:t>beauchamp</a:t>
            </a:r>
            <a:r>
              <a:rPr lang="en-US" sz="2000" dirty="0" smtClean="0"/>
              <a:t>.</a:t>
            </a:r>
            <a:endParaRPr lang="en-IN" sz="2000" dirty="0"/>
          </a:p>
        </p:txBody>
      </p:sp>
    </p:spTree>
    <p:extLst>
      <p:ext uri="{BB962C8B-B14F-4D97-AF65-F5344CB8AC3E}">
        <p14:creationId xmlns:p14="http://schemas.microsoft.com/office/powerpoint/2010/main" val="3236959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188" y="279400"/>
            <a:ext cx="6284912" cy="571500"/>
          </a:xfrm>
        </p:spPr>
        <p:txBody>
          <a:bodyPr/>
          <a:lstStyle/>
          <a:p>
            <a:r>
              <a:rPr lang="en-US" b="1" dirty="0"/>
              <a:t>SMART </a:t>
            </a:r>
            <a:r>
              <a:rPr lang="en-US" b="1" dirty="0" smtClean="0"/>
              <a:t>SHOES :</a:t>
            </a:r>
            <a:endParaRPr lang="en-IN" b="1" dirty="0"/>
          </a:p>
        </p:txBody>
      </p:sp>
      <p:pic>
        <p:nvPicPr>
          <p:cNvPr id="5" name="Picture Placeholder 4"/>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347" t="-195" r="451"/>
          <a:stretch/>
        </p:blipFill>
        <p:spPr>
          <a:xfrm>
            <a:off x="7474106" y="1320799"/>
            <a:ext cx="4387693" cy="2571751"/>
          </a:xfrm>
        </p:spPr>
      </p:pic>
      <p:sp>
        <p:nvSpPr>
          <p:cNvPr id="4" name="Text Placeholder 3"/>
          <p:cNvSpPr>
            <a:spLocks noGrp="1"/>
          </p:cNvSpPr>
          <p:nvPr>
            <p:ph type="body" sz="half" idx="2"/>
          </p:nvPr>
        </p:nvSpPr>
        <p:spPr>
          <a:xfrm>
            <a:off x="685800" y="1016000"/>
            <a:ext cx="6210300" cy="5410200"/>
          </a:xfrm>
        </p:spPr>
        <p:txBody>
          <a:bodyPr>
            <a:normAutofit/>
          </a:bodyPr>
          <a:lstStyle/>
          <a:p>
            <a:pPr marL="285750" indent="-285750">
              <a:buFont typeface="Wingdings" panose="05000000000000000000" pitchFamily="2" charset="2"/>
              <a:buChar char="Ø"/>
            </a:pPr>
            <a:r>
              <a:rPr lang="en-US" sz="2400" dirty="0" smtClean="0"/>
              <a:t>This </a:t>
            </a:r>
            <a:r>
              <a:rPr lang="en-US" sz="2400" dirty="0"/>
              <a:t>shoe will be enriched with various sensors with </a:t>
            </a:r>
            <a:r>
              <a:rPr lang="en-US" sz="2400" dirty="0" smtClean="0"/>
              <a:t>their </a:t>
            </a:r>
            <a:r>
              <a:rPr lang="en-US" sz="2400" dirty="0"/>
              <a:t>numerous features which would help blind persons to make there way to destination</a:t>
            </a:r>
            <a:r>
              <a:rPr lang="en-US" sz="2400" dirty="0" smtClean="0"/>
              <a:t>.</a:t>
            </a:r>
          </a:p>
          <a:p>
            <a:pPr marL="285750" indent="-285750">
              <a:buFont typeface="Wingdings" panose="05000000000000000000" pitchFamily="2" charset="2"/>
              <a:buChar char="Ø"/>
            </a:pPr>
            <a:r>
              <a:rPr lang="en-US" sz="2400" dirty="0" smtClean="0"/>
              <a:t> </a:t>
            </a:r>
            <a:r>
              <a:rPr lang="en-US" sz="2400" dirty="0"/>
              <a:t>Nowadays  Android is a part of everyone’s life ,so in order to handle the stuffs present near them , that’s why we are connecting the android application to smart shoes which would be providing a hearing sensation to the person wearing that shoes which will inform them were the obstacle is, and  providing them a secure way to destination</a:t>
            </a:r>
            <a:r>
              <a:rPr lang="en-US" sz="2400" dirty="0" smtClean="0"/>
              <a:t>.</a:t>
            </a:r>
          </a:p>
          <a:p>
            <a:pPr marL="285750" indent="-285750">
              <a:buFont typeface="Wingdings" panose="05000000000000000000" pitchFamily="2" charset="2"/>
              <a:buChar char="Ø"/>
            </a:pPr>
            <a:r>
              <a:rPr lang="en-US" sz="2400" b="1" dirty="0" smtClean="0"/>
              <a:t>PRICE:</a:t>
            </a:r>
            <a:endParaRPr lang="en-IN" sz="2400" b="1" dirty="0"/>
          </a:p>
        </p:txBody>
      </p:sp>
    </p:spTree>
    <p:extLst>
      <p:ext uri="{BB962C8B-B14F-4D97-AF65-F5344CB8AC3E}">
        <p14:creationId xmlns:p14="http://schemas.microsoft.com/office/powerpoint/2010/main" val="32620517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2314</TotalTime>
  <Words>1557</Words>
  <Application>Microsoft Office PowerPoint</Application>
  <PresentationFormat>Widescreen</PresentationFormat>
  <Paragraphs>202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Department of Electrical &amp; Electronics Engineering</vt:lpstr>
      <vt:lpstr>OBJECTIVE:</vt:lpstr>
      <vt:lpstr>FUNCTION:</vt:lpstr>
      <vt:lpstr>EXISTING DIVICES / ONGOING RESEARCH: G IRISVISION: </vt:lpstr>
      <vt:lpstr>OrCAM MY EYE: </vt:lpstr>
      <vt:lpstr>OBSTACLE DETECTION USING ULTRASONIC SENSORS:</vt:lpstr>
      <vt:lpstr>BRAIN PORT:</vt:lpstr>
      <vt:lpstr>BRAIN IMPLANT:</vt:lpstr>
      <vt:lpstr>SMART SHOES :</vt:lpstr>
      <vt:lpstr>BLOCK DIAGRAM:</vt:lpstr>
      <vt:lpstr>OVERVIWE OF THE BLOCK DIAGRAM:</vt:lpstr>
      <vt:lpstr> COMPONENTS:</vt:lpstr>
      <vt:lpstr>HARDWARE DISCRIPTION:</vt:lpstr>
      <vt:lpstr>RASPBERRY PI CAMERA:</vt:lpstr>
      <vt:lpstr>ULTRASONIC SENSOR:</vt:lpstr>
      <vt:lpstr>EARPHONES/SPEAKER:</vt:lpstr>
      <vt:lpstr>SOFTWARE PROPERTIES:</vt:lpstr>
      <vt:lpstr>ALGORITHMS:</vt:lpstr>
      <vt:lpstr>CONVERSION OF TEXT TO SPEECH:</vt:lpstr>
      <vt:lpstr>IMAGE CLASSIFICATION:</vt:lpstr>
      <vt:lpstr>YOLOv3:</vt:lpstr>
      <vt:lpstr>FLOW CHART :</vt:lpstr>
      <vt:lpstr>ADVANTAGES:</vt:lpstr>
      <vt:lpstr>REFERENCE: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Electrical &amp; Electronics Engineering</dc:title>
  <dc:creator>SG Enterprises</dc:creator>
  <cp:lastModifiedBy>SG Enterprises</cp:lastModifiedBy>
  <cp:revision>116</cp:revision>
  <dcterms:created xsi:type="dcterms:W3CDTF">2021-02-11T16:08:07Z</dcterms:created>
  <dcterms:modified xsi:type="dcterms:W3CDTF">2021-04-09T03:10:00Z</dcterms:modified>
</cp:coreProperties>
</file>