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539" r:id="rId5"/>
    <p:sldId id="541" r:id="rId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777">
          <p15:clr>
            <a:srgbClr val="A4A3A4"/>
          </p15:clr>
        </p15:guide>
        <p15:guide id="2" orient="horz" pos="231">
          <p15:clr>
            <a:srgbClr val="A4A3A4"/>
          </p15:clr>
        </p15:guide>
        <p15:guide id="3" pos="4405">
          <p15:clr>
            <a:srgbClr val="A4A3A4"/>
          </p15:clr>
        </p15:guide>
        <p15:guide id="4" pos="218">
          <p15:clr>
            <a:srgbClr val="A4A3A4"/>
          </p15:clr>
        </p15:guide>
        <p15:guide id="5" pos="19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90FEAA"/>
    <a:srgbClr val="E3E3FD"/>
    <a:srgbClr val="F5E7B5"/>
    <a:srgbClr val="560264"/>
    <a:srgbClr val="A5EB5F"/>
    <a:srgbClr val="A0F133"/>
    <a:srgbClr val="57F53D"/>
    <a:srgbClr val="3DF15B"/>
    <a:srgbClr val="4DC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8551" autoAdjust="0"/>
  </p:normalViewPr>
  <p:slideViewPr>
    <p:cSldViewPr snapToGrid="0">
      <p:cViewPr varScale="1">
        <p:scale>
          <a:sx n="74" d="100"/>
          <a:sy n="74" d="100"/>
        </p:scale>
        <p:origin x="1296" y="60"/>
      </p:cViewPr>
      <p:guideLst>
        <p:guide orient="horz" pos="2777"/>
        <p:guide orient="horz" pos="231"/>
        <p:guide pos="4405"/>
        <p:guide pos="218"/>
        <p:guide pos="194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78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charset="0"/>
              </a:defRPr>
            </a:lvl1pPr>
          </a:lstStyle>
          <a:p>
            <a:pPr>
              <a:defRPr/>
            </a:pPr>
            <a:fld id="{8E4870D7-62FC-4546-9AB0-B995F07A9F47}" type="slidenum">
              <a:rPr lang="en-US"/>
              <a:pPr>
                <a:defRPr/>
              </a:pPr>
              <a:t>‹#›</a:t>
            </a:fld>
            <a:endParaRPr lang="en-US" dirty="0"/>
          </a:p>
        </p:txBody>
      </p:sp>
    </p:spTree>
    <p:extLst>
      <p:ext uri="{BB962C8B-B14F-4D97-AF65-F5344CB8AC3E}">
        <p14:creationId xmlns:p14="http://schemas.microsoft.com/office/powerpoint/2010/main" val="1651870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3282865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Line 113"/>
          <p:cNvSpPr>
            <a:spLocks noChangeShapeType="1"/>
          </p:cNvSpPr>
          <p:nvPr userDrawn="1"/>
        </p:nvSpPr>
        <p:spPr bwMode="gray">
          <a:xfrm>
            <a:off x="0" y="3429000"/>
            <a:ext cx="9144000" cy="0"/>
          </a:xfrm>
          <a:prstGeom prst="line">
            <a:avLst/>
          </a:prstGeom>
          <a:noFill/>
          <a:ln w="9525">
            <a:solidFill>
              <a:schemeClr val="bg1"/>
            </a:solidFill>
            <a:round/>
            <a:headEnd/>
            <a:tailEnd/>
          </a:ln>
          <a:effectLst/>
        </p:spPr>
        <p:txBody>
          <a:bodyPr/>
          <a:lstStyle/>
          <a:p>
            <a:pPr>
              <a:defRPr/>
            </a:pPr>
            <a:endParaRPr lang="en-US" dirty="0">
              <a:latin typeface="Arial" charset="0"/>
            </a:endParaRPr>
          </a:p>
        </p:txBody>
      </p:sp>
      <p:pic>
        <p:nvPicPr>
          <p:cNvPr id="3" name="Picture 5" descr="Shark_2_6061-22.jpg"/>
          <p:cNvPicPr>
            <a:picLocks noChangeAspect="1"/>
          </p:cNvPicPr>
          <p:nvPr userDrawn="1"/>
        </p:nvPicPr>
        <p:blipFill>
          <a:blip r:embed="rId2" cstate="print"/>
          <a:srcRect/>
          <a:stretch>
            <a:fillRect/>
          </a:stretch>
        </p:blipFill>
        <p:spPr bwMode="auto">
          <a:xfrm>
            <a:off x="0" y="0"/>
            <a:ext cx="9144000" cy="6858000"/>
          </a:xfrm>
          <a:prstGeom prst="rect">
            <a:avLst/>
          </a:prstGeom>
          <a:solidFill>
            <a:schemeClr val="accent2"/>
          </a:solidFill>
          <a:ln w="9525">
            <a:noFill/>
            <a:miter lim="800000"/>
            <a:headEnd/>
            <a:tailEnd/>
          </a:ln>
        </p:spPr>
      </p:pic>
      <p:pic>
        <p:nvPicPr>
          <p:cNvPr id="4" name="Picture 112"/>
          <p:cNvPicPr>
            <a:picLocks noChangeAspect="1" noChangeArrowheads="1"/>
          </p:cNvPicPr>
          <p:nvPr userDrawn="1"/>
        </p:nvPicPr>
        <p:blipFill>
          <a:blip r:embed="rId3" cstate="print"/>
          <a:srcRect/>
          <a:stretch>
            <a:fillRect/>
          </a:stretch>
        </p:blipFill>
        <p:spPr bwMode="gray">
          <a:xfrm>
            <a:off x="271463" y="2149475"/>
            <a:ext cx="3821112" cy="18859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231E78CC-D66B-4EB4-B5BD-2002CBB8950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312738"/>
            <a:ext cx="2057400" cy="5559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3127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03A27C3B-2EEC-4FC2-AEDE-F29E7A2414B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35000" y="312738"/>
            <a:ext cx="6870700" cy="8255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06400" y="1346200"/>
            <a:ext cx="4038600" cy="4525963"/>
          </a:xfrm>
        </p:spPr>
        <p:txBody>
          <a:bodyPr/>
          <a:lstStyle/>
          <a:p>
            <a:pPr lvl="0"/>
            <a:endParaRPr lang="en-US" noProof="0" dirty="0" smtClean="0"/>
          </a:p>
        </p:txBody>
      </p:sp>
      <p:sp>
        <p:nvSpPr>
          <p:cNvPr id="4" name="Text Placeholder 3"/>
          <p:cNvSpPr>
            <a:spLocks noGrp="1"/>
          </p:cNvSpPr>
          <p:nvPr>
            <p:ph type="body" sz="half" idx="2"/>
          </p:nvPr>
        </p:nvSpPr>
        <p:spPr>
          <a:xfrm>
            <a:off x="4597400" y="1346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F1276F69-F566-4ECA-84FE-DE25D309E524}"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0" y="312738"/>
            <a:ext cx="6870700" cy="8255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46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7400" y="1346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97400" y="3684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7" name="Rectangle 6"/>
          <p:cNvSpPr>
            <a:spLocks noGrp="1" noChangeArrowheads="1"/>
          </p:cNvSpPr>
          <p:nvPr>
            <p:ph type="sldNum" sz="quarter" idx="11"/>
          </p:nvPr>
        </p:nvSpPr>
        <p:spPr/>
        <p:txBody>
          <a:bodyPr/>
          <a:lstStyle>
            <a:lvl1pPr>
              <a:defRPr/>
            </a:lvl1pPr>
          </a:lstStyle>
          <a:p>
            <a:pPr>
              <a:defRPr/>
            </a:pPr>
            <a:fld id="{53454EF1-5725-408E-A4FB-81B47A4D4F7C}"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sp>
        <p:nvSpPr>
          <p:cNvPr id="5" name="TextBox 6"/>
          <p:cNvSpPr txBox="1"/>
          <p:nvPr userDrawn="1"/>
        </p:nvSpPr>
        <p:spPr>
          <a:xfrm>
            <a:off x="466725" y="6249988"/>
            <a:ext cx="2620269" cy="230832"/>
          </a:xfrm>
          <a:prstGeom prst="rect">
            <a:avLst/>
          </a:prstGeom>
          <a:noFill/>
        </p:spPr>
        <p:txBody>
          <a:bodyPr wrap="none" lIns="0">
            <a:spAutoFit/>
          </a:bodyPr>
          <a:lstStyle/>
          <a:p>
            <a:pPr>
              <a:defRPr/>
            </a:pPr>
            <a:r>
              <a:rPr lang="en-US" sz="900" dirty="0" smtClean="0"/>
              <a:t>Copyright © 2012 Accenture All Rights Reserved.</a:t>
            </a:r>
            <a:endParaRPr lang="en-US" sz="900" dirty="0"/>
          </a:p>
        </p:txBody>
      </p:sp>
      <p:sp>
        <p:nvSpPr>
          <p:cNvPr id="10" name="Title 9"/>
          <p:cNvSpPr>
            <a:spLocks noGrp="1"/>
          </p:cNvSpPr>
          <p:nvPr>
            <p:ph type="title"/>
          </p:nvPr>
        </p:nvSpPr>
        <p:spPr>
          <a:xfrm>
            <a:off x="447675" y="0"/>
            <a:ext cx="8229600" cy="756349"/>
          </a:xfrm>
        </p:spPr>
        <p:txBody>
          <a:bodyPr bIns="0"/>
          <a:lstStyle>
            <a:lvl1pPr>
              <a:lnSpc>
                <a:spcPts val="2600"/>
              </a:lnSpc>
              <a:defRPr sz="2400" spc="-100" baseline="0">
                <a:solidFill>
                  <a:schemeClr val="tx1"/>
                </a:solidFill>
              </a:defRPr>
            </a:lvl1pPr>
          </a:lstStyle>
          <a:p>
            <a:r>
              <a:rPr lang="en-US" dirty="0" smtClean="0"/>
              <a:t>Click to edit Master title style</a:t>
            </a:r>
            <a:endParaRPr lang="en-US" dirty="0"/>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1"/>
          </p:nvPr>
        </p:nvSpPr>
        <p:spPr>
          <a:xfrm>
            <a:off x="444627" y="731520"/>
            <a:ext cx="8229600" cy="356616"/>
          </a:xfrm>
          <a:prstGeom prst="rect">
            <a:avLst/>
          </a:prstGeom>
        </p:spPr>
        <p:txBody>
          <a:bodyPr lIns="0"/>
          <a:lstStyle>
            <a:lvl1pPr marL="0">
              <a:lnSpc>
                <a:spcPts val="2400"/>
              </a:lnSpc>
              <a:spcBef>
                <a:spcPts val="0"/>
              </a:spcBef>
              <a:defRPr sz="2200" spc="-100" baseline="0">
                <a:solidFill>
                  <a:srgbClr val="6688BB"/>
                </a:solidFill>
              </a:defRPr>
            </a:lvl1pPr>
          </a:lstStyle>
          <a:p>
            <a:pPr lvl="0"/>
            <a:r>
              <a:rPr lang="en-US" dirty="0" smtClean="0"/>
              <a:t>Click to edit Master text styles</a:t>
            </a:r>
          </a:p>
        </p:txBody>
      </p:sp>
      <p:sp>
        <p:nvSpPr>
          <p:cNvPr id="8" name="Slide Number Placeholder 22"/>
          <p:cNvSpPr>
            <a:spLocks noGrp="1"/>
          </p:cNvSpPr>
          <p:nvPr>
            <p:ph type="sldNum" sz="quarter" idx="12"/>
          </p:nvPr>
        </p:nvSpPr>
        <p:spPr>
          <a:xfrm>
            <a:off x="8264525" y="6269038"/>
            <a:ext cx="536575" cy="246062"/>
          </a:xfrm>
        </p:spPr>
        <p:txBody>
          <a:bodyPr/>
          <a:lstStyle>
            <a:lvl1pPr>
              <a:defRPr sz="1000">
                <a:solidFill>
                  <a:schemeClr val="tx1"/>
                </a:solidFill>
              </a:defRPr>
            </a:lvl1pPr>
          </a:lstStyle>
          <a:p>
            <a:pPr>
              <a:defRPr/>
            </a:pPr>
            <a:fld id="{E0CB6568-1822-47F2-966B-DEF02ECC8F3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1026" name="Picture 2" descr="\\psf\Host\Volumes\creative\1_CURRENT JOBS\120 Accenture BPO\120-312 Business Services PPT \Hi Res\iStock_000020339358Medium.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792" y="1402075"/>
            <a:ext cx="4319445" cy="43163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cc_Sig_blk_WarmRed_rgb.png"/>
          <p:cNvPicPr>
            <a:picLocks noChangeAspect="1"/>
          </p:cNvPicPr>
          <p:nvPr userDrawn="1"/>
        </p:nvPicPr>
        <p:blipFill>
          <a:blip r:embed="rId3" cstate="print"/>
          <a:stretch>
            <a:fillRect/>
          </a:stretch>
        </p:blipFill>
        <p:spPr>
          <a:xfrm>
            <a:off x="450828" y="5681190"/>
            <a:ext cx="2427544" cy="694944"/>
          </a:xfrm>
          <a:prstGeom prst="rect">
            <a:avLst/>
          </a:prstGeom>
        </p:spPr>
      </p:pic>
      <p:pic>
        <p:nvPicPr>
          <p:cNvPr id="29" name="Picture 28" descr="ACC_fm_core_black_WarmRed_rgb.png"/>
          <p:cNvPicPr>
            <a:picLocks noChangeAspect="1"/>
          </p:cNvPicPr>
          <p:nvPr userDrawn="1"/>
        </p:nvPicPr>
        <p:blipFill>
          <a:blip r:embed="rId4" cstate="print"/>
          <a:stretch>
            <a:fillRect/>
          </a:stretch>
        </p:blipFill>
        <p:spPr>
          <a:xfrm>
            <a:off x="5687568" y="3240438"/>
            <a:ext cx="3081528" cy="2074992"/>
          </a:xfrm>
          <a:prstGeom prst="rect">
            <a:avLst/>
          </a:prstGeom>
        </p:spPr>
      </p:pic>
      <p:cxnSp>
        <p:nvCxnSpPr>
          <p:cNvPr id="4" name="Straight Connector 9"/>
          <p:cNvCxnSpPr>
            <a:cxnSpLocks noChangeShapeType="1"/>
          </p:cNvCxnSpPr>
          <p:nvPr userDrawn="1"/>
        </p:nvCxnSpPr>
        <p:spPr bwMode="auto">
          <a:xfrm>
            <a:off x="452437" y="6570028"/>
            <a:ext cx="8691563" cy="0"/>
          </a:xfrm>
          <a:prstGeom prst="line">
            <a:avLst/>
          </a:prstGeom>
          <a:noFill/>
          <a:ln w="12700">
            <a:solidFill>
              <a:schemeClr val="tx1"/>
            </a:solidFill>
            <a:round/>
            <a:headEnd/>
            <a:tailEnd/>
          </a:ln>
        </p:spPr>
      </p:cxnSp>
      <p:sp>
        <p:nvSpPr>
          <p:cNvPr id="2" name="Title 1"/>
          <p:cNvSpPr>
            <a:spLocks noGrp="1"/>
          </p:cNvSpPr>
          <p:nvPr>
            <p:ph type="ctrTitle" hasCustomPrompt="1"/>
          </p:nvPr>
        </p:nvSpPr>
        <p:spPr>
          <a:xfrm>
            <a:off x="444414" y="619214"/>
            <a:ext cx="8242386" cy="1387007"/>
          </a:xfrm>
          <a:prstGeom prst="rect">
            <a:avLst/>
          </a:prstGeom>
        </p:spPr>
        <p:txBody>
          <a:bodyPr tIns="0" anchor="t" anchorCtr="0">
            <a:noAutofit/>
          </a:bodyPr>
          <a:lstStyle>
            <a:lvl1pPr algn="l">
              <a:lnSpc>
                <a:spcPts val="3900"/>
              </a:lnSpc>
              <a:defRPr sz="3600" b="0" spc="-10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pic>
        <p:nvPicPr>
          <p:cNvPr id="32" name="Picture 15" descr="Acc_StrategyLine_English_blk_RGB.png"/>
          <p:cNvPicPr>
            <a:picLocks noChangeAspect="1"/>
          </p:cNvPicPr>
          <p:nvPr userDrawn="1"/>
        </p:nvPicPr>
        <p:blipFill>
          <a:blip r:embed="rId5" cstate="print"/>
          <a:srcRect/>
          <a:stretch>
            <a:fillRect/>
          </a:stretch>
        </p:blipFill>
        <p:spPr bwMode="auto">
          <a:xfrm>
            <a:off x="6163056" y="6245352"/>
            <a:ext cx="2523744" cy="178351"/>
          </a:xfrm>
          <a:prstGeom prst="rect">
            <a:avLst/>
          </a:prstGeom>
          <a:noFill/>
          <a:ln w="9525">
            <a:noFill/>
            <a:miter lim="800000"/>
            <a:headEnd/>
            <a:tailEnd/>
          </a:ln>
        </p:spPr>
      </p:pic>
    </p:spTree>
    <p:extLst>
      <p:ext uri="{BB962C8B-B14F-4D97-AF65-F5344CB8AC3E}">
        <p14:creationId xmlns:p14="http://schemas.microsoft.com/office/powerpoint/2010/main" val="26574499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p>
          <a:p>
            <a:pPr>
              <a:defRPr/>
            </a:pPr>
            <a:r>
              <a:rPr lang="en-US" dirty="0" smtClean="0"/>
              <a:t>.</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9020F4BB-37A1-424C-B92A-E0605E901A9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61866597-1354-4689-907A-D25F88EFA20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46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7400" y="1346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82DF685D-420F-45A2-BD11-CCCA0B39D58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A79FAA9F-5533-456A-B88D-34AED3E8C78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5559" y="312738"/>
            <a:ext cx="8276995" cy="825500"/>
          </a:xfrm>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4" name="Rectangle 6"/>
          <p:cNvSpPr>
            <a:spLocks noGrp="1" noChangeArrowheads="1"/>
          </p:cNvSpPr>
          <p:nvPr>
            <p:ph type="sldNum" sz="quarter" idx="11"/>
          </p:nvPr>
        </p:nvSpPr>
        <p:spPr/>
        <p:txBody>
          <a:bodyPr/>
          <a:lstStyle>
            <a:lvl1pPr>
              <a:defRPr/>
            </a:lvl1pPr>
          </a:lstStyle>
          <a:p>
            <a:pPr>
              <a:defRPr/>
            </a:pPr>
            <a:fld id="{C695F4E9-5486-4993-8D0C-443949FF02E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3" name="Rectangle 6"/>
          <p:cNvSpPr>
            <a:spLocks noGrp="1" noChangeArrowheads="1"/>
          </p:cNvSpPr>
          <p:nvPr>
            <p:ph type="sldNum" sz="quarter" idx="11"/>
          </p:nvPr>
        </p:nvSpPr>
        <p:spPr/>
        <p:txBody>
          <a:bodyPr/>
          <a:lstStyle>
            <a:lvl1pPr>
              <a:defRPr/>
            </a:lvl1pPr>
          </a:lstStyle>
          <a:p>
            <a:pPr>
              <a:defRPr/>
            </a:pPr>
            <a:fld id="{B59B4750-14BF-4595-A5AE-5FBC46A4EBB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554B97C9-BECE-4400-90A2-98E2518F104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solidFill>
                  <a:schemeClr val="tx1"/>
                </a:solidFill>
              </a:defRPr>
            </a:lvl1pPr>
          </a:lstStyle>
          <a:p>
            <a:pPr>
              <a:defRPr/>
            </a:pPr>
            <a:r>
              <a:rPr lang="en-US" dirty="0" smtClean="0"/>
              <a:t>Copyright © 2012 Accenture All Rights Reserved.</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18E3DEB3-AA4C-4137-9EC4-F0E7F9D6EAB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5000" y="312738"/>
            <a:ext cx="6870700" cy="8255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06400" y="1346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173038" y="6534150"/>
            <a:ext cx="5211762"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000000"/>
                </a:solidFill>
                <a:latin typeface="Arial" charset="0"/>
              </a:defRPr>
            </a:lvl1pPr>
          </a:lstStyle>
          <a:p>
            <a:pPr>
              <a:defRPr/>
            </a:pPr>
            <a:r>
              <a:rPr lang="en-US" dirty="0" smtClean="0"/>
              <a:t>Copyright © 2012 Accenture All Rights Reserved.</a:t>
            </a:r>
            <a:endParaRPr lang="en-US" dirty="0"/>
          </a:p>
        </p:txBody>
      </p:sp>
      <p:sp>
        <p:nvSpPr>
          <p:cNvPr id="1030" name="Rectangle 6"/>
          <p:cNvSpPr>
            <a:spLocks noGrp="1" noChangeArrowheads="1"/>
          </p:cNvSpPr>
          <p:nvPr>
            <p:ph type="sldNum" sz="quarter" idx="4"/>
          </p:nvPr>
        </p:nvSpPr>
        <p:spPr bwMode="auto">
          <a:xfrm>
            <a:off x="6921500" y="6534150"/>
            <a:ext cx="2133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atin typeface="Arial" charset="0"/>
              </a:defRPr>
            </a:lvl1pPr>
          </a:lstStyle>
          <a:p>
            <a:pPr>
              <a:defRPr/>
            </a:pPr>
            <a:fld id="{1401B2D5-461E-458B-823E-609E32ECF93C}" type="slidenum">
              <a:rPr lang="en-US"/>
              <a:pPr>
                <a:defRPr/>
              </a:pPr>
              <a:t>‹#›</a:t>
            </a:fld>
            <a:endParaRPr lang="en-US" dirty="0"/>
          </a:p>
        </p:txBody>
      </p:sp>
      <p:sp>
        <p:nvSpPr>
          <p:cNvPr id="9" name="Rectangle 8"/>
          <p:cNvSpPr/>
          <p:nvPr userDrawn="1"/>
        </p:nvSpPr>
        <p:spPr bwMode="auto">
          <a:xfrm>
            <a:off x="0" y="0"/>
            <a:ext cx="9144000" cy="1173163"/>
          </a:xfrm>
          <a:prstGeom prst="rect">
            <a:avLst/>
          </a:prstGeom>
          <a:solidFill>
            <a:schemeClr val="accent6">
              <a:lumMod val="75000"/>
            </a:schemeClr>
          </a:solidFill>
          <a:ln w="9525" cap="flat" cmpd="sng" algn="ctr">
            <a:solidFill>
              <a:schemeClr val="accent6">
                <a:lumMod val="75000"/>
              </a:schemeClr>
            </a:solidFill>
            <a:prstDash val="solid"/>
            <a:round/>
            <a:headEnd type="none" w="med" len="med"/>
            <a:tailEnd type="none" w="med" len="med"/>
          </a:ln>
          <a:effectLst/>
        </p:spPr>
        <p:txBody>
          <a:bodyPr/>
          <a:lstStyle/>
          <a:p>
            <a:pPr eaLnBrk="0" hangingPunct="0">
              <a:lnSpc>
                <a:spcPct val="80000"/>
              </a:lnSpc>
              <a:defRPr/>
            </a:pPr>
            <a:endParaRPr lang="en-US" sz="3200" b="1" dirty="0"/>
          </a:p>
        </p:txBody>
      </p:sp>
    </p:spTree>
  </p:cSld>
  <p:clrMap bg1="lt1" tx1="dk1" bg2="lt2" tx2="dk2" accent1="accent1" accent2="accent2" accent3="accent3" accent4="accent4" accent5="accent5" accent6="accent6" hlink="hlink" folHlink="folHlink"/>
  <p:sldLayoutIdLst>
    <p:sldLayoutId id="2147484579"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 id="2147484590" r:id="rId12"/>
    <p:sldLayoutId id="2147484591" r:id="rId13"/>
    <p:sldLayoutId id="2147484593" r:id="rId14"/>
    <p:sldLayoutId id="2147484594" r:id="rId15"/>
  </p:sldLayoutIdLst>
  <p:hf hd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charset="0"/>
        </a:defRPr>
      </a:lvl2pPr>
      <a:lvl3pPr algn="l" rtl="0" eaLnBrk="0" fontAlgn="base" hangingPunct="0">
        <a:spcBef>
          <a:spcPct val="0"/>
        </a:spcBef>
        <a:spcAft>
          <a:spcPct val="0"/>
        </a:spcAft>
        <a:defRPr sz="2800" b="1">
          <a:solidFill>
            <a:schemeClr val="tx2"/>
          </a:solidFill>
          <a:latin typeface="Arial" charset="0"/>
        </a:defRPr>
      </a:lvl3pPr>
      <a:lvl4pPr algn="l" rtl="0" eaLnBrk="0" fontAlgn="base" hangingPunct="0">
        <a:spcBef>
          <a:spcPct val="0"/>
        </a:spcBef>
        <a:spcAft>
          <a:spcPct val="0"/>
        </a:spcAft>
        <a:defRPr sz="2800" b="1">
          <a:solidFill>
            <a:schemeClr val="tx2"/>
          </a:solidFill>
          <a:latin typeface="Arial" charset="0"/>
        </a:defRPr>
      </a:lvl4pPr>
      <a:lvl5pPr algn="l" rtl="0" eaLnBrk="0" fontAlgn="base" hangingPunct="0">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28600" indent="-228600" algn="l" rtl="0" eaLnBrk="0" fontAlgn="base" hangingPunct="0">
        <a:spcBef>
          <a:spcPct val="20000"/>
        </a:spcBef>
        <a:spcAft>
          <a:spcPct val="0"/>
        </a:spcAft>
        <a:buChar char="•"/>
        <a:defRPr sz="2800">
          <a:solidFill>
            <a:schemeClr val="tx1"/>
          </a:solidFill>
          <a:latin typeface="+mn-lt"/>
          <a:ea typeface="+mn-ea"/>
          <a:cs typeface="+mn-cs"/>
        </a:defRPr>
      </a:lvl1pPr>
      <a:lvl2pPr marL="635000" indent="-292100" algn="l" rtl="0" eaLnBrk="0" fontAlgn="base" hangingPunct="0">
        <a:spcBef>
          <a:spcPct val="20000"/>
        </a:spcBef>
        <a:spcAft>
          <a:spcPct val="0"/>
        </a:spcAft>
        <a:buChar char="–"/>
        <a:defRPr sz="2400">
          <a:solidFill>
            <a:schemeClr val="tx1"/>
          </a:solidFill>
          <a:latin typeface="+mn-lt"/>
        </a:defRPr>
      </a:lvl2pPr>
      <a:lvl3pPr marL="977900" indent="-228600" algn="l" rtl="0" eaLnBrk="0" fontAlgn="base" hangingPunct="0">
        <a:spcBef>
          <a:spcPct val="20000"/>
        </a:spcBef>
        <a:spcAft>
          <a:spcPct val="0"/>
        </a:spcAft>
        <a:buChar char="•"/>
        <a:defRPr sz="2000">
          <a:solidFill>
            <a:schemeClr val="tx1"/>
          </a:solidFill>
          <a:latin typeface="+mn-lt"/>
        </a:defRPr>
      </a:lvl3pPr>
      <a:lvl4pPr marL="1320800" indent="-228600" algn="l" rtl="0" eaLnBrk="0" fontAlgn="base" hangingPunct="0">
        <a:spcBef>
          <a:spcPct val="20000"/>
        </a:spcBef>
        <a:spcAft>
          <a:spcPct val="0"/>
        </a:spcAft>
        <a:buChar char="–"/>
        <a:defRPr>
          <a:solidFill>
            <a:schemeClr val="tx1"/>
          </a:solidFill>
          <a:latin typeface="+mn-lt"/>
        </a:defRPr>
      </a:lvl4pPr>
      <a:lvl5pPr marL="1663700" indent="-228600" algn="l" rtl="0" eaLnBrk="0" fontAlgn="base" hangingPunct="0">
        <a:spcBef>
          <a:spcPct val="20000"/>
        </a:spcBef>
        <a:spcAft>
          <a:spcPct val="0"/>
        </a:spcAft>
        <a:buChar char="»"/>
        <a:defRPr>
          <a:solidFill>
            <a:schemeClr val="tx1"/>
          </a:solidFill>
          <a:latin typeface="+mn-lt"/>
        </a:defRPr>
      </a:lvl5pPr>
      <a:lvl6pPr marL="2120900" indent="-228600" algn="l" rtl="0" fontAlgn="base">
        <a:spcBef>
          <a:spcPct val="20000"/>
        </a:spcBef>
        <a:spcAft>
          <a:spcPct val="0"/>
        </a:spcAft>
        <a:buChar char="»"/>
        <a:defRPr>
          <a:solidFill>
            <a:schemeClr val="tx1"/>
          </a:solidFill>
          <a:latin typeface="+mn-lt"/>
        </a:defRPr>
      </a:lvl6pPr>
      <a:lvl7pPr marL="2578100" indent="-228600" algn="l" rtl="0" fontAlgn="base">
        <a:spcBef>
          <a:spcPct val="20000"/>
        </a:spcBef>
        <a:spcAft>
          <a:spcPct val="0"/>
        </a:spcAft>
        <a:buChar char="»"/>
        <a:defRPr>
          <a:solidFill>
            <a:schemeClr val="tx1"/>
          </a:solidFill>
          <a:latin typeface="+mn-lt"/>
        </a:defRPr>
      </a:lvl7pPr>
      <a:lvl8pPr marL="3035300" indent="-228600" algn="l" rtl="0" fontAlgn="base">
        <a:spcBef>
          <a:spcPct val="20000"/>
        </a:spcBef>
        <a:spcAft>
          <a:spcPct val="0"/>
        </a:spcAft>
        <a:buChar char="»"/>
        <a:defRPr>
          <a:solidFill>
            <a:schemeClr val="tx1"/>
          </a:solidFill>
          <a:latin typeface="+mn-lt"/>
        </a:defRPr>
      </a:lvl8pPr>
      <a:lvl9pPr marL="34925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298" y="325293"/>
            <a:ext cx="8536302" cy="415498"/>
          </a:xfrm>
        </p:spPr>
        <p:txBody>
          <a:bodyPr wrap="square">
            <a:spAutoFit/>
          </a:bodyPr>
          <a:lstStyle/>
          <a:p>
            <a:pPr>
              <a:lnSpc>
                <a:spcPct val="100000"/>
              </a:lnSpc>
            </a:pPr>
            <a:r>
              <a:rPr lang="fr-FR" sz="2400" b="1" dirty="0" smtClean="0">
                <a:solidFill>
                  <a:schemeClr val="bg1"/>
                </a:solidFill>
                <a:latin typeface="Calibri" pitchFamily="34" charset="0"/>
              </a:rPr>
              <a:t>QA AUTOMATION POC</a:t>
            </a:r>
            <a:endParaRPr lang="en-US" sz="1800" dirty="0">
              <a:solidFill>
                <a:schemeClr val="bg1"/>
              </a:solidFill>
              <a:latin typeface="+mj-lt"/>
            </a:endParaRPr>
          </a:p>
        </p:txBody>
      </p:sp>
    </p:spTree>
    <p:extLst>
      <p:ext uri="{BB962C8B-B14F-4D97-AF65-F5344CB8AC3E}">
        <p14:creationId xmlns:p14="http://schemas.microsoft.com/office/powerpoint/2010/main" val="106974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Copyright © 2018 Accenture All Rights Reserved.</a:t>
            </a:r>
            <a:endParaRPr lang="en-US" dirty="0"/>
          </a:p>
        </p:txBody>
      </p:sp>
      <p:sp>
        <p:nvSpPr>
          <p:cNvPr id="3" name="Slide Number Placeholder 2"/>
          <p:cNvSpPr>
            <a:spLocks noGrp="1"/>
          </p:cNvSpPr>
          <p:nvPr>
            <p:ph type="sldNum" sz="quarter" idx="11"/>
          </p:nvPr>
        </p:nvSpPr>
        <p:spPr/>
        <p:txBody>
          <a:bodyPr/>
          <a:lstStyle/>
          <a:p>
            <a:pPr>
              <a:defRPr/>
            </a:pPr>
            <a:fld id="{B59B4750-14BF-4595-A5AE-5FBC46A4EBB8}" type="slidenum">
              <a:rPr lang="en-US" smtClean="0"/>
              <a:pPr>
                <a:defRPr/>
              </a:pPr>
              <a:t>2</a:t>
            </a:fld>
            <a:endParaRPr lang="en-US" dirty="0"/>
          </a:p>
        </p:txBody>
      </p:sp>
      <p:sp>
        <p:nvSpPr>
          <p:cNvPr id="9" name="Rectangle 8"/>
          <p:cNvSpPr/>
          <p:nvPr/>
        </p:nvSpPr>
        <p:spPr>
          <a:xfrm>
            <a:off x="443493" y="203466"/>
            <a:ext cx="8611607" cy="1200329"/>
          </a:xfrm>
          <a:prstGeom prst="rect">
            <a:avLst/>
          </a:prstGeom>
        </p:spPr>
        <p:txBody>
          <a:bodyPr wrap="square">
            <a:spAutoFit/>
          </a:bodyPr>
          <a:lstStyle/>
          <a:p>
            <a:r>
              <a:rPr lang="fr-FR" sz="2400" b="1" spc="-100" dirty="0" smtClean="0">
                <a:solidFill>
                  <a:schemeClr val="bg1"/>
                </a:solidFill>
                <a:latin typeface="Calibri" pitchFamily="34" charset="0"/>
                <a:cs typeface="Arial" pitchFamily="34" charset="0"/>
              </a:rPr>
              <a:t>		TEST </a:t>
            </a:r>
            <a:r>
              <a:rPr lang="fr-FR" sz="2400" b="1" spc="-100" dirty="0">
                <a:solidFill>
                  <a:schemeClr val="bg1"/>
                </a:solidFill>
                <a:latin typeface="Calibri" pitchFamily="34" charset="0"/>
                <a:cs typeface="Arial" pitchFamily="34" charset="0"/>
              </a:rPr>
              <a:t>AUTOMATION POC FOR  </a:t>
            </a:r>
          </a:p>
          <a:p>
            <a:r>
              <a:rPr lang="fr-FR" sz="2400" b="1" spc="-100" dirty="0" smtClean="0">
                <a:solidFill>
                  <a:schemeClr val="bg1"/>
                </a:solidFill>
                <a:latin typeface="Calibri" pitchFamily="34" charset="0"/>
                <a:cs typeface="Arial" pitchFamily="34" charset="0"/>
              </a:rPr>
              <a:t>	ROBOTICS </a:t>
            </a:r>
            <a:r>
              <a:rPr lang="fr-FR" sz="2400" b="1" spc="-100" dirty="0">
                <a:solidFill>
                  <a:schemeClr val="bg1"/>
                </a:solidFill>
                <a:latin typeface="Calibri" pitchFamily="34" charset="0"/>
                <a:cs typeface="Arial" pitchFamily="34" charset="0"/>
              </a:rPr>
              <a:t>PROCESS AUTOMATION (RPA) FLOW</a:t>
            </a:r>
            <a:br>
              <a:rPr lang="fr-FR" sz="2400" b="1" spc="-100" dirty="0">
                <a:solidFill>
                  <a:schemeClr val="bg1"/>
                </a:solidFill>
                <a:latin typeface="Calibri" pitchFamily="34" charset="0"/>
                <a:cs typeface="Arial" pitchFamily="34" charset="0"/>
              </a:rPr>
            </a:br>
            <a:endParaRPr lang="en-US" sz="2400" b="1" spc="-100" dirty="0">
              <a:solidFill>
                <a:schemeClr val="bg1"/>
              </a:solidFill>
              <a:latin typeface="Calibri" pitchFamily="34" charset="0"/>
              <a:cs typeface="Arial" pitchFamily="34" charset="0"/>
            </a:endParaRPr>
          </a:p>
        </p:txBody>
      </p:sp>
      <p:sp>
        <p:nvSpPr>
          <p:cNvPr id="10" name="Up-Down Arrow 9"/>
          <p:cNvSpPr/>
          <p:nvPr/>
        </p:nvSpPr>
        <p:spPr>
          <a:xfrm>
            <a:off x="4558690" y="1352281"/>
            <a:ext cx="127927" cy="5416819"/>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4861342" y="3668902"/>
            <a:ext cx="4210927" cy="118190"/>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p:cNvSpPr txBox="1">
            <a:spLocks/>
          </p:cNvSpPr>
          <p:nvPr/>
        </p:nvSpPr>
        <p:spPr>
          <a:xfrm>
            <a:off x="1" y="1445474"/>
            <a:ext cx="4467246" cy="4939405"/>
          </a:xfrm>
          <a:prstGeom prst="rect">
            <a:avLst/>
          </a:prstGeom>
        </p:spPr>
        <p:txBody>
          <a:bodyPr/>
          <a:lstStyle>
            <a:lvl1pPr marL="174625" indent="-174625" algn="l" rtl="0" eaLnBrk="1" fontAlgn="base" hangingPunct="1">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1" fontAlgn="base" hangingPunct="1">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1" fontAlgn="base" hangingPunct="1">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1" fontAlgn="base" hangingPunct="1">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1" fontAlgn="base" hangingPunct="1">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n w="0"/>
                <a:solidFill>
                  <a:srgbClr val="FF0000"/>
                </a:solidFill>
                <a:effectLst>
                  <a:outerShdw blurRad="38100" dist="19050" dir="2700000" algn="tl" rotWithShape="0">
                    <a:schemeClr val="dk1">
                      <a:alpha val="40000"/>
                    </a:schemeClr>
                  </a:outerShdw>
                </a:effectLst>
                <a:latin typeface="Calibri" panose="020F0502020204030204" pitchFamily="34" charset="0"/>
              </a:rPr>
              <a:t>We have completed a POC of test automation of RPA flow. As part of it </a:t>
            </a:r>
            <a:endParaRPr lang="en-US" sz="1800" dirty="0" smtClean="0">
              <a:ln w="0"/>
              <a:solidFill>
                <a:srgbClr val="FF0000"/>
              </a:solidFill>
              <a:effectLst>
                <a:outerShdw blurRad="38100" dist="19050" dir="2700000" algn="tl" rotWithShape="0">
                  <a:schemeClr val="dk1">
                    <a:alpha val="40000"/>
                  </a:schemeClr>
                </a:outerShdw>
              </a:effectLst>
              <a:latin typeface="Calibri" panose="020F0502020204030204" pitchFamily="34" charset="0"/>
            </a:endParaRPr>
          </a:p>
          <a:p>
            <a:pPr marL="0" indent="0">
              <a:buNone/>
            </a:pPr>
            <a:endParaRPr lang="en-US" dirty="0">
              <a:latin typeface="Calibri" panose="020F0502020204030204" pitchFamily="34" charset="0"/>
            </a:endParaRPr>
          </a:p>
          <a:p>
            <a:pPr marL="0" indent="0">
              <a:buNone/>
            </a:pPr>
            <a:r>
              <a:rPr lang="en-US" b="1" dirty="0" smtClean="0">
                <a:latin typeface="Calibri" panose="020F0502020204030204" pitchFamily="34" charset="0"/>
              </a:rPr>
              <a:t>We have created </a:t>
            </a:r>
            <a:r>
              <a:rPr lang="en-US" b="1" dirty="0">
                <a:latin typeface="Calibri" panose="020F0502020204030204" pitchFamily="34" charset="0"/>
              </a:rPr>
              <a:t>a selenium script which covers</a:t>
            </a:r>
          </a:p>
          <a:p>
            <a:pPr marL="517525" lvl="1" indent="-342900">
              <a:buFont typeface="+mj-lt"/>
              <a:buAutoNum type="arabicPeriod"/>
            </a:pPr>
            <a:r>
              <a:rPr lang="en-US" dirty="0">
                <a:latin typeface="Calibri" panose="020F0502020204030204" pitchFamily="34" charset="0"/>
              </a:rPr>
              <a:t>Creation of an </a:t>
            </a:r>
            <a:r>
              <a:rPr lang="en-US" dirty="0" smtClean="0">
                <a:latin typeface="Calibri" panose="020F0502020204030204" pitchFamily="34" charset="0"/>
              </a:rPr>
              <a:t>Service Request in </a:t>
            </a:r>
            <a:r>
              <a:rPr lang="en-US" dirty="0">
                <a:latin typeface="Calibri" panose="020F0502020204030204" pitchFamily="34" charset="0"/>
              </a:rPr>
              <a:t>the </a:t>
            </a:r>
            <a:r>
              <a:rPr lang="en-US" dirty="0" smtClean="0">
                <a:latin typeface="Calibri" panose="020F0502020204030204" pitchFamily="34" charset="0"/>
              </a:rPr>
              <a:t>SC work basket.</a:t>
            </a:r>
            <a:endParaRPr lang="en-US" dirty="0">
              <a:latin typeface="Calibri" panose="020F0502020204030204" pitchFamily="34" charset="0"/>
            </a:endParaRPr>
          </a:p>
          <a:p>
            <a:pPr marL="517525" lvl="1" indent="-342900">
              <a:buFont typeface="+mj-lt"/>
              <a:buAutoNum type="arabicPeriod"/>
            </a:pPr>
            <a:r>
              <a:rPr lang="en-US" dirty="0">
                <a:latin typeface="Calibri" panose="020F0502020204030204" pitchFamily="34" charset="0"/>
              </a:rPr>
              <a:t>Triggering of the Bot after the creation of Service Request in the SC work basket.</a:t>
            </a:r>
          </a:p>
          <a:p>
            <a:pPr marL="517525" lvl="1" indent="-342900">
              <a:buFont typeface="+mj-lt"/>
              <a:buAutoNum type="arabicPeriod"/>
            </a:pPr>
            <a:r>
              <a:rPr lang="en-US" dirty="0" smtClean="0">
                <a:latin typeface="Calibri" panose="020F0502020204030204" pitchFamily="34" charset="0"/>
              </a:rPr>
              <a:t>Waiting </a:t>
            </a:r>
            <a:r>
              <a:rPr lang="en-US" dirty="0">
                <a:latin typeface="Calibri" panose="020F0502020204030204" pitchFamily="34" charset="0"/>
              </a:rPr>
              <a:t>for the bot to complete it’s </a:t>
            </a:r>
            <a:r>
              <a:rPr lang="en-US" dirty="0" smtClean="0">
                <a:latin typeface="Calibri" panose="020F0502020204030204" pitchFamily="34" charset="0"/>
              </a:rPr>
              <a:t>tasks </a:t>
            </a:r>
            <a:endParaRPr lang="en-US" dirty="0">
              <a:latin typeface="Calibri" panose="020F0502020204030204" pitchFamily="34" charset="0"/>
            </a:endParaRPr>
          </a:p>
          <a:p>
            <a:pPr marL="517525" lvl="1" indent="-342900">
              <a:buFont typeface="+mj-lt"/>
              <a:buAutoNum type="arabicPeriod"/>
            </a:pPr>
            <a:r>
              <a:rPr lang="en-US" dirty="0">
                <a:latin typeface="Calibri" panose="020F0502020204030204" pitchFamily="34" charset="0"/>
              </a:rPr>
              <a:t>Once completed auto recognition of bot has completed it’s tasks and continuing the validation flow</a:t>
            </a:r>
          </a:p>
          <a:p>
            <a:pPr marL="517525" lvl="1" indent="-342900">
              <a:buFont typeface="+mj-lt"/>
              <a:buAutoNum type="arabicPeriod"/>
            </a:pPr>
            <a:r>
              <a:rPr lang="en-US" dirty="0">
                <a:latin typeface="Calibri" panose="020F0502020204030204" pitchFamily="34" charset="0"/>
              </a:rPr>
              <a:t>By logging in to the source </a:t>
            </a:r>
            <a:r>
              <a:rPr lang="en-US" dirty="0" smtClean="0">
                <a:latin typeface="Calibri" panose="020F0502020204030204" pitchFamily="34" charset="0"/>
              </a:rPr>
              <a:t>system(EXELA) </a:t>
            </a:r>
            <a:r>
              <a:rPr lang="en-US" dirty="0">
                <a:latin typeface="Calibri" panose="020F0502020204030204" pitchFamily="34" charset="0"/>
              </a:rPr>
              <a:t>and retrieving the  </a:t>
            </a:r>
            <a:r>
              <a:rPr lang="en-US" dirty="0" smtClean="0">
                <a:latin typeface="Calibri" panose="020F0502020204030204" pitchFamily="34" charset="0"/>
              </a:rPr>
              <a:t>Message ID.</a:t>
            </a:r>
            <a:endParaRPr lang="en-US" dirty="0">
              <a:latin typeface="Calibri" panose="020F0502020204030204" pitchFamily="34" charset="0"/>
            </a:endParaRPr>
          </a:p>
          <a:p>
            <a:pPr marL="517525" lvl="1" indent="-342900">
              <a:buFont typeface="+mj-lt"/>
              <a:buAutoNum type="arabicPeriod"/>
            </a:pPr>
            <a:r>
              <a:rPr lang="en-US" dirty="0">
                <a:latin typeface="Calibri" panose="020F0502020204030204" pitchFamily="34" charset="0"/>
              </a:rPr>
              <a:t>And validating the result back in SC that the update in </a:t>
            </a:r>
            <a:r>
              <a:rPr lang="en-US" dirty="0" smtClean="0">
                <a:latin typeface="Calibri" panose="020F0502020204030204" pitchFamily="34" charset="0"/>
              </a:rPr>
              <a:t>EXELA and Solution </a:t>
            </a:r>
            <a:r>
              <a:rPr lang="en-US" dirty="0">
                <a:latin typeface="Calibri" panose="020F0502020204030204" pitchFamily="34" charset="0"/>
              </a:rPr>
              <a:t>C</a:t>
            </a:r>
            <a:r>
              <a:rPr lang="en-US" dirty="0" smtClean="0">
                <a:latin typeface="Calibri" panose="020F0502020204030204" pitchFamily="34" charset="0"/>
              </a:rPr>
              <a:t>entral are same</a:t>
            </a:r>
            <a:endParaRPr lang="en-US" dirty="0">
              <a:latin typeface="Calibri" panose="020F0502020204030204" pitchFamily="34" charset="0"/>
            </a:endParaRPr>
          </a:p>
          <a:p>
            <a:pPr marL="342900" indent="-342900">
              <a:buFont typeface="+mj-lt"/>
              <a:buAutoNum type="arabicPeriod"/>
            </a:pPr>
            <a:endParaRPr lang="en-US" sz="1400" dirty="0">
              <a:latin typeface="Calibri" panose="020F0502020204030204" pitchFamily="34" charset="0"/>
            </a:endParaRPr>
          </a:p>
        </p:txBody>
      </p:sp>
      <p:sp>
        <p:nvSpPr>
          <p:cNvPr id="14" name="Rounded Rectangle 4"/>
          <p:cNvSpPr/>
          <p:nvPr/>
        </p:nvSpPr>
        <p:spPr>
          <a:xfrm>
            <a:off x="4906851" y="1352281"/>
            <a:ext cx="3946047" cy="463640"/>
          </a:xfrm>
          <a:prstGeom prst="rect">
            <a:avLst/>
          </a:prstGeom>
          <a:solidFill>
            <a:srgbClr val="FF0000"/>
          </a:solidFill>
          <a:ln w="12700">
            <a:solidFill>
              <a:schemeClr val="accent3">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defTabSz="889000">
              <a:lnSpc>
                <a:spcPct val="90000"/>
              </a:lnSpc>
              <a:spcAft>
                <a:spcPct val="35000"/>
              </a:spcAft>
            </a:pPr>
            <a:r>
              <a:rPr lang="en-US" sz="1600" b="1" dirty="0" smtClean="0">
                <a:solidFill>
                  <a:schemeClr val="bg1"/>
                </a:solidFill>
                <a:latin typeface="Calibri" pitchFamily="34" charset="0"/>
              </a:rPr>
              <a:t>Business  Process</a:t>
            </a:r>
            <a:endParaRPr lang="en-US" sz="1600" b="1" dirty="0">
              <a:solidFill>
                <a:schemeClr val="bg1"/>
              </a:solidFill>
              <a:latin typeface="Calibri" pitchFamily="34" charset="0"/>
            </a:endParaRPr>
          </a:p>
        </p:txBody>
      </p:sp>
      <p:sp>
        <p:nvSpPr>
          <p:cNvPr id="4" name="Rectangle 3"/>
          <p:cNvSpPr/>
          <p:nvPr/>
        </p:nvSpPr>
        <p:spPr>
          <a:xfrm>
            <a:off x="4906851" y="1824400"/>
            <a:ext cx="3946047" cy="1754326"/>
          </a:xfrm>
          <a:prstGeom prst="rect">
            <a:avLst/>
          </a:prstGeom>
        </p:spPr>
        <p:txBody>
          <a:bodyPr wrap="square">
            <a:spAutoFit/>
          </a:bodyPr>
          <a:lstStyle/>
          <a:p>
            <a:pPr marL="228600" lvl="0" indent="-228600">
              <a:buFont typeface="Wingdings" panose="05000000000000000000" pitchFamily="2" charset="2"/>
              <a:buChar char="q"/>
            </a:pPr>
            <a:r>
              <a:rPr lang="en-US" sz="1200" dirty="0">
                <a:latin typeface="Calibri" panose="020F0502020204030204" pitchFamily="34" charset="0"/>
              </a:rPr>
              <a:t>For Some Service taken at any facility the claim is not submitted by the provider, so in such scenarios , member calls to customer care and gets the claim submitted and for this claim to be processed CSR has to log this in either Blue Square (ITS Claim) or EXELA (Direct Claim) depending upon the location of the service taken so we are automating the whole Process </a:t>
            </a:r>
            <a:r>
              <a:rPr lang="en-US" sz="1200" dirty="0" smtClean="0">
                <a:latin typeface="Calibri" panose="020F0502020204030204" pitchFamily="34" charset="0"/>
              </a:rPr>
              <a:t>of </a:t>
            </a:r>
            <a:r>
              <a:rPr lang="en-US" sz="1200" dirty="0">
                <a:latin typeface="Calibri" panose="020F0502020204030204" pitchFamily="34" charset="0"/>
              </a:rPr>
              <a:t>RPA</a:t>
            </a:r>
            <a:r>
              <a:rPr lang="en-US" sz="1200" dirty="0" smtClean="0">
                <a:latin typeface="Calibri" panose="020F0502020204030204" pitchFamily="34" charset="0"/>
              </a:rPr>
              <a:t>.</a:t>
            </a:r>
          </a:p>
          <a:p>
            <a:pPr marL="228600" lvl="0" indent="-228600">
              <a:buFont typeface="Wingdings" panose="05000000000000000000" pitchFamily="2" charset="2"/>
              <a:buChar char="q"/>
            </a:pPr>
            <a:endParaRPr lang="en-US" sz="1200" dirty="0">
              <a:latin typeface="Calibri" panose="020F0502020204030204" pitchFamily="34" charset="0"/>
            </a:endParaRPr>
          </a:p>
          <a:p>
            <a:pPr lvl="0"/>
            <a:endParaRPr lang="en-US" sz="1200" dirty="0"/>
          </a:p>
        </p:txBody>
      </p:sp>
      <p:sp>
        <p:nvSpPr>
          <p:cNvPr id="17" name="Rounded Rectangle 4"/>
          <p:cNvSpPr/>
          <p:nvPr/>
        </p:nvSpPr>
        <p:spPr>
          <a:xfrm>
            <a:off x="4906851" y="4129750"/>
            <a:ext cx="3946047" cy="397058"/>
          </a:xfrm>
          <a:prstGeom prst="rect">
            <a:avLst/>
          </a:prstGeom>
          <a:solidFill>
            <a:schemeClr val="bg2"/>
          </a:solidFill>
          <a:ln w="12700">
            <a:solidFill>
              <a:schemeClr val="bg2"/>
            </a:solidFill>
          </a:ln>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defTabSz="889000">
              <a:lnSpc>
                <a:spcPct val="90000"/>
              </a:lnSpc>
              <a:spcAft>
                <a:spcPct val="35000"/>
              </a:spcAft>
            </a:pPr>
            <a:r>
              <a:rPr lang="en-US" sz="1600" b="1" dirty="0">
                <a:solidFill>
                  <a:schemeClr val="bg1"/>
                </a:solidFill>
                <a:latin typeface="Calibri" pitchFamily="34" charset="0"/>
              </a:rPr>
              <a:t>Value Delivered</a:t>
            </a:r>
          </a:p>
        </p:txBody>
      </p:sp>
      <p:sp>
        <p:nvSpPr>
          <p:cNvPr id="18" name="Rectangle 17"/>
          <p:cNvSpPr/>
          <p:nvPr/>
        </p:nvSpPr>
        <p:spPr>
          <a:xfrm>
            <a:off x="4906851" y="4526808"/>
            <a:ext cx="3946047" cy="1899634"/>
          </a:xfrm>
          <a:prstGeom prst="rect">
            <a:avLst/>
          </a:prstGeom>
          <a:ln w="12700">
            <a:solidFill>
              <a:schemeClr val="bg2"/>
            </a:solidFill>
          </a:ln>
        </p:spPr>
        <p:txBody>
          <a:bodyPr wrap="square" anchor="t" anchorCtr="0">
            <a:noAutofit/>
          </a:bodyPr>
          <a:lstStyle/>
          <a:p>
            <a:pPr marL="285750" indent="-285750" eaLnBrk="0" fontAlgn="auto" hangingPunct="0">
              <a:lnSpc>
                <a:spcPct val="95000"/>
              </a:lnSpc>
              <a:spcBef>
                <a:spcPct val="25000"/>
              </a:spcBef>
              <a:spcAft>
                <a:spcPts val="0"/>
              </a:spcAft>
              <a:buClr>
                <a:srgbClr val="000000"/>
              </a:buClr>
              <a:buFont typeface="Wingdings" panose="05000000000000000000" pitchFamily="2" charset="2"/>
              <a:buChar char="q"/>
              <a:defRPr/>
            </a:pPr>
            <a:r>
              <a:rPr lang="en-US" sz="1200" dirty="0" smtClean="0">
                <a:latin typeface="Calibri" panose="020F0502020204030204" pitchFamily="34" charset="0"/>
              </a:rPr>
              <a:t>Cost </a:t>
            </a:r>
            <a:r>
              <a:rPr lang="en-US" sz="1200" dirty="0">
                <a:latin typeface="Calibri" pitchFamily="34" charset="0"/>
              </a:rPr>
              <a:t>effective solution delivery</a:t>
            </a:r>
          </a:p>
          <a:p>
            <a:pPr marL="285750" indent="-285750" eaLnBrk="0" hangingPunct="0">
              <a:lnSpc>
                <a:spcPct val="95000"/>
              </a:lnSpc>
              <a:spcBef>
                <a:spcPct val="25000"/>
              </a:spcBef>
              <a:buClr>
                <a:srgbClr val="000000"/>
              </a:buClr>
              <a:buFont typeface="Wingdings" panose="05000000000000000000" pitchFamily="2" charset="2"/>
              <a:buChar char="q"/>
              <a:defRPr/>
            </a:pPr>
            <a:r>
              <a:rPr lang="en-US" sz="1200" dirty="0" smtClean="0">
                <a:latin typeface="Calibri" pitchFamily="34" charset="0"/>
              </a:rPr>
              <a:t>Significant </a:t>
            </a:r>
            <a:r>
              <a:rPr lang="en-US" sz="1200" dirty="0">
                <a:latin typeface="Calibri" pitchFamily="34" charset="0"/>
              </a:rPr>
              <a:t>milestone in our test automation strategy for RPA/RDA</a:t>
            </a:r>
          </a:p>
          <a:p>
            <a:pPr marL="285750" indent="-285750" eaLnBrk="0" fontAlgn="auto" hangingPunct="0">
              <a:lnSpc>
                <a:spcPct val="95000"/>
              </a:lnSpc>
              <a:spcBef>
                <a:spcPct val="25000"/>
              </a:spcBef>
              <a:spcAft>
                <a:spcPts val="0"/>
              </a:spcAft>
              <a:buClr>
                <a:srgbClr val="000000"/>
              </a:buClr>
              <a:buFont typeface="Wingdings" panose="05000000000000000000" pitchFamily="2" charset="2"/>
              <a:buChar char="q"/>
              <a:defRPr/>
            </a:pPr>
            <a:r>
              <a:rPr lang="en-US" sz="1200" dirty="0" smtClean="0">
                <a:latin typeface="Calibri" pitchFamily="34" charset="0"/>
              </a:rPr>
              <a:t>Increased </a:t>
            </a:r>
            <a:r>
              <a:rPr lang="en-US" sz="1200" dirty="0">
                <a:latin typeface="Calibri" pitchFamily="34" charset="0"/>
              </a:rPr>
              <a:t>Test </a:t>
            </a:r>
            <a:r>
              <a:rPr lang="en-US" sz="1200" dirty="0" smtClean="0">
                <a:latin typeface="Calibri" pitchFamily="34" charset="0"/>
              </a:rPr>
              <a:t>Coverage</a:t>
            </a:r>
          </a:p>
          <a:p>
            <a:pPr marL="285750" indent="-285750" eaLnBrk="0" fontAlgn="auto" hangingPunct="0">
              <a:lnSpc>
                <a:spcPct val="95000"/>
              </a:lnSpc>
              <a:spcBef>
                <a:spcPct val="25000"/>
              </a:spcBef>
              <a:spcAft>
                <a:spcPts val="0"/>
              </a:spcAft>
              <a:buClr>
                <a:srgbClr val="000000"/>
              </a:buClr>
              <a:buFont typeface="Wingdings" panose="05000000000000000000" pitchFamily="2" charset="2"/>
              <a:buChar char="q"/>
              <a:defRPr/>
            </a:pPr>
            <a:r>
              <a:rPr lang="en-US" sz="1200" dirty="0">
                <a:latin typeface="Calibri" panose="020F0502020204030204" pitchFamily="34" charset="0"/>
              </a:rPr>
              <a:t>Important benefits to Anthem which we are bringing in saving cost and also we are bringing more accuracy to the process which will help to reduce the SLA for Processing the claim and reduce member abrasion </a:t>
            </a:r>
          </a:p>
          <a:p>
            <a:pPr marL="342900" indent="-342900" eaLnBrk="0" fontAlgn="auto" hangingPunct="0">
              <a:lnSpc>
                <a:spcPct val="95000"/>
              </a:lnSpc>
              <a:spcBef>
                <a:spcPct val="25000"/>
              </a:spcBef>
              <a:spcAft>
                <a:spcPts val="0"/>
              </a:spcAft>
              <a:buClr>
                <a:srgbClr val="000000"/>
              </a:buClr>
              <a:buFont typeface="Wingdings" panose="05000000000000000000" pitchFamily="2" charset="2"/>
              <a:buChar char="q"/>
              <a:defRPr/>
            </a:pPr>
            <a:endParaRPr lang="en-US" sz="1400" b="1" dirty="0">
              <a:latin typeface="Calibri" pitchFamily="34" charset="0"/>
            </a:endParaRPr>
          </a:p>
          <a:p>
            <a:pPr marL="171450" indent="-171450" eaLnBrk="0" fontAlgn="auto" hangingPunct="0">
              <a:lnSpc>
                <a:spcPct val="95000"/>
              </a:lnSpc>
              <a:spcBef>
                <a:spcPct val="25000"/>
              </a:spcBef>
              <a:spcAft>
                <a:spcPts val="0"/>
              </a:spcAft>
              <a:buClr>
                <a:srgbClr val="000000"/>
              </a:buClr>
              <a:buFont typeface="Arial" pitchFamily="34" charset="0"/>
              <a:buChar char="•"/>
              <a:defRPr/>
            </a:pPr>
            <a:endParaRPr lang="en-US" sz="1200" dirty="0">
              <a:solidFill>
                <a:schemeClr val="tx2"/>
              </a:solidFill>
              <a:latin typeface="Calibri" pitchFamily="34" charset="0"/>
            </a:endParaRPr>
          </a:p>
        </p:txBody>
      </p:sp>
    </p:spTree>
    <p:extLst>
      <p:ext uri="{BB962C8B-B14F-4D97-AF65-F5344CB8AC3E}">
        <p14:creationId xmlns:p14="http://schemas.microsoft.com/office/powerpoint/2010/main" val="84568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FFFFFF"/>
      </a:dk2>
      <a:lt2>
        <a:srgbClr val="808080"/>
      </a:lt2>
      <a:accent1>
        <a:srgbClr val="551155"/>
      </a:accent1>
      <a:accent2>
        <a:srgbClr val="0070C0"/>
      </a:accent2>
      <a:accent3>
        <a:srgbClr val="FFFFFF"/>
      </a:accent3>
      <a:accent4>
        <a:srgbClr val="000000"/>
      </a:accent4>
      <a:accent5>
        <a:srgbClr val="B4AAB4"/>
      </a:accent5>
      <a:accent6>
        <a:srgbClr val="0070C0"/>
      </a:accent6>
      <a:hlink>
        <a:srgbClr val="FF9900"/>
      </a:hlink>
      <a:folHlink>
        <a:srgbClr val="BBBB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66AA44"/>
        </a:accent1>
        <a:accent2>
          <a:srgbClr val="557799"/>
        </a:accent2>
        <a:accent3>
          <a:srgbClr val="FFFFFF"/>
        </a:accent3>
        <a:accent4>
          <a:srgbClr val="000000"/>
        </a:accent4>
        <a:accent5>
          <a:srgbClr val="B8D2B0"/>
        </a:accent5>
        <a:accent6>
          <a:srgbClr val="4C6B8A"/>
        </a:accent6>
        <a:hlink>
          <a:srgbClr val="FF9900"/>
        </a:hlink>
        <a:folHlink>
          <a:srgbClr val="AA1133"/>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FFFF"/>
        </a:dk2>
        <a:lt2>
          <a:srgbClr val="808080"/>
        </a:lt2>
        <a:accent1>
          <a:srgbClr val="551155"/>
        </a:accent1>
        <a:accent2>
          <a:srgbClr val="66AA44"/>
        </a:accent2>
        <a:accent3>
          <a:srgbClr val="FFFFFF"/>
        </a:accent3>
        <a:accent4>
          <a:srgbClr val="000000"/>
        </a:accent4>
        <a:accent5>
          <a:srgbClr val="B4AAB4"/>
        </a:accent5>
        <a:accent6>
          <a:srgbClr val="5C9A3D"/>
        </a:accent6>
        <a:hlink>
          <a:srgbClr val="FF9900"/>
        </a:hlink>
        <a:folHlink>
          <a:srgbClr val="BBBB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BB47797BDF5249B848F7DCEBF4D24A" ma:contentTypeVersion="0" ma:contentTypeDescription="Create a new document." ma:contentTypeScope="" ma:versionID="27abd1ac685734305d2f97ccd0c7bff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AF7C9-71C2-457B-9675-4824F20AB1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4C919BD-6004-424D-8AD1-AE042D074EEC}">
  <ds:schemaRefs>
    <ds:schemaRef ds:uri="http://purl.org/dc/term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B470514-5F21-4B96-BC33-B2212AD2BB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26065</TotalTime>
  <Words>248</Words>
  <Application>Microsoft Office PowerPoint</Application>
  <PresentationFormat>On-screen Show (4:3)</PresentationFormat>
  <Paragraphs>21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Lucida Grande</vt:lpstr>
      <vt:lpstr>Wingdings</vt:lpstr>
      <vt:lpstr>Default Design</vt:lpstr>
      <vt:lpstr>QA AUTOMATION POC</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dc:title>
  <dc:creator>Accenture</dc:creator>
  <cp:lastModifiedBy>Ragupathy, Sowndarya</cp:lastModifiedBy>
  <cp:revision>935</cp:revision>
  <dcterms:created xsi:type="dcterms:W3CDTF">2007-12-07T19:08:51Z</dcterms:created>
  <dcterms:modified xsi:type="dcterms:W3CDTF">2019-07-29T10:00:23Z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solidated">
    <vt:lpwstr>No</vt:lpwstr>
  </property>
  <property fmtid="{D5CDD505-2E9C-101B-9397-08002B2CF9AE}" pid="3" name="Date Used">
    <vt:lpwstr>2010-09-08T00:00:00-05:00</vt:lpwstr>
  </property>
  <property fmtid="{D5CDD505-2E9C-101B-9397-08002B2CF9AE}" pid="4" name="ContentTypeId">
    <vt:lpwstr>0x01010042BB47797BDF5249B848F7DCEBF4D24A</vt:lpwstr>
  </property>
  <property fmtid="{D5CDD505-2E9C-101B-9397-08002B2CF9AE}" pid="5" name="Used by">
    <vt:lpwstr>Advisory BoardCollaborationGlobalUser Experience</vt:lpwstr>
  </property>
  <property fmtid="{D5CDD505-2E9C-101B-9397-08002B2CF9AE}" pid="6" name="Deliverable Owner">
    <vt:lpwstr/>
  </property>
  <property fmtid="{D5CDD505-2E9C-101B-9397-08002B2CF9AE}" pid="7" name="Ready to Publish?">
    <vt:lpwstr>Yes</vt:lpwstr>
  </property>
  <property fmtid="{D5CDD505-2E9C-101B-9397-08002B2CF9AE}" pid="8" name="Description0">
    <vt:lpwstr/>
  </property>
  <property fmtid="{D5CDD505-2E9C-101B-9397-08002B2CF9AE}" pid="9" name="Priority">
    <vt:lpwstr/>
  </property>
  <property fmtid="{D5CDD505-2E9C-101B-9397-08002B2CF9AE}" pid="10" name="_NewReviewCycle">
    <vt:lpwstr/>
  </property>
</Properties>
</file>