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10"/>
  </p:notesMasterIdLst>
  <p:handoutMasterIdLst>
    <p:handoutMasterId r:id="rId11"/>
  </p:handoutMasterIdLst>
  <p:sldIdLst>
    <p:sldId id="431" r:id="rId5"/>
    <p:sldId id="434" r:id="rId6"/>
    <p:sldId id="436" r:id="rId7"/>
    <p:sldId id="439" r:id="rId8"/>
    <p:sldId id="43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6BAA67-DD8D-4949-9AB2-D340BD5DC8EA}">
          <p14:sldIdLst>
            <p14:sldId id="431"/>
            <p14:sldId id="434"/>
            <p14:sldId id="436"/>
            <p14:sldId id="439"/>
            <p14:sldId id="43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6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pos="288">
          <p15:clr>
            <a:srgbClr val="A4A3A4"/>
          </p15:clr>
        </p15:guide>
        <p15:guide id="4" pos="1536">
          <p15:clr>
            <a:srgbClr val="A4A3A4"/>
          </p15:clr>
        </p15:guide>
        <p15:guide id="5" pos="1608">
          <p15:clr>
            <a:srgbClr val="A4A3A4"/>
          </p15:clr>
        </p15:guide>
        <p15:guide id="6" pos="2844">
          <p15:clr>
            <a:srgbClr val="A4A3A4"/>
          </p15:clr>
        </p15:guide>
        <p15:guide id="7" pos="2916">
          <p15:clr>
            <a:srgbClr val="A4A3A4"/>
          </p15:clr>
        </p15:guide>
        <p15:guide id="8" pos="4170">
          <p15:clr>
            <a:srgbClr val="A4A3A4"/>
          </p15:clr>
        </p15:guide>
        <p15:guide id="9" pos="4236">
          <p15:clr>
            <a:srgbClr val="A4A3A4"/>
          </p15:clr>
        </p15:guide>
        <p15:guide id="10" pos="547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0063A8"/>
    <a:srgbClr val="009900"/>
    <a:srgbClr val="0070C0"/>
    <a:srgbClr val="5890D4"/>
    <a:srgbClr val="5D9674"/>
    <a:srgbClr val="F3833D"/>
    <a:srgbClr val="4B88D1"/>
    <a:srgbClr val="76A4DC"/>
    <a:srgbClr val="8DB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089" autoAdjust="0"/>
  </p:normalViewPr>
  <p:slideViewPr>
    <p:cSldViewPr snapToGrid="0">
      <p:cViewPr>
        <p:scale>
          <a:sx n="101" d="100"/>
          <a:sy n="101" d="100"/>
        </p:scale>
        <p:origin x="-1092" y="198"/>
      </p:cViewPr>
      <p:guideLst>
        <p:guide orient="horz" pos="286"/>
        <p:guide orient="horz" pos="4030"/>
        <p:guide pos="288"/>
        <p:guide pos="1536"/>
        <p:guide pos="1608"/>
        <p:guide pos="2844"/>
        <p:guide pos="2916"/>
        <p:guide pos="4170"/>
        <p:guide pos="4236"/>
        <p:guide pos="54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-3636" y="-5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67CB0-E346-4255-A804-EC8C252E884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134DD3-D12E-4FF7-A056-5725E1B32548}">
      <dgm:prSet phldrT="[Text]"/>
      <dgm:spPr/>
      <dgm:t>
        <a:bodyPr/>
        <a:lstStyle/>
        <a:p>
          <a:r>
            <a:rPr lang="en-US" dirty="0" smtClean="0"/>
            <a:t>Received data</a:t>
          </a:r>
          <a:endParaRPr lang="en-US" dirty="0"/>
        </a:p>
      </dgm:t>
    </dgm:pt>
    <dgm:pt modelId="{5DA8A3FF-9799-4E4A-B3BE-0CDB3CFE37A6}" type="parTrans" cxnId="{2A461BF8-A039-4C4F-96D6-03D919169AEB}">
      <dgm:prSet/>
      <dgm:spPr/>
      <dgm:t>
        <a:bodyPr/>
        <a:lstStyle/>
        <a:p>
          <a:endParaRPr lang="en-US"/>
        </a:p>
      </dgm:t>
    </dgm:pt>
    <dgm:pt modelId="{05A852F0-F2A2-4DCC-9FEB-FB17DEE8F444}" type="sibTrans" cxnId="{2A461BF8-A039-4C4F-96D6-03D919169AEB}">
      <dgm:prSet/>
      <dgm:spPr/>
      <dgm:t>
        <a:bodyPr/>
        <a:lstStyle/>
        <a:p>
          <a:endParaRPr lang="en-US"/>
        </a:p>
      </dgm:t>
    </dgm:pt>
    <dgm:pt modelId="{8ADAF6F4-98E9-48E3-879B-8B3D653F5AEC}">
      <dgm:prSet phldrT="[Text]" custT="1"/>
      <dgm:spPr/>
      <dgm:t>
        <a:bodyPr/>
        <a:lstStyle/>
        <a:p>
          <a:r>
            <a:rPr lang="en-US" sz="2000" dirty="0" smtClean="0"/>
            <a:t>Received data from the business for respective POR</a:t>
          </a:r>
          <a:endParaRPr lang="en-US" sz="2000" dirty="0"/>
        </a:p>
      </dgm:t>
    </dgm:pt>
    <dgm:pt modelId="{2A547380-6233-48E6-B5C4-068519E0DBCB}" type="parTrans" cxnId="{3C2E425B-26F6-42B6-8750-F4ED4ABB4095}">
      <dgm:prSet/>
      <dgm:spPr/>
      <dgm:t>
        <a:bodyPr/>
        <a:lstStyle/>
        <a:p>
          <a:endParaRPr lang="en-US"/>
        </a:p>
      </dgm:t>
    </dgm:pt>
    <dgm:pt modelId="{83D2ED5E-FD41-47AE-971A-D8C694D2F6D2}" type="sibTrans" cxnId="{3C2E425B-26F6-42B6-8750-F4ED4ABB4095}">
      <dgm:prSet/>
      <dgm:spPr/>
      <dgm:t>
        <a:bodyPr/>
        <a:lstStyle/>
        <a:p>
          <a:endParaRPr lang="en-US"/>
        </a:p>
      </dgm:t>
    </dgm:pt>
    <dgm:pt modelId="{0B502D1C-29D8-41EA-8B27-DA9A6B534D78}">
      <dgm:prSet phldrT="[Text]"/>
      <dgm:spPr/>
      <dgm:t>
        <a:bodyPr/>
        <a:lstStyle/>
        <a:p>
          <a:r>
            <a:rPr lang="en-US" dirty="0" smtClean="0"/>
            <a:t>Validate in TDA</a:t>
          </a:r>
          <a:endParaRPr lang="en-US" dirty="0"/>
        </a:p>
      </dgm:t>
    </dgm:pt>
    <dgm:pt modelId="{C46CFC03-EBD2-45D2-BE44-0B0A7B207F0D}" type="parTrans" cxnId="{239D6505-6E69-478E-91A0-78F25486B920}">
      <dgm:prSet/>
      <dgm:spPr/>
      <dgm:t>
        <a:bodyPr/>
        <a:lstStyle/>
        <a:p>
          <a:endParaRPr lang="en-US"/>
        </a:p>
      </dgm:t>
    </dgm:pt>
    <dgm:pt modelId="{507FFEF0-906C-46F4-A792-5076E5A86AD9}" type="sibTrans" cxnId="{239D6505-6E69-478E-91A0-78F25486B920}">
      <dgm:prSet/>
      <dgm:spPr/>
      <dgm:t>
        <a:bodyPr/>
        <a:lstStyle/>
        <a:p>
          <a:endParaRPr lang="en-US"/>
        </a:p>
      </dgm:t>
    </dgm:pt>
    <dgm:pt modelId="{C17D134D-6B03-4D04-AA32-F64465FBFB26}">
      <dgm:prSet phldrT="[Text]" custT="1"/>
      <dgm:spPr/>
      <dgm:t>
        <a:bodyPr/>
        <a:lstStyle/>
        <a:p>
          <a:r>
            <a:rPr lang="en-US" sz="2000" dirty="0" smtClean="0"/>
            <a:t>In single stretch can validate the data availability in IMSN,IMSW &amp; EHUB</a:t>
          </a:r>
          <a:endParaRPr lang="en-US" sz="2000" dirty="0"/>
        </a:p>
      </dgm:t>
    </dgm:pt>
    <dgm:pt modelId="{2F128098-7982-4674-BDCD-F29155516D70}" type="parTrans" cxnId="{F931FC51-88BA-49CC-A56C-61E8E64A116E}">
      <dgm:prSet/>
      <dgm:spPr/>
      <dgm:t>
        <a:bodyPr/>
        <a:lstStyle/>
        <a:p>
          <a:endParaRPr lang="en-US"/>
        </a:p>
      </dgm:t>
    </dgm:pt>
    <dgm:pt modelId="{5E3F922B-63BF-4DD6-A206-FBFDE9820A49}" type="sibTrans" cxnId="{F931FC51-88BA-49CC-A56C-61E8E64A116E}">
      <dgm:prSet/>
      <dgm:spPr/>
      <dgm:t>
        <a:bodyPr/>
        <a:lstStyle/>
        <a:p>
          <a:endParaRPr lang="en-US"/>
        </a:p>
      </dgm:t>
    </dgm:pt>
    <dgm:pt modelId="{AC45DCBC-9C8F-4ABD-B2E5-5294F7E37338}" type="pres">
      <dgm:prSet presAssocID="{E7167CB0-E346-4255-A804-EC8C252E8840}" presName="linearFlow" presStyleCnt="0">
        <dgm:presLayoutVars>
          <dgm:dir/>
          <dgm:animLvl val="lvl"/>
          <dgm:resizeHandles val="exact"/>
        </dgm:presLayoutVars>
      </dgm:prSet>
      <dgm:spPr/>
    </dgm:pt>
    <dgm:pt modelId="{82BD77B3-939E-438C-B181-B97D46534463}" type="pres">
      <dgm:prSet presAssocID="{E5134DD3-D12E-4FF7-A056-5725E1B32548}" presName="composite" presStyleCnt="0"/>
      <dgm:spPr/>
    </dgm:pt>
    <dgm:pt modelId="{6556B5E7-40D9-438C-BC86-A6E83006191D}" type="pres">
      <dgm:prSet presAssocID="{E5134DD3-D12E-4FF7-A056-5725E1B32548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601C6-FD2B-472F-9CC0-FD0D63E10857}" type="pres">
      <dgm:prSet presAssocID="{E5134DD3-D12E-4FF7-A056-5725E1B32548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4371D-FA5A-423C-A473-B84C9904AF38}" type="pres">
      <dgm:prSet presAssocID="{05A852F0-F2A2-4DCC-9FEB-FB17DEE8F444}" presName="sp" presStyleCnt="0"/>
      <dgm:spPr/>
    </dgm:pt>
    <dgm:pt modelId="{C3F25776-0D87-4B2D-BE8F-86CC0A472554}" type="pres">
      <dgm:prSet presAssocID="{0B502D1C-29D8-41EA-8B27-DA9A6B534D78}" presName="composite" presStyleCnt="0"/>
      <dgm:spPr/>
    </dgm:pt>
    <dgm:pt modelId="{D67F6130-C438-4CA8-8656-0B78AEEBB15F}" type="pres">
      <dgm:prSet presAssocID="{0B502D1C-29D8-41EA-8B27-DA9A6B534D7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EC418-C7D1-47A5-ABFF-B239C9FA5DEE}" type="pres">
      <dgm:prSet presAssocID="{0B502D1C-29D8-41EA-8B27-DA9A6B534D7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6A4A9C-780E-4782-80E5-6B65E79B5183}" type="presOf" srcId="{C17D134D-6B03-4D04-AA32-F64465FBFB26}" destId="{CF0EC418-C7D1-47A5-ABFF-B239C9FA5DEE}" srcOrd="0" destOrd="0" presId="urn:microsoft.com/office/officeart/2005/8/layout/chevron2"/>
    <dgm:cxn modelId="{3C2E425B-26F6-42B6-8750-F4ED4ABB4095}" srcId="{E5134DD3-D12E-4FF7-A056-5725E1B32548}" destId="{8ADAF6F4-98E9-48E3-879B-8B3D653F5AEC}" srcOrd="0" destOrd="0" parTransId="{2A547380-6233-48E6-B5C4-068519E0DBCB}" sibTransId="{83D2ED5E-FD41-47AE-971A-D8C694D2F6D2}"/>
    <dgm:cxn modelId="{F931FC51-88BA-49CC-A56C-61E8E64A116E}" srcId="{0B502D1C-29D8-41EA-8B27-DA9A6B534D78}" destId="{C17D134D-6B03-4D04-AA32-F64465FBFB26}" srcOrd="0" destOrd="0" parTransId="{2F128098-7982-4674-BDCD-F29155516D70}" sibTransId="{5E3F922B-63BF-4DD6-A206-FBFDE9820A49}"/>
    <dgm:cxn modelId="{239D6505-6E69-478E-91A0-78F25486B920}" srcId="{E7167CB0-E346-4255-A804-EC8C252E8840}" destId="{0B502D1C-29D8-41EA-8B27-DA9A6B534D78}" srcOrd="1" destOrd="0" parTransId="{C46CFC03-EBD2-45D2-BE44-0B0A7B207F0D}" sibTransId="{507FFEF0-906C-46F4-A792-5076E5A86AD9}"/>
    <dgm:cxn modelId="{DD0EE003-B9A3-452D-AC8C-4C55CE608185}" type="presOf" srcId="{E5134DD3-D12E-4FF7-A056-5725E1B32548}" destId="{6556B5E7-40D9-438C-BC86-A6E83006191D}" srcOrd="0" destOrd="0" presId="urn:microsoft.com/office/officeart/2005/8/layout/chevron2"/>
    <dgm:cxn modelId="{732BF608-F556-4D02-A71A-94FBEBF9527B}" type="presOf" srcId="{E7167CB0-E346-4255-A804-EC8C252E8840}" destId="{AC45DCBC-9C8F-4ABD-B2E5-5294F7E37338}" srcOrd="0" destOrd="0" presId="urn:microsoft.com/office/officeart/2005/8/layout/chevron2"/>
    <dgm:cxn modelId="{4EA6853E-9266-4CA1-AF9E-02ACDF5AFEE4}" type="presOf" srcId="{8ADAF6F4-98E9-48E3-879B-8B3D653F5AEC}" destId="{32B601C6-FD2B-472F-9CC0-FD0D63E10857}" srcOrd="0" destOrd="0" presId="urn:microsoft.com/office/officeart/2005/8/layout/chevron2"/>
    <dgm:cxn modelId="{2A461BF8-A039-4C4F-96D6-03D919169AEB}" srcId="{E7167CB0-E346-4255-A804-EC8C252E8840}" destId="{E5134DD3-D12E-4FF7-A056-5725E1B32548}" srcOrd="0" destOrd="0" parTransId="{5DA8A3FF-9799-4E4A-B3BE-0CDB3CFE37A6}" sibTransId="{05A852F0-F2A2-4DCC-9FEB-FB17DEE8F444}"/>
    <dgm:cxn modelId="{850574C8-F6A6-43C4-9446-436142BF3BFD}" type="presOf" srcId="{0B502D1C-29D8-41EA-8B27-DA9A6B534D78}" destId="{D67F6130-C438-4CA8-8656-0B78AEEBB15F}" srcOrd="0" destOrd="0" presId="urn:microsoft.com/office/officeart/2005/8/layout/chevron2"/>
    <dgm:cxn modelId="{AB62BFA4-83FF-4E65-9A4E-3D626B25034D}" type="presParOf" srcId="{AC45DCBC-9C8F-4ABD-B2E5-5294F7E37338}" destId="{82BD77B3-939E-438C-B181-B97D46534463}" srcOrd="0" destOrd="0" presId="urn:microsoft.com/office/officeart/2005/8/layout/chevron2"/>
    <dgm:cxn modelId="{95678C89-2019-4069-920F-C9FD53F7B31A}" type="presParOf" srcId="{82BD77B3-939E-438C-B181-B97D46534463}" destId="{6556B5E7-40D9-438C-BC86-A6E83006191D}" srcOrd="0" destOrd="0" presId="urn:microsoft.com/office/officeart/2005/8/layout/chevron2"/>
    <dgm:cxn modelId="{FA17C7E2-5680-4A73-9DD0-48BC30E1FCD1}" type="presParOf" srcId="{82BD77B3-939E-438C-B181-B97D46534463}" destId="{32B601C6-FD2B-472F-9CC0-FD0D63E10857}" srcOrd="1" destOrd="0" presId="urn:microsoft.com/office/officeart/2005/8/layout/chevron2"/>
    <dgm:cxn modelId="{0DBBC300-A3E6-492A-86FB-18E499DAED1C}" type="presParOf" srcId="{AC45DCBC-9C8F-4ABD-B2E5-5294F7E37338}" destId="{AE24371D-FA5A-423C-A473-B84C9904AF38}" srcOrd="1" destOrd="0" presId="urn:microsoft.com/office/officeart/2005/8/layout/chevron2"/>
    <dgm:cxn modelId="{57E94E02-D7E4-4A9C-91C5-1582544BDC05}" type="presParOf" srcId="{AC45DCBC-9C8F-4ABD-B2E5-5294F7E37338}" destId="{C3F25776-0D87-4B2D-BE8F-86CC0A472554}" srcOrd="2" destOrd="0" presId="urn:microsoft.com/office/officeart/2005/8/layout/chevron2"/>
    <dgm:cxn modelId="{3830A48E-F559-4F9E-A640-FBEB93359C70}" type="presParOf" srcId="{C3F25776-0D87-4B2D-BE8F-86CC0A472554}" destId="{D67F6130-C438-4CA8-8656-0B78AEEBB15F}" srcOrd="0" destOrd="0" presId="urn:microsoft.com/office/officeart/2005/8/layout/chevron2"/>
    <dgm:cxn modelId="{19B6BBAA-AAE1-4233-B2E6-D76AECEB9E8E}" type="presParOf" srcId="{C3F25776-0D87-4B2D-BE8F-86CC0A472554}" destId="{CF0EC418-C7D1-47A5-ABFF-B239C9FA5D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6B5E7-40D9-438C-BC86-A6E83006191D}">
      <dsp:nvSpPr>
        <dsp:cNvPr id="0" name=""/>
        <dsp:cNvSpPr/>
      </dsp:nvSpPr>
      <dsp:spPr>
        <a:xfrm rot="5400000">
          <a:off x="-167297" y="167414"/>
          <a:ext cx="1115315" cy="7807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Received data</a:t>
          </a:r>
          <a:endParaRPr lang="en-US" sz="1100" kern="1200" dirty="0"/>
        </a:p>
      </dsp:txBody>
      <dsp:txXfrm rot="-5400000">
        <a:off x="1" y="390476"/>
        <a:ext cx="780720" cy="334595"/>
      </dsp:txXfrm>
    </dsp:sp>
    <dsp:sp modelId="{32B601C6-FD2B-472F-9CC0-FD0D63E10857}">
      <dsp:nvSpPr>
        <dsp:cNvPr id="0" name=""/>
        <dsp:cNvSpPr/>
      </dsp:nvSpPr>
      <dsp:spPr>
        <a:xfrm rot="5400000">
          <a:off x="3710622" y="-2929784"/>
          <a:ext cx="724955" cy="6584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Received data from the business for respective POR</a:t>
          </a:r>
          <a:endParaRPr lang="en-US" sz="2000" kern="1200" dirty="0"/>
        </a:p>
      </dsp:txBody>
      <dsp:txXfrm rot="-5400000">
        <a:off x="780721" y="35506"/>
        <a:ext cx="6549369" cy="654177"/>
      </dsp:txXfrm>
    </dsp:sp>
    <dsp:sp modelId="{D67F6130-C438-4CA8-8656-0B78AEEBB15F}">
      <dsp:nvSpPr>
        <dsp:cNvPr id="0" name=""/>
        <dsp:cNvSpPr/>
      </dsp:nvSpPr>
      <dsp:spPr>
        <a:xfrm rot="5400000">
          <a:off x="-167297" y="1048513"/>
          <a:ext cx="1115315" cy="7807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Validate in TDA</a:t>
          </a:r>
          <a:endParaRPr lang="en-US" sz="1100" kern="1200" dirty="0"/>
        </a:p>
      </dsp:txBody>
      <dsp:txXfrm rot="-5400000">
        <a:off x="1" y="1271575"/>
        <a:ext cx="780720" cy="334595"/>
      </dsp:txXfrm>
    </dsp:sp>
    <dsp:sp modelId="{CF0EC418-C7D1-47A5-ABFF-B239C9FA5DEE}">
      <dsp:nvSpPr>
        <dsp:cNvPr id="0" name=""/>
        <dsp:cNvSpPr/>
      </dsp:nvSpPr>
      <dsp:spPr>
        <a:xfrm rot="5400000">
          <a:off x="3710622" y="-2048685"/>
          <a:ext cx="724955" cy="6584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 single stretch can validate the data availability in IMSN,IMSW &amp; EHUB</a:t>
          </a:r>
          <a:endParaRPr lang="en-US" sz="2000" kern="1200" dirty="0"/>
        </a:p>
      </dsp:txBody>
      <dsp:txXfrm rot="-5400000">
        <a:off x="780721" y="916605"/>
        <a:ext cx="6549369" cy="654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5477"/>
            <a:ext cx="4648200" cy="346249"/>
          </a:xfrm>
          <a:prstGeom prst="rect">
            <a:avLst/>
          </a:prstGeom>
        </p:spPr>
        <p:txBody>
          <a:bodyPr vert="horz" wrap="square" lIns="182880" tIns="91440" rIns="182880" bIns="91440" rtlCol="0" anchor="ctr" anchorCtr="0">
            <a:spAutoFit/>
          </a:bodyPr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05399" y="55477"/>
            <a:ext cx="1751013" cy="346249"/>
          </a:xfrm>
          <a:prstGeom prst="rect">
            <a:avLst/>
          </a:prstGeom>
        </p:spPr>
        <p:txBody>
          <a:bodyPr vert="horz" wrap="square" lIns="182880" tIns="91440" rIns="182880" bIns="91440" rtlCol="0" anchor="ctr" anchorCtr="0">
            <a:spAutoFit/>
          </a:bodyPr>
          <a:lstStyle>
            <a:lvl1pPr algn="r">
              <a:defRPr sz="1200"/>
            </a:lvl1pPr>
          </a:lstStyle>
          <a:p>
            <a:fld id="{84A9A2C0-201B-4B9E-89C5-E97B5622C993}" type="datetimeFigureOut">
              <a:rPr lang="en-US" sz="1050" smtClean="0"/>
              <a:pPr/>
              <a:t>1/11/2019</a:t>
            </a:fld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26480" y="8740689"/>
            <a:ext cx="731520" cy="346249"/>
          </a:xfrm>
          <a:prstGeom prst="rect">
            <a:avLst/>
          </a:prstGeom>
        </p:spPr>
        <p:txBody>
          <a:bodyPr vert="horz" wrap="square" lIns="182880" tIns="91440" rIns="182880" bIns="91440" rtlCol="0" anchor="ctr" anchorCtr="0">
            <a:spAutoFit/>
          </a:bodyPr>
          <a:lstStyle>
            <a:lvl1pPr algn="r">
              <a:defRPr sz="1200"/>
            </a:lvl1pPr>
          </a:lstStyle>
          <a:p>
            <a:fld id="{FC356F8F-79E3-4D6C-ABD0-947A52C601F6}" type="slidenum">
              <a:rPr lang="en-US" sz="1050" smtClean="0"/>
              <a:pPr/>
              <a:t>‹#›</a:t>
            </a:fld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59" y="480149"/>
            <a:ext cx="1002882" cy="27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8131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" y="8769221"/>
            <a:ext cx="1149141" cy="346249"/>
          </a:xfrm>
          <a:prstGeom prst="rect">
            <a:avLst/>
          </a:prstGeom>
        </p:spPr>
        <p:txBody>
          <a:bodyPr vert="horz" wrap="square" lIns="182880" tIns="91440" rIns="182880" bIns="91440" rtlCol="0" anchor="ctr" anchorCtr="0">
            <a:spAutoFit/>
          </a:bodyPr>
          <a:lstStyle>
            <a:lvl1pPr algn="r">
              <a:defRPr sz="1050"/>
            </a:lvl1pPr>
          </a:lstStyle>
          <a:p>
            <a:fld id="{D9F54F27-1581-40D0-938A-3C1E85348357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0675" y="266700"/>
            <a:ext cx="2292350" cy="1719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0040" y="2114551"/>
            <a:ext cx="6217920" cy="644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26480" y="8769221"/>
            <a:ext cx="731520" cy="346249"/>
          </a:xfrm>
          <a:prstGeom prst="rect">
            <a:avLst/>
          </a:prstGeom>
        </p:spPr>
        <p:txBody>
          <a:bodyPr vert="horz" lIns="182880" tIns="91440" rIns="182880" bIns="91440" rtlCol="0" anchor="ctr" anchorCtr="0">
            <a:spAutoFit/>
          </a:bodyPr>
          <a:lstStyle>
            <a:lvl1pPr algn="r">
              <a:defRPr sz="1050"/>
            </a:lvl1pPr>
          </a:lstStyle>
          <a:p>
            <a:fld id="{DDEAD121-A289-4444-9389-D3675A8CD4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09" y="266385"/>
            <a:ext cx="1002882" cy="27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5985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69863" indent="-169863" algn="l" defTabSz="914400" rtl="0" eaLnBrk="1" latinLnBrk="0" hangingPunct="1">
      <a:spcBef>
        <a:spcPts val="10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174625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44538" indent="-168275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027113" indent="-169863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DD09FB-C835-47FE-A51A-D5ECEA23D87D}" type="datetime1">
              <a:rPr lang="en-US" smtClean="0">
                <a:solidFill>
                  <a:prstClr val="black"/>
                </a:solidFill>
              </a:rPr>
              <a:pPr/>
              <a:t>1/11/2019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Enter Filename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D121-A289-4444-9389-D3675A8CD48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4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419F1C-B2EF-4D0B-ABE0-AE6F0D394B8E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Enter Filename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1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419F1C-B2EF-4D0B-ABE0-AE6F0D394B8E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Enter Filename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1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95375"/>
            <a:ext cx="6217920" cy="1234440"/>
          </a:xfrm>
        </p:spPr>
        <p:txBody>
          <a:bodyPr vert="horz" lIns="0" tIns="45720" rIns="91440" bIns="4572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600" b="0" i="0" kern="1200" dirty="0" smtClean="0">
                <a:solidFill>
                  <a:schemeClr val="accent1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04135"/>
            <a:ext cx="6126480" cy="4572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1400" y="6567101"/>
            <a:ext cx="5105400" cy="138499"/>
          </a:xfrm>
        </p:spPr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Freeform 9"/>
          <p:cNvSpPr>
            <a:spLocks/>
          </p:cNvSpPr>
          <p:nvPr/>
        </p:nvSpPr>
        <p:spPr bwMode="gray">
          <a:xfrm>
            <a:off x="476250" y="914400"/>
            <a:ext cx="8326556" cy="45719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9"/>
          <p:cNvSpPr>
            <a:spLocks/>
          </p:cNvSpPr>
          <p:nvPr/>
        </p:nvSpPr>
        <p:spPr bwMode="gray">
          <a:xfrm>
            <a:off x="476250" y="2419351"/>
            <a:ext cx="8326556" cy="61912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38508"/>
            <a:ext cx="1511719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39"/>
            <a:ext cx="3977640" cy="484632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>
              <a:defRPr sz="2400"/>
            </a:lvl1pPr>
            <a:lvl2pPr marL="342900" indent="-228600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463039"/>
            <a:ext cx="3977640" cy="48463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defRPr sz="2400"/>
            </a:lvl1pPr>
            <a:lvl2pPr marL="342900" indent="-171450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277257" y="358315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>
                <a:solidFill>
                  <a:schemeClr val="accent1"/>
                </a:solidFill>
                <a:latin typeface="+mj-lt"/>
              </a:rPr>
              <a:t>Size 28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277257" y="1417858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>
                <a:solidFill>
                  <a:schemeClr val="accent2"/>
                </a:solidFill>
                <a:latin typeface="+mj-lt"/>
              </a:rPr>
              <a:t>Size 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277257" y="1969400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Calibri</a:t>
            </a:r>
          </a:p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Size 20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on Left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39"/>
            <a:ext cx="3977640" cy="484632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>
              <a:defRPr sz="2400"/>
            </a:lvl1pPr>
            <a:lvl2pPr marL="342900" indent="-228600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277257" y="358315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>
                <a:solidFill>
                  <a:schemeClr val="accent1"/>
                </a:solidFill>
                <a:latin typeface="+mj-lt"/>
              </a:rPr>
              <a:t>Size 28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277257" y="1417858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>
                <a:solidFill>
                  <a:schemeClr val="accent2"/>
                </a:solidFill>
                <a:latin typeface="+mj-lt"/>
              </a:rPr>
              <a:t>Size 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277257" y="1969400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Calibri</a:t>
            </a:r>
          </a:p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Size 20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on Right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463039"/>
            <a:ext cx="3977640" cy="4846320"/>
          </a:xfrm>
          <a:prstGeom prst="rect">
            <a:avLst/>
          </a:prstGeom>
        </p:spPr>
        <p:txBody>
          <a:bodyPr>
            <a:noAutofit/>
          </a:bodyPr>
          <a:lstStyle>
            <a:lvl1pPr marL="109538" indent="-109538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277257" y="358315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>
                <a:solidFill>
                  <a:schemeClr val="accent1"/>
                </a:solidFill>
                <a:latin typeface="+mj-lt"/>
              </a:rPr>
              <a:t>Size 28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Light Blue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Sand">
    <p:bg bwMode="gray">
      <p:bgPr>
        <a:solidFill>
          <a:srgbClr val="BA9D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Aqua">
    <p:bg bwMode="gray">
      <p:bgPr>
        <a:solidFill>
          <a:srgbClr val="5D9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Full Image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1400" y="6567101"/>
            <a:ext cx="5105400" cy="138499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Freeform 9"/>
          <p:cNvSpPr>
            <a:spLocks/>
          </p:cNvSpPr>
          <p:nvPr/>
        </p:nvSpPr>
        <p:spPr bwMode="gray">
          <a:xfrm>
            <a:off x="476249" y="914400"/>
            <a:ext cx="8271965" cy="45719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38508"/>
            <a:ext cx="1511719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Purple">
    <p:bg bwMode="gray">
      <p:bgPr>
        <a:solidFill>
          <a:srgbClr val="81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  <a:noFill/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Dark Blu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Light Blue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Green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Sand">
    <p:bg bwMode="gray">
      <p:bgPr>
        <a:solidFill>
          <a:srgbClr val="BA9D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Aqua">
    <p:bg bwMode="gray">
      <p:bgPr>
        <a:solidFill>
          <a:srgbClr val="5D9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Purple">
    <p:bg bwMode="gray">
      <p:bgPr>
        <a:solidFill>
          <a:srgbClr val="81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with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149013"/>
            <a:ext cx="4114800" cy="954107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286000"/>
            <a:ext cx="4114800" cy="3931920"/>
          </a:xfrm>
          <a:prstGeom prst="rect">
            <a:avLst/>
          </a:prstGeom>
        </p:spPr>
        <p:txBody>
          <a:bodyPr>
            <a:noAutofit/>
          </a:bodyPr>
          <a:lstStyle>
            <a:lvl1pPr marL="61913" indent="-61913"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457200"/>
            <a:ext cx="3931920" cy="5943600"/>
          </a:xfrm>
          <a:prstGeom prst="roundRect">
            <a:avLst>
              <a:gd name="adj" fmla="val 4237"/>
            </a:avLst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icon to insert picture from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1277258" y="3301092"/>
            <a:ext cx="108857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6"/>
                </a:solidFill>
                <a:latin typeface="+mj-lt"/>
              </a:rPr>
              <a:t>Click picture icon to insert picture. </a:t>
            </a:r>
          </a:p>
          <a:p>
            <a:pPr algn="r"/>
            <a:endParaRPr lang="en-US" sz="1100" dirty="0">
              <a:solidFill>
                <a:schemeClr val="accent6"/>
              </a:solidFill>
              <a:latin typeface="+mj-lt"/>
            </a:endParaRPr>
          </a:p>
          <a:p>
            <a:pPr algn="r"/>
            <a:r>
              <a:rPr lang="en-US" sz="1100" dirty="0">
                <a:solidFill>
                  <a:schemeClr val="accent6"/>
                </a:solidFill>
                <a:latin typeface="+mj-lt"/>
              </a:rPr>
              <a:t>Then</a:t>
            </a:r>
            <a:r>
              <a:rPr lang="en-US" sz="1100" baseline="0" dirty="0">
                <a:solidFill>
                  <a:schemeClr val="accent6"/>
                </a:solidFill>
                <a:latin typeface="+mj-lt"/>
              </a:rPr>
              <a:t> double-click  the photo to implement picture tools.  Use the CROP tool to move the image to include the best portion of the photo.</a:t>
            </a:r>
            <a:endParaRPr lang="en-US" sz="11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9389" y="412750"/>
            <a:ext cx="1526230" cy="115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500188" y="11430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Sample: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lumn with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149013"/>
            <a:ext cx="4114800" cy="954107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286000"/>
            <a:ext cx="4114800" cy="3931920"/>
          </a:xfrm>
          <a:prstGeom prst="rect">
            <a:avLst/>
          </a:prstGeom>
        </p:spPr>
        <p:txBody>
          <a:bodyPr>
            <a:noAutofit/>
          </a:bodyPr>
          <a:lstStyle>
            <a:lvl1pPr marL="61913" indent="-61913"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457200"/>
            <a:ext cx="3931920" cy="5943600"/>
          </a:xfrm>
          <a:prstGeom prst="roundRect">
            <a:avLst>
              <a:gd name="adj" fmla="val 4237"/>
            </a:avLst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icon to insert picture from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277258" y="3301092"/>
            <a:ext cx="10885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6"/>
                </a:solidFill>
                <a:latin typeface="+mj-lt"/>
              </a:rPr>
              <a:t>Click  icon to insert picture. </a:t>
            </a:r>
          </a:p>
          <a:p>
            <a:pPr algn="r"/>
            <a:endParaRPr lang="en-US" sz="1100" dirty="0">
              <a:solidFill>
                <a:schemeClr val="accent6"/>
              </a:solidFill>
              <a:latin typeface="+mj-lt"/>
            </a:endParaRPr>
          </a:p>
          <a:p>
            <a:pPr algn="r"/>
            <a:r>
              <a:rPr lang="en-US" sz="1100" dirty="0">
                <a:solidFill>
                  <a:schemeClr val="accent6"/>
                </a:solidFill>
                <a:latin typeface="+mj-lt"/>
              </a:rPr>
              <a:t>Then</a:t>
            </a:r>
            <a:r>
              <a:rPr lang="en-US" sz="1100" baseline="0" dirty="0">
                <a:solidFill>
                  <a:schemeClr val="accent6"/>
                </a:solidFill>
                <a:latin typeface="+mj-lt"/>
              </a:rPr>
              <a:t> double-click  the photo to implement picture tools.  Use the CROP tool to move the image to include the best portion of the photo.</a:t>
            </a:r>
            <a:endParaRPr lang="en-US" sz="11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2367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Blue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</a:t>
            </a:r>
            <a:r>
              <a:rPr lang="en-US" baseline="0" dirty="0"/>
              <a:t> Designs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834640"/>
            <a:ext cx="4114800" cy="3291840"/>
          </a:xfrm>
          <a:prstGeom prst="rect">
            <a:avLst/>
          </a:prstGeom>
        </p:spPr>
        <p:txBody>
          <a:bodyPr>
            <a:noAutofit/>
          </a:bodyPr>
          <a:lstStyle>
            <a:lvl1pPr marL="61913" indent="-61913">
              <a:buClr>
                <a:schemeClr val="accent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20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accent1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%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% here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</a:t>
            </a:r>
            <a:r>
              <a:rPr lang="en-US" baseline="0" dirty="0"/>
              <a:t> Designs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5" y="304800"/>
            <a:ext cx="1998662" cy="15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6" y="1911350"/>
            <a:ext cx="197273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525963"/>
          </a:xfrm>
          <a:prstGeom prst="rect">
            <a:avLst/>
          </a:prstGeom>
        </p:spPr>
        <p:txBody>
          <a:bodyPr/>
          <a:lstStyle>
            <a:lvl2pPr marL="282575" indent="-182563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834640"/>
            <a:ext cx="4114800" cy="3291840"/>
          </a:xfrm>
          <a:prstGeom prst="rect">
            <a:avLst/>
          </a:prstGeom>
        </p:spPr>
        <p:txBody>
          <a:bodyPr>
            <a:noAutofit/>
          </a:bodyPr>
          <a:lstStyle>
            <a:lvl1pPr marL="61913" indent="-61913">
              <a:buClr>
                <a:schemeClr val="accent2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%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% here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5" y="304800"/>
            <a:ext cx="1998662" cy="15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6" y="1911350"/>
            <a:ext cx="197273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</a:t>
            </a:r>
            <a:r>
              <a:rPr lang="en-US" baseline="0" dirty="0"/>
              <a:t> Designs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834640"/>
            <a:ext cx="4114800" cy="3291840"/>
          </a:xfrm>
          <a:prstGeom prst="rect">
            <a:avLst/>
          </a:prstGeom>
        </p:spPr>
        <p:txBody>
          <a:bodyPr>
            <a:noAutofit/>
          </a:bodyPr>
          <a:lstStyle>
            <a:lvl1pPr marL="61913" indent="-61913">
              <a:buClr>
                <a:schemeClr val="accent4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accent4"/>
              </a:buClr>
              <a:defRPr sz="20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 sz="1600"/>
            </a:lvl4pPr>
            <a:lvl5pPr>
              <a:buClr>
                <a:schemeClr val="accent4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%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% here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</a:t>
            </a:r>
            <a:r>
              <a:rPr lang="en-US" baseline="0" dirty="0"/>
              <a:t> Designs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5" y="304800"/>
            <a:ext cx="1998662" cy="15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6" y="1911350"/>
            <a:ext cx="197273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nd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rgbClr val="BA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rgbClr val="BA9D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834640"/>
            <a:ext cx="4114800" cy="3291840"/>
          </a:xfrm>
          <a:prstGeom prst="rect">
            <a:avLst/>
          </a:prstGeom>
        </p:spPr>
        <p:txBody>
          <a:bodyPr>
            <a:noAutofit/>
          </a:bodyPr>
          <a:lstStyle>
            <a:lvl1pPr marL="61913" indent="-61913">
              <a:buClr>
                <a:srgbClr val="BA9D80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rgbClr val="BA9D80"/>
              </a:buClr>
              <a:defRPr sz="2000"/>
            </a:lvl2pPr>
            <a:lvl3pPr>
              <a:buClr>
                <a:srgbClr val="BA9D80"/>
              </a:buClr>
              <a:defRPr sz="1800"/>
            </a:lvl3pPr>
            <a:lvl4pPr>
              <a:buClr>
                <a:srgbClr val="BA9D80"/>
              </a:buClr>
              <a:defRPr sz="1600"/>
            </a:lvl4pPr>
            <a:lvl5pPr>
              <a:buClr>
                <a:srgbClr val="BA9D8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%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% here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</a:t>
            </a:r>
            <a:r>
              <a:rPr lang="en-US" baseline="0" dirty="0"/>
              <a:t> Designs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5" y="304800"/>
            <a:ext cx="1998662" cy="15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6" y="1911350"/>
            <a:ext cx="197273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rgbClr val="5D9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rgbClr val="5D967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834640"/>
            <a:ext cx="4114800" cy="3291840"/>
          </a:xfrm>
          <a:prstGeom prst="rect">
            <a:avLst/>
          </a:prstGeom>
        </p:spPr>
        <p:txBody>
          <a:bodyPr>
            <a:noAutofit/>
          </a:bodyPr>
          <a:lstStyle>
            <a:lvl1pPr marL="61913" indent="-61913">
              <a:buClr>
                <a:srgbClr val="5D9674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rgbClr val="5D9674"/>
              </a:buClr>
              <a:defRPr sz="2000"/>
            </a:lvl2pPr>
            <a:lvl3pPr>
              <a:buClr>
                <a:srgbClr val="5D9674"/>
              </a:buClr>
              <a:defRPr sz="1800"/>
            </a:lvl3pPr>
            <a:lvl4pPr>
              <a:buClr>
                <a:srgbClr val="5D9674"/>
              </a:buClr>
              <a:defRPr sz="1600"/>
            </a:lvl4pPr>
            <a:lvl5pPr>
              <a:buClr>
                <a:srgbClr val="5D9674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%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% here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</a:t>
            </a:r>
            <a:r>
              <a:rPr lang="en-US" baseline="0" dirty="0"/>
              <a:t> Designs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5" y="304800"/>
            <a:ext cx="1998662" cy="15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6" y="1911350"/>
            <a:ext cx="197273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rgbClr val="815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rgbClr val="815E9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834640"/>
            <a:ext cx="4114800" cy="3291840"/>
          </a:xfrm>
          <a:prstGeom prst="rect">
            <a:avLst/>
          </a:prstGeom>
        </p:spPr>
        <p:txBody>
          <a:bodyPr>
            <a:noAutofit/>
          </a:bodyPr>
          <a:lstStyle>
            <a:lvl1pPr marL="61913" indent="-61913">
              <a:buClr>
                <a:srgbClr val="815E90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rgbClr val="815E90"/>
              </a:buClr>
              <a:defRPr sz="2000"/>
            </a:lvl2pPr>
            <a:lvl3pPr>
              <a:buClr>
                <a:srgbClr val="815E90"/>
              </a:buClr>
              <a:defRPr sz="1800"/>
            </a:lvl3pPr>
            <a:lvl4pPr>
              <a:buClr>
                <a:srgbClr val="815E90"/>
              </a:buClr>
              <a:defRPr sz="1600"/>
            </a:lvl4pPr>
            <a:lvl5pPr>
              <a:buClr>
                <a:srgbClr val="815E9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%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% here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</a:t>
            </a:r>
            <a:r>
              <a:rPr lang="en-US" baseline="0" dirty="0"/>
              <a:t> Designs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5" y="304800"/>
            <a:ext cx="1998662" cy="15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6" y="1911350"/>
            <a:ext cx="197273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with Text +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75488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645920"/>
            <a:ext cx="3977640" cy="1005840"/>
          </a:xfrm>
        </p:spPr>
        <p:txBody>
          <a:bodyPr>
            <a:noAutofit/>
          </a:bodyPr>
          <a:lstStyle>
            <a:lvl1pPr marL="53975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4640"/>
            <a:ext cx="3977640" cy="3291840"/>
          </a:xfrm>
          <a:prstGeom prst="rect">
            <a:avLst/>
          </a:prstGeom>
        </p:spPr>
        <p:txBody>
          <a:bodyPr>
            <a:noAutofit/>
          </a:bodyPr>
          <a:lstStyle>
            <a:lvl1pPr marL="109538" indent="-109538">
              <a:buClr>
                <a:schemeClr val="accent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20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accent1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4754880" y="4572000"/>
            <a:ext cx="3840480" cy="15087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94793"/>
            <a:ext cx="6217920" cy="1234440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600" b="0" i="0" kern="1200" dirty="0" smtClean="0">
                <a:solidFill>
                  <a:schemeClr val="accent1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03553"/>
            <a:ext cx="6126480" cy="457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1400" y="6567101"/>
            <a:ext cx="5105400" cy="138499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COMPANY CONFIDENTIAL  |  FOR INTERNAL USE ONLY  |  DO NOT COPY</a:t>
            </a: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gray">
          <a:xfrm>
            <a:off x="476250" y="2613818"/>
            <a:ext cx="6154738" cy="123825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gray">
          <a:xfrm>
            <a:off x="476250" y="4118768"/>
            <a:ext cx="6154738" cy="123825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1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977640" cy="4525963"/>
          </a:xfrm>
          <a:prstGeom prst="rect">
            <a:avLst/>
          </a:prstGeom>
        </p:spPr>
        <p:txBody>
          <a:bodyPr>
            <a:noAutofit/>
          </a:bodyPr>
          <a:lstStyle>
            <a:lvl1pPr marL="61913" indent="-619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463040"/>
            <a:ext cx="3977640" cy="4525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 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977640" cy="4525963"/>
          </a:xfrm>
          <a:prstGeom prst="rect">
            <a:avLst/>
          </a:prstGeom>
        </p:spPr>
        <p:txBody>
          <a:bodyPr>
            <a:noAutofit/>
          </a:bodyPr>
          <a:lstStyle>
            <a:lvl1pPr marL="61913" indent="-619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 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463040"/>
            <a:ext cx="3977640" cy="4525963"/>
          </a:xfrm>
          <a:prstGeom prst="rect">
            <a:avLst/>
          </a:prstGeom>
        </p:spPr>
        <p:txBody>
          <a:bodyPr>
            <a:noAutofit/>
          </a:bodyPr>
          <a:lstStyle>
            <a:lvl1pPr marL="112713" indent="-1127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4" y="6442431"/>
            <a:ext cx="966847" cy="263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6153804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39"/>
            <a:ext cx="8229600" cy="48463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b="1" baseline="0" dirty="0"/>
              <a:t>  </a:t>
            </a:r>
            <a:r>
              <a:rPr lang="en-US" baseline="0" dirty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277257" y="358315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1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>
                <a:solidFill>
                  <a:schemeClr val="accent1"/>
                </a:solidFill>
                <a:latin typeface="+mj-lt"/>
              </a:rPr>
              <a:t>Size 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277257" y="1417858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>
                <a:solidFill>
                  <a:schemeClr val="accent2"/>
                </a:solidFill>
                <a:latin typeface="+mj-lt"/>
              </a:rPr>
              <a:t>Size 24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277257" y="1969400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Calibri</a:t>
            </a:r>
          </a:p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Size 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73152"/>
            <a:ext cx="8229600" cy="1005840"/>
          </a:xfrm>
          <a:prstGeom prst="rect">
            <a:avLst/>
          </a:prstGeom>
        </p:spPr>
        <p:txBody>
          <a:bodyPr vert="horz" lIns="13716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124200" y="6567101"/>
            <a:ext cx="51054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05800" y="6567101"/>
            <a:ext cx="3810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6153804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4" y="6442431"/>
            <a:ext cx="966847" cy="2631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Georgia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800"/>
        </a:spcBef>
        <a:buSzPct val="25000"/>
        <a:buFont typeface="Georgia" panose="02040502050405020303" pitchFamily="18" charset="0"/>
        <a:buChar char=" "/>
        <a:defRPr sz="2400" kern="1200">
          <a:solidFill>
            <a:schemeClr val="accent2"/>
          </a:solidFill>
          <a:latin typeface="Georgia" pitchFamily="18" charset="0"/>
          <a:ea typeface="+mn-ea"/>
          <a:cs typeface="+mn-cs"/>
        </a:defRPr>
      </a:lvl1pPr>
      <a:lvl2pPr marL="228600" indent="-165100" algn="l" defTabSz="914400" rtl="0" eaLnBrk="1" latinLnBrk="0" hangingPunct="1">
        <a:spcBef>
          <a:spcPts val="1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1225" indent="-182563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211263" indent="-228600" algn="l" defTabSz="914400" rtl="0" eaLnBrk="1" latinLnBrk="0" hangingPunct="1">
        <a:spcBef>
          <a:spcPts val="3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199" y="2794793"/>
            <a:ext cx="6422065" cy="1234440"/>
          </a:xfrm>
        </p:spPr>
        <p:txBody>
          <a:bodyPr/>
          <a:lstStyle/>
          <a:p>
            <a:r>
              <a:rPr lang="en-US" dirty="0" smtClean="0"/>
              <a:t>Test Data Analyzer (TDA)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732AE-FAF3-4641-8117-1210A8CD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Why is Test Data Analyzer?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Business Challenge: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Solution central majority of the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POR/ US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requests are dependent on Data conditioning, where team has to check for data being available in multiple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areas like Ehub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IMSN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and  IMSW. </a:t>
            </a:r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Solution: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This tool has provided solution where these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checks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can be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automated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using API calls and RPC calls, where the utility will take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bulk Data at single shot which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needs to be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checked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out as input from the user and provide an output file where filtering techniques can be applied to setup the data if needed for upload into the APT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tool.</a:t>
            </a:r>
            <a:endParaRPr lang="en-US" sz="20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4733A7-7E8E-4F01-B068-0B1BF851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  |  FOR INTERNAL USE ONLY  |  DO NOT COPY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94" y="4968410"/>
            <a:ext cx="2545237" cy="120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F794E-D394-4885-8169-DAF0AA82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for Data Validation -  Before TDA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5D360C-4BCE-4BB7-93D0-D49F101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  |  FOR INTERNAL USE ONLY  |  DO NOT COPY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94268" y="1282045"/>
            <a:ext cx="8815634" cy="4763678"/>
            <a:chOff x="94268" y="1282045"/>
            <a:chExt cx="8815634" cy="4763678"/>
          </a:xfrm>
        </p:grpSpPr>
        <p:sp>
          <p:nvSpPr>
            <p:cNvPr id="6" name="Rectangle 5"/>
            <p:cNvSpPr/>
            <p:nvPr/>
          </p:nvSpPr>
          <p:spPr>
            <a:xfrm>
              <a:off x="3073138" y="1282045"/>
              <a:ext cx="2573518" cy="58446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Data Provided by Business</a:t>
              </a:r>
              <a:endParaRPr lang="en-US" sz="2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73138" y="2509101"/>
              <a:ext cx="2573518" cy="58446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Check in SC if Available in EHUB</a:t>
              </a:r>
              <a:endParaRPr lang="en-US" sz="2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73138" y="3802145"/>
              <a:ext cx="2573518" cy="58446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Check if Available in IMSW</a:t>
              </a:r>
              <a:endParaRPr lang="en-US" sz="2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73138" y="5010346"/>
              <a:ext cx="2573518" cy="58446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Completed</a:t>
              </a:r>
              <a:endParaRPr lang="en-US" sz="2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85501" y="1941922"/>
              <a:ext cx="292231" cy="424206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213781" y="3253819"/>
              <a:ext cx="292231" cy="424206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185501" y="4452595"/>
              <a:ext cx="292231" cy="424206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36384" y="3802145"/>
              <a:ext cx="2573518" cy="58446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Get details from </a:t>
              </a:r>
              <a:r>
                <a:rPr 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IMSN &amp; copy </a:t>
              </a:r>
              <a:r>
                <a:rPr lang="en-US" sz="2000" dirty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in </a:t>
              </a:r>
              <a:r>
                <a:rPr 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IMSW </a:t>
              </a:r>
              <a:endParaRPr lang="en-US" sz="2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4" name="Left-Right Arrow 13"/>
            <p:cNvSpPr/>
            <p:nvPr/>
          </p:nvSpPr>
          <p:spPr>
            <a:xfrm>
              <a:off x="5722070" y="3948260"/>
              <a:ext cx="546755" cy="292231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268" y="2154026"/>
              <a:ext cx="2309567" cy="131189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Check if available </a:t>
              </a:r>
              <a:r>
                <a:rPr lang="en-US" sz="2000" dirty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in </a:t>
              </a:r>
              <a:r>
                <a:rPr 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IMSN to get details and load in EHUB</a:t>
              </a:r>
              <a:endParaRPr lang="en-US" sz="2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7" name="Left-Right Arrow 16"/>
            <p:cNvSpPr/>
            <p:nvPr/>
          </p:nvSpPr>
          <p:spPr>
            <a:xfrm rot="5400000">
              <a:off x="1036102" y="3563212"/>
              <a:ext cx="425897" cy="292231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4268" y="3948260"/>
              <a:ext cx="2309567" cy="10086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Check if available </a:t>
              </a:r>
              <a:r>
                <a:rPr lang="en-US" sz="2000" dirty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in IMSW to copy to IMSN</a:t>
              </a:r>
              <a:endParaRPr lang="en-US" sz="2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2463534" y="2658358"/>
              <a:ext cx="546755" cy="292231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4268" y="5461261"/>
              <a:ext cx="2573518" cy="58446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Get back to Business</a:t>
              </a:r>
              <a:endParaRPr lang="en-US" sz="2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060515" y="5010346"/>
              <a:ext cx="292231" cy="42420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507" y="1348033"/>
              <a:ext cx="2471395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 YES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   NO &amp; Check the next condition and return back once its true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6557915" y="1423447"/>
              <a:ext cx="292231" cy="282804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6" name="Left-Right Arrow 25"/>
            <p:cNvSpPr/>
            <p:nvPr/>
          </p:nvSpPr>
          <p:spPr>
            <a:xfrm>
              <a:off x="6490355" y="1704681"/>
              <a:ext cx="427349" cy="292231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7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C618D-E99E-423D-8265-28A0107B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Analyzer -  Process &amp; Benefits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497C90-9EFC-422B-9C95-CE8F023C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204"/>
            <a:ext cx="8229600" cy="4946019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6988076"/>
              </p:ext>
            </p:extLst>
          </p:nvPr>
        </p:nvGraphicFramePr>
        <p:xfrm>
          <a:off x="870405" y="1274452"/>
          <a:ext cx="7365479" cy="1996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1596" y="3242820"/>
            <a:ext cx="7541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Steps to use the tool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Upload the excel with Bulk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Run the tool with any option available mentioned below</a:t>
            </a:r>
          </a:p>
          <a:p>
            <a:r>
              <a:rPr lang="en-US" dirty="0"/>
              <a:t> </a:t>
            </a:r>
            <a:r>
              <a:rPr lang="en-US" dirty="0" smtClean="0"/>
              <a:t>     1. Validation - Ehub ,IMSN &amp; IMSW in single shot</a:t>
            </a:r>
          </a:p>
          <a:p>
            <a:r>
              <a:rPr lang="en-US" dirty="0"/>
              <a:t> </a:t>
            </a:r>
            <a:r>
              <a:rPr lang="en-US" dirty="0" smtClean="0"/>
              <a:t>     2.Ehub validation alone</a:t>
            </a:r>
          </a:p>
          <a:p>
            <a:r>
              <a:rPr lang="en-US" dirty="0" smtClean="0"/>
              <a:t>      3. RPC Validation –IMSN &amp;IMSW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Get the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" b="33926"/>
          <a:stretch/>
        </p:blipFill>
        <p:spPr bwMode="auto">
          <a:xfrm>
            <a:off x="1799536" y="5269584"/>
            <a:ext cx="6307514" cy="834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C618D-E99E-423D-8265-28A0107B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Analyzer - Benefits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497C90-9EFC-422B-9C95-CE8F023C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|  FOR INTERNAL USE ONLY  |  DO NOT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204"/>
            <a:ext cx="8229600" cy="4946019"/>
          </a:xfrm>
        </p:spPr>
        <p:txBody>
          <a:bodyPr/>
          <a:lstStyle/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339" y="1310325"/>
            <a:ext cx="7541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Benefits of Test Data Analyzer: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Validate data in all source IMSN,IMSW &amp; EHUB on single shot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Reduces the Human </a:t>
            </a:r>
            <a:r>
              <a:rPr lang="en-US" dirty="0" smtClean="0"/>
              <a:t>effort ~ 5 Mins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Validate Bulk test data on single shot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Reduces the effort of fetching data for DATA copy </a:t>
            </a:r>
            <a:r>
              <a:rPr lang="en-US" dirty="0" smtClean="0"/>
              <a:t>&amp; EHUB </a:t>
            </a:r>
            <a:r>
              <a:rPr lang="en-US" dirty="0"/>
              <a:t>Load in APT Tool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Can utilize for API &amp; RPC validation as well individually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339" y="3373692"/>
            <a:ext cx="754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Sample Validation done in December for verification of tool: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Attached the sample details  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292243"/>
              </p:ext>
            </p:extLst>
          </p:nvPr>
        </p:nvGraphicFramePr>
        <p:xfrm>
          <a:off x="580239" y="4469255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Worksheet" showAsIcon="1" r:id="rId4" imgW="914400" imgH="714240" progId="Excel.Sheet.12">
                  <p:embed/>
                </p:oleObj>
              </mc:Choice>
              <mc:Fallback>
                <p:oleObj name="Worksheet" showAsIcon="1" r:id="rId4" imgW="914400" imgH="714240" progId="Excel.Sheet.1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9" y="4469255"/>
                        <a:ext cx="914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3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NTHEM_Internal_Design">
  <a:themeElements>
    <a:clrScheme name="Anthem NEW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Custom 1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ccent 1">
      <a:srgbClr val="BA9D80"/>
    </a:custClr>
    <a:custClr name="Accent 2">
      <a:srgbClr val="5D9674"/>
    </a:custClr>
    <a:custClr name="Accent 3">
      <a:srgbClr val="F3833D"/>
    </a:custClr>
    <a:custClr name="Accent 4">
      <a:srgbClr val="815E90"/>
    </a:custClr>
    <a:custClr name="Accent 5">
      <a:srgbClr val="766B2B"/>
    </a:custClr>
    <a:custClr name="Accent 6">
      <a:srgbClr val="D3D0A1"/>
    </a:custClr>
    <a:custClr name="Accent 7">
      <a:srgbClr val="3C3C3C"/>
    </a:custClr>
    <a:custClr name="Anthem Blue">
      <a:srgbClr val="0063A8"/>
    </a:custClr>
  </a:custClrLst>
</a:theme>
</file>

<file path=ppt/theme/theme2.xml><?xml version="1.0" encoding="utf-8"?>
<a:theme xmlns:a="http://schemas.openxmlformats.org/drawingml/2006/main" name="Office Theme">
  <a:themeElements>
    <a:clrScheme name="WellPoint Palette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ellPoint Palette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s xmlns="9cec74ad-0bbb-43af-8228-11607aded4b3" xsi:nil="true"/>
    <Download_x0020_Link xmlns="9cec74ad-0bbb-43af-8228-11607aded4b3">
      <Url>https://ts.accenture.com/sites/IVR/IVR_WS/Shared%20Documents/Forms/AllItems.aspx</Url>
      <Description>https://ts.accenture.com/sites/IVR/IVR_WS/Shared%20Documents/Forms/AllItems.aspx</Description>
    </Download_x0020_Link>
    <_x006b_js7 xmlns="9cec74ad-0bbb-43af-8228-11607aded4b3" xsi:nil="true"/>
    <abc xmlns="9cec74ad-0bbb-43af-8228-11607aded4b3">Enter Choice #1</abc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380C230D4ECA47973EE5BB19D8A931" ma:contentTypeVersion="10" ma:contentTypeDescription="Create a new document." ma:contentTypeScope="" ma:versionID="3df0003fb61efb2fbc375327281d7a4d">
  <xsd:schema xmlns:xsd="http://www.w3.org/2001/XMLSchema" xmlns:xs="http://www.w3.org/2001/XMLSchema" xmlns:p="http://schemas.microsoft.com/office/2006/metadata/properties" xmlns:ns2="9cec74ad-0bbb-43af-8228-11607aded4b3" xmlns:ns3="047a0d58-994f-4b5b-9251-e8bc2c1e3d80" targetNamespace="http://schemas.microsoft.com/office/2006/metadata/properties" ma:root="true" ma:fieldsID="c35e03edb073971ab4e31ec371e67238" ns2:_="" ns3:_="">
    <xsd:import namespace="9cec74ad-0bbb-43af-8228-11607aded4b3"/>
    <xsd:import namespace="047a0d58-994f-4b5b-9251-e8bc2c1e3d80"/>
    <xsd:element name="properties">
      <xsd:complexType>
        <xsd:sequence>
          <xsd:element name="documentManagement">
            <xsd:complexType>
              <xsd:all>
                <xsd:element ref="ns2:abc" minOccurs="0"/>
                <xsd:element ref="ns2:Modules" minOccurs="0"/>
                <xsd:element ref="ns2:_x006b_js7" minOccurs="0"/>
                <xsd:element ref="ns2:Download_x0020_Link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c74ad-0bbb-43af-8228-11607aded4b3" elementFormDefault="qualified">
    <xsd:import namespace="http://schemas.microsoft.com/office/2006/documentManagement/types"/>
    <xsd:import namespace="http://schemas.microsoft.com/office/infopath/2007/PartnerControls"/>
    <xsd:element name="abc" ma:index="8" nillable="true" ma:displayName="abc" ma:default="Enter Choice #1" ma:format="Dropdown" ma:internalName="abc">
      <xsd:simpleType>
        <xsd:restriction base="dms:Choice">
          <xsd:enumeration value="Enter Choice #1"/>
          <xsd:enumeration value="Enter Choice #2"/>
          <xsd:enumeration value="Enter Choice #3"/>
        </xsd:restriction>
      </xsd:simpleType>
    </xsd:element>
    <xsd:element name="Modules" ma:index="9" nillable="true" ma:displayName="Modules" ma:internalName="Modules">
      <xsd:simpleType>
        <xsd:restriction base="dms:Text">
          <xsd:maxLength value="255"/>
        </xsd:restriction>
      </xsd:simpleType>
    </xsd:element>
    <xsd:element name="_x006b_js7" ma:index="10" nillable="true" ma:displayName="Text" ma:internalName="_x006b_js7">
      <xsd:simpleType>
        <xsd:restriction base="dms:Text"/>
      </xsd:simpleType>
    </xsd:element>
    <xsd:element name="Download_x0020_Link" ma:index="11" ma:displayName="Download Link" ma:description="link" ma:format="Hyperlink" ma:internalName="Download_x0020_Link">
      <xsd:complexType>
        <xsd:complexContent>
          <xsd:extension base="dms:URL">
            <xsd:sequence>
              <xsd:element name="Url" type="dms:ValidUrl"/>
              <xsd:element name="Description" type="xsd:string"/>
            </xsd:sequence>
          </xsd:extension>
        </xsd:complexContent>
      </xsd:complex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a0d58-994f-4b5b-9251-e8bc2c1e3d8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947856-A844-481F-9D84-BBB1FD13986E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047a0d58-994f-4b5b-9251-e8bc2c1e3d80"/>
    <ds:schemaRef ds:uri="http://www.w3.org/XML/1998/namespace"/>
    <ds:schemaRef ds:uri="http://schemas.openxmlformats.org/package/2006/metadata/core-properties"/>
    <ds:schemaRef ds:uri="9cec74ad-0bbb-43af-8228-11607aded4b3"/>
  </ds:schemaRefs>
</ds:datastoreItem>
</file>

<file path=customXml/itemProps2.xml><?xml version="1.0" encoding="utf-8"?>
<ds:datastoreItem xmlns:ds="http://schemas.openxmlformats.org/officeDocument/2006/customXml" ds:itemID="{E6F8757E-EF04-4BD6-B609-D0F7836438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ec74ad-0bbb-43af-8228-11607aded4b3"/>
    <ds:schemaRef ds:uri="047a0d58-994f-4b5b-9251-e8bc2c1e3d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861257-8CEB-499B-ABF2-918762FC0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133692</TotalTime>
  <Words>406</Words>
  <Application>Microsoft Office PowerPoint</Application>
  <PresentationFormat>On-screen Show (4:3)</PresentationFormat>
  <Paragraphs>53</Paragraphs>
  <Slides>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2_ANTHEM_Internal_Design</vt:lpstr>
      <vt:lpstr>Microsoft Excel Worksheet</vt:lpstr>
      <vt:lpstr>Test Data Analyzer (TDA)</vt:lpstr>
      <vt:lpstr>What &amp; Why is Test Data Analyzer?</vt:lpstr>
      <vt:lpstr>Process for Data Validation -  Before TDA</vt:lpstr>
      <vt:lpstr>Test Data Analyzer -  Process &amp; Benefits</vt:lpstr>
      <vt:lpstr>Test Data Analyzer - Benefits</vt:lpstr>
    </vt:vector>
  </TitlesOfParts>
  <Company>WellPoint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Kandrac</dc:creator>
  <cp:lastModifiedBy>Balakumar, Paul</cp:lastModifiedBy>
  <cp:revision>5630</cp:revision>
  <dcterms:created xsi:type="dcterms:W3CDTF">2013-04-16T15:43:32Z</dcterms:created>
  <dcterms:modified xsi:type="dcterms:W3CDTF">2019-01-11T16:16:48Z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0x0101004C380C230D4ECA47973EE5BB19D8A931</vt:lpwstr>
  </property>
</Properties>
</file>