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5"/>
  </p:notesMasterIdLst>
  <p:sldIdLst>
    <p:sldId id="256" r:id="rId2"/>
    <p:sldId id="257" r:id="rId3"/>
    <p:sldId id="259" r:id="rId4"/>
    <p:sldId id="260" r:id="rId5"/>
    <p:sldId id="261" r:id="rId6"/>
    <p:sldId id="262" r:id="rId7"/>
    <p:sldId id="263" r:id="rId8"/>
    <p:sldId id="266" r:id="rId9"/>
    <p:sldId id="267" r:id="rId10"/>
    <p:sldId id="289" r:id="rId11"/>
    <p:sldId id="290" r:id="rId12"/>
    <p:sldId id="287" r:id="rId13"/>
    <p:sldId id="288" r:id="rId14"/>
    <p:sldId id="268" r:id="rId15"/>
    <p:sldId id="291" r:id="rId16"/>
    <p:sldId id="269" r:id="rId17"/>
    <p:sldId id="270" r:id="rId18"/>
    <p:sldId id="271" r:id="rId19"/>
    <p:sldId id="273" r:id="rId20"/>
    <p:sldId id="274" r:id="rId21"/>
    <p:sldId id="277" r:id="rId22"/>
    <p:sldId id="293" r:id="rId23"/>
    <p:sldId id="286"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C1ABB1-14A6-4A85-BEE7-DCB9623DB1DD}">
  <a:tblStyle styleId="{41C1ABB1-14A6-4A85-BEE7-DCB9623DB1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5878" autoAdjust="0"/>
  </p:normalViewPr>
  <p:slideViewPr>
    <p:cSldViewPr>
      <p:cViewPr varScale="1">
        <p:scale>
          <a:sx n="86" d="100"/>
          <a:sy n="86" d="100"/>
        </p:scale>
        <p:origin x="736"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481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a:path>
            <a:tileRect/>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855300" y="4177700"/>
            <a:ext cx="7433400" cy="3168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38" name="Google Shape;38;p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2">
            <a:lumMod val="60000"/>
            <a:lumOff val="4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pPr marL="0" lvl="0" indent="0" algn="r" rtl="0">
                <a:spcBef>
                  <a:spcPts val="0"/>
                </a:spcBef>
                <a:spcAft>
                  <a:spcPts val="0"/>
                </a:spcAft>
                <a:buClr>
                  <a:schemeClr val="lt1"/>
                </a:buClr>
                <a:buSzPts val="1800"/>
                <a:buFont typeface="Bebas Neue"/>
                <a:buNone/>
              </a:pPr>
              <a:t>‹#›</a:t>
            </a:fld>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pull/>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533400" y="895350"/>
            <a:ext cx="7162800" cy="32766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b="1" dirty="0">
                <a:solidFill>
                  <a:schemeClr val="tx1"/>
                </a:solidFill>
                <a:latin typeface="Algerian" pitchFamily="82" charset="0"/>
              </a:rPr>
              <a:t>Uber Data Analysis</a:t>
            </a:r>
            <a:endParaRPr b="1">
              <a:solidFill>
                <a:schemeClr val="tx1"/>
              </a:solidFill>
              <a:latin typeface="Algerian" pitchFamily="82" charset="0"/>
            </a:endParaRPr>
          </a:p>
        </p:txBody>
      </p:sp>
      <p:pic>
        <p:nvPicPr>
          <p:cNvPr id="46" name="Google Shape;46;p11"/>
          <p:cNvPicPr preferRelativeResize="0"/>
          <p:nvPr/>
        </p:nvPicPr>
        <p:blipFill>
          <a:blip r:embed="rId3">
            <a:alphaModFix/>
          </a:blip>
          <a:stretch>
            <a:fillRect/>
          </a:stretch>
        </p:blipFill>
        <p:spPr>
          <a:xfrm>
            <a:off x="6286223" y="895350"/>
            <a:ext cx="28577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190223" y="323850"/>
            <a:ext cx="6096000" cy="449580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075" y="361950"/>
            <a:ext cx="7593300" cy="1022750"/>
          </a:xfrm>
        </p:spPr>
        <p:txBody>
          <a:bodyPr/>
          <a:lstStyle/>
          <a:p>
            <a:r>
              <a:rPr lang="en-US" sz="3200" b="1" dirty="0" smtClean="0"/>
              <a:t>Heat map of </a:t>
            </a:r>
            <a:r>
              <a:rPr lang="en-US" sz="3200" b="1" dirty="0" err="1" smtClean="0"/>
              <a:t>surge_multiplier</a:t>
            </a:r>
            <a:r>
              <a:rPr lang="en-US" sz="3200" b="1" dirty="0" smtClean="0"/>
              <a:t> , price &amp; 			distance</a:t>
            </a:r>
            <a:endParaRPr lang="en-IN" sz="32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4" name="Picture 3" descr="C:\Users\user\AppData\Local\Microsoft\Windows\INetCache\Content.MSO\85B525DB.tmp"/>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09750"/>
            <a:ext cx="4343400" cy="3048000"/>
          </a:xfrm>
          <a:prstGeom prst="rect">
            <a:avLst/>
          </a:prstGeom>
          <a:noFill/>
          <a:ln>
            <a:noFill/>
          </a:ln>
        </p:spPr>
      </p:pic>
    </p:spTree>
    <p:extLst>
      <p:ext uri="{BB962C8B-B14F-4D97-AF65-F5344CB8AC3E}">
        <p14:creationId xmlns:p14="http://schemas.microsoft.com/office/powerpoint/2010/main" val="574601140"/>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61950"/>
            <a:ext cx="5841305" cy="641750"/>
          </a:xfrm>
        </p:spPr>
        <p:txBody>
          <a:bodyPr/>
          <a:lstStyle/>
          <a:p>
            <a:r>
              <a:rPr lang="en-US" sz="3600" b="1" dirty="0">
                <a:ln w="18415" cmpd="sng">
                  <a:solidFill>
                    <a:srgbClr val="FFFFFF"/>
                  </a:solidFill>
                  <a:prstDash val="solid"/>
                </a:ln>
                <a:solidFill>
                  <a:srgbClr val="FFFFFF"/>
                </a:solidFill>
              </a:rPr>
              <a:t/>
            </a:r>
            <a:br>
              <a:rPr lang="en-US" sz="3600" b="1" dirty="0">
                <a:ln w="18415" cmpd="sng">
                  <a:solidFill>
                    <a:srgbClr val="FFFFFF"/>
                  </a:solidFill>
                  <a:prstDash val="solid"/>
                </a:ln>
                <a:solidFill>
                  <a:srgbClr val="FFFFFF"/>
                </a:solidFill>
              </a:rPr>
            </a:br>
            <a:r>
              <a:rPr lang="en-US" sz="3600" b="1" dirty="0" smtClean="0">
                <a:ln w="18415" cmpd="sng">
                  <a:solidFill>
                    <a:srgbClr val="FFFFFF"/>
                  </a:solidFill>
                  <a:prstDash val="solid"/>
                </a:ln>
                <a:solidFill>
                  <a:srgbClr val="FFFFFF"/>
                </a:solidFill>
              </a:rPr>
              <a:t>Bar plot of source column</a:t>
            </a:r>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4" name="Picture 3" descr="C:\Users\user\AppData\Local\Microsoft\Windows\INetCache\Content.MSO\8EE0DB57.tmp"/>
          <p:cNvPicPr/>
          <p:nvPr/>
        </p:nvPicPr>
        <p:blipFill>
          <a:blip r:embed="rId2">
            <a:extLst>
              <a:ext uri="{28A0092B-C50C-407E-A947-70E740481C1C}">
                <a14:useLocalDpi xmlns:a14="http://schemas.microsoft.com/office/drawing/2010/main" val="0"/>
              </a:ext>
            </a:extLst>
          </a:blip>
          <a:srcRect/>
          <a:stretch>
            <a:fillRect/>
          </a:stretch>
        </p:blipFill>
        <p:spPr bwMode="auto">
          <a:xfrm>
            <a:off x="1694755" y="1260475"/>
            <a:ext cx="5731510" cy="3863975"/>
          </a:xfrm>
          <a:prstGeom prst="rect">
            <a:avLst/>
          </a:prstGeom>
          <a:noFill/>
          <a:ln>
            <a:noFill/>
          </a:ln>
        </p:spPr>
      </p:pic>
    </p:spTree>
    <p:extLst>
      <p:ext uri="{BB962C8B-B14F-4D97-AF65-F5344CB8AC3E}">
        <p14:creationId xmlns:p14="http://schemas.microsoft.com/office/powerpoint/2010/main" val="265278016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666750"/>
            <a:ext cx="3962400" cy="646331"/>
          </a:xfrm>
          <a:prstGeom prst="rect">
            <a:avLst/>
          </a:prstGeom>
          <a:noFill/>
        </p:spPr>
        <p:txBody>
          <a:bodyPr wrap="square" rtlCol="0">
            <a:spAutoFit/>
          </a:bodyPr>
          <a:lstStyle/>
          <a:p>
            <a:r>
              <a:rPr lang="en" sz="3600" b="1" dirty="0">
                <a:solidFill>
                  <a:prstClr val="white"/>
                </a:solidFill>
                <a:latin typeface="Arial" pitchFamily="34" charset="0"/>
                <a:cs typeface="Arial" pitchFamily="34" charset="0"/>
                <a:sym typeface="Bebas Neue"/>
              </a:rPr>
              <a:t>Label Encoding</a:t>
            </a:r>
            <a:endParaRPr lang="en-US" sz="3600" dirty="0"/>
          </a:p>
        </p:txBody>
      </p:sp>
      <p:sp>
        <p:nvSpPr>
          <p:cNvPr id="6" name="TextBox 5"/>
          <p:cNvSpPr txBox="1"/>
          <p:nvPr/>
        </p:nvSpPr>
        <p:spPr>
          <a:xfrm>
            <a:off x="609600" y="1733550"/>
            <a:ext cx="6324600" cy="2154436"/>
          </a:xfrm>
          <a:prstGeom prst="rect">
            <a:avLst/>
          </a:prstGeom>
          <a:noFill/>
        </p:spPr>
        <p:txBody>
          <a:bodyPr wrap="square" rtlCol="0">
            <a:spAutoFit/>
          </a:bodyPr>
          <a:lstStyle/>
          <a:p>
            <a:pPr lvl="0" algn="just"/>
            <a:r>
              <a:rPr lang="en-US" sz="2000" dirty="0">
                <a:solidFill>
                  <a:prstClr val="white"/>
                </a:solidFill>
                <a:latin typeface="Arial" pitchFamily="34" charset="0"/>
                <a:cs typeface="Arial" pitchFamily="34" charset="0"/>
                <a:sym typeface="Bebas Neue"/>
              </a:rPr>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endParaRPr lang="en-US" dirty="0"/>
          </a:p>
          <a:p>
            <a:endParaRPr lang="en-US" dirty="0"/>
          </a:p>
        </p:txBody>
      </p:sp>
      <p:grpSp>
        <p:nvGrpSpPr>
          <p:cNvPr id="4" name="Google Shape;315;p31"/>
          <p:cNvGrpSpPr/>
          <p:nvPr/>
        </p:nvGrpSpPr>
        <p:grpSpPr>
          <a:xfrm>
            <a:off x="6248400" y="742950"/>
            <a:ext cx="2714848" cy="3653541"/>
            <a:chOff x="6092896" y="1233444"/>
            <a:chExt cx="2714848" cy="3653541"/>
          </a:xfrm>
        </p:grpSpPr>
        <p:pic>
          <p:nvPicPr>
            <p:cNvPr id="7" name="Google Shape;316;p31"/>
            <p:cNvPicPr preferRelativeResize="0"/>
            <p:nvPr/>
          </p:nvPicPr>
          <p:blipFill>
            <a:blip r:embed="rId2">
              <a:alphaModFix/>
            </a:blip>
            <a:stretch>
              <a:fillRect/>
            </a:stretch>
          </p:blipFill>
          <p:spPr>
            <a:xfrm>
              <a:off x="6092896" y="1233444"/>
              <a:ext cx="2714848" cy="3653541"/>
            </a:xfrm>
            <a:prstGeom prst="rect">
              <a:avLst/>
            </a:prstGeom>
            <a:noFill/>
            <a:ln>
              <a:noFill/>
            </a:ln>
          </p:spPr>
        </p:pic>
        <p:pic>
          <p:nvPicPr>
            <p:cNvPr id="8" name="Google Shape;317;p31"/>
            <p:cNvPicPr preferRelativeResize="0"/>
            <p:nvPr/>
          </p:nvPicPr>
          <p:blipFill>
            <a:blip r:embed="rId3">
              <a:alphaModFix/>
            </a:blip>
            <a:stretch>
              <a:fillRect/>
            </a:stretch>
          </p:blipFill>
          <p:spPr>
            <a:xfrm>
              <a:off x="7313796" y="1855508"/>
              <a:ext cx="232462" cy="156560"/>
            </a:xfrm>
            <a:prstGeom prst="rect">
              <a:avLst/>
            </a:prstGeom>
            <a:noFill/>
            <a:ln>
              <a:noFill/>
            </a:ln>
          </p:spPr>
        </p:pic>
      </p:gr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3" name="TextBox 2"/>
          <p:cNvSpPr txBox="1"/>
          <p:nvPr/>
        </p:nvSpPr>
        <p:spPr>
          <a:xfrm>
            <a:off x="609600" y="895350"/>
            <a:ext cx="6400800" cy="3518912"/>
          </a:xfrm>
          <a:prstGeom prst="rect">
            <a:avLst/>
          </a:prstGeom>
          <a:noFill/>
        </p:spPr>
        <p:txBody>
          <a:bodyPr wrap="square" rtlCol="0">
            <a:spAutoFit/>
          </a:bodyPr>
          <a:lstStyle/>
          <a:p>
            <a:pPr lvl="0">
              <a:spcAft>
                <a:spcPts val="800"/>
              </a:spcAft>
            </a:pPr>
            <a:r>
              <a:rPr lang="en" sz="2800" b="1" dirty="0">
                <a:solidFill>
                  <a:schemeClr val="tx1"/>
                </a:solidFill>
                <a:latin typeface="Arial" pitchFamily="34" charset="0"/>
                <a:cs typeface="Arial" pitchFamily="34" charset="0"/>
              </a:rPr>
              <a:t>NANs</a:t>
            </a:r>
            <a:r>
              <a:rPr lang="en" sz="2800" dirty="0">
                <a:solidFill>
                  <a:schemeClr val="tx1"/>
                </a:solidFill>
                <a:latin typeface="Arial" pitchFamily="34" charset="0"/>
                <a:cs typeface="Arial" pitchFamily="34" charset="0"/>
              </a:rPr>
              <a:t>(missing values)</a:t>
            </a:r>
            <a:endParaRPr lang="en" sz="2800" b="1" dirty="0">
              <a:solidFill>
                <a:schemeClr val="tx1"/>
              </a:solidFill>
              <a:latin typeface="Arial" pitchFamily="34" charset="0"/>
              <a:cs typeface="Arial" pitchFamily="34" charset="0"/>
            </a:endParaRPr>
          </a:p>
          <a:p>
            <a:pPr lvl="0">
              <a:spcAft>
                <a:spcPts val="800"/>
              </a:spcAft>
            </a:pPr>
            <a:endParaRPr lang="en" sz="2000" dirty="0">
              <a:solidFill>
                <a:schemeClr val="tx1"/>
              </a:solidFill>
              <a:latin typeface="Arial" pitchFamily="34" charset="0"/>
              <a:cs typeface="Arial" pitchFamily="34" charset="0"/>
            </a:endParaRPr>
          </a:p>
          <a:p>
            <a:pPr marL="342900" lvl="0" indent="-342900">
              <a:spcAft>
                <a:spcPts val="800"/>
              </a:spcAft>
              <a:buFont typeface="Arial" panose="020B0604020202020204" pitchFamily="34" charset="0"/>
              <a:buChar char="•"/>
            </a:pPr>
            <a:r>
              <a:rPr lang="en" sz="2000" dirty="0" smtClean="0">
                <a:solidFill>
                  <a:schemeClr val="tx1"/>
                </a:solidFill>
                <a:latin typeface="Arial" pitchFamily="34" charset="0"/>
                <a:cs typeface="Arial" pitchFamily="34" charset="0"/>
              </a:rPr>
              <a:t>Uber </a:t>
            </a:r>
            <a:r>
              <a:rPr lang="en" sz="2000" dirty="0" smtClean="0">
                <a:solidFill>
                  <a:schemeClr val="tx1"/>
                </a:solidFill>
                <a:latin typeface="Arial" pitchFamily="34" charset="0"/>
                <a:cs typeface="Arial" pitchFamily="34" charset="0"/>
              </a:rPr>
              <a:t>data </a:t>
            </a:r>
            <a:r>
              <a:rPr lang="en" sz="2000" dirty="0">
                <a:solidFill>
                  <a:schemeClr val="tx1"/>
                </a:solidFill>
                <a:latin typeface="Arial" pitchFamily="34" charset="0"/>
                <a:cs typeface="Arial" pitchFamily="34" charset="0"/>
              </a:rPr>
              <a:t>set contain NANs only in Price column</a:t>
            </a:r>
            <a:r>
              <a:rPr lang="en" sz="2000" dirty="0" smtClean="0">
                <a:solidFill>
                  <a:schemeClr val="tx1"/>
                </a:solidFill>
                <a:latin typeface="Arial" pitchFamily="34" charset="0"/>
                <a:cs typeface="Arial" pitchFamily="34" charset="0"/>
              </a:rPr>
              <a:t>.</a:t>
            </a:r>
          </a:p>
          <a:p>
            <a:pPr lvl="0">
              <a:spcAft>
                <a:spcPts val="800"/>
              </a:spcAft>
            </a:pPr>
            <a:endParaRPr lang="en" sz="2000" dirty="0">
              <a:solidFill>
                <a:schemeClr val="tx1"/>
              </a:solidFill>
              <a:latin typeface="Arial" pitchFamily="34" charset="0"/>
              <a:cs typeface="Arial" pitchFamily="34" charset="0"/>
            </a:endParaRPr>
          </a:p>
          <a:p>
            <a:pPr marL="342900" lvl="0" indent="-342900">
              <a:spcAft>
                <a:spcPts val="800"/>
              </a:spcAft>
              <a:buFont typeface="Arial" panose="020B0604020202020204" pitchFamily="34" charset="0"/>
              <a:buChar char="•"/>
            </a:pPr>
            <a:r>
              <a:rPr lang="en" sz="2000" dirty="0" smtClean="0">
                <a:solidFill>
                  <a:schemeClr val="tx1"/>
                </a:solidFill>
                <a:latin typeface="Arial" pitchFamily="34" charset="0"/>
                <a:cs typeface="Arial" pitchFamily="34" charset="0"/>
              </a:rPr>
              <a:t>The </a:t>
            </a:r>
            <a:r>
              <a:rPr lang="en" sz="2000" dirty="0">
                <a:solidFill>
                  <a:schemeClr val="tx1"/>
                </a:solidFill>
                <a:latin typeface="Arial" pitchFamily="34" charset="0"/>
                <a:cs typeface="Arial" pitchFamily="34" charset="0"/>
              </a:rPr>
              <a:t>count of nans is: </a:t>
            </a:r>
            <a:r>
              <a:rPr lang="en" sz="2000" dirty="0" smtClean="0">
                <a:solidFill>
                  <a:schemeClr val="tx1"/>
                </a:solidFill>
                <a:latin typeface="Arial" pitchFamily="34" charset="0"/>
                <a:cs typeface="Arial" pitchFamily="34" charset="0"/>
              </a:rPr>
              <a:t>55095</a:t>
            </a:r>
          </a:p>
          <a:p>
            <a:pPr lvl="0">
              <a:spcAft>
                <a:spcPts val="800"/>
              </a:spcAft>
            </a:pPr>
            <a:endParaRPr lang="en" sz="2000" dirty="0">
              <a:solidFill>
                <a:schemeClr val="tx1"/>
              </a:solidFill>
              <a:latin typeface="Arial" pitchFamily="34" charset="0"/>
              <a:cs typeface="Arial" pitchFamily="34" charset="0"/>
            </a:endParaRPr>
          </a:p>
          <a:p>
            <a:pPr marL="342900" lvl="0" indent="-342900">
              <a:spcAft>
                <a:spcPts val="800"/>
              </a:spcAft>
              <a:buFont typeface="Arial" panose="020B0604020202020204" pitchFamily="34" charset="0"/>
              <a:buChar char="•"/>
            </a:pPr>
            <a:r>
              <a:rPr lang="en" sz="2000" dirty="0" smtClean="0">
                <a:solidFill>
                  <a:schemeClr val="tx1"/>
                </a:solidFill>
                <a:latin typeface="Arial" pitchFamily="34" charset="0"/>
                <a:cs typeface="Arial" pitchFamily="34" charset="0"/>
              </a:rPr>
              <a:t>The </a:t>
            </a:r>
            <a:r>
              <a:rPr lang="en" sz="2000" dirty="0">
                <a:solidFill>
                  <a:schemeClr val="tx1"/>
                </a:solidFill>
                <a:latin typeface="Arial" pitchFamily="34" charset="0"/>
                <a:cs typeface="Arial" pitchFamily="34" charset="0"/>
              </a:rPr>
              <a:t>nans is filled with the median of other values.</a:t>
            </a:r>
          </a:p>
          <a:p>
            <a:endParaRPr lang="en-US" dirty="0"/>
          </a:p>
          <a:p>
            <a:endParaRPr lang="en-US" dirty="0"/>
          </a:p>
        </p:txBody>
      </p:sp>
      <p:pic>
        <p:nvPicPr>
          <p:cNvPr id="4" name="Google Shape;144;p19"/>
          <p:cNvPicPr preferRelativeResize="0"/>
          <p:nvPr/>
        </p:nvPicPr>
        <p:blipFill rotWithShape="1">
          <a:blip r:embed="rId2">
            <a:alphaModFix/>
          </a:blip>
          <a:srcRect r="7621"/>
          <a:stretch/>
        </p:blipFill>
        <p:spPr>
          <a:xfrm>
            <a:off x="6248400" y="971550"/>
            <a:ext cx="2592926" cy="3745875"/>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2514600" y="209550"/>
            <a:ext cx="3962400" cy="60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b="1" dirty="0">
                <a:latin typeface="Arial" pitchFamily="34" charset="0"/>
                <a:cs typeface="Arial" pitchFamily="34" charset="0"/>
              </a:rPr>
              <a:t>Feature Selection</a:t>
            </a:r>
            <a:endParaRPr sz="3200" b="1" dirty="0">
              <a:latin typeface="Arial" pitchFamily="34" charset="0"/>
              <a:cs typeface="Arial" pitchFamily="34" charset="0"/>
            </a:endParaRPr>
          </a:p>
        </p:txBody>
      </p:sp>
      <p:graphicFrame>
        <p:nvGraphicFramePr>
          <p:cNvPr id="188" name="Google Shape;188;p23"/>
          <p:cNvGraphicFramePr/>
          <p:nvPr/>
        </p:nvGraphicFramePr>
        <p:xfrm>
          <a:off x="3733800" y="7219950"/>
          <a:ext cx="2133600" cy="1706840"/>
        </p:xfrm>
        <a:graphic>
          <a:graphicData uri="http://schemas.openxmlformats.org/drawingml/2006/table">
            <a:tbl>
              <a:tblPr>
                <a:noFill/>
                <a:tableStyleId>{41C1ABB1-14A6-4A85-BEE7-DCB9623DB1DD}</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03164">
                <a:tc>
                  <a:txBody>
                    <a:bodyPr/>
                    <a:lstStyle/>
                    <a:p>
                      <a:pPr marL="0" marR="0" lvl="0" indent="0" algn="ctr" rtl="0">
                        <a:lnSpc>
                          <a:spcPct val="100000"/>
                        </a:lnSpc>
                        <a:spcBef>
                          <a:spcPts val="0"/>
                        </a:spcBef>
                        <a:spcAft>
                          <a:spcPts val="0"/>
                        </a:spcAft>
                        <a:buNone/>
                      </a:pP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A</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B</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a:solidFill>
                            <a:schemeClr val="lt1"/>
                          </a:solidFill>
                          <a:latin typeface="IBM Plex Sans Condensed"/>
                          <a:ea typeface="IBM Plex Sans Condensed"/>
                          <a:cs typeface="IBM Plex Sans Condensed"/>
                          <a:sym typeface="IBM Plex Sans Condensed"/>
                        </a:rPr>
                        <a:t>C</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41970">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Yellow</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20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7</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41863">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Blue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30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9262">
                <a:tc>
                  <a:txBody>
                    <a:bodyPr/>
                    <a:lstStyle/>
                    <a:p>
                      <a:pPr marL="0" marR="0" lvl="0" indent="0" algn="ctr" rtl="0">
                        <a:lnSpc>
                          <a:spcPct val="100000"/>
                        </a:lnSpc>
                        <a:spcBef>
                          <a:spcPts val="0"/>
                        </a:spcBef>
                        <a:spcAft>
                          <a:spcPts val="0"/>
                        </a:spcAft>
                        <a:buNone/>
                      </a:pPr>
                      <a:r>
                        <a:rPr lang="en" sz="1200">
                          <a:solidFill>
                            <a:schemeClr val="dk2"/>
                          </a:solidFill>
                          <a:latin typeface="IBM Plex Sans Condensed"/>
                          <a:ea typeface="IBM Plex Sans Condensed"/>
                          <a:cs typeface="IBM Plex Sans Condensed"/>
                          <a:sym typeface="IBM Plex Sans Condensed"/>
                        </a:rPr>
                        <a:t>Orange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24</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16</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pic>
        <p:nvPicPr>
          <p:cNvPr id="190" name="Google Shape;190;p23"/>
          <p:cNvPicPr preferRelativeResize="0"/>
          <p:nvPr/>
        </p:nvPicPr>
        <p:blipFill>
          <a:blip r:embed="rId3">
            <a:alphaModFix/>
          </a:blip>
          <a:stretch>
            <a:fillRect/>
          </a:stretch>
        </p:blipFill>
        <p:spPr>
          <a:xfrm>
            <a:off x="6096000" y="1809750"/>
            <a:ext cx="2904825" cy="3333750"/>
          </a:xfrm>
          <a:prstGeom prst="rect">
            <a:avLst/>
          </a:prstGeom>
          <a:noFill/>
          <a:ln>
            <a:noFill/>
          </a:ln>
        </p:spPr>
      </p:pic>
      <p:sp>
        <p:nvSpPr>
          <p:cNvPr id="7" name="TextBox 6"/>
          <p:cNvSpPr txBox="1"/>
          <p:nvPr/>
        </p:nvSpPr>
        <p:spPr>
          <a:xfrm>
            <a:off x="838200" y="1047750"/>
            <a:ext cx="6629400" cy="1015663"/>
          </a:xfrm>
          <a:prstGeom prst="rect">
            <a:avLst/>
          </a:prstGeom>
          <a:noFill/>
        </p:spPr>
        <p:txBody>
          <a:bodyPr wrap="square" rtlCol="0">
            <a:spAutoFit/>
          </a:bodyPr>
          <a:lstStyle/>
          <a:p>
            <a:pPr algn="just"/>
            <a:r>
              <a:rPr lang="en-US" sz="2000" dirty="0">
                <a:solidFill>
                  <a:schemeClr val="tx1"/>
                </a:solidFill>
              </a:rPr>
              <a:t>Feature Selection is the process of selecting a subset of relevant feature (variables, predictors) for use in model construction. </a:t>
            </a:r>
          </a:p>
        </p:txBody>
      </p:sp>
      <p:sp>
        <p:nvSpPr>
          <p:cNvPr id="8" name="TextBox 7"/>
          <p:cNvSpPr txBox="1"/>
          <p:nvPr/>
        </p:nvSpPr>
        <p:spPr>
          <a:xfrm>
            <a:off x="1600200" y="2800350"/>
            <a:ext cx="5715000" cy="738664"/>
          </a:xfrm>
          <a:prstGeom prst="rect">
            <a:avLst/>
          </a:prstGeom>
          <a:noFill/>
        </p:spPr>
        <p:txBody>
          <a:bodyPr wrap="square" rtlCol="0">
            <a:spAutoFit/>
          </a:bodyPr>
          <a:lstStyle/>
          <a:p>
            <a:r>
              <a:rPr lang="en-US" sz="2800" b="1" dirty="0">
                <a:solidFill>
                  <a:schemeClr val="tx1"/>
                </a:solidFill>
              </a:rPr>
              <a:t>Recursive Feature Elimination</a:t>
            </a:r>
          </a:p>
          <a:p>
            <a:r>
              <a:rPr lang="en-US" dirty="0"/>
              <a:t>:</a:t>
            </a:r>
          </a:p>
        </p:txBody>
      </p:sp>
      <p:sp>
        <p:nvSpPr>
          <p:cNvPr id="10" name="TextBox 9"/>
          <p:cNvSpPr txBox="1"/>
          <p:nvPr/>
        </p:nvSpPr>
        <p:spPr>
          <a:xfrm>
            <a:off x="914400" y="3486150"/>
            <a:ext cx="6324600" cy="1323439"/>
          </a:xfrm>
          <a:prstGeom prst="rect">
            <a:avLst/>
          </a:prstGeom>
          <a:noFill/>
        </p:spPr>
        <p:txBody>
          <a:bodyPr wrap="square" rtlCol="0">
            <a:spAutoFit/>
          </a:bodyPr>
          <a:lstStyle/>
          <a:p>
            <a:pPr algn="just"/>
            <a:r>
              <a:rPr lang="en-US" sz="2000" dirty="0">
                <a:solidFill>
                  <a:schemeClr val="tx1"/>
                </a:solidFill>
              </a:rPr>
              <a:t>Recursive feature elimination (RFE) is a feature selection method that fits a model and removes the weakest feature (or features) until the specified number of features is reached.</a:t>
            </a:r>
            <a:endParaRPr lang="en-US"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barn(inVertical)">
                                      <p:cBhvr>
                                        <p:cTn id="7" dur="500"/>
                                        <p:tgtEl>
                                          <p:spTgt spid="18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p:bldP spid="7"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42" name="Google Shape;242;p2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29" name="TextBox 28"/>
          <p:cNvSpPr txBox="1"/>
          <p:nvPr/>
        </p:nvSpPr>
        <p:spPr>
          <a:xfrm>
            <a:off x="457200" y="438150"/>
            <a:ext cx="8229600" cy="5078313"/>
          </a:xfrm>
          <a:prstGeom prst="rect">
            <a:avLst/>
          </a:prstGeom>
          <a:noFill/>
        </p:spPr>
        <p:txBody>
          <a:bodyPr wrap="square" rtlCol="0">
            <a:spAutoFit/>
          </a:bodyPr>
          <a:lstStyle/>
          <a:p>
            <a:pPr algn="just"/>
            <a:endParaRPr lang="en-US" sz="1800" b="1" u="sng" dirty="0" smtClean="0">
              <a:solidFill>
                <a:schemeClr val="tx1"/>
              </a:solidFill>
            </a:endParaRPr>
          </a:p>
          <a:p>
            <a:pPr algn="just"/>
            <a:r>
              <a:rPr lang="en-US" sz="3200" b="1" dirty="0" smtClean="0">
                <a:solidFill>
                  <a:schemeClr val="tx1"/>
                </a:solidFill>
              </a:rPr>
              <a:t>          </a:t>
            </a:r>
            <a:r>
              <a:rPr lang="en-US" sz="3200" b="1" u="sng" dirty="0" smtClean="0">
                <a:solidFill>
                  <a:schemeClr val="tx1"/>
                </a:solidFill>
              </a:rPr>
              <a:t>Machine Learning models</a:t>
            </a:r>
            <a:endParaRPr lang="en-US" sz="3200" b="1" u="sng" dirty="0">
              <a:solidFill>
                <a:schemeClr val="tx1"/>
              </a:solidFill>
            </a:endParaRPr>
          </a:p>
          <a:p>
            <a:pPr algn="just"/>
            <a:endParaRPr lang="en-US" sz="1800" b="1" u="sng" dirty="0" smtClean="0">
              <a:solidFill>
                <a:schemeClr val="tx1"/>
              </a:solidFill>
            </a:endParaRPr>
          </a:p>
          <a:p>
            <a:pPr algn="just"/>
            <a:r>
              <a:rPr lang="en-US" sz="1800" b="1" u="sng" dirty="0" smtClean="0">
                <a:solidFill>
                  <a:schemeClr val="tx1"/>
                </a:solidFill>
              </a:rPr>
              <a:t>Linear </a:t>
            </a:r>
            <a:r>
              <a:rPr lang="en-US" sz="1800" b="1" u="sng" dirty="0">
                <a:solidFill>
                  <a:schemeClr val="tx1"/>
                </a:solidFill>
              </a:rPr>
              <a:t>Regression</a:t>
            </a:r>
            <a:r>
              <a:rPr lang="en-US" sz="1800" dirty="0">
                <a:solidFill>
                  <a:schemeClr val="tx1"/>
                </a:solidFill>
              </a:rPr>
              <a:t>: Linear Regression is a supervised machine learning algorithm where the predicted output is continuous and has a constant slope. It’s used to predict values within a continuous range</a:t>
            </a:r>
            <a:r>
              <a:rPr lang="en-US" sz="1800" dirty="0" smtClean="0">
                <a:solidFill>
                  <a:schemeClr val="tx1"/>
                </a:solidFill>
              </a:rPr>
              <a:t>.</a:t>
            </a:r>
          </a:p>
          <a:p>
            <a:pPr algn="just"/>
            <a:endParaRPr lang="en-US" sz="1800" dirty="0" smtClean="0">
              <a:solidFill>
                <a:schemeClr val="tx1"/>
              </a:solidFill>
            </a:endParaRPr>
          </a:p>
          <a:p>
            <a:pPr algn="just"/>
            <a:r>
              <a:rPr lang="en-US" sz="1800" b="1" u="sng" dirty="0">
                <a:solidFill>
                  <a:schemeClr val="tx1"/>
                </a:solidFill>
              </a:rPr>
              <a:t>Decision Tree</a:t>
            </a:r>
            <a:r>
              <a:rPr lang="en-US" sz="1800" b="1" dirty="0">
                <a:solidFill>
                  <a:schemeClr val="tx1"/>
                </a:solidFill>
              </a:rPr>
              <a:t>:</a:t>
            </a:r>
            <a:r>
              <a:rPr lang="en-US" sz="1800" dirty="0">
                <a:solidFill>
                  <a:schemeClr val="tx1"/>
                </a:solidFill>
              </a:rPr>
              <a:t> A decision tree is a graphical representation of all the possible solutions to a decision based on certain conditions</a:t>
            </a:r>
            <a:r>
              <a:rPr lang="en-US" sz="1800" dirty="0" smtClean="0">
                <a:solidFill>
                  <a:schemeClr val="tx1"/>
                </a:solidFill>
              </a:rPr>
              <a:t>.</a:t>
            </a:r>
          </a:p>
          <a:p>
            <a:pPr algn="just"/>
            <a:endParaRPr lang="en-US" sz="1800" b="1" u="sng" dirty="0">
              <a:solidFill>
                <a:schemeClr val="tx1"/>
              </a:solidFill>
            </a:endParaRPr>
          </a:p>
          <a:p>
            <a:pPr algn="just"/>
            <a:r>
              <a:rPr lang="en-US" sz="1800" b="1" u="sng" dirty="0">
                <a:solidFill>
                  <a:schemeClr val="tx1"/>
                </a:solidFill>
              </a:rPr>
              <a:t>Random Forest</a:t>
            </a:r>
            <a:r>
              <a:rPr lang="en-US" sz="1800" b="1" dirty="0">
                <a:solidFill>
                  <a:schemeClr val="tx1"/>
                </a:solidFill>
              </a:rPr>
              <a:t>:</a:t>
            </a:r>
            <a:r>
              <a:rPr lang="en-US" sz="1800" dirty="0">
                <a:solidFill>
                  <a:schemeClr val="tx1"/>
                </a:solidFill>
              </a:rPr>
              <a:t> Random Forest is a popular machine learning algorithm that belongs to the supervised learning technique. It can be used for both Classification and Regression problems in ML. It is based on the concept of </a:t>
            </a:r>
            <a:r>
              <a:rPr lang="en-US" sz="1800" b="1" dirty="0">
                <a:solidFill>
                  <a:schemeClr val="tx1"/>
                </a:solidFill>
              </a:rPr>
              <a:t>ensemble learning,</a:t>
            </a:r>
            <a:r>
              <a:rPr lang="en-US" sz="1800" dirty="0">
                <a:solidFill>
                  <a:schemeClr val="tx1"/>
                </a:solidFill>
              </a:rPr>
              <a:t> which is a process of combining multiple classifiers to solve a complex problem and to improve the performance of the model.</a:t>
            </a:r>
          </a:p>
          <a:p>
            <a:pPr algn="just"/>
            <a:endParaRPr lang="en-US" sz="2000" dirty="0" smtClean="0">
              <a:solidFill>
                <a:schemeClr val="tx1"/>
              </a:solidFill>
            </a:endParaRPr>
          </a:p>
          <a:p>
            <a:pPr algn="just"/>
            <a:endParaRPr lang="en-US" sz="2000" dirty="0">
              <a:solidFill>
                <a:schemeClr val="tx1"/>
              </a:solidFill>
            </a:endParaRPr>
          </a:p>
        </p:txBody>
      </p:sp>
    </p:spTree>
    <p:extLst>
      <p:ext uri="{BB962C8B-B14F-4D97-AF65-F5344CB8AC3E}">
        <p14:creationId xmlns:p14="http://schemas.microsoft.com/office/powerpoint/2010/main" val="741008010"/>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306766905"/>
              </p:ext>
            </p:extLst>
          </p:nvPr>
        </p:nvGraphicFramePr>
        <p:xfrm>
          <a:off x="1318260" y="2343150"/>
          <a:ext cx="6629400" cy="2194560"/>
        </p:xfrm>
        <a:graphic>
          <a:graphicData uri="http://schemas.openxmlformats.org/drawingml/2006/table">
            <a:tbl>
              <a:tblPr firstRow="1" bandRow="1">
                <a:tableStyleId>{35758FB7-9AC5-4552-8A53-C91805E547FA}</a:tableStyleId>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152400">
                <a:tc>
                  <a:txBody>
                    <a:bodyPr/>
                    <a:lstStyle/>
                    <a:p>
                      <a:r>
                        <a:rPr lang="en-US" dirty="0"/>
                        <a:t>Serial</a:t>
                      </a:r>
                      <a:r>
                        <a:rPr lang="en-US" baseline="0" dirty="0"/>
                        <a:t> </a:t>
                      </a:r>
                      <a:r>
                        <a:rPr lang="en-US" dirty="0"/>
                        <a:t>No.</a:t>
                      </a:r>
                    </a:p>
                  </a:txBody>
                  <a:tcPr/>
                </a:tc>
                <a:tc>
                  <a:txBody>
                    <a:bodyPr/>
                    <a:lstStyle/>
                    <a:p>
                      <a:r>
                        <a:rPr lang="en-US" dirty="0"/>
                        <a:t>No. of Feature</a:t>
                      </a:r>
                    </a:p>
                  </a:txBody>
                  <a:tcPr/>
                </a:tc>
                <a:tc>
                  <a:txBody>
                    <a:bodyPr/>
                    <a:lstStyle/>
                    <a:p>
                      <a:r>
                        <a:rPr lang="en-US" dirty="0"/>
                        <a:t>Accuracy</a:t>
                      </a:r>
                    </a:p>
                  </a:txBody>
                  <a:tcPr/>
                </a:tc>
                <a:extLst>
                  <a:ext uri="{0D108BD9-81ED-4DB2-BD59-A6C34878D82A}">
                    <a16:rowId xmlns:a16="http://schemas.microsoft.com/office/drawing/2014/main" val="10000"/>
                  </a:ext>
                </a:extLst>
              </a:tr>
              <a:tr h="457200">
                <a:tc>
                  <a:txBody>
                    <a:bodyPr/>
                    <a:lstStyle/>
                    <a:p>
                      <a:r>
                        <a:rPr lang="en-US" dirty="0"/>
                        <a:t>1</a:t>
                      </a:r>
                    </a:p>
                  </a:txBody>
                  <a:tcPr/>
                </a:tc>
                <a:tc>
                  <a:txBody>
                    <a:bodyPr/>
                    <a:lstStyle/>
                    <a:p>
                      <a:r>
                        <a:rPr lang="en-US" dirty="0"/>
                        <a:t>56</a:t>
                      </a:r>
                    </a:p>
                  </a:txBody>
                  <a:tcPr/>
                </a:tc>
                <a:tc>
                  <a:txBody>
                    <a:bodyPr/>
                    <a:lstStyle/>
                    <a:p>
                      <a:r>
                        <a:rPr lang="en-US" dirty="0"/>
                        <a:t>0.5210613019</a:t>
                      </a:r>
                    </a:p>
                  </a:txBody>
                  <a:tcPr/>
                </a:tc>
                <a:extLst>
                  <a:ext uri="{0D108BD9-81ED-4DB2-BD59-A6C34878D82A}">
                    <a16:rowId xmlns:a16="http://schemas.microsoft.com/office/drawing/2014/main" val="10001"/>
                  </a:ext>
                </a:extLst>
              </a:tr>
              <a:tr h="457200">
                <a:tc>
                  <a:txBody>
                    <a:bodyPr/>
                    <a:lstStyle/>
                    <a:p>
                      <a:r>
                        <a:rPr lang="en-US" dirty="0"/>
                        <a:t>2</a:t>
                      </a:r>
                    </a:p>
                  </a:txBody>
                  <a:tcPr/>
                </a:tc>
                <a:tc>
                  <a:txBody>
                    <a:bodyPr/>
                    <a:lstStyle/>
                    <a:p>
                      <a:r>
                        <a:rPr lang="en-US" dirty="0"/>
                        <a:t>40</a:t>
                      </a:r>
                    </a:p>
                  </a:txBody>
                  <a:tcPr/>
                </a:tc>
                <a:tc>
                  <a:txBody>
                    <a:bodyPr/>
                    <a:lstStyle/>
                    <a:p>
                      <a:r>
                        <a:rPr lang="en-US" dirty="0"/>
                        <a:t>0.52082133967</a:t>
                      </a:r>
                    </a:p>
                  </a:txBody>
                  <a:tcPr/>
                </a:tc>
                <a:extLst>
                  <a:ext uri="{0D108BD9-81ED-4DB2-BD59-A6C34878D82A}">
                    <a16:rowId xmlns:a16="http://schemas.microsoft.com/office/drawing/2014/main" val="10002"/>
                  </a:ext>
                </a:extLst>
              </a:tr>
              <a:tr h="457200">
                <a:tc>
                  <a:txBody>
                    <a:bodyPr/>
                    <a:lstStyle/>
                    <a:p>
                      <a:r>
                        <a:rPr lang="en-US" dirty="0"/>
                        <a:t>3</a:t>
                      </a:r>
                    </a:p>
                  </a:txBody>
                  <a:tcPr/>
                </a:tc>
                <a:tc>
                  <a:txBody>
                    <a:bodyPr/>
                    <a:lstStyle/>
                    <a:p>
                      <a:r>
                        <a:rPr lang="en-US" dirty="0"/>
                        <a:t>25</a:t>
                      </a:r>
                    </a:p>
                  </a:txBody>
                  <a:tcPr/>
                </a:tc>
                <a:tc>
                  <a:txBody>
                    <a:bodyPr/>
                    <a:lstStyle/>
                    <a:p>
                      <a:r>
                        <a:rPr lang="en-US" dirty="0"/>
                        <a:t>0.52068020506</a:t>
                      </a:r>
                    </a:p>
                  </a:txBody>
                  <a:tcPr/>
                </a:tc>
                <a:extLst>
                  <a:ext uri="{0D108BD9-81ED-4DB2-BD59-A6C34878D82A}">
                    <a16:rowId xmlns:a16="http://schemas.microsoft.com/office/drawing/2014/main" val="10003"/>
                  </a:ext>
                </a:extLst>
              </a:tr>
              <a:tr h="457200">
                <a:tc>
                  <a:txBody>
                    <a:bodyPr/>
                    <a:lstStyle/>
                    <a:p>
                      <a:r>
                        <a:rPr lang="en-US" dirty="0"/>
                        <a:t>4</a:t>
                      </a:r>
                    </a:p>
                  </a:txBody>
                  <a:tcPr/>
                </a:tc>
                <a:tc>
                  <a:txBody>
                    <a:bodyPr/>
                    <a:lstStyle/>
                    <a:p>
                      <a:r>
                        <a:rPr lang="en-US" dirty="0"/>
                        <a:t>15</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0.520794445644</a:t>
                      </a:r>
                    </a:p>
                    <a:p>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1066800" y="438150"/>
            <a:ext cx="7086600" cy="1508105"/>
          </a:xfrm>
          <a:prstGeom prst="rect">
            <a:avLst/>
          </a:prstGeom>
          <a:noFill/>
        </p:spPr>
        <p:txBody>
          <a:bodyPr wrap="square" rtlCol="0">
            <a:spAutoFit/>
          </a:bodyPr>
          <a:lstStyle/>
          <a:p>
            <a:pPr algn="just"/>
            <a:r>
              <a:rPr lang="en-US" sz="3200" b="1" dirty="0" smtClean="0">
                <a:solidFill>
                  <a:schemeClr val="tx1"/>
                </a:solidFill>
              </a:rPr>
              <a:t>    Accuracy of different </a:t>
            </a:r>
            <a:r>
              <a:rPr lang="en-US" sz="3200" b="1" dirty="0" err="1" smtClean="0">
                <a:solidFill>
                  <a:schemeClr val="tx1"/>
                </a:solidFill>
              </a:rPr>
              <a:t>featutes</a:t>
            </a:r>
            <a:endParaRPr lang="en-US" sz="3200" b="1" dirty="0" smtClean="0">
              <a:solidFill>
                <a:schemeClr val="tx1"/>
              </a:solidFill>
            </a:endParaRPr>
          </a:p>
          <a:p>
            <a:pPr algn="just"/>
            <a:endParaRPr lang="en-US" sz="2000" dirty="0" smtClean="0">
              <a:solidFill>
                <a:schemeClr val="tx1"/>
              </a:solidFill>
            </a:endParaRPr>
          </a:p>
          <a:p>
            <a:pPr algn="just"/>
            <a:r>
              <a:rPr lang="en-US" sz="2000" dirty="0" smtClean="0">
                <a:solidFill>
                  <a:schemeClr val="tx1"/>
                </a:solidFill>
              </a:rPr>
              <a:t>After </a:t>
            </a:r>
            <a:r>
              <a:rPr lang="en-US" sz="2000" dirty="0">
                <a:solidFill>
                  <a:schemeClr val="tx1"/>
                </a:solidFill>
              </a:rPr>
              <a:t>applying RFE on given data set with Linear Regression, we found accuracy with different no of columns as follows:-</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3" name="Google Shape;213;p2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8" name="TextBox 7"/>
          <p:cNvSpPr txBox="1"/>
          <p:nvPr/>
        </p:nvSpPr>
        <p:spPr>
          <a:xfrm>
            <a:off x="1828800" y="438150"/>
            <a:ext cx="5334000" cy="584775"/>
          </a:xfrm>
          <a:prstGeom prst="rect">
            <a:avLst/>
          </a:prstGeom>
          <a:noFill/>
        </p:spPr>
        <p:txBody>
          <a:bodyPr wrap="square" rtlCol="0">
            <a:spAutoFit/>
          </a:bodyPr>
          <a:lstStyle/>
          <a:p>
            <a:pPr algn="ctr"/>
            <a:r>
              <a:rPr lang="en-US" sz="3200" b="1" dirty="0">
                <a:solidFill>
                  <a:schemeClr val="tx1"/>
                </a:solidFill>
              </a:rPr>
              <a:t>Final </a:t>
            </a:r>
            <a:r>
              <a:rPr lang="en-US" sz="3200" b="1" dirty="0" smtClean="0">
                <a:solidFill>
                  <a:schemeClr val="tx1"/>
                </a:solidFill>
              </a:rPr>
              <a:t>Dataset after EDA</a:t>
            </a:r>
            <a:endParaRPr lang="en-US" sz="3200" b="1" dirty="0">
              <a:solidFill>
                <a:schemeClr val="tx1"/>
              </a:solidFill>
            </a:endParaRPr>
          </a:p>
        </p:txBody>
      </p:sp>
      <p:pic>
        <p:nvPicPr>
          <p:cNvPr id="1026" name="Picture 2" descr="C:\Users\abc1\Downloads\WhatsApp Image 2020-11-19 at 10.38.43 PM.jpeg"/>
          <p:cNvPicPr>
            <a:picLocks noChangeAspect="1" noChangeArrowheads="1"/>
          </p:cNvPicPr>
          <p:nvPr/>
        </p:nvPicPr>
        <p:blipFill rotWithShape="1">
          <a:blip r:embed="rId3"/>
          <a:srcRect l="15385"/>
          <a:stretch/>
        </p:blipFill>
        <p:spPr bwMode="auto">
          <a:xfrm>
            <a:off x="2057400" y="1287618"/>
            <a:ext cx="5867399" cy="3640552"/>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pSp>
        <p:nvGrpSpPr>
          <p:cNvPr id="221" name="Google Shape;221;p26"/>
          <p:cNvGrpSpPr/>
          <p:nvPr/>
        </p:nvGrpSpPr>
        <p:grpSpPr>
          <a:xfrm>
            <a:off x="6019800" y="1123950"/>
            <a:ext cx="2840226" cy="3645025"/>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pic>
        <p:nvPicPr>
          <p:cNvPr id="231" name="Google Shape;231;p26"/>
          <p:cNvPicPr preferRelativeResize="0"/>
          <p:nvPr/>
        </p:nvPicPr>
        <p:blipFill>
          <a:blip r:embed="rId5">
            <a:alphaModFix/>
          </a:blip>
          <a:stretch>
            <a:fillRect/>
          </a:stretch>
        </p:blipFill>
        <p:spPr>
          <a:xfrm flipH="1">
            <a:off x="533400" y="1276350"/>
            <a:ext cx="2572825" cy="3438134"/>
          </a:xfrm>
          <a:prstGeom prst="rect">
            <a:avLst/>
          </a:prstGeom>
          <a:noFill/>
          <a:ln>
            <a:noFill/>
          </a:ln>
        </p:spPr>
      </p:pic>
      <p:sp>
        <p:nvSpPr>
          <p:cNvPr id="13" name="TextBox 12"/>
          <p:cNvSpPr txBox="1"/>
          <p:nvPr/>
        </p:nvSpPr>
        <p:spPr>
          <a:xfrm>
            <a:off x="3581400" y="438150"/>
            <a:ext cx="2590800" cy="646331"/>
          </a:xfrm>
          <a:prstGeom prst="rect">
            <a:avLst/>
          </a:prstGeom>
          <a:noFill/>
        </p:spPr>
        <p:txBody>
          <a:bodyPr wrap="square" rtlCol="0">
            <a:spAutoFit/>
          </a:bodyPr>
          <a:lstStyle/>
          <a:p>
            <a:r>
              <a:rPr lang="en-US" sz="3600" b="1" dirty="0">
                <a:solidFill>
                  <a:schemeClr val="tx1"/>
                </a:solidFill>
              </a:rPr>
              <a:t>Modeling</a:t>
            </a:r>
          </a:p>
        </p:txBody>
      </p:sp>
      <p:sp>
        <p:nvSpPr>
          <p:cNvPr id="14" name="TextBox 13"/>
          <p:cNvSpPr txBox="1"/>
          <p:nvPr/>
        </p:nvSpPr>
        <p:spPr>
          <a:xfrm>
            <a:off x="2819400" y="2114550"/>
            <a:ext cx="3886200" cy="1323439"/>
          </a:xfrm>
          <a:prstGeom prst="rect">
            <a:avLst/>
          </a:prstGeom>
          <a:noFill/>
        </p:spPr>
        <p:txBody>
          <a:bodyPr wrap="square" rtlCol="0">
            <a:spAutoFit/>
          </a:bodyPr>
          <a:lstStyle/>
          <a:p>
            <a:pPr algn="just"/>
            <a:r>
              <a:rPr lang="en-US" sz="2000" dirty="0">
                <a:solidFill>
                  <a:schemeClr val="tx1"/>
                </a:solidFill>
              </a:rPr>
              <a:t>After Completion of Recursive Feature Elimination process, we can do Modeling on final dataset.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1" name="Google Shape;271;p2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grpSp>
        <p:nvGrpSpPr>
          <p:cNvPr id="275" name="Google Shape;275;p28"/>
          <p:cNvGrpSpPr/>
          <p:nvPr/>
        </p:nvGrpSpPr>
        <p:grpSpPr>
          <a:xfrm>
            <a:off x="6781800" y="971550"/>
            <a:ext cx="2362200" cy="3568825"/>
            <a:chOff x="5930423" y="1314875"/>
            <a:chExt cx="2362200" cy="3568825"/>
          </a:xfrm>
        </p:grpSpPr>
        <p:pic>
          <p:nvPicPr>
            <p:cNvPr id="276" name="Google Shape;276;p28"/>
            <p:cNvPicPr preferRelativeResize="0"/>
            <p:nvPr/>
          </p:nvPicPr>
          <p:blipFill rotWithShape="1">
            <a:blip r:embed="rId3">
              <a:alphaModFix/>
            </a:blip>
            <a:srcRect r="14500"/>
            <a:stretch/>
          </p:blipFill>
          <p:spPr>
            <a:xfrm>
              <a:off x="5930423" y="1314875"/>
              <a:ext cx="2362200" cy="3568825"/>
            </a:xfrm>
            <a:prstGeom prst="rect">
              <a:avLst/>
            </a:prstGeom>
            <a:noFill/>
            <a:ln>
              <a:noFill/>
            </a:ln>
          </p:spPr>
        </p:pic>
        <p:pic>
          <p:nvPicPr>
            <p:cNvPr id="277" name="Google Shape;277;p28"/>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278" name="Google Shape;278;p28"/>
          <p:cNvPicPr preferRelativeResize="0"/>
          <p:nvPr/>
        </p:nvPicPr>
        <p:blipFill>
          <a:blip r:embed="rId5">
            <a:alphaModFix/>
          </a:blip>
          <a:stretch>
            <a:fillRect/>
          </a:stretch>
        </p:blipFill>
        <p:spPr>
          <a:xfrm>
            <a:off x="6374422" y="605525"/>
            <a:ext cx="704850" cy="704850"/>
          </a:xfrm>
          <a:prstGeom prst="rect">
            <a:avLst/>
          </a:prstGeom>
          <a:noFill/>
          <a:ln>
            <a:noFill/>
          </a:ln>
        </p:spPr>
      </p:pic>
      <p:sp>
        <p:nvSpPr>
          <p:cNvPr id="20" name="TextBox 19"/>
          <p:cNvSpPr txBox="1"/>
          <p:nvPr/>
        </p:nvSpPr>
        <p:spPr>
          <a:xfrm>
            <a:off x="685800" y="261779"/>
            <a:ext cx="8077200" cy="584775"/>
          </a:xfrm>
          <a:prstGeom prst="rect">
            <a:avLst/>
          </a:prstGeom>
          <a:noFill/>
        </p:spPr>
        <p:txBody>
          <a:bodyPr wrap="square" rtlCol="0">
            <a:spAutoFit/>
          </a:bodyPr>
          <a:lstStyle/>
          <a:p>
            <a:pPr algn="just"/>
            <a:r>
              <a:rPr lang="en-US" sz="3200" b="1" dirty="0">
                <a:solidFill>
                  <a:schemeClr val="tx1"/>
                </a:solidFill>
              </a:rPr>
              <a:t>Accuracy of </a:t>
            </a:r>
            <a:r>
              <a:rPr lang="en-US" sz="3200" b="1" dirty="0" smtClean="0">
                <a:solidFill>
                  <a:schemeClr val="tx1"/>
                </a:solidFill>
              </a:rPr>
              <a:t>Machine Learning models</a:t>
            </a:r>
            <a:endParaRPr lang="en-US" sz="3200" b="1"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2203986585"/>
              </p:ext>
            </p:extLst>
          </p:nvPr>
        </p:nvGraphicFramePr>
        <p:xfrm>
          <a:off x="1143000" y="2611093"/>
          <a:ext cx="6019800" cy="2032000"/>
        </p:xfrm>
        <a:graphic>
          <a:graphicData uri="http://schemas.openxmlformats.org/drawingml/2006/table">
            <a:tbl>
              <a:tblPr firstRow="1" bandRow="1">
                <a:tableStyleId>{3C2FFA5D-87B4-456A-9821-1D502468CF0F}</a:tableStyleId>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508000">
                <a:tc>
                  <a:txBody>
                    <a:bodyPr/>
                    <a:lstStyle/>
                    <a:p>
                      <a:r>
                        <a:rPr lang="en-US" dirty="0"/>
                        <a:t>Serial No.</a:t>
                      </a:r>
                    </a:p>
                  </a:txBody>
                  <a:tcPr/>
                </a:tc>
                <a:tc>
                  <a:txBody>
                    <a:bodyPr/>
                    <a:lstStyle/>
                    <a:p>
                      <a:r>
                        <a:rPr lang="en-US" dirty="0"/>
                        <a:t>Models</a:t>
                      </a:r>
                    </a:p>
                  </a:txBody>
                  <a:tcPr/>
                </a:tc>
                <a:tc>
                  <a:txBody>
                    <a:bodyPr/>
                    <a:lstStyle/>
                    <a:p>
                      <a:r>
                        <a:rPr lang="en-US" dirty="0"/>
                        <a:t>Accuracy</a:t>
                      </a:r>
                    </a:p>
                  </a:txBody>
                  <a:tcPr/>
                </a:tc>
                <a:extLst>
                  <a:ext uri="{0D108BD9-81ED-4DB2-BD59-A6C34878D82A}">
                    <a16:rowId xmlns:a16="http://schemas.microsoft.com/office/drawing/2014/main" val="10000"/>
                  </a:ext>
                </a:extLst>
              </a:tr>
              <a:tr h="508000">
                <a:tc>
                  <a:txBody>
                    <a:bodyPr/>
                    <a:lstStyle/>
                    <a:p>
                      <a:r>
                        <a:rPr lang="en-US" dirty="0"/>
                        <a:t>1</a:t>
                      </a:r>
                    </a:p>
                  </a:txBody>
                  <a:tcPr/>
                </a:tc>
                <a:tc>
                  <a:txBody>
                    <a:bodyPr/>
                    <a:lstStyle/>
                    <a:p>
                      <a:r>
                        <a:rPr lang="en-US" dirty="0"/>
                        <a:t>Linear Regression</a:t>
                      </a:r>
                    </a:p>
                  </a:txBody>
                  <a:tcPr/>
                </a:tc>
                <a:tc>
                  <a:txBody>
                    <a:bodyPr/>
                    <a:lstStyle/>
                    <a:p>
                      <a:r>
                        <a:rPr lang="en-US" dirty="0"/>
                        <a:t>0.419808094874</a:t>
                      </a:r>
                    </a:p>
                  </a:txBody>
                  <a:tcPr/>
                </a:tc>
                <a:extLst>
                  <a:ext uri="{0D108BD9-81ED-4DB2-BD59-A6C34878D82A}">
                    <a16:rowId xmlns:a16="http://schemas.microsoft.com/office/drawing/2014/main" val="10001"/>
                  </a:ext>
                </a:extLst>
              </a:tr>
              <a:tr h="508000">
                <a:tc>
                  <a:txBody>
                    <a:bodyPr/>
                    <a:lstStyle/>
                    <a:p>
                      <a:r>
                        <a:rPr lang="en-US" dirty="0"/>
                        <a:t>2</a:t>
                      </a:r>
                    </a:p>
                  </a:txBody>
                  <a:tcPr/>
                </a:tc>
                <a:tc>
                  <a:txBody>
                    <a:bodyPr/>
                    <a:lstStyle/>
                    <a:p>
                      <a:r>
                        <a:rPr lang="en-US" dirty="0"/>
                        <a:t>Decision Tree</a:t>
                      </a:r>
                    </a:p>
                  </a:txBody>
                  <a:tcPr/>
                </a:tc>
                <a:tc>
                  <a:txBody>
                    <a:bodyPr/>
                    <a:lstStyle/>
                    <a:p>
                      <a:r>
                        <a:rPr lang="en-US" dirty="0"/>
                        <a:t>0.937046791248</a:t>
                      </a:r>
                    </a:p>
                  </a:txBody>
                  <a:tcPr/>
                </a:tc>
                <a:extLst>
                  <a:ext uri="{0D108BD9-81ED-4DB2-BD59-A6C34878D82A}">
                    <a16:rowId xmlns:a16="http://schemas.microsoft.com/office/drawing/2014/main" val="10002"/>
                  </a:ext>
                </a:extLst>
              </a:tr>
              <a:tr h="508000">
                <a:tc>
                  <a:txBody>
                    <a:bodyPr/>
                    <a:lstStyle/>
                    <a:p>
                      <a:r>
                        <a:rPr lang="en-US" dirty="0"/>
                        <a:t>3</a:t>
                      </a:r>
                    </a:p>
                  </a:txBody>
                  <a:tcPr/>
                </a:tc>
                <a:tc>
                  <a:txBody>
                    <a:bodyPr/>
                    <a:lstStyle/>
                    <a:p>
                      <a:r>
                        <a:rPr lang="en-US" dirty="0"/>
                        <a:t>Random Forest</a:t>
                      </a:r>
                    </a:p>
                  </a:txBody>
                  <a:tcPr/>
                </a:tc>
                <a:tc>
                  <a:txBody>
                    <a:bodyPr/>
                    <a:lstStyle/>
                    <a:p>
                      <a:r>
                        <a:rPr lang="en-US" dirty="0"/>
                        <a:t>0.947909325301</a:t>
                      </a:r>
                    </a:p>
                  </a:txBody>
                  <a:tcPr/>
                </a:tc>
                <a:extLst>
                  <a:ext uri="{0D108BD9-81ED-4DB2-BD59-A6C34878D82A}">
                    <a16:rowId xmlns:a16="http://schemas.microsoft.com/office/drawing/2014/main" val="10003"/>
                  </a:ext>
                </a:extLst>
              </a:tr>
            </a:tbl>
          </a:graphicData>
        </a:graphic>
      </p:graphicFrame>
      <p:sp>
        <p:nvSpPr>
          <p:cNvPr id="2" name="TextBox 1"/>
          <p:cNvSpPr txBox="1"/>
          <p:nvPr/>
        </p:nvSpPr>
        <p:spPr>
          <a:xfrm>
            <a:off x="1127760" y="1337045"/>
            <a:ext cx="5577840" cy="861774"/>
          </a:xfrm>
          <a:prstGeom prst="rect">
            <a:avLst/>
          </a:prstGeom>
          <a:noFill/>
        </p:spPr>
        <p:txBody>
          <a:bodyPr wrap="square" rtlCol="0">
            <a:spAutoFit/>
          </a:bodyPr>
          <a:lstStyle/>
          <a:p>
            <a:r>
              <a:rPr lang="en-US" sz="1800" dirty="0" smtClean="0">
                <a:solidFill>
                  <a:schemeClr val="tx1"/>
                </a:solidFill>
              </a:rPr>
              <a:t>After </a:t>
            </a:r>
            <a:r>
              <a:rPr lang="en-US" sz="1800" dirty="0">
                <a:solidFill>
                  <a:schemeClr val="tx1"/>
                </a:solidFill>
              </a:rPr>
              <a:t>applying different models on final dataset, we found different accuracy as given below :-</a:t>
            </a:r>
          </a:p>
          <a:p>
            <a:endParaRPr lang="en-IN"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47750"/>
            <a:ext cx="3581400" cy="2286000"/>
          </a:xfrm>
        </p:spPr>
        <p:txBody>
          <a:bodyPr/>
          <a:lstStyle/>
          <a:p>
            <a:r>
              <a:rPr lang="en-US" sz="2000" b="1" dirty="0">
                <a:latin typeface="+mn-lt"/>
                <a:ea typeface="Arial Unicode MS" pitchFamily="34" charset="-128"/>
                <a:cs typeface="Aldhabi" pitchFamily="2" charset="-78"/>
              </a:rPr>
              <a:t/>
            </a:r>
            <a:br>
              <a:rPr lang="en-US" sz="2000" b="1" dirty="0">
                <a:latin typeface="+mn-lt"/>
                <a:ea typeface="Arial Unicode MS" pitchFamily="34" charset="-128"/>
                <a:cs typeface="Aldhabi" pitchFamily="2" charset="-78"/>
              </a:rPr>
            </a:br>
            <a:r>
              <a:rPr lang="en-US" sz="2000" b="1" dirty="0">
                <a:latin typeface="+mn-lt"/>
                <a:ea typeface="Arial Unicode MS" pitchFamily="34" charset="-128"/>
                <a:cs typeface="Aldhabi" pitchFamily="2" charset="-78"/>
              </a:rPr>
              <a:t/>
            </a:r>
            <a:br>
              <a:rPr lang="en-US" sz="2000" b="1" dirty="0">
                <a:latin typeface="+mn-lt"/>
                <a:ea typeface="Arial Unicode MS" pitchFamily="34" charset="-128"/>
                <a:cs typeface="Aldhabi" pitchFamily="2" charset="-78"/>
              </a:rPr>
            </a:br>
            <a:r>
              <a:rPr lang="en-US" sz="2800" b="1" dirty="0">
                <a:latin typeface="+mn-lt"/>
                <a:ea typeface="Arial Unicode MS" pitchFamily="34" charset="-128"/>
                <a:cs typeface="Aldhabi" pitchFamily="2" charset="-78"/>
              </a:rPr>
              <a:t>PRESENTED BY :</a:t>
            </a:r>
            <a:br>
              <a:rPr lang="en-US" sz="2800" b="1" dirty="0">
                <a:latin typeface="+mn-lt"/>
                <a:ea typeface="Arial Unicode MS" pitchFamily="34" charset="-128"/>
                <a:cs typeface="Aldhabi" pitchFamily="2" charset="-78"/>
              </a:rPr>
            </a:br>
            <a:r>
              <a:rPr lang="en-US" sz="2800" b="1" dirty="0">
                <a:latin typeface="+mn-lt"/>
                <a:ea typeface="Arial Unicode MS" pitchFamily="34" charset="-128"/>
                <a:cs typeface="Aldhabi" pitchFamily="2" charset="-78"/>
              </a:rPr>
              <a:t/>
            </a:r>
            <a:br>
              <a:rPr lang="en-US" sz="2800" b="1" dirty="0">
                <a:latin typeface="+mn-lt"/>
                <a:ea typeface="Arial Unicode MS" pitchFamily="34" charset="-128"/>
                <a:cs typeface="Aldhabi" pitchFamily="2" charset="-78"/>
              </a:rPr>
            </a:br>
            <a:r>
              <a:rPr lang="en-US" sz="2000" dirty="0">
                <a:latin typeface="+mn-lt"/>
                <a:ea typeface="Arial Unicode MS" pitchFamily="34" charset="-128"/>
                <a:cs typeface="Aldhabi" pitchFamily="2" charset="-78"/>
              </a:rPr>
              <a:t>Sowndarya A</a:t>
            </a:r>
            <a:br>
              <a:rPr lang="en-US" sz="2000" dirty="0">
                <a:latin typeface="+mn-lt"/>
                <a:ea typeface="Arial Unicode MS" pitchFamily="34" charset="-128"/>
                <a:cs typeface="Aldhabi" pitchFamily="2" charset="-78"/>
              </a:rPr>
            </a:br>
            <a:r>
              <a:rPr lang="en-US" sz="2000" dirty="0">
                <a:latin typeface="+mn-lt"/>
                <a:ea typeface="Arial Unicode MS" pitchFamily="34" charset="-128"/>
                <a:cs typeface="Aldhabi" pitchFamily="2" charset="-78"/>
              </a:rPr>
              <a:t/>
            </a:r>
            <a:br>
              <a:rPr lang="en-US" sz="2000" dirty="0">
                <a:latin typeface="+mn-lt"/>
                <a:ea typeface="Arial Unicode MS" pitchFamily="34" charset="-128"/>
                <a:cs typeface="Aldhabi" pitchFamily="2" charset="-78"/>
              </a:rPr>
            </a:br>
            <a:r>
              <a:rPr lang="en-US" sz="2000" dirty="0" err="1">
                <a:latin typeface="+mn-lt"/>
                <a:ea typeface="Arial Unicode MS" pitchFamily="34" charset="-128"/>
                <a:cs typeface="Aldhabi" pitchFamily="2" charset="-78"/>
              </a:rPr>
              <a:t>Kowshik</a:t>
            </a:r>
            <a:r>
              <a:rPr lang="en-US" sz="2000" dirty="0">
                <a:latin typeface="+mn-lt"/>
                <a:ea typeface="Arial Unicode MS" pitchFamily="34" charset="-128"/>
                <a:cs typeface="Aldhabi" pitchFamily="2" charset="-78"/>
              </a:rPr>
              <a:t> C</a:t>
            </a:r>
            <a:br>
              <a:rPr lang="en-US" sz="2000" dirty="0">
                <a:latin typeface="+mn-lt"/>
                <a:ea typeface="Arial Unicode MS" pitchFamily="34" charset="-128"/>
                <a:cs typeface="Aldhabi" pitchFamily="2" charset="-78"/>
              </a:rPr>
            </a:br>
            <a:r>
              <a:rPr lang="en-US" sz="2000" dirty="0">
                <a:latin typeface="+mn-lt"/>
                <a:ea typeface="Arial Unicode MS" pitchFamily="34" charset="-128"/>
                <a:cs typeface="Aldhabi" pitchFamily="2" charset="-78"/>
              </a:rPr>
              <a:t/>
            </a:r>
            <a:br>
              <a:rPr lang="en-US" sz="2000" dirty="0">
                <a:latin typeface="+mn-lt"/>
                <a:ea typeface="Arial Unicode MS" pitchFamily="34" charset="-128"/>
                <a:cs typeface="Aldhabi" pitchFamily="2" charset="-78"/>
              </a:rPr>
            </a:br>
            <a:r>
              <a:rPr lang="en-US" sz="2000" dirty="0">
                <a:latin typeface="+mn-lt"/>
                <a:ea typeface="Arial Unicode MS" pitchFamily="34" charset="-128"/>
                <a:cs typeface="Aldhabi" pitchFamily="2" charset="-78"/>
              </a:rPr>
              <a:t>Soundarya S</a:t>
            </a:r>
            <a:br>
              <a:rPr lang="en-US" sz="2000" dirty="0">
                <a:latin typeface="+mn-lt"/>
                <a:ea typeface="Arial Unicode MS" pitchFamily="34" charset="-128"/>
                <a:cs typeface="Aldhabi" pitchFamily="2" charset="-78"/>
              </a:rPr>
            </a:br>
            <a:r>
              <a:rPr lang="en-US" sz="2000" dirty="0">
                <a:latin typeface="+mn-lt"/>
                <a:ea typeface="Arial Unicode MS" pitchFamily="34" charset="-128"/>
                <a:cs typeface="Aldhabi" pitchFamily="2" charset="-78"/>
              </a:rPr>
              <a:t/>
            </a:r>
            <a:br>
              <a:rPr lang="en-US" sz="2000" dirty="0">
                <a:latin typeface="+mn-lt"/>
                <a:ea typeface="Arial Unicode MS" pitchFamily="34" charset="-128"/>
                <a:cs typeface="Aldhabi" pitchFamily="2" charset="-78"/>
              </a:rPr>
            </a:br>
            <a:r>
              <a:rPr lang="en-US" sz="2000" dirty="0">
                <a:latin typeface="+mn-lt"/>
                <a:ea typeface="Arial Unicode MS" pitchFamily="34" charset="-128"/>
                <a:cs typeface="Aldhabi" pitchFamily="2" charset="-78"/>
              </a:rPr>
              <a:t>Siddhant </a:t>
            </a:r>
            <a:r>
              <a:rPr lang="en-US" sz="2000" dirty="0" err="1">
                <a:latin typeface="+mn-lt"/>
                <a:ea typeface="Arial Unicode MS" pitchFamily="34" charset="-128"/>
                <a:cs typeface="Aldhabi" pitchFamily="2" charset="-78"/>
              </a:rPr>
              <a:t>Wange</a:t>
            </a:r>
            <a:r>
              <a:rPr lang="en-US" sz="2800" dirty="0">
                <a:latin typeface="+mn-lt"/>
                <a:ea typeface="Arial Unicode MS" pitchFamily="34" charset="-128"/>
                <a:cs typeface="Aldhabi" pitchFamily="2" charset="-78"/>
              </a:rPr>
              <a:t/>
            </a:r>
            <a:br>
              <a:rPr lang="en-US" sz="2800" dirty="0">
                <a:latin typeface="+mn-lt"/>
                <a:ea typeface="Arial Unicode MS" pitchFamily="34" charset="-128"/>
                <a:cs typeface="Aldhabi" pitchFamily="2" charset="-78"/>
              </a:rPr>
            </a:br>
            <a:r>
              <a:rPr lang="en-US" sz="2800" dirty="0">
                <a:latin typeface="+mn-lt"/>
                <a:ea typeface="Arial Unicode MS" pitchFamily="34" charset="-128"/>
                <a:cs typeface="Aldhabi" pitchFamily="2" charset="-78"/>
              </a:rPr>
              <a:t/>
            </a:r>
            <a:br>
              <a:rPr lang="en-US" sz="2800" dirty="0">
                <a:latin typeface="+mn-lt"/>
                <a:ea typeface="Arial Unicode MS" pitchFamily="34" charset="-128"/>
                <a:cs typeface="Aldhabi" pitchFamily="2" charset="-78"/>
              </a:rPr>
            </a:br>
            <a:r>
              <a:rPr lang="en-US" sz="2800" dirty="0">
                <a:latin typeface="+mn-lt"/>
                <a:ea typeface="Arial Unicode MS" pitchFamily="34" charset="-128"/>
                <a:cs typeface="Aldhabi" pitchFamily="2" charset="-78"/>
              </a:rPr>
              <a:t/>
            </a:r>
            <a:br>
              <a:rPr lang="en-US" sz="2800" dirty="0">
                <a:latin typeface="+mn-lt"/>
                <a:ea typeface="Arial Unicode MS" pitchFamily="34" charset="-128"/>
                <a:cs typeface="Aldhabi" pitchFamily="2" charset="-78"/>
              </a:rPr>
            </a:br>
            <a:r>
              <a:rPr lang="en-US" sz="2800" b="1" dirty="0">
                <a:latin typeface="+mn-lt"/>
                <a:ea typeface="Arial Unicode MS" pitchFamily="34" charset="-128"/>
                <a:cs typeface="Aldhabi" pitchFamily="2" charset="-78"/>
              </a:rPr>
              <a:t>GUIDED BY : </a:t>
            </a:r>
            <a:r>
              <a:rPr lang="en-US" sz="2000" b="1" dirty="0">
                <a:latin typeface="+mn-lt"/>
                <a:ea typeface="Arial Unicode MS" pitchFamily="34" charset="-128"/>
                <a:cs typeface="Aldhabi" pitchFamily="2" charset="-78"/>
              </a:rPr>
              <a:t/>
            </a:r>
            <a:br>
              <a:rPr lang="en-US" sz="2000" b="1" dirty="0">
                <a:latin typeface="+mn-lt"/>
                <a:ea typeface="Arial Unicode MS" pitchFamily="34" charset="-128"/>
                <a:cs typeface="Aldhabi" pitchFamily="2" charset="-78"/>
              </a:rPr>
            </a:br>
            <a:r>
              <a:rPr lang="en-US" sz="2000" b="1" dirty="0">
                <a:latin typeface="+mn-lt"/>
                <a:ea typeface="Arial Unicode MS" pitchFamily="34" charset="-128"/>
                <a:cs typeface="Aldhabi" pitchFamily="2" charset="-78"/>
              </a:rPr>
              <a:t/>
            </a:r>
            <a:br>
              <a:rPr lang="en-US" sz="2000" b="1" dirty="0">
                <a:latin typeface="+mn-lt"/>
                <a:ea typeface="Arial Unicode MS" pitchFamily="34" charset="-128"/>
                <a:cs typeface="Aldhabi" pitchFamily="2" charset="-78"/>
              </a:rPr>
            </a:br>
            <a:r>
              <a:rPr lang="en-US" sz="2000" dirty="0">
                <a:latin typeface="+mn-lt"/>
                <a:ea typeface="Arial Unicode MS" pitchFamily="34" charset="-128"/>
                <a:cs typeface="Aldhabi" pitchFamily="2" charset="-78"/>
              </a:rPr>
              <a:t>Ms. </a:t>
            </a:r>
            <a:r>
              <a:rPr lang="en-US" sz="2000" dirty="0" err="1" smtClean="0">
                <a:latin typeface="+mn-lt"/>
                <a:ea typeface="Arial Unicode MS" pitchFamily="34" charset="-128"/>
                <a:cs typeface="Aldhabi" pitchFamily="2" charset="-78"/>
              </a:rPr>
              <a:t>Smita</a:t>
            </a:r>
            <a:r>
              <a:rPr lang="en-US" sz="2000" dirty="0" smtClean="0">
                <a:latin typeface="+mn-lt"/>
                <a:ea typeface="Arial Unicode MS" pitchFamily="34" charset="-128"/>
                <a:cs typeface="Aldhabi" pitchFamily="2" charset="-78"/>
              </a:rPr>
              <a:t> </a:t>
            </a:r>
            <a:endParaRPr lang="en-US" sz="2000" dirty="0">
              <a:latin typeface="+mn-lt"/>
              <a:ea typeface="Arial Unicode MS" pitchFamily="34" charset="-128"/>
              <a:cs typeface="Aldhabi" pitchFamily="2" charset="-78"/>
            </a:endParaRPr>
          </a:p>
        </p:txBody>
      </p:sp>
      <p:pic>
        <p:nvPicPr>
          <p:cNvPr id="4" name="Google Shape;46;p11"/>
          <p:cNvPicPr preferRelativeResize="0"/>
          <p:nvPr/>
        </p:nvPicPr>
        <p:blipFill>
          <a:blip r:embed="rId2">
            <a:alphaModFix/>
          </a:blip>
          <a:stretch>
            <a:fillRect/>
          </a:stretch>
        </p:blipFill>
        <p:spPr>
          <a:xfrm>
            <a:off x="4800600" y="847620"/>
            <a:ext cx="3352801" cy="4034313"/>
          </a:xfrm>
          <a:prstGeom prst="rect">
            <a:avLst/>
          </a:prstGeom>
          <a:noFill/>
          <a:ln>
            <a:noFill/>
          </a:ln>
        </p:spPr>
      </p:pic>
      <p:pic>
        <p:nvPicPr>
          <p:cNvPr id="5" name="Google Shape;47;p11"/>
          <p:cNvPicPr preferRelativeResize="0"/>
          <p:nvPr/>
        </p:nvPicPr>
        <p:blipFill>
          <a:blip r:embed="rId3">
            <a:alphaModFix/>
          </a:blip>
          <a:stretch>
            <a:fillRect/>
          </a:stretch>
        </p:blipFill>
        <p:spPr>
          <a:xfrm>
            <a:off x="4495800" y="209550"/>
            <a:ext cx="767393" cy="767396"/>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2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pic>
        <p:nvPicPr>
          <p:cNvPr id="286" name="Google Shape;286;p29"/>
          <p:cNvPicPr preferRelativeResize="0"/>
          <p:nvPr/>
        </p:nvPicPr>
        <p:blipFill>
          <a:blip r:embed="rId3">
            <a:alphaModFix/>
          </a:blip>
          <a:stretch>
            <a:fillRect/>
          </a:stretch>
        </p:blipFill>
        <p:spPr>
          <a:xfrm>
            <a:off x="6048300" y="1156818"/>
            <a:ext cx="2806925" cy="3745883"/>
          </a:xfrm>
          <a:prstGeom prst="rect">
            <a:avLst/>
          </a:prstGeom>
          <a:noFill/>
          <a:ln>
            <a:noFill/>
          </a:ln>
        </p:spPr>
      </p:pic>
      <p:pic>
        <p:nvPicPr>
          <p:cNvPr id="287" name="Google Shape;287;p29"/>
          <p:cNvPicPr preferRelativeResize="0"/>
          <p:nvPr/>
        </p:nvPicPr>
        <p:blipFill>
          <a:blip r:embed="rId4">
            <a:alphaModFix/>
          </a:blip>
          <a:stretch>
            <a:fillRect/>
          </a:stretch>
        </p:blipFill>
        <p:spPr>
          <a:xfrm>
            <a:off x="5729318" y="396098"/>
            <a:ext cx="548700" cy="660155"/>
          </a:xfrm>
          <a:prstGeom prst="rect">
            <a:avLst/>
          </a:prstGeom>
          <a:noFill/>
          <a:ln>
            <a:noFill/>
          </a:ln>
        </p:spPr>
      </p:pic>
      <p:sp>
        <p:nvSpPr>
          <p:cNvPr id="7" name="TextBox 6"/>
          <p:cNvSpPr txBox="1"/>
          <p:nvPr/>
        </p:nvSpPr>
        <p:spPr>
          <a:xfrm>
            <a:off x="2271683" y="998164"/>
            <a:ext cx="2286000" cy="523220"/>
          </a:xfrm>
          <a:prstGeom prst="rect">
            <a:avLst/>
          </a:prstGeom>
          <a:noFill/>
        </p:spPr>
        <p:txBody>
          <a:bodyPr wrap="square" rtlCol="0">
            <a:spAutoFit/>
          </a:bodyPr>
          <a:lstStyle/>
          <a:p>
            <a:r>
              <a:rPr lang="en-US" sz="2800" b="1" dirty="0">
                <a:solidFill>
                  <a:schemeClr val="tx1"/>
                </a:solidFill>
              </a:rPr>
              <a:t>Testing</a:t>
            </a:r>
          </a:p>
        </p:txBody>
      </p:sp>
      <p:sp>
        <p:nvSpPr>
          <p:cNvPr id="6" name="TextBox 5"/>
          <p:cNvSpPr txBox="1"/>
          <p:nvPr/>
        </p:nvSpPr>
        <p:spPr>
          <a:xfrm>
            <a:off x="609600" y="1885950"/>
            <a:ext cx="5486400" cy="1323439"/>
          </a:xfrm>
          <a:prstGeom prst="rect">
            <a:avLst/>
          </a:prstGeom>
          <a:noFill/>
        </p:spPr>
        <p:txBody>
          <a:bodyPr wrap="square" rtlCol="0">
            <a:spAutoFit/>
          </a:bodyPr>
          <a:lstStyle/>
          <a:p>
            <a:pPr algn="just"/>
            <a:r>
              <a:rPr lang="en-US" sz="2000" dirty="0">
                <a:solidFill>
                  <a:schemeClr val="tx1"/>
                </a:solidFill>
              </a:rPr>
              <a:t>The usage of the word "testing" in relation to machine learning models is primarily used for testing the model performance in terms of accuracy/precision of the model.</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
        <p:nvSpPr>
          <p:cNvPr id="13" name="TextBox 12"/>
          <p:cNvSpPr txBox="1"/>
          <p:nvPr/>
        </p:nvSpPr>
        <p:spPr>
          <a:xfrm>
            <a:off x="880730" y="406512"/>
            <a:ext cx="7848600" cy="584775"/>
          </a:xfrm>
          <a:prstGeom prst="rect">
            <a:avLst/>
          </a:prstGeom>
          <a:noFill/>
        </p:spPr>
        <p:txBody>
          <a:bodyPr wrap="square" rtlCol="0">
            <a:spAutoFit/>
          </a:bodyPr>
          <a:lstStyle/>
          <a:p>
            <a:pPr algn="ctr"/>
            <a:r>
              <a:rPr lang="en-US" sz="3200" b="1" dirty="0">
                <a:solidFill>
                  <a:schemeClr val="tx1"/>
                </a:solidFill>
              </a:rPr>
              <a:t>Price Prediction Function</a:t>
            </a:r>
          </a:p>
        </p:txBody>
      </p:sp>
      <p:sp>
        <p:nvSpPr>
          <p:cNvPr id="14" name="TextBox 13"/>
          <p:cNvSpPr txBox="1"/>
          <p:nvPr/>
        </p:nvSpPr>
        <p:spPr>
          <a:xfrm>
            <a:off x="2438400" y="2114550"/>
            <a:ext cx="4419600" cy="1323439"/>
          </a:xfrm>
          <a:prstGeom prst="rect">
            <a:avLst/>
          </a:prstGeom>
          <a:noFill/>
        </p:spPr>
        <p:txBody>
          <a:bodyPr wrap="square" rtlCol="0">
            <a:spAutoFit/>
          </a:bodyPr>
          <a:lstStyle/>
          <a:p>
            <a:pPr algn="just"/>
            <a:r>
              <a:rPr lang="en-US" sz="2000" dirty="0" smtClean="0">
                <a:solidFill>
                  <a:schemeClr val="tx1"/>
                </a:solidFill>
              </a:rPr>
              <a:t>In this project</a:t>
            </a:r>
            <a:r>
              <a:rPr lang="en-US" sz="2000" dirty="0">
                <a:solidFill>
                  <a:schemeClr val="tx1"/>
                </a:solidFill>
              </a:rPr>
              <a:t> </a:t>
            </a:r>
            <a:r>
              <a:rPr lang="en-US" sz="2000" dirty="0" smtClean="0">
                <a:solidFill>
                  <a:schemeClr val="tx1"/>
                </a:solidFill>
              </a:rPr>
              <a:t>a</a:t>
            </a:r>
            <a:r>
              <a:rPr lang="en-US" sz="2000" dirty="0" smtClean="0">
                <a:solidFill>
                  <a:schemeClr val="tx1"/>
                </a:solidFill>
              </a:rPr>
              <a:t> function is defined </a:t>
            </a:r>
            <a:r>
              <a:rPr lang="en-US" sz="2000" dirty="0">
                <a:solidFill>
                  <a:schemeClr val="tx1"/>
                </a:solidFill>
              </a:rPr>
              <a:t>for price prediction which </a:t>
            </a:r>
            <a:r>
              <a:rPr lang="en-US" sz="2000" dirty="0" smtClean="0">
                <a:solidFill>
                  <a:schemeClr val="tx1"/>
                </a:solidFill>
              </a:rPr>
              <a:t>takes </a:t>
            </a:r>
            <a:r>
              <a:rPr lang="en-US" sz="2000" dirty="0">
                <a:solidFill>
                  <a:schemeClr val="tx1"/>
                </a:solidFill>
              </a:rPr>
              <a:t>cab name, source, surge multiplier and icon as input and </a:t>
            </a:r>
            <a:r>
              <a:rPr lang="en-US" sz="2000" dirty="0" smtClean="0">
                <a:solidFill>
                  <a:schemeClr val="tx1"/>
                </a:solidFill>
              </a:rPr>
              <a:t>predicts </a:t>
            </a:r>
            <a:r>
              <a:rPr lang="en-US" sz="2000" dirty="0">
                <a:solidFill>
                  <a:schemeClr val="tx1"/>
                </a:solidFill>
              </a:rPr>
              <a:t>the price.</a:t>
            </a:r>
          </a:p>
        </p:txBody>
      </p:sp>
      <p:grpSp>
        <p:nvGrpSpPr>
          <p:cNvPr id="8" name="Google Shape;300;p30"/>
          <p:cNvGrpSpPr/>
          <p:nvPr/>
        </p:nvGrpSpPr>
        <p:grpSpPr>
          <a:xfrm>
            <a:off x="6429152" y="1200150"/>
            <a:ext cx="2714848" cy="3653541"/>
            <a:chOff x="6092896" y="1233444"/>
            <a:chExt cx="2714848" cy="3653541"/>
          </a:xfrm>
        </p:grpSpPr>
        <p:pic>
          <p:nvPicPr>
            <p:cNvPr id="9"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10"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pic>
        <p:nvPicPr>
          <p:cNvPr id="11" name="Google Shape;231;p26"/>
          <p:cNvPicPr preferRelativeResize="0"/>
          <p:nvPr/>
        </p:nvPicPr>
        <p:blipFill>
          <a:blip r:embed="rId5">
            <a:alphaModFix/>
          </a:blip>
          <a:stretch>
            <a:fillRect/>
          </a:stretch>
        </p:blipFill>
        <p:spPr>
          <a:xfrm flipH="1">
            <a:off x="0" y="1307853"/>
            <a:ext cx="2572825" cy="3438134"/>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514350"/>
            <a:ext cx="4250100" cy="717950"/>
          </a:xfrm>
        </p:spPr>
        <p:txBody>
          <a:bodyPr/>
          <a:lstStyle/>
          <a:p>
            <a:pPr algn="ctr"/>
            <a:r>
              <a:rPr lang="en-US" sz="3200" b="1" dirty="0" smtClean="0"/>
              <a:t>Project Outcome</a:t>
            </a:r>
            <a:endParaRPr lang="en-IN" sz="3200" b="1" dirty="0"/>
          </a:p>
        </p:txBody>
      </p:sp>
      <p:sp>
        <p:nvSpPr>
          <p:cNvPr id="3" name="Text Placeholder 2"/>
          <p:cNvSpPr>
            <a:spLocks noGrp="1"/>
          </p:cNvSpPr>
          <p:nvPr>
            <p:ph type="body" idx="1"/>
          </p:nvPr>
        </p:nvSpPr>
        <p:spPr>
          <a:xfrm>
            <a:off x="609600" y="1526291"/>
            <a:ext cx="7593300" cy="3275202"/>
          </a:xfrm>
        </p:spPr>
        <p:txBody>
          <a:bodyPr/>
          <a:lstStyle/>
          <a:p>
            <a:r>
              <a:rPr lang="en-US" sz="1800" dirty="0">
                <a:solidFill>
                  <a:schemeClr val="tx1"/>
                </a:solidFill>
              </a:rPr>
              <a:t>Using EDA data is analyzed.</a:t>
            </a:r>
          </a:p>
          <a:p>
            <a:r>
              <a:rPr lang="en-US" sz="1800" dirty="0" err="1">
                <a:solidFill>
                  <a:schemeClr val="tx1"/>
                </a:solidFill>
              </a:rPr>
              <a:t>Visualising</a:t>
            </a:r>
            <a:r>
              <a:rPr lang="en-US" sz="1800" dirty="0">
                <a:solidFill>
                  <a:schemeClr val="tx1"/>
                </a:solidFill>
              </a:rPr>
              <a:t> the distribution of data &amp; their relationships, helped us to get some insights on the feature-set.</a:t>
            </a:r>
          </a:p>
          <a:p>
            <a:r>
              <a:rPr lang="en-US" sz="1800" dirty="0">
                <a:solidFill>
                  <a:schemeClr val="tx1"/>
                </a:solidFill>
              </a:rPr>
              <a:t>In this project their are 693071 samples and 57 features which is reduced to 693071 samples and 25 features using RFE.</a:t>
            </a:r>
          </a:p>
          <a:p>
            <a:r>
              <a:rPr lang="en-US" sz="1800" dirty="0">
                <a:solidFill>
                  <a:schemeClr val="tx1"/>
                </a:solidFill>
              </a:rPr>
              <a:t>Testing multiple algorithms with default </a:t>
            </a:r>
            <a:r>
              <a:rPr lang="en-US" sz="1800" dirty="0" err="1">
                <a:solidFill>
                  <a:schemeClr val="tx1"/>
                </a:solidFill>
              </a:rPr>
              <a:t>hyperparamters</a:t>
            </a:r>
            <a:r>
              <a:rPr lang="en-US" sz="1800" dirty="0">
                <a:solidFill>
                  <a:schemeClr val="tx1"/>
                </a:solidFill>
              </a:rPr>
              <a:t> gave some understanding for various models performance on this specific dataset.</a:t>
            </a:r>
          </a:p>
          <a:p>
            <a:r>
              <a:rPr lang="en-US" sz="1800" dirty="0">
                <a:solidFill>
                  <a:schemeClr val="tx1"/>
                </a:solidFill>
              </a:rPr>
              <a:t>Random forest was the best </a:t>
            </a:r>
            <a:r>
              <a:rPr lang="en-US" sz="1800" dirty="0" err="1">
                <a:solidFill>
                  <a:schemeClr val="tx1"/>
                </a:solidFill>
              </a:rPr>
              <a:t>choise</a:t>
            </a:r>
            <a:r>
              <a:rPr lang="en-US" sz="1800" dirty="0">
                <a:solidFill>
                  <a:schemeClr val="tx1"/>
                </a:solidFill>
              </a:rPr>
              <a:t> as it gives more </a:t>
            </a:r>
            <a:r>
              <a:rPr lang="en-US" sz="1800" dirty="0" err="1">
                <a:solidFill>
                  <a:schemeClr val="tx1"/>
                </a:solidFill>
              </a:rPr>
              <a:t>accutare</a:t>
            </a:r>
            <a:r>
              <a:rPr lang="en-US" sz="1800" dirty="0">
                <a:solidFill>
                  <a:schemeClr val="tx1"/>
                </a:solidFill>
              </a:rPr>
              <a:t> result compared to other two models.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Tree>
    <p:extLst>
      <p:ext uri="{BB962C8B-B14F-4D97-AF65-F5344CB8AC3E}">
        <p14:creationId xmlns:p14="http://schemas.microsoft.com/office/powerpoint/2010/main" val="2965015678"/>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pic>
        <p:nvPicPr>
          <p:cNvPr id="1026" name="Picture 2" descr="C:\Users\abc1\Pictures\thanku picture.jpg"/>
          <p:cNvPicPr>
            <a:picLocks noChangeAspect="1" noChangeArrowheads="1"/>
          </p:cNvPicPr>
          <p:nvPr/>
        </p:nvPicPr>
        <p:blipFill>
          <a:blip r:embed="rId3"/>
          <a:srcRect/>
          <a:stretch>
            <a:fillRect/>
          </a:stretch>
        </p:blipFill>
        <p:spPr bwMode="auto">
          <a:xfrm>
            <a:off x="609600" y="438150"/>
            <a:ext cx="7924800" cy="4191000"/>
          </a:xfrm>
          <a:prstGeom prst="rect">
            <a:avLst/>
          </a:prstGeom>
          <a:noFill/>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3" name="Google Shape;83;p14"/>
          <p:cNvSpPr/>
          <p:nvPr/>
        </p:nvSpPr>
        <p:spPr>
          <a:xfrm>
            <a:off x="6815202" y="576011"/>
            <a:ext cx="1261998" cy="700149"/>
          </a:xfrm>
          <a:prstGeom prst="rect">
            <a:avLst/>
          </a:prstGeom>
        </p:spPr>
        <p:txBody>
          <a:bodyPr>
            <a:prstTxWarp prst="textPlain">
              <a:avLst/>
            </a:prstTxWarp>
          </a:bodyPr>
          <a:lstStyle/>
          <a:p>
            <a:pPr lvl="0" algn="ctr"/>
            <a:endParaRPr b="1" i="0">
              <a:ln>
                <a:noFill/>
              </a:ln>
              <a:gradFill>
                <a:gsLst>
                  <a:gs pos="0">
                    <a:srgbClr val="FF9F4D"/>
                  </a:gs>
                  <a:gs pos="58000">
                    <a:schemeClr val="accent5"/>
                  </a:gs>
                  <a:gs pos="100000">
                    <a:schemeClr val="accent5"/>
                  </a:gs>
                </a:gsLst>
                <a:path path="circle">
                  <a:fillToRect/>
                </a:path>
                <a:tileRect/>
              </a:gradFill>
              <a:latin typeface="Bebas Neue"/>
            </a:endParaRPr>
          </a:p>
        </p:txBody>
      </p:sp>
      <p:pic>
        <p:nvPicPr>
          <p:cNvPr id="1026" name="Picture 2" descr="F:\V sem contents\Machine Learning\Uber Data Analysis\steps.png"/>
          <p:cNvPicPr>
            <a:picLocks noChangeAspect="1" noChangeArrowheads="1"/>
          </p:cNvPicPr>
          <p:nvPr/>
        </p:nvPicPr>
        <p:blipFill>
          <a:blip r:embed="rId3"/>
          <a:srcRect/>
          <a:stretch>
            <a:fillRect/>
          </a:stretch>
        </p:blipFill>
        <p:spPr bwMode="auto">
          <a:xfrm>
            <a:off x="609600" y="285750"/>
            <a:ext cx="7924800" cy="4724400"/>
          </a:xfrm>
          <a:prstGeom prst="rect">
            <a:avLst/>
          </a:prstGeom>
          <a:noFill/>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295400" y="1047750"/>
            <a:ext cx="4114800" cy="3039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800" b="1" i="0" dirty="0" smtClean="0">
                <a:solidFill>
                  <a:srgbClr val="002060"/>
                </a:solidFill>
                <a:latin typeface="Times New Roman" pitchFamily="18" charset="0"/>
                <a:cs typeface="Times New Roman" pitchFamily="18" charset="0"/>
              </a:rPr>
              <a:t>               Aim:</a:t>
            </a:r>
            <a:endParaRPr lang="en-US" sz="2800" b="1" i="0" dirty="0">
              <a:solidFill>
                <a:srgbClr val="002060"/>
              </a:solidFill>
              <a:latin typeface="Times New Roman" pitchFamily="18" charset="0"/>
              <a:cs typeface="Times New Roman" pitchFamily="18" charset="0"/>
            </a:endParaRPr>
          </a:p>
          <a:p>
            <a:pPr marL="0" lvl="0" indent="0" algn="just" rtl="0">
              <a:spcBef>
                <a:spcPts val="0"/>
              </a:spcBef>
              <a:spcAft>
                <a:spcPts val="800"/>
              </a:spcAft>
              <a:buNone/>
            </a:pPr>
            <a:r>
              <a:rPr lang="en-US" sz="2000" i="0" dirty="0">
                <a:solidFill>
                  <a:srgbClr val="002060"/>
                </a:solidFill>
                <a:latin typeface="+mn-lt"/>
                <a:cs typeface="Times New Roman" pitchFamily="18" charset="0"/>
              </a:rPr>
              <a:t>Complete Data Analysis and Exploration of Uber Dataset for Uber Cab price </a:t>
            </a:r>
            <a:r>
              <a:rPr lang="en-US" sz="2000" i="0" dirty="0" smtClean="0">
                <a:solidFill>
                  <a:srgbClr val="002060"/>
                </a:solidFill>
                <a:latin typeface="+mn-lt"/>
                <a:cs typeface="Times New Roman" pitchFamily="18" charset="0"/>
              </a:rPr>
              <a:t>prediction using Machine Learning Model</a:t>
            </a:r>
            <a:endParaRPr sz="2000" i="0" dirty="0">
              <a:solidFill>
                <a:srgbClr val="002060"/>
              </a:solidFill>
              <a:latin typeface="+mn-lt"/>
              <a:cs typeface="Times New Roman" pitchFamily="18" charset="0"/>
            </a:endParaRPr>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barn(inVertical)">
                                      <p:cBhvr>
                                        <p:cTn id="7" dur="5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barn(inVertical)">
                                      <p:cBhvr>
                                        <p:cTn id="12" dur="500"/>
                                        <p:tgtEl>
                                          <p:spTgt spid="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85800" y="527689"/>
            <a:ext cx="7593300" cy="55934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200" b="1" dirty="0">
                <a:latin typeface="Arial" pitchFamily="34" charset="0"/>
                <a:cs typeface="Arial" pitchFamily="34" charset="0"/>
              </a:rPr>
              <a:t>Data Set:</a:t>
            </a:r>
            <a:endParaRPr sz="3200" b="1" dirty="0">
              <a:latin typeface="Arial" pitchFamily="34" charset="0"/>
              <a:cs typeface="Arial" pitchFamily="34" charset="0"/>
            </a:endParaRPr>
          </a:p>
        </p:txBody>
      </p:sp>
      <p:sp>
        <p:nvSpPr>
          <p:cNvPr id="96" name="Google Shape;96;p16"/>
          <p:cNvSpPr txBox="1">
            <a:spLocks noGrp="1"/>
          </p:cNvSpPr>
          <p:nvPr>
            <p:ph type="body" idx="1"/>
          </p:nvPr>
        </p:nvSpPr>
        <p:spPr>
          <a:xfrm>
            <a:off x="685800" y="1332472"/>
            <a:ext cx="5907000" cy="1295400"/>
          </a:xfrm>
          <a:prstGeom prst="rect">
            <a:avLst/>
          </a:prstGeom>
        </p:spPr>
        <p:txBody>
          <a:bodyPr spcFirstLastPara="1" wrap="square" lIns="0" tIns="0" rIns="0" bIns="0" anchor="t" anchorCtr="0">
            <a:noAutofit/>
          </a:bodyPr>
          <a:lstStyle/>
          <a:p>
            <a:pPr>
              <a:buNone/>
            </a:pPr>
            <a:r>
              <a:rPr lang="en-US" sz="1600" dirty="0">
                <a:solidFill>
                  <a:schemeClr val="tx1"/>
                </a:solidFill>
                <a:latin typeface="+mn-lt"/>
              </a:rPr>
              <a:t>	</a:t>
            </a:r>
            <a:r>
              <a:rPr lang="en-US" sz="1800" dirty="0">
                <a:solidFill>
                  <a:schemeClr val="tx1"/>
                </a:solidFill>
                <a:latin typeface="+mn-lt"/>
              </a:rPr>
              <a:t>The Dataset is taken from Kaggle in which there are</a:t>
            </a:r>
          </a:p>
          <a:p>
            <a:pPr>
              <a:buNone/>
            </a:pPr>
            <a:r>
              <a:rPr lang="en-US" sz="1800" dirty="0">
                <a:solidFill>
                  <a:schemeClr val="tx1"/>
                </a:solidFill>
                <a:latin typeface="+mn-lt"/>
              </a:rPr>
              <a:t>57 Columns and approximately 6 lakh rows and the file is </a:t>
            </a:r>
          </a:p>
          <a:p>
            <a:pPr>
              <a:buNone/>
            </a:pPr>
            <a:r>
              <a:rPr lang="en-US" sz="1800" dirty="0">
                <a:solidFill>
                  <a:schemeClr val="tx1"/>
                </a:solidFill>
                <a:latin typeface="+mn-lt"/>
              </a:rPr>
              <a:t>In csv format.</a:t>
            </a:r>
          </a:p>
          <a:p>
            <a:pPr>
              <a:buNone/>
            </a:pPr>
            <a:endParaRPr lang="en-US" sz="1600" dirty="0">
              <a:solidFill>
                <a:schemeClr val="tx1"/>
              </a:solidFill>
              <a:latin typeface="+mn-lt"/>
            </a:endParaRPr>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98" name="Google Shape;98;p16"/>
          <p:cNvGrpSpPr/>
          <p:nvPr/>
        </p:nvGrpSpPr>
        <p:grpSpPr>
          <a:xfrm>
            <a:off x="6400800" y="1156468"/>
            <a:ext cx="2840226" cy="3645025"/>
            <a:chOff x="5864288" y="1238675"/>
            <a:chExt cx="2840226" cy="3645025"/>
          </a:xfrm>
        </p:grpSpPr>
        <p:pic>
          <p:nvPicPr>
            <p:cNvPr id="99" name="Google Shape;99;p16"/>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alphaModFix/>
          </a:blip>
          <a:stretch>
            <a:fillRect/>
          </a:stretch>
        </p:blipFill>
        <p:spPr>
          <a:xfrm>
            <a:off x="6019800" y="527689"/>
            <a:ext cx="548700" cy="660155"/>
          </a:xfrm>
          <a:prstGeom prst="rect">
            <a:avLst/>
          </a:prstGeom>
          <a:noFill/>
          <a:ln>
            <a:noFill/>
          </a:ln>
        </p:spPr>
      </p:pic>
      <p:sp>
        <p:nvSpPr>
          <p:cNvPr id="10" name="TextBox 9"/>
          <p:cNvSpPr txBox="1"/>
          <p:nvPr/>
        </p:nvSpPr>
        <p:spPr>
          <a:xfrm>
            <a:off x="533400" y="2876550"/>
            <a:ext cx="6629400" cy="2000548"/>
          </a:xfrm>
          <a:prstGeom prst="rect">
            <a:avLst/>
          </a:prstGeom>
          <a:noFill/>
        </p:spPr>
        <p:txBody>
          <a:bodyPr wrap="square" rtlCol="0">
            <a:spAutoFit/>
          </a:bodyPr>
          <a:lstStyle/>
          <a:p>
            <a:r>
              <a:rPr lang="en" sz="3200" b="1" dirty="0">
                <a:solidFill>
                  <a:schemeClr val="tx1"/>
                </a:solidFill>
                <a:latin typeface="Arial" pitchFamily="34" charset="0"/>
                <a:cs typeface="Arial" pitchFamily="34" charset="0"/>
              </a:rPr>
              <a:t>Shape</a:t>
            </a:r>
            <a:r>
              <a:rPr lang="en" sz="3200" b="1" dirty="0" smtClean="0">
                <a:solidFill>
                  <a:schemeClr val="tx1"/>
                </a:solidFill>
                <a:latin typeface="Arial" pitchFamily="34" charset="0"/>
                <a:cs typeface="Arial" pitchFamily="34" charset="0"/>
              </a:rPr>
              <a:t>:</a:t>
            </a:r>
          </a:p>
          <a:p>
            <a:r>
              <a:rPr lang="en" sz="2400" b="1" dirty="0">
                <a:latin typeface="Arial" pitchFamily="34" charset="0"/>
                <a:cs typeface="Arial" pitchFamily="34" charset="0"/>
              </a:rPr>
              <a:t/>
            </a:r>
            <a:br>
              <a:rPr lang="en" sz="2400" b="1" dirty="0">
                <a:latin typeface="Arial" pitchFamily="34" charset="0"/>
                <a:cs typeface="Arial" pitchFamily="34" charset="0"/>
              </a:rPr>
            </a:br>
            <a:r>
              <a:rPr lang="en" sz="1800" dirty="0" smtClean="0">
                <a:solidFill>
                  <a:schemeClr val="tx1"/>
                </a:solidFill>
                <a:latin typeface="Arial" pitchFamily="34" charset="0"/>
                <a:cs typeface="Arial" pitchFamily="34" charset="0"/>
              </a:rPr>
              <a:t>This project contains </a:t>
            </a:r>
            <a:r>
              <a:rPr lang="en" sz="1800" dirty="0" smtClean="0">
                <a:solidFill>
                  <a:schemeClr val="tx1"/>
                </a:solidFill>
                <a:latin typeface="Arial" pitchFamily="34" charset="0"/>
                <a:cs typeface="Arial" pitchFamily="34" charset="0"/>
              </a:rPr>
              <a:t>693071</a:t>
            </a:r>
            <a:r>
              <a:rPr lang="en" sz="1800" b="1" dirty="0" smtClean="0">
                <a:solidFill>
                  <a:schemeClr val="tx1"/>
                </a:solidFill>
                <a:latin typeface="Arial" pitchFamily="34" charset="0"/>
                <a:cs typeface="Arial" pitchFamily="34" charset="0"/>
              </a:rPr>
              <a:t> </a:t>
            </a:r>
            <a:r>
              <a:rPr lang="en" sz="1800" dirty="0" smtClean="0">
                <a:solidFill>
                  <a:schemeClr val="tx1"/>
                </a:solidFill>
                <a:latin typeface="Arial" pitchFamily="34" charset="0"/>
                <a:cs typeface="Arial" pitchFamily="34" charset="0"/>
              </a:rPr>
              <a:t>samples and 57 features.</a:t>
            </a:r>
            <a:r>
              <a:rPr lang="en" sz="1800" dirty="0">
                <a:solidFill>
                  <a:schemeClr val="tx1"/>
                </a:solidFill>
                <a:latin typeface="Arial" pitchFamily="34" charset="0"/>
                <a:cs typeface="Arial" pitchFamily="34" charset="0"/>
              </a:rPr>
              <a:t/>
            </a:r>
            <a:br>
              <a:rPr lang="en" sz="1800" dirty="0">
                <a:solidFill>
                  <a:schemeClr val="tx1"/>
                </a:solidFill>
                <a:latin typeface="Arial" pitchFamily="34" charset="0"/>
                <a:cs typeface="Arial" pitchFamily="34" charset="0"/>
              </a:rPr>
            </a:br>
            <a:endParaRPr lang="en-US" sz="1800" dirty="0">
              <a:solidFill>
                <a:schemeClr val="tx1"/>
              </a:solidFill>
            </a:endParaRPr>
          </a:p>
          <a:p>
            <a:endParaRPr lang="en-US" sz="3200" b="1" dirty="0">
              <a:solidFill>
                <a:schemeClr val="tx1"/>
              </a:solidFill>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barn(inVertical)">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barn(inVertical)">
                                      <p:cBhvr>
                                        <p:cTn id="12" dur="5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barn(inVertical)">
                                      <p:cBhvr>
                                        <p:cTn id="17" dur="5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6">
                                            <p:txEl>
                                              <p:pRg st="2" end="2"/>
                                            </p:txEl>
                                          </p:spTgt>
                                        </p:tgtEl>
                                        <p:attrNameLst>
                                          <p:attrName>style.visibility</p:attrName>
                                        </p:attrNameLst>
                                      </p:cBhvr>
                                      <p:to>
                                        <p:strVal val="visible"/>
                                      </p:to>
                                    </p:set>
                                    <p:animEffect transition="in" filter="barn(inVertical)">
                                      <p:cBhvr>
                                        <p:cTn id="22" dur="500"/>
                                        <p:tgtEl>
                                          <p:spTgt spid="9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circle(in)">
                                      <p:cBhvr>
                                        <p:cTn id="27" dur="2000"/>
                                        <p:tgtEl>
                                          <p:spTgt spid="10">
                                            <p:txEl>
                                              <p:pRg st="0" end="0"/>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Effect transition="in" filter="circle(in)">
                                      <p:cBhvr>
                                        <p:cTn id="30" dur="2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build="p"/>
      <p:bldP spid="10"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008281"/>
            <a:ext cx="8077200" cy="3886200"/>
          </a:xfrm>
          <a:prstGeom prst="rect">
            <a:avLst/>
          </a:prstGeom>
        </p:spPr>
      </p:pic>
      <p:sp>
        <p:nvSpPr>
          <p:cNvPr id="22" name="TextBox 21"/>
          <p:cNvSpPr txBox="1"/>
          <p:nvPr/>
        </p:nvSpPr>
        <p:spPr>
          <a:xfrm>
            <a:off x="3200400" y="361950"/>
            <a:ext cx="3048000" cy="646331"/>
          </a:xfrm>
          <a:prstGeom prst="rect">
            <a:avLst/>
          </a:prstGeom>
          <a:noFill/>
        </p:spPr>
        <p:txBody>
          <a:bodyPr wrap="square" rtlCol="0">
            <a:spAutoFit/>
          </a:bodyPr>
          <a:lstStyle/>
          <a:p>
            <a:r>
              <a:rPr lang="en-US" sz="3600" b="1" dirty="0">
                <a:solidFill>
                  <a:schemeClr val="tx1"/>
                </a:solidFill>
                <a:latin typeface="+mn-lt"/>
              </a:rPr>
              <a:t>Libraries</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762000" y="742950"/>
            <a:ext cx="7593300" cy="396300"/>
          </a:xfrm>
          <a:prstGeom prst="rect">
            <a:avLst/>
          </a:prstGeom>
        </p:spPr>
        <p:txBody>
          <a:bodyPr spcFirstLastPara="1" wrap="square" lIns="0" tIns="0" rIns="0" bIns="0" anchor="b" anchorCtr="0">
            <a:noAutofit/>
          </a:bodyPr>
          <a:lstStyle/>
          <a:p>
            <a:pPr lvl="0"/>
            <a:r>
              <a:rPr lang="en-US" b="1" dirty="0">
                <a:latin typeface="Arial" pitchFamily="34" charset="0"/>
                <a:cs typeface="Arial" pitchFamily="34" charset="0"/>
              </a:rPr>
              <a:t>Exploratory Data Analysis</a:t>
            </a:r>
            <a:endParaRPr b="1" dirty="0">
              <a:latin typeface="Arial" pitchFamily="34" charset="0"/>
              <a:cs typeface="Arial" pitchFamily="34" charset="0"/>
            </a:endParaRPr>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133" name="Google Shape;133;p18"/>
          <p:cNvPicPr preferRelativeResize="0"/>
          <p:nvPr/>
        </p:nvPicPr>
        <p:blipFill>
          <a:blip r:embed="rId3">
            <a:alphaModFix/>
          </a:blip>
          <a:stretch>
            <a:fillRect/>
          </a:stretch>
        </p:blipFill>
        <p:spPr>
          <a:xfrm>
            <a:off x="6553200" y="742950"/>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6540532" y="644190"/>
            <a:ext cx="419450" cy="559275"/>
          </a:xfrm>
          <a:prstGeom prst="rect">
            <a:avLst/>
          </a:prstGeom>
          <a:noFill/>
          <a:ln>
            <a:noFill/>
          </a:ln>
        </p:spPr>
      </p:pic>
      <p:sp>
        <p:nvSpPr>
          <p:cNvPr id="8" name="TextBox 7"/>
          <p:cNvSpPr txBox="1"/>
          <p:nvPr/>
        </p:nvSpPr>
        <p:spPr>
          <a:xfrm>
            <a:off x="381000" y="1428750"/>
            <a:ext cx="7620000"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tx1"/>
                </a:solidFill>
              </a:rPr>
              <a:t>Exploratory Data Analysis refers to the </a:t>
            </a:r>
            <a:r>
              <a:rPr lang="en-US" sz="2000" dirty="0" err="1">
                <a:solidFill>
                  <a:schemeClr val="tx1"/>
                </a:solidFill>
              </a:rPr>
              <a:t>criticalprocess</a:t>
            </a:r>
            <a:r>
              <a:rPr lang="en-US" sz="2000" dirty="0">
                <a:solidFill>
                  <a:schemeClr val="tx1"/>
                </a:solidFill>
              </a:rPr>
              <a:t> of performing initial investigations on data </a:t>
            </a:r>
            <a:r>
              <a:rPr lang="en-US" sz="2000" dirty="0" err="1">
                <a:solidFill>
                  <a:schemeClr val="tx1"/>
                </a:solidFill>
              </a:rPr>
              <a:t>soas</a:t>
            </a:r>
            <a:r>
              <a:rPr lang="en-US" sz="2000" dirty="0">
                <a:solidFill>
                  <a:schemeClr val="tx1"/>
                </a:solidFill>
              </a:rPr>
              <a:t> to discover patterns to spot anomalies to test hypothesis and to check assumptions with the help of summary statistics and graphical representations.</a:t>
            </a:r>
            <a:endParaRPr lang="en-US" sz="2000" dirty="0">
              <a:solidFill>
                <a:schemeClr val="tx1"/>
              </a:solidFill>
            </a:endParaRPr>
          </a:p>
          <a:p>
            <a:pPr marL="342900" indent="-342900">
              <a:buFont typeface="Arial" panose="020B0604020202020204" pitchFamily="34" charset="0"/>
              <a:buChar char="•"/>
            </a:pPr>
            <a:r>
              <a:rPr lang="en-US" sz="2000" dirty="0" smtClean="0">
                <a:solidFill>
                  <a:schemeClr val="tx1"/>
                </a:solidFill>
              </a:rPr>
              <a:t>EDA </a:t>
            </a:r>
            <a:r>
              <a:rPr lang="en-US" sz="2000" dirty="0">
                <a:solidFill>
                  <a:schemeClr val="tx1"/>
                </a:solidFill>
              </a:rPr>
              <a:t>is an approach to analyzing datasets to summarize their main characteristics, often with visual methods.</a:t>
            </a:r>
            <a:endParaRPr lang="en-US" sz="2000" dirty="0">
              <a:solidFill>
                <a:schemeClr val="tx1"/>
              </a:solidFill>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barn(inVertical)">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981200" y="209550"/>
            <a:ext cx="4868850" cy="609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tx1"/>
                </a:solidFill>
                <a:latin typeface="Arial" pitchFamily="34" charset="0"/>
                <a:cs typeface="Arial" pitchFamily="34" charset="0"/>
              </a:rPr>
              <a:t>Feature Engineering</a:t>
            </a:r>
            <a:endParaRPr b="1" dirty="0">
              <a:solidFill>
                <a:schemeClr val="tx1"/>
              </a:solidFill>
              <a:latin typeface="Arial" pitchFamily="34" charset="0"/>
              <a:cs typeface="Arial" pitchFamily="34" charset="0"/>
            </a:endParaRPr>
          </a:p>
        </p:txBody>
      </p:sp>
      <p:sp>
        <p:nvSpPr>
          <p:cNvPr id="160" name="Google Shape;160;p2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5" name="TextBox 4"/>
          <p:cNvSpPr txBox="1"/>
          <p:nvPr/>
        </p:nvSpPr>
        <p:spPr>
          <a:xfrm>
            <a:off x="457200" y="1047750"/>
            <a:ext cx="8229600" cy="3785652"/>
          </a:xfrm>
          <a:prstGeom prst="rect">
            <a:avLst/>
          </a:prstGeom>
          <a:noFill/>
        </p:spPr>
        <p:txBody>
          <a:bodyPr wrap="square" rtlCol="0">
            <a:spAutoFit/>
          </a:bodyPr>
          <a:lstStyle/>
          <a:p>
            <a:pPr algn="just"/>
            <a:r>
              <a:rPr lang="en-US" sz="2000" dirty="0" smtClean="0">
                <a:solidFill>
                  <a:schemeClr val="tx1"/>
                </a:solidFill>
              </a:rPr>
              <a:t>Feature </a:t>
            </a:r>
            <a:r>
              <a:rPr lang="en-US" sz="2000" dirty="0">
                <a:solidFill>
                  <a:schemeClr val="tx1"/>
                </a:solidFill>
              </a:rPr>
              <a:t>engineering or feature extraction is the process of using domain knowledge to extract features from raw data. The motivation is to use these extra features to improve the quality of results from a machine learning process, compared with supplying only the raw data to the machine learning </a:t>
            </a:r>
            <a:r>
              <a:rPr lang="en-US" sz="2000" dirty="0" smtClean="0">
                <a:solidFill>
                  <a:schemeClr val="tx1"/>
                </a:solidFill>
              </a:rPr>
              <a:t>process.</a:t>
            </a:r>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F</a:t>
            </a:r>
            <a:r>
              <a:rPr lang="en-US" sz="2000" dirty="0" smtClean="0">
                <a:solidFill>
                  <a:schemeClr val="tx1"/>
                </a:solidFill>
              </a:rPr>
              <a:t>eature </a:t>
            </a:r>
            <a:r>
              <a:rPr lang="en-US" sz="2000" dirty="0">
                <a:solidFill>
                  <a:schemeClr val="tx1"/>
                </a:solidFill>
              </a:rPr>
              <a:t>engineering efforts mainly have two goals:</a:t>
            </a:r>
          </a:p>
          <a:p>
            <a:pPr algn="just">
              <a:buFont typeface="Wingdings" pitchFamily="2" charset="2"/>
              <a:buChar char="Ø"/>
            </a:pPr>
            <a:r>
              <a:rPr lang="en-US" sz="2000" dirty="0">
                <a:solidFill>
                  <a:schemeClr val="tx1"/>
                </a:solidFill>
              </a:rPr>
              <a:t>Preparing the proper input dataset, compatible with the machine learning algorithm requirements.</a:t>
            </a:r>
          </a:p>
          <a:p>
            <a:pPr marL="457200" indent="-457200" algn="just">
              <a:buFont typeface="Wingdings" pitchFamily="2" charset="2"/>
              <a:buChar char="Ø"/>
            </a:pPr>
            <a:endParaRPr lang="en-US" sz="2000" dirty="0">
              <a:solidFill>
                <a:schemeClr val="tx1"/>
              </a:solidFill>
            </a:endParaRPr>
          </a:p>
          <a:p>
            <a:pPr algn="just">
              <a:buFont typeface="Wingdings" pitchFamily="2" charset="2"/>
              <a:buChar char="Ø"/>
            </a:pPr>
            <a:r>
              <a:rPr lang="en-US" sz="2000" dirty="0">
                <a:solidFill>
                  <a:schemeClr val="tx1"/>
                </a:solidFill>
              </a:rPr>
              <a:t>Improving the performance of machine learning models.</a:t>
            </a:r>
          </a:p>
          <a:p>
            <a:endParaRPr lang="en-US" sz="2000"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barn(inVertical)">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40962" name="AutoShape 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6" name="AutoShape 6"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8" name="AutoShape 8"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0" name="AutoShape 10"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2" name="AutoShape 1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2850791" y="285750"/>
            <a:ext cx="3188694" cy="584775"/>
          </a:xfrm>
          <a:prstGeom prst="rect">
            <a:avLst/>
          </a:prstGeom>
          <a:noFill/>
        </p:spPr>
        <p:txBody>
          <a:bodyPr wrap="none" lIns="91440" tIns="45720" rIns="91440" bIns="45720">
            <a:spAutoFit/>
          </a:bodyPr>
          <a:lstStyle/>
          <a:p>
            <a:pPr algn="ctr"/>
            <a:r>
              <a:rPr lang="en-US" sz="3200" b="1" dirty="0">
                <a:ln w="18415" cmpd="sng">
                  <a:solidFill>
                    <a:srgbClr val="FFFFFF"/>
                  </a:solidFill>
                  <a:prstDash val="solid"/>
                </a:ln>
                <a:solidFill>
                  <a:srgbClr val="FFFFFF"/>
                </a:solidFill>
              </a:rPr>
              <a:t>B</a:t>
            </a:r>
            <a:r>
              <a:rPr lang="en-US" sz="3200" b="1" cap="none" spc="0" dirty="0" smtClean="0">
                <a:ln w="18415" cmpd="sng">
                  <a:solidFill>
                    <a:srgbClr val="FFFFFF"/>
                  </a:solidFill>
                  <a:prstDash val="solid"/>
                </a:ln>
                <a:solidFill>
                  <a:srgbClr val="FFFFFF"/>
                </a:solidFill>
              </a:rPr>
              <a:t>ar plot of Icon</a:t>
            </a:r>
            <a:endParaRPr lang="en-US" sz="3200" b="1" cap="none" spc="0" dirty="0">
              <a:ln w="18415" cmpd="sng">
                <a:solidFill>
                  <a:srgbClr val="FFFFFF"/>
                </a:solidFill>
                <a:prstDash val="solid"/>
              </a:ln>
              <a:solidFill>
                <a:srgbClr val="FFFFFF"/>
              </a:solidFill>
            </a:endParaRPr>
          </a:p>
        </p:txBody>
      </p:sp>
      <p:pic>
        <p:nvPicPr>
          <p:cNvPr id="12" name="Picture 11" descr="C:\Users\user\AppData\Local\Microsoft\Windows\INetCache\Content.MSO\55018A93.tmp"/>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53418"/>
            <a:ext cx="5731510" cy="3659505"/>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Flaviu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2956</TotalTime>
  <Words>826</Words>
  <Application>Microsoft Office PowerPoint</Application>
  <PresentationFormat>On-screen Show (16:9)</PresentationFormat>
  <Paragraphs>123</Paragraphs>
  <Slides>23</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Aldhabi</vt:lpstr>
      <vt:lpstr>Algerian</vt:lpstr>
      <vt:lpstr>Arial</vt:lpstr>
      <vt:lpstr>Arial Unicode MS</vt:lpstr>
      <vt:lpstr>Bebas Neue</vt:lpstr>
      <vt:lpstr>IBM Plex Sans Condensed</vt:lpstr>
      <vt:lpstr>Times New Roman</vt:lpstr>
      <vt:lpstr>Wingdings</vt:lpstr>
      <vt:lpstr>Flavius template</vt:lpstr>
      <vt:lpstr>Uber Data Analysis</vt:lpstr>
      <vt:lpstr>  PRESENTED BY :  Sowndarya A  Kowshik C  Soundarya S  Siddhant Wange   GUIDED BY :   Ms. Smita </vt:lpstr>
      <vt:lpstr>PowerPoint Presentation</vt:lpstr>
      <vt:lpstr>PowerPoint Presentation</vt:lpstr>
      <vt:lpstr>Data Set:</vt:lpstr>
      <vt:lpstr>PowerPoint Presentation</vt:lpstr>
      <vt:lpstr>Exploratory Data Analysis</vt:lpstr>
      <vt:lpstr>Feature Engineering</vt:lpstr>
      <vt:lpstr>PowerPoint Presentation</vt:lpstr>
      <vt:lpstr>Heat map of surge_multiplier , price &amp;    distance</vt:lpstr>
      <vt:lpstr> Bar plot of source column</vt:lpstr>
      <vt:lpstr>PowerPoint Presentation</vt:lpstr>
      <vt:lpstr>PowerPoint Presentation</vt:lpstr>
      <vt:lpstr>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dc:title>
  <dc:creator>abc1</dc:creator>
  <cp:lastModifiedBy>user</cp:lastModifiedBy>
  <cp:revision>105</cp:revision>
  <dcterms:modified xsi:type="dcterms:W3CDTF">2022-05-11T16:06:46Z</dcterms:modified>
</cp:coreProperties>
</file>