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18288000" cy="10287000"/>
  <p:embeddedFontLst>
    <p:embeddedFont>
      <p:font typeface="Tahoma"/>
      <p:regular r:id="rId15"/>
      <p:bold r:id="rId16"/>
    </p:embeddedFon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1" roundtripDataSignature="AMtx7mgXqqHBU3pT2yPE8VLY/K6irvKE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regular.fntdata"/><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font" Target="fonts/Tahoma-bold.fntdata"/><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2"/>
          <p:cNvSpPr txBox="1"/>
          <p:nvPr>
            <p:ph type="title"/>
          </p:nvPr>
        </p:nvSpPr>
        <p:spPr>
          <a:xfrm>
            <a:off x="4662384" y="4210116"/>
            <a:ext cx="8963230"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 type="body"/>
          </p:nvPr>
        </p:nvSpPr>
        <p:spPr>
          <a:xfrm>
            <a:off x="821690" y="3344338"/>
            <a:ext cx="16644619" cy="42157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100">
                <a:solidFill>
                  <a:schemeClr val="lt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1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13"/>
          <p:cNvSpPr txBox="1"/>
          <p:nvPr>
            <p:ph type="title"/>
          </p:nvPr>
        </p:nvSpPr>
        <p:spPr>
          <a:xfrm>
            <a:off x="4662384" y="4210116"/>
            <a:ext cx="8963230"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14"/>
          <p:cNvSpPr txBox="1"/>
          <p:nvPr>
            <p:ph type="ctrTitle"/>
          </p:nvPr>
        </p:nvSpPr>
        <p:spPr>
          <a:xfrm>
            <a:off x="1016000" y="1336342"/>
            <a:ext cx="16256000" cy="619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5"/>
          <p:cNvSpPr txBox="1"/>
          <p:nvPr>
            <p:ph type="title"/>
          </p:nvPr>
        </p:nvSpPr>
        <p:spPr>
          <a:xfrm>
            <a:off x="4662384" y="4210116"/>
            <a:ext cx="8963230"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0" y="3"/>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717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txBox="1"/>
          <p:nvPr>
            <p:ph type="title"/>
          </p:nvPr>
        </p:nvSpPr>
        <p:spPr>
          <a:xfrm>
            <a:off x="4662384" y="4210116"/>
            <a:ext cx="8963230" cy="1701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10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821690" y="3344338"/>
            <a:ext cx="16644619" cy="42157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100" u="none" cap="none" strike="noStrike">
                <a:solidFill>
                  <a:schemeClr val="lt1"/>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grpSp>
        <p:nvGrpSpPr>
          <p:cNvPr id="44" name="Google Shape;44;p1"/>
          <p:cNvGrpSpPr/>
          <p:nvPr/>
        </p:nvGrpSpPr>
        <p:grpSpPr>
          <a:xfrm>
            <a:off x="1802028" y="0"/>
            <a:ext cx="16485970" cy="7581899"/>
            <a:chOff x="1802028" y="0"/>
            <a:chExt cx="16485970" cy="7581899"/>
          </a:xfrm>
        </p:grpSpPr>
        <p:pic>
          <p:nvPicPr>
            <p:cNvPr id="45" name="Google Shape;45;p1"/>
            <p:cNvPicPr preferRelativeResize="0"/>
            <p:nvPr/>
          </p:nvPicPr>
          <p:blipFill rotWithShape="1">
            <a:blip r:embed="rId3">
              <a:alphaModFix/>
            </a:blip>
            <a:srcRect b="0" l="0" r="0" t="0"/>
            <a:stretch/>
          </p:blipFill>
          <p:spPr>
            <a:xfrm>
              <a:off x="1802028" y="0"/>
              <a:ext cx="16485970" cy="7581899"/>
            </a:xfrm>
            <a:prstGeom prst="rect">
              <a:avLst/>
            </a:prstGeom>
            <a:noFill/>
            <a:ln>
              <a:noFill/>
            </a:ln>
          </p:spPr>
        </p:pic>
        <p:sp>
          <p:nvSpPr>
            <p:cNvPr id="46" name="Google Shape;46;p1"/>
            <p:cNvSpPr/>
            <p:nvPr/>
          </p:nvSpPr>
          <p:spPr>
            <a:xfrm>
              <a:off x="17223647" y="1028700"/>
              <a:ext cx="38100" cy="1143000"/>
            </a:xfrm>
            <a:custGeom>
              <a:rect b="b" l="l" r="r" t="t"/>
              <a:pathLst>
                <a:path extrusionOk="0" h="1143000" w="38100">
                  <a:moveTo>
                    <a:pt x="38099" y="1142999"/>
                  </a:moveTo>
                  <a:lnTo>
                    <a:pt x="0" y="1142999"/>
                  </a:lnTo>
                  <a:lnTo>
                    <a:pt x="0" y="0"/>
                  </a:lnTo>
                  <a:lnTo>
                    <a:pt x="38099" y="0"/>
                  </a:lnTo>
                  <a:lnTo>
                    <a:pt x="38099" y="11429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 name="Google Shape;47;p1"/>
          <p:cNvSpPr txBox="1"/>
          <p:nvPr>
            <p:ph type="title"/>
          </p:nvPr>
        </p:nvSpPr>
        <p:spPr>
          <a:xfrm>
            <a:off x="5353050" y="1131343"/>
            <a:ext cx="7581900" cy="1706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IBM Hack</a:t>
            </a:r>
            <a:endParaRPr/>
          </a:p>
        </p:txBody>
      </p:sp>
      <p:sp>
        <p:nvSpPr>
          <p:cNvPr id="48" name="Google Shape;48;p1"/>
          <p:cNvSpPr txBox="1"/>
          <p:nvPr/>
        </p:nvSpPr>
        <p:spPr>
          <a:xfrm>
            <a:off x="5353050" y="2122900"/>
            <a:ext cx="11259600" cy="3609600"/>
          </a:xfrm>
          <a:prstGeom prst="rect">
            <a:avLst/>
          </a:prstGeom>
          <a:noFill/>
          <a:ln>
            <a:noFill/>
          </a:ln>
        </p:spPr>
        <p:txBody>
          <a:bodyPr anchorCtr="0" anchor="t" bIns="0" lIns="0" spcFirstLastPara="1" rIns="0" wrap="square" tIns="327650">
            <a:spAutoFit/>
          </a:bodyPr>
          <a:lstStyle/>
          <a:p>
            <a:pPr indent="-1825625" lvl="0" marL="1837688" marR="5080" rtl="0" algn="l">
              <a:lnSpc>
                <a:spcPct val="96818"/>
              </a:lnSpc>
              <a:spcBef>
                <a:spcPts val="0"/>
              </a:spcBef>
              <a:spcAft>
                <a:spcPts val="0"/>
              </a:spcAft>
              <a:buNone/>
            </a:pPr>
            <a:r>
              <a:rPr b="1" lang="en-US" sz="11000">
                <a:solidFill>
                  <a:srgbClr val="FFFFFF"/>
                </a:solidFill>
                <a:latin typeface="Verdana"/>
                <a:ea typeface="Verdana"/>
                <a:cs typeface="Verdana"/>
                <a:sym typeface="Verdana"/>
              </a:rPr>
              <a:t>Challenge</a:t>
            </a:r>
            <a:endParaRPr b="1" sz="11000">
              <a:solidFill>
                <a:srgbClr val="FFFFFF"/>
              </a:solidFill>
              <a:latin typeface="Verdana"/>
              <a:ea typeface="Verdana"/>
              <a:cs typeface="Verdana"/>
              <a:sym typeface="Verdana"/>
            </a:endParaRPr>
          </a:p>
          <a:p>
            <a:pPr indent="-1825625" lvl="0" marL="1837689" marR="5080" rtl="0" algn="l">
              <a:lnSpc>
                <a:spcPct val="96818"/>
              </a:lnSpc>
              <a:spcBef>
                <a:spcPts val="0"/>
              </a:spcBef>
              <a:spcAft>
                <a:spcPts val="0"/>
              </a:spcAft>
              <a:buNone/>
            </a:pPr>
            <a:r>
              <a:rPr b="1" lang="en-US" sz="11000">
                <a:solidFill>
                  <a:srgbClr val="FFFFFF"/>
                </a:solidFill>
                <a:latin typeface="Verdana"/>
                <a:ea typeface="Verdana"/>
                <a:cs typeface="Verdana"/>
                <a:sym typeface="Verdana"/>
              </a:rPr>
              <a:t>   2022</a:t>
            </a:r>
            <a:endParaRPr sz="11000">
              <a:solidFill>
                <a:schemeClr val="dk1"/>
              </a:solidFill>
              <a:latin typeface="Verdana"/>
              <a:ea typeface="Verdana"/>
              <a:cs typeface="Verdana"/>
              <a:sym typeface="Verdana"/>
            </a:endParaRPr>
          </a:p>
        </p:txBody>
      </p:sp>
      <p:sp>
        <p:nvSpPr>
          <p:cNvPr id="49" name="Google Shape;49;p1"/>
          <p:cNvSpPr txBox="1"/>
          <p:nvPr/>
        </p:nvSpPr>
        <p:spPr>
          <a:xfrm>
            <a:off x="997300" y="5975643"/>
            <a:ext cx="10021500" cy="4026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3200">
                <a:solidFill>
                  <a:srgbClr val="FFFFFF"/>
                </a:solidFill>
                <a:latin typeface="Trebuchet MS"/>
                <a:ea typeface="Trebuchet MS"/>
                <a:cs typeface="Trebuchet MS"/>
                <a:sym typeface="Trebuchet MS"/>
              </a:rPr>
              <a:t>Knowledge Institute of Technology,	Salem</a:t>
            </a:r>
            <a:endParaRPr sz="3200">
              <a:solidFill>
                <a:schemeClr val="dk1"/>
              </a:solidFill>
              <a:latin typeface="Trebuchet MS"/>
              <a:ea typeface="Trebuchet MS"/>
              <a:cs typeface="Trebuchet MS"/>
              <a:sym typeface="Trebuchet MS"/>
            </a:endParaRPr>
          </a:p>
          <a:p>
            <a:pPr indent="0" lvl="0" marL="0" marR="0" rtl="0" algn="l">
              <a:lnSpc>
                <a:spcPct val="100000"/>
              </a:lnSpc>
              <a:spcBef>
                <a:spcPts val="55"/>
              </a:spcBef>
              <a:spcAft>
                <a:spcPts val="0"/>
              </a:spcAft>
              <a:buNone/>
            </a:pPr>
            <a:r>
              <a:t/>
            </a:r>
            <a:endParaRPr sz="345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rPr b="1" i="1" lang="en-US" sz="3300">
                <a:solidFill>
                  <a:srgbClr val="FFFFFF"/>
                </a:solidFill>
                <a:latin typeface="Trebuchet MS"/>
                <a:ea typeface="Trebuchet MS"/>
                <a:cs typeface="Trebuchet MS"/>
                <a:sym typeface="Trebuchet MS"/>
              </a:rPr>
              <a:t>Team Name </a:t>
            </a:r>
            <a:r>
              <a:rPr i="1" lang="en-US" sz="3300">
                <a:solidFill>
                  <a:srgbClr val="FFFFFF"/>
                </a:solidFill>
                <a:latin typeface="Trebuchet MS"/>
                <a:ea typeface="Trebuchet MS"/>
                <a:cs typeface="Trebuchet MS"/>
                <a:sym typeface="Trebuchet MS"/>
              </a:rPr>
              <a:t>: </a:t>
            </a:r>
            <a:r>
              <a:rPr b="1" lang="en-US" sz="3300">
                <a:solidFill>
                  <a:srgbClr val="FFFFFF"/>
                </a:solidFill>
                <a:latin typeface="Trebuchet MS"/>
                <a:ea typeface="Trebuchet MS"/>
                <a:cs typeface="Trebuchet MS"/>
                <a:sym typeface="Trebuchet MS"/>
              </a:rPr>
              <a:t>The Braniax</a:t>
            </a:r>
            <a:endParaRPr sz="3300">
              <a:solidFill>
                <a:schemeClr val="dk1"/>
              </a:solidFill>
              <a:latin typeface="Trebuchet MS"/>
              <a:ea typeface="Trebuchet MS"/>
              <a:cs typeface="Trebuchet MS"/>
              <a:sym typeface="Trebuchet MS"/>
            </a:endParaRPr>
          </a:p>
          <a:p>
            <a:pPr indent="0" lvl="0" marL="12700" marR="0" rtl="0" algn="l">
              <a:lnSpc>
                <a:spcPct val="100000"/>
              </a:lnSpc>
              <a:spcBef>
                <a:spcPts val="1000"/>
              </a:spcBef>
              <a:spcAft>
                <a:spcPts val="0"/>
              </a:spcAft>
              <a:buNone/>
            </a:pPr>
            <a:r>
              <a:rPr b="1" i="1" lang="en-US" sz="3200">
                <a:solidFill>
                  <a:srgbClr val="FFFFFF"/>
                </a:solidFill>
                <a:latin typeface="Trebuchet MS"/>
                <a:ea typeface="Trebuchet MS"/>
                <a:cs typeface="Trebuchet MS"/>
                <a:sym typeface="Trebuchet MS"/>
              </a:rPr>
              <a:t>Team Members :</a:t>
            </a:r>
            <a:endParaRPr sz="3200">
              <a:solidFill>
                <a:schemeClr val="dk1"/>
              </a:solidFill>
              <a:latin typeface="Trebuchet MS"/>
              <a:ea typeface="Trebuchet MS"/>
              <a:cs typeface="Trebuchet MS"/>
              <a:sym typeface="Trebuchet MS"/>
            </a:endParaRPr>
          </a:p>
          <a:p>
            <a:pPr indent="0" lvl="0" marL="12700" marR="5884545" rtl="0" algn="l">
              <a:lnSpc>
                <a:spcPct val="125000"/>
              </a:lnSpc>
              <a:spcBef>
                <a:spcPts val="0"/>
              </a:spcBef>
              <a:spcAft>
                <a:spcPts val="0"/>
              </a:spcAft>
              <a:buNone/>
            </a:pPr>
            <a:r>
              <a:rPr i="1" lang="en-US" sz="3200">
                <a:solidFill>
                  <a:srgbClr val="FFFFFF"/>
                </a:solidFill>
                <a:latin typeface="Trebuchet MS"/>
                <a:ea typeface="Trebuchet MS"/>
                <a:cs typeface="Trebuchet MS"/>
                <a:sym typeface="Trebuchet MS"/>
              </a:rPr>
              <a:t>Prasanna Sekaran E  Sowndarya T</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1019"/>
              </a:spcBef>
              <a:spcAft>
                <a:spcPts val="0"/>
              </a:spcAft>
              <a:buNone/>
            </a:pPr>
            <a:r>
              <a:rPr i="1" lang="en-US" sz="3200">
                <a:solidFill>
                  <a:srgbClr val="FFFFFF"/>
                </a:solidFill>
                <a:latin typeface="Trebuchet MS"/>
                <a:ea typeface="Trebuchet MS"/>
                <a:cs typeface="Trebuchet MS"/>
                <a:sym typeface="Trebuchet MS"/>
              </a:rPr>
              <a:t>Sree Varshini S</a:t>
            </a:r>
            <a:endParaRPr sz="3200">
              <a:solidFill>
                <a:schemeClr val="dk1"/>
              </a:solidFill>
              <a:latin typeface="Trebuchet MS"/>
              <a:ea typeface="Trebuchet MS"/>
              <a:cs typeface="Trebuchet MS"/>
              <a:sym typeface="Trebuchet MS"/>
            </a:endParaRPr>
          </a:p>
        </p:txBody>
      </p:sp>
      <p:sp>
        <p:nvSpPr>
          <p:cNvPr id="50" name="Google Shape;50;p1"/>
          <p:cNvSpPr txBox="1"/>
          <p:nvPr/>
        </p:nvSpPr>
        <p:spPr>
          <a:xfrm>
            <a:off x="17620553" y="494062"/>
            <a:ext cx="27241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Helvetica Neue"/>
                <a:ea typeface="Helvetica Neue"/>
                <a:cs typeface="Helvetica Neue"/>
                <a:sym typeface="Helvetica Neue"/>
              </a:rPr>
              <a:t>1</a:t>
            </a:r>
            <a:endParaRPr sz="34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844550" y="469894"/>
            <a:ext cx="12270105" cy="2082800"/>
          </a:xfrm>
          <a:prstGeom prst="rect">
            <a:avLst/>
          </a:prstGeom>
          <a:noFill/>
          <a:ln>
            <a:noFill/>
          </a:ln>
        </p:spPr>
        <p:txBody>
          <a:bodyPr anchorCtr="0" anchor="t" bIns="0" lIns="0" spcFirstLastPara="1" rIns="0" wrap="square" tIns="12700">
            <a:spAutoFit/>
          </a:bodyPr>
          <a:lstStyle/>
          <a:p>
            <a:pPr indent="0" lvl="0" marL="12700" marR="5080" rtl="0" algn="l">
              <a:lnSpc>
                <a:spcPct val="122700"/>
              </a:lnSpc>
              <a:spcBef>
                <a:spcPts val="0"/>
              </a:spcBef>
              <a:spcAft>
                <a:spcPts val="0"/>
              </a:spcAft>
              <a:buNone/>
            </a:pPr>
            <a:r>
              <a:rPr lang="en-US" sz="5500">
                <a:latin typeface="Tahoma"/>
                <a:ea typeface="Tahoma"/>
                <a:cs typeface="Tahoma"/>
                <a:sym typeface="Tahoma"/>
              </a:rPr>
              <a:t>Applying </a:t>
            </a:r>
            <a:r>
              <a:rPr i="1" lang="en-US" sz="5500">
                <a:latin typeface="Trebuchet MS"/>
                <a:ea typeface="Trebuchet MS"/>
                <a:cs typeface="Trebuchet MS"/>
                <a:sym typeface="Trebuchet MS"/>
              </a:rPr>
              <a:t>AI	&amp; ML </a:t>
            </a:r>
            <a:r>
              <a:rPr lang="en-US" sz="5500">
                <a:latin typeface="Tahoma"/>
                <a:ea typeface="Tahoma"/>
                <a:cs typeface="Tahoma"/>
                <a:sym typeface="Tahoma"/>
              </a:rPr>
              <a:t>to Help people  improve their lifestyle</a:t>
            </a:r>
            <a:endParaRPr sz="5500">
              <a:latin typeface="Tahoma"/>
              <a:ea typeface="Tahoma"/>
              <a:cs typeface="Tahoma"/>
              <a:sym typeface="Tahoma"/>
            </a:endParaRPr>
          </a:p>
        </p:txBody>
      </p:sp>
      <p:sp>
        <p:nvSpPr>
          <p:cNvPr id="56" name="Google Shape;56;p2"/>
          <p:cNvSpPr txBox="1"/>
          <p:nvPr/>
        </p:nvSpPr>
        <p:spPr>
          <a:xfrm>
            <a:off x="17246600" y="494062"/>
            <a:ext cx="27241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Helvetica Neue"/>
                <a:ea typeface="Helvetica Neue"/>
                <a:cs typeface="Helvetica Neue"/>
                <a:sym typeface="Helvetica Neue"/>
              </a:rPr>
              <a:t>2</a:t>
            </a:r>
            <a:endParaRPr sz="3400">
              <a:solidFill>
                <a:schemeClr val="dk1"/>
              </a:solidFill>
              <a:latin typeface="Helvetica Neue"/>
              <a:ea typeface="Helvetica Neue"/>
              <a:cs typeface="Helvetica Neue"/>
              <a:sym typeface="Helvetica Neue"/>
            </a:endParaRPr>
          </a:p>
        </p:txBody>
      </p:sp>
      <p:sp>
        <p:nvSpPr>
          <p:cNvPr id="57" name="Google Shape;57;p2"/>
          <p:cNvSpPr txBox="1"/>
          <p:nvPr/>
        </p:nvSpPr>
        <p:spPr>
          <a:xfrm>
            <a:off x="1016000" y="3845312"/>
            <a:ext cx="16088360" cy="2987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3200">
                <a:solidFill>
                  <a:srgbClr val="FFFFFF"/>
                </a:solidFill>
                <a:latin typeface="Trebuchet MS"/>
                <a:ea typeface="Trebuchet MS"/>
                <a:cs typeface="Trebuchet MS"/>
                <a:sym typeface="Trebuchet MS"/>
              </a:rPr>
              <a:t>Adapted method :</a:t>
            </a:r>
            <a:endParaRPr sz="32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3400">
              <a:solidFill>
                <a:schemeClr val="dk1"/>
              </a:solidFill>
              <a:latin typeface="Trebuchet MS"/>
              <a:ea typeface="Trebuchet MS"/>
              <a:cs typeface="Trebuchet MS"/>
              <a:sym typeface="Trebuchet MS"/>
            </a:endParaRPr>
          </a:p>
          <a:p>
            <a:pPr indent="0" lvl="0" marL="12700" marR="5080" rtl="0" algn="l">
              <a:lnSpc>
                <a:spcPct val="139100"/>
              </a:lnSpc>
              <a:spcBef>
                <a:spcPts val="5"/>
              </a:spcBef>
              <a:spcAft>
                <a:spcPts val="0"/>
              </a:spcAft>
              <a:buNone/>
            </a:pPr>
            <a:r>
              <a:rPr lang="en-US" sz="3100">
                <a:solidFill>
                  <a:srgbClr val="FFFFFF"/>
                </a:solidFill>
                <a:latin typeface="Helvetica Neue"/>
                <a:ea typeface="Helvetica Neue"/>
                <a:cs typeface="Helvetica Neue"/>
                <a:sym typeface="Helvetica Neue"/>
              </a:rPr>
              <a:t>Developing an app ( </a:t>
            </a:r>
            <a:r>
              <a:rPr b="1" lang="en-US" sz="3100">
                <a:solidFill>
                  <a:srgbClr val="FFFFFF"/>
                </a:solidFill>
                <a:latin typeface="Trebuchet MS"/>
                <a:ea typeface="Trebuchet MS"/>
                <a:cs typeface="Trebuchet MS"/>
                <a:sym typeface="Trebuchet MS"/>
              </a:rPr>
              <a:t>APP - Braniax </a:t>
            </a:r>
            <a:r>
              <a:rPr lang="en-US" sz="3100">
                <a:solidFill>
                  <a:srgbClr val="FFFFFF"/>
                </a:solidFill>
                <a:latin typeface="Helvetica Neue"/>
                <a:ea typeface="Helvetica Neue"/>
                <a:cs typeface="Helvetica Neue"/>
                <a:sym typeface="Helvetica Neue"/>
              </a:rPr>
              <a:t>) which constitutes of various models built inside them  for the users which helps to improve their lifestyle by using the marvellous concepts of AI &amp;  ML</a:t>
            </a:r>
            <a:endParaRPr sz="31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nvSpPr>
        <p:spPr>
          <a:xfrm>
            <a:off x="17123370" y="494061"/>
            <a:ext cx="27241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Helvetica Neue"/>
                <a:ea typeface="Helvetica Neue"/>
                <a:cs typeface="Helvetica Neue"/>
                <a:sym typeface="Helvetica Neue"/>
              </a:rPr>
              <a:t>3</a:t>
            </a:r>
            <a:endParaRPr sz="3400">
              <a:solidFill>
                <a:schemeClr val="dk1"/>
              </a:solidFill>
              <a:latin typeface="Helvetica Neue"/>
              <a:ea typeface="Helvetica Neue"/>
              <a:cs typeface="Helvetica Neue"/>
              <a:sym typeface="Helvetica Neue"/>
            </a:endParaRPr>
          </a:p>
        </p:txBody>
      </p:sp>
      <p:sp>
        <p:nvSpPr>
          <p:cNvPr id="63" name="Google Shape;63;p3"/>
          <p:cNvSpPr txBox="1"/>
          <p:nvPr>
            <p:ph type="title"/>
          </p:nvPr>
        </p:nvSpPr>
        <p:spPr>
          <a:xfrm>
            <a:off x="844550" y="660433"/>
            <a:ext cx="5107940" cy="863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500">
                <a:latin typeface="Tahoma"/>
                <a:ea typeface="Tahoma"/>
                <a:cs typeface="Tahoma"/>
                <a:sym typeface="Tahoma"/>
              </a:rPr>
              <a:t>APP - Braniax</a:t>
            </a:r>
            <a:endParaRPr sz="5500">
              <a:latin typeface="Tahoma"/>
              <a:ea typeface="Tahoma"/>
              <a:cs typeface="Tahoma"/>
              <a:sym typeface="Tahoma"/>
            </a:endParaRPr>
          </a:p>
        </p:txBody>
      </p:sp>
      <p:pic>
        <p:nvPicPr>
          <p:cNvPr id="64" name="Google Shape;64;p3"/>
          <p:cNvPicPr preferRelativeResize="0"/>
          <p:nvPr/>
        </p:nvPicPr>
        <p:blipFill rotWithShape="1">
          <a:blip r:embed="rId3">
            <a:alphaModFix/>
          </a:blip>
          <a:srcRect b="0" l="0" r="0" t="0"/>
          <a:stretch/>
        </p:blipFill>
        <p:spPr>
          <a:xfrm>
            <a:off x="1333499" y="5741876"/>
            <a:ext cx="133350" cy="133349"/>
          </a:xfrm>
          <a:prstGeom prst="rect">
            <a:avLst/>
          </a:prstGeom>
          <a:noFill/>
          <a:ln>
            <a:noFill/>
          </a:ln>
        </p:spPr>
      </p:pic>
      <p:pic>
        <p:nvPicPr>
          <p:cNvPr id="65" name="Google Shape;65;p3"/>
          <p:cNvPicPr preferRelativeResize="0"/>
          <p:nvPr/>
        </p:nvPicPr>
        <p:blipFill rotWithShape="1">
          <a:blip r:embed="rId3">
            <a:alphaModFix/>
          </a:blip>
          <a:srcRect b="0" l="0" r="0" t="0"/>
          <a:stretch/>
        </p:blipFill>
        <p:spPr>
          <a:xfrm>
            <a:off x="1333499" y="6256226"/>
            <a:ext cx="133350" cy="133349"/>
          </a:xfrm>
          <a:prstGeom prst="rect">
            <a:avLst/>
          </a:prstGeom>
          <a:noFill/>
          <a:ln>
            <a:noFill/>
          </a:ln>
        </p:spPr>
      </p:pic>
      <p:pic>
        <p:nvPicPr>
          <p:cNvPr id="66" name="Google Shape;66;p3"/>
          <p:cNvPicPr preferRelativeResize="0"/>
          <p:nvPr/>
        </p:nvPicPr>
        <p:blipFill rotWithShape="1">
          <a:blip r:embed="rId3">
            <a:alphaModFix/>
          </a:blip>
          <a:srcRect b="0" l="0" r="0" t="0"/>
          <a:stretch/>
        </p:blipFill>
        <p:spPr>
          <a:xfrm>
            <a:off x="1333499" y="6770576"/>
            <a:ext cx="133350" cy="133349"/>
          </a:xfrm>
          <a:prstGeom prst="rect">
            <a:avLst/>
          </a:prstGeom>
          <a:noFill/>
          <a:ln>
            <a:noFill/>
          </a:ln>
        </p:spPr>
      </p:pic>
      <p:pic>
        <p:nvPicPr>
          <p:cNvPr id="67" name="Google Shape;67;p3"/>
          <p:cNvPicPr preferRelativeResize="0"/>
          <p:nvPr/>
        </p:nvPicPr>
        <p:blipFill rotWithShape="1">
          <a:blip r:embed="rId3">
            <a:alphaModFix/>
          </a:blip>
          <a:srcRect b="0" l="0" r="0" t="0"/>
          <a:stretch/>
        </p:blipFill>
        <p:spPr>
          <a:xfrm>
            <a:off x="1333499" y="7284926"/>
            <a:ext cx="133350" cy="133349"/>
          </a:xfrm>
          <a:prstGeom prst="rect">
            <a:avLst/>
          </a:prstGeom>
          <a:noFill/>
          <a:ln>
            <a:noFill/>
          </a:ln>
        </p:spPr>
      </p:pic>
      <p:pic>
        <p:nvPicPr>
          <p:cNvPr id="68" name="Google Shape;68;p3"/>
          <p:cNvPicPr preferRelativeResize="0"/>
          <p:nvPr/>
        </p:nvPicPr>
        <p:blipFill rotWithShape="1">
          <a:blip r:embed="rId3">
            <a:alphaModFix/>
          </a:blip>
          <a:srcRect b="0" l="0" r="0" t="0"/>
          <a:stretch/>
        </p:blipFill>
        <p:spPr>
          <a:xfrm>
            <a:off x="1333499" y="7799276"/>
            <a:ext cx="133350" cy="133349"/>
          </a:xfrm>
          <a:prstGeom prst="rect">
            <a:avLst/>
          </a:prstGeom>
          <a:noFill/>
          <a:ln>
            <a:noFill/>
          </a:ln>
        </p:spPr>
      </p:pic>
      <p:pic>
        <p:nvPicPr>
          <p:cNvPr id="69" name="Google Shape;69;p3"/>
          <p:cNvPicPr preferRelativeResize="0"/>
          <p:nvPr/>
        </p:nvPicPr>
        <p:blipFill rotWithShape="1">
          <a:blip r:embed="rId3">
            <a:alphaModFix/>
          </a:blip>
          <a:srcRect b="0" l="0" r="0" t="0"/>
          <a:stretch/>
        </p:blipFill>
        <p:spPr>
          <a:xfrm>
            <a:off x="1333499" y="8313626"/>
            <a:ext cx="133350" cy="133349"/>
          </a:xfrm>
          <a:prstGeom prst="rect">
            <a:avLst/>
          </a:prstGeom>
          <a:noFill/>
          <a:ln>
            <a:noFill/>
          </a:ln>
        </p:spPr>
      </p:pic>
      <p:pic>
        <p:nvPicPr>
          <p:cNvPr id="70" name="Google Shape;70;p3"/>
          <p:cNvPicPr preferRelativeResize="0"/>
          <p:nvPr/>
        </p:nvPicPr>
        <p:blipFill rotWithShape="1">
          <a:blip r:embed="rId3">
            <a:alphaModFix/>
          </a:blip>
          <a:srcRect b="0" l="0" r="0" t="0"/>
          <a:stretch/>
        </p:blipFill>
        <p:spPr>
          <a:xfrm>
            <a:off x="1333499" y="8599376"/>
            <a:ext cx="133350" cy="133349"/>
          </a:xfrm>
          <a:prstGeom prst="rect">
            <a:avLst/>
          </a:prstGeom>
          <a:noFill/>
          <a:ln>
            <a:noFill/>
          </a:ln>
        </p:spPr>
      </p:pic>
      <p:sp>
        <p:nvSpPr>
          <p:cNvPr id="71" name="Google Shape;71;p3"/>
          <p:cNvSpPr txBox="1"/>
          <p:nvPr/>
        </p:nvSpPr>
        <p:spPr>
          <a:xfrm>
            <a:off x="1016000" y="2126175"/>
            <a:ext cx="16165200" cy="6721500"/>
          </a:xfrm>
          <a:prstGeom prst="rect">
            <a:avLst/>
          </a:prstGeom>
          <a:noFill/>
          <a:ln>
            <a:noFill/>
          </a:ln>
        </p:spPr>
        <p:txBody>
          <a:bodyPr anchorCtr="0" anchor="t" bIns="0" lIns="0" spcFirstLastPara="1" rIns="0" wrap="square" tIns="12050">
            <a:spAutoFit/>
          </a:bodyPr>
          <a:lstStyle/>
          <a:p>
            <a:pPr indent="0" lvl="0" marL="12700" marR="5080" rtl="0" algn="l">
              <a:lnSpc>
                <a:spcPct val="127200"/>
              </a:lnSpc>
              <a:spcBef>
                <a:spcPts val="0"/>
              </a:spcBef>
              <a:spcAft>
                <a:spcPts val="0"/>
              </a:spcAft>
              <a:buNone/>
            </a:pPr>
            <a:r>
              <a:rPr b="1" lang="en-US" sz="2900">
                <a:solidFill>
                  <a:srgbClr val="FFFFFF"/>
                </a:solidFill>
                <a:latin typeface="Tahoma"/>
                <a:ea typeface="Tahoma"/>
                <a:cs typeface="Tahoma"/>
                <a:sym typeface="Tahoma"/>
              </a:rPr>
              <a:t>App-Braniax </a:t>
            </a:r>
            <a:r>
              <a:rPr lang="en-US" sz="2900">
                <a:solidFill>
                  <a:srgbClr val="FFFFFF"/>
                </a:solidFill>
                <a:latin typeface="Lucida Sans"/>
                <a:ea typeface="Lucida Sans"/>
                <a:cs typeface="Lucida Sans"/>
                <a:sym typeface="Lucida Sans"/>
              </a:rPr>
              <a:t>is developed on </a:t>
            </a:r>
            <a:r>
              <a:rPr b="1" lang="en-US" sz="2900">
                <a:solidFill>
                  <a:srgbClr val="FFFFFF"/>
                </a:solidFill>
                <a:latin typeface="Tahoma"/>
                <a:ea typeface="Tahoma"/>
                <a:cs typeface="Tahoma"/>
                <a:sym typeface="Tahoma"/>
              </a:rPr>
              <a:t>Android Studio </a:t>
            </a:r>
            <a:r>
              <a:rPr lang="en-US" sz="2900">
                <a:solidFill>
                  <a:srgbClr val="FFFFFF"/>
                </a:solidFill>
                <a:latin typeface="Lucida Sans"/>
                <a:ea typeface="Lucida Sans"/>
                <a:cs typeface="Lucida Sans"/>
                <a:sym typeface="Lucida Sans"/>
              </a:rPr>
              <a:t>( Dolphin ) by </a:t>
            </a:r>
            <a:r>
              <a:rPr b="1" lang="en-US" sz="2900">
                <a:solidFill>
                  <a:srgbClr val="FFFFFF"/>
                </a:solidFill>
                <a:latin typeface="Tahoma"/>
                <a:ea typeface="Tahoma"/>
                <a:cs typeface="Tahoma"/>
                <a:sym typeface="Tahoma"/>
              </a:rPr>
              <a:t>Java </a:t>
            </a:r>
            <a:r>
              <a:rPr lang="en-US" sz="2900">
                <a:solidFill>
                  <a:srgbClr val="FFFFFF"/>
                </a:solidFill>
                <a:latin typeface="Lucida Sans"/>
                <a:ea typeface="Lucida Sans"/>
                <a:cs typeface="Lucida Sans"/>
                <a:sym typeface="Lucida Sans"/>
              </a:rPr>
              <a:t>&amp; </a:t>
            </a:r>
            <a:r>
              <a:rPr b="1" lang="en-US" sz="2900">
                <a:solidFill>
                  <a:srgbClr val="FFFFFF"/>
                </a:solidFill>
                <a:latin typeface="Tahoma"/>
                <a:ea typeface="Tahoma"/>
                <a:cs typeface="Tahoma"/>
                <a:sym typeface="Tahoma"/>
              </a:rPr>
              <a:t>Kotlin </a:t>
            </a:r>
            <a:r>
              <a:rPr lang="en-US" sz="2900">
                <a:solidFill>
                  <a:srgbClr val="FFFFFF"/>
                </a:solidFill>
                <a:latin typeface="Lucida Sans"/>
                <a:ea typeface="Lucida Sans"/>
                <a:cs typeface="Lucida Sans"/>
                <a:sym typeface="Lucida Sans"/>
              </a:rPr>
              <a:t>Programming  language, which has series of modules that enhance human beings by improving their lifestyle  in an efficient way. The main objective of this app is to make things easy for humans to  analyze and understand the complex reasons which further made simpler.</a:t>
            </a:r>
            <a:endParaRPr sz="2900">
              <a:solidFill>
                <a:schemeClr val="dk1"/>
              </a:solidFill>
              <a:latin typeface="Lucida Sans"/>
              <a:ea typeface="Lucida Sans"/>
              <a:cs typeface="Lucida Sans"/>
              <a:sym typeface="Lucida Sans"/>
            </a:endParaRPr>
          </a:p>
          <a:p>
            <a:pPr indent="0" lvl="0" marL="12700" marR="0" rtl="0" algn="l">
              <a:lnSpc>
                <a:spcPct val="100000"/>
              </a:lnSpc>
              <a:spcBef>
                <a:spcPts val="944"/>
              </a:spcBef>
              <a:spcAft>
                <a:spcPts val="0"/>
              </a:spcAft>
              <a:buNone/>
            </a:pPr>
            <a:r>
              <a:rPr lang="en-US" sz="2900">
                <a:solidFill>
                  <a:srgbClr val="FFFFFF"/>
                </a:solidFill>
                <a:latin typeface="Lucida Sans"/>
                <a:ea typeface="Lucida Sans"/>
                <a:cs typeface="Lucida Sans"/>
                <a:sym typeface="Lucida Sans"/>
              </a:rPr>
              <a:t>This app consists of the following modules built in them:</a:t>
            </a:r>
            <a:endParaRPr sz="2900">
              <a:solidFill>
                <a:schemeClr val="dk1"/>
              </a:solidFill>
              <a:latin typeface="Lucida Sans"/>
              <a:ea typeface="Lucida Sans"/>
              <a:cs typeface="Lucida Sans"/>
              <a:sym typeface="Lucida Sans"/>
            </a:endParaRPr>
          </a:p>
          <a:p>
            <a:pPr indent="0" lvl="0" marL="0" marR="0" rtl="0" algn="l">
              <a:lnSpc>
                <a:spcPct val="100000"/>
              </a:lnSpc>
              <a:spcBef>
                <a:spcPts val="50"/>
              </a:spcBef>
              <a:spcAft>
                <a:spcPts val="0"/>
              </a:spcAft>
              <a:buNone/>
            </a:pPr>
            <a:r>
              <a:t/>
            </a:r>
            <a:endParaRPr sz="2750">
              <a:solidFill>
                <a:schemeClr val="dk1"/>
              </a:solidFill>
              <a:latin typeface="Lucida Sans"/>
              <a:ea typeface="Lucida Sans"/>
              <a:cs typeface="Lucida Sans"/>
              <a:sym typeface="Lucida Sans"/>
            </a:endParaRPr>
          </a:p>
          <a:p>
            <a:pPr indent="0" lvl="0" marL="638175" marR="11834495" rtl="0" algn="l">
              <a:lnSpc>
                <a:spcPct val="116399"/>
              </a:lnSpc>
              <a:spcBef>
                <a:spcPts val="0"/>
              </a:spcBef>
              <a:spcAft>
                <a:spcPts val="0"/>
              </a:spcAft>
              <a:buNone/>
            </a:pPr>
            <a:r>
              <a:rPr b="1" lang="en-US" sz="2800">
                <a:solidFill>
                  <a:srgbClr val="FFFFFF"/>
                </a:solidFill>
                <a:latin typeface="Tahoma"/>
                <a:ea typeface="Tahoma"/>
                <a:cs typeface="Tahoma"/>
                <a:sym typeface="Tahoma"/>
              </a:rPr>
              <a:t>Image Classification  Object Detection  Face Detection  Audio Classification</a:t>
            </a:r>
            <a:endParaRPr sz="2800">
              <a:solidFill>
                <a:schemeClr val="dk1"/>
              </a:solidFill>
              <a:latin typeface="Tahoma"/>
              <a:ea typeface="Tahoma"/>
              <a:cs typeface="Tahoma"/>
              <a:sym typeface="Tahoma"/>
            </a:endParaRPr>
          </a:p>
          <a:p>
            <a:pPr indent="0" lvl="0" marL="638175" marR="10923270" rtl="0" algn="l">
              <a:lnSpc>
                <a:spcPct val="116399"/>
              </a:lnSpc>
              <a:spcBef>
                <a:spcPts val="0"/>
              </a:spcBef>
              <a:spcAft>
                <a:spcPts val="0"/>
              </a:spcAft>
              <a:buNone/>
            </a:pPr>
            <a:r>
              <a:rPr b="1" lang="en-US" sz="2800">
                <a:solidFill>
                  <a:srgbClr val="FFFFFF"/>
                </a:solidFill>
                <a:latin typeface="Tahoma"/>
                <a:ea typeface="Tahoma"/>
                <a:cs typeface="Tahoma"/>
                <a:sym typeface="Tahoma"/>
              </a:rPr>
              <a:t>Bird Sound Identification  Flower Identification  Spam Detector</a:t>
            </a:r>
            <a:endParaRPr sz="2800">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4"/>
          <p:cNvPicPr preferRelativeResize="0"/>
          <p:nvPr/>
        </p:nvPicPr>
        <p:blipFill rotWithShape="1">
          <a:blip r:embed="rId3">
            <a:alphaModFix/>
          </a:blip>
          <a:srcRect b="0" l="0" r="0" t="0"/>
          <a:stretch/>
        </p:blipFill>
        <p:spPr>
          <a:xfrm>
            <a:off x="6426672" y="2460804"/>
            <a:ext cx="3705224" cy="7115174"/>
          </a:xfrm>
          <a:prstGeom prst="rect">
            <a:avLst/>
          </a:prstGeom>
          <a:noFill/>
          <a:ln>
            <a:noFill/>
          </a:ln>
        </p:spPr>
      </p:pic>
      <p:sp>
        <p:nvSpPr>
          <p:cNvPr id="77" name="Google Shape;77;p4"/>
          <p:cNvSpPr txBox="1"/>
          <p:nvPr/>
        </p:nvSpPr>
        <p:spPr>
          <a:xfrm>
            <a:off x="17123370" y="494059"/>
            <a:ext cx="27241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Helvetica Neue"/>
                <a:ea typeface="Helvetica Neue"/>
                <a:cs typeface="Helvetica Neue"/>
                <a:sym typeface="Helvetica Neue"/>
              </a:rPr>
              <a:t>4</a:t>
            </a:r>
            <a:endParaRPr sz="3400">
              <a:solidFill>
                <a:schemeClr val="dk1"/>
              </a:solidFill>
              <a:latin typeface="Helvetica Neue"/>
              <a:ea typeface="Helvetica Neue"/>
              <a:cs typeface="Helvetica Neue"/>
              <a:sym typeface="Helvetica Neue"/>
            </a:endParaRPr>
          </a:p>
        </p:txBody>
      </p:sp>
      <p:sp>
        <p:nvSpPr>
          <p:cNvPr id="78" name="Google Shape;78;p4"/>
          <p:cNvSpPr txBox="1"/>
          <p:nvPr>
            <p:ph type="title"/>
          </p:nvPr>
        </p:nvSpPr>
        <p:spPr>
          <a:xfrm>
            <a:off x="1016000" y="1336340"/>
            <a:ext cx="6988175" cy="619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900">
                <a:latin typeface="Tahoma"/>
                <a:ea typeface="Tahoma"/>
                <a:cs typeface="Tahoma"/>
                <a:sym typeface="Tahoma"/>
              </a:rPr>
              <a:t>Outline Of the App - Braniax</a:t>
            </a:r>
            <a:endParaRPr sz="39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17123370" y="494069"/>
            <a:ext cx="27241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Helvetica Neue"/>
                <a:ea typeface="Helvetica Neue"/>
                <a:cs typeface="Helvetica Neue"/>
                <a:sym typeface="Helvetica Neue"/>
              </a:rPr>
              <a:t>5</a:t>
            </a:r>
            <a:endParaRPr sz="3400">
              <a:solidFill>
                <a:schemeClr val="dk1"/>
              </a:solidFill>
              <a:latin typeface="Helvetica Neue"/>
              <a:ea typeface="Helvetica Neue"/>
              <a:cs typeface="Helvetica Neue"/>
              <a:sym typeface="Helvetica Neue"/>
            </a:endParaRPr>
          </a:p>
        </p:txBody>
      </p:sp>
      <p:sp>
        <p:nvSpPr>
          <p:cNvPr id="84" name="Google Shape;84;p5"/>
          <p:cNvSpPr txBox="1"/>
          <p:nvPr>
            <p:ph type="title"/>
          </p:nvPr>
        </p:nvSpPr>
        <p:spPr>
          <a:xfrm>
            <a:off x="1016000" y="1336350"/>
            <a:ext cx="5979300" cy="613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900">
                <a:latin typeface="Tahoma"/>
                <a:ea typeface="Tahoma"/>
                <a:cs typeface="Tahoma"/>
                <a:sym typeface="Tahoma"/>
              </a:rPr>
              <a:t>Image Classification :</a:t>
            </a:r>
            <a:endParaRPr sz="3900">
              <a:latin typeface="Tahoma"/>
              <a:ea typeface="Tahoma"/>
              <a:cs typeface="Tahoma"/>
              <a:sym typeface="Tahoma"/>
            </a:endParaRPr>
          </a:p>
        </p:txBody>
      </p:sp>
      <p:sp>
        <p:nvSpPr>
          <p:cNvPr id="85" name="Google Shape;85;p5"/>
          <p:cNvSpPr txBox="1"/>
          <p:nvPr/>
        </p:nvSpPr>
        <p:spPr>
          <a:xfrm>
            <a:off x="1016000" y="2526853"/>
            <a:ext cx="16129000" cy="6214745"/>
          </a:xfrm>
          <a:prstGeom prst="rect">
            <a:avLst/>
          </a:prstGeom>
          <a:noFill/>
          <a:ln>
            <a:noFill/>
          </a:ln>
        </p:spPr>
        <p:txBody>
          <a:bodyPr anchorCtr="0" anchor="t" bIns="0" lIns="0" spcFirstLastPara="1" rIns="0" wrap="square" tIns="12700">
            <a:spAutoFit/>
          </a:bodyPr>
          <a:lstStyle/>
          <a:p>
            <a:pPr indent="0" lvl="0" marL="12700" marR="1137920" rtl="0" algn="l">
              <a:lnSpc>
                <a:spcPct val="127099"/>
              </a:lnSpc>
              <a:spcBef>
                <a:spcPts val="0"/>
              </a:spcBef>
              <a:spcAft>
                <a:spcPts val="0"/>
              </a:spcAft>
              <a:buNone/>
            </a:pPr>
            <a:r>
              <a:rPr lang="en-US" sz="3000">
                <a:solidFill>
                  <a:srgbClr val="FFFFFF"/>
                </a:solidFill>
                <a:latin typeface="Lucida Sans"/>
                <a:ea typeface="Lucida Sans"/>
                <a:cs typeface="Lucida Sans"/>
                <a:sym typeface="Lucida Sans"/>
              </a:rPr>
              <a:t>Image Classification classifies the images in around 400 plus labels and produces a  concrete output to the user by analyzing the things that are labelled or captured and  provides the things that are found on that image.</a:t>
            </a:r>
            <a:endParaRPr sz="3000">
              <a:solidFill>
                <a:schemeClr val="dk1"/>
              </a:solidFill>
              <a:latin typeface="Lucida Sans"/>
              <a:ea typeface="Lucida Sans"/>
              <a:cs typeface="Lucida Sans"/>
              <a:sym typeface="Lucida Sans"/>
            </a:endParaRPr>
          </a:p>
          <a:p>
            <a:pPr indent="0" lvl="0" marL="0" marR="0" rtl="0" algn="l">
              <a:lnSpc>
                <a:spcPct val="100000"/>
              </a:lnSpc>
              <a:spcBef>
                <a:spcPts val="65"/>
              </a:spcBef>
              <a:spcAft>
                <a:spcPts val="0"/>
              </a:spcAft>
              <a:buNone/>
            </a:pPr>
            <a:r>
              <a:t/>
            </a:r>
            <a:endParaRPr sz="3850">
              <a:solidFill>
                <a:schemeClr val="dk1"/>
              </a:solidFill>
              <a:latin typeface="Lucida Sans"/>
              <a:ea typeface="Lucida Sans"/>
              <a:cs typeface="Lucida Sans"/>
              <a:sym typeface="Lucida Sans"/>
            </a:endParaRPr>
          </a:p>
          <a:p>
            <a:pPr indent="0" lvl="0" marL="12700" marR="0" rtl="0" algn="l">
              <a:lnSpc>
                <a:spcPct val="100000"/>
              </a:lnSpc>
              <a:spcBef>
                <a:spcPts val="0"/>
              </a:spcBef>
              <a:spcAft>
                <a:spcPts val="0"/>
              </a:spcAft>
              <a:buNone/>
            </a:pPr>
            <a:r>
              <a:rPr b="1" lang="en-US" sz="3900">
                <a:solidFill>
                  <a:srgbClr val="FFFFFF"/>
                </a:solidFill>
                <a:latin typeface="Tahoma"/>
                <a:ea typeface="Tahoma"/>
                <a:cs typeface="Tahoma"/>
                <a:sym typeface="Tahoma"/>
              </a:rPr>
              <a:t>Flower Identification :</a:t>
            </a:r>
            <a:endParaRPr sz="3900">
              <a:solidFill>
                <a:schemeClr val="dk1"/>
              </a:solidFill>
              <a:latin typeface="Tahoma"/>
              <a:ea typeface="Tahoma"/>
              <a:cs typeface="Tahoma"/>
              <a:sym typeface="Tahoma"/>
            </a:endParaRPr>
          </a:p>
          <a:p>
            <a:pPr indent="0" lvl="0" marL="0" marR="0" rtl="0" algn="l">
              <a:lnSpc>
                <a:spcPct val="100000"/>
              </a:lnSpc>
              <a:spcBef>
                <a:spcPts val="10"/>
              </a:spcBef>
              <a:spcAft>
                <a:spcPts val="0"/>
              </a:spcAft>
              <a:buNone/>
            </a:pPr>
            <a:r>
              <a:t/>
            </a:r>
            <a:endParaRPr sz="5000">
              <a:solidFill>
                <a:schemeClr val="dk1"/>
              </a:solidFill>
              <a:latin typeface="Tahoma"/>
              <a:ea typeface="Tahoma"/>
              <a:cs typeface="Tahoma"/>
              <a:sym typeface="Tahoma"/>
            </a:endParaRPr>
          </a:p>
          <a:p>
            <a:pPr indent="0" lvl="0" marL="12700" marR="5080" rtl="0" algn="l">
              <a:lnSpc>
                <a:spcPct val="127099"/>
              </a:lnSpc>
              <a:spcBef>
                <a:spcPts val="0"/>
              </a:spcBef>
              <a:spcAft>
                <a:spcPts val="0"/>
              </a:spcAft>
              <a:buNone/>
            </a:pPr>
            <a:r>
              <a:rPr lang="en-US" sz="3000">
                <a:solidFill>
                  <a:srgbClr val="FFFFFF"/>
                </a:solidFill>
                <a:latin typeface="Lucida Sans"/>
                <a:ea typeface="Lucida Sans"/>
                <a:cs typeface="Lucida Sans"/>
                <a:sym typeface="Lucida Sans"/>
              </a:rPr>
              <a:t>The app relies on the observation of flower images, the user may choose the flower  characters that will guide the identification process. Here only datasets of five flowers were  given including roses and daises which identifies the color pattern and produces an  probability percentage to the user as output by identifying the flower</a:t>
            </a:r>
            <a:endParaRPr sz="3000">
              <a:solidFill>
                <a:schemeClr val="dk1"/>
              </a:solidFill>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nvSpPr>
        <p:spPr>
          <a:xfrm>
            <a:off x="17123370" y="494062"/>
            <a:ext cx="27241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Trebuchet MS"/>
                <a:ea typeface="Trebuchet MS"/>
                <a:cs typeface="Trebuchet MS"/>
                <a:sym typeface="Trebuchet MS"/>
              </a:rPr>
              <a:t>6</a:t>
            </a:r>
            <a:endParaRPr sz="3400">
              <a:solidFill>
                <a:schemeClr val="dk1"/>
              </a:solidFill>
              <a:latin typeface="Trebuchet MS"/>
              <a:ea typeface="Trebuchet MS"/>
              <a:cs typeface="Trebuchet MS"/>
              <a:sym typeface="Trebuchet MS"/>
            </a:endParaRPr>
          </a:p>
        </p:txBody>
      </p:sp>
      <p:sp>
        <p:nvSpPr>
          <p:cNvPr id="91" name="Google Shape;91;p6"/>
          <p:cNvSpPr txBox="1"/>
          <p:nvPr>
            <p:ph type="title"/>
          </p:nvPr>
        </p:nvSpPr>
        <p:spPr>
          <a:xfrm>
            <a:off x="1016000" y="1336350"/>
            <a:ext cx="4857000" cy="613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900">
                <a:latin typeface="Tahoma"/>
                <a:ea typeface="Tahoma"/>
                <a:cs typeface="Tahoma"/>
                <a:sym typeface="Tahoma"/>
              </a:rPr>
              <a:t>Face Detection :</a:t>
            </a:r>
            <a:endParaRPr sz="3900">
              <a:latin typeface="Tahoma"/>
              <a:ea typeface="Tahoma"/>
              <a:cs typeface="Tahoma"/>
              <a:sym typeface="Tahoma"/>
            </a:endParaRPr>
          </a:p>
        </p:txBody>
      </p:sp>
      <p:sp>
        <p:nvSpPr>
          <p:cNvPr id="92" name="Google Shape;92;p6"/>
          <p:cNvSpPr txBox="1"/>
          <p:nvPr/>
        </p:nvSpPr>
        <p:spPr>
          <a:xfrm>
            <a:off x="1016000" y="2698320"/>
            <a:ext cx="16012200" cy="1061400"/>
          </a:xfrm>
          <a:prstGeom prst="rect">
            <a:avLst/>
          </a:prstGeom>
          <a:noFill/>
          <a:ln>
            <a:noFill/>
          </a:ln>
        </p:spPr>
        <p:txBody>
          <a:bodyPr anchorCtr="0" anchor="t" bIns="0" lIns="0" spcFirstLastPara="1" rIns="0" wrap="square" tIns="12700">
            <a:spAutoFit/>
          </a:bodyPr>
          <a:lstStyle/>
          <a:p>
            <a:pPr indent="0" lvl="0" marL="12700" marR="5080" rtl="0" algn="l">
              <a:lnSpc>
                <a:spcPct val="127099"/>
              </a:lnSpc>
              <a:spcBef>
                <a:spcPts val="0"/>
              </a:spcBef>
              <a:spcAft>
                <a:spcPts val="0"/>
              </a:spcAft>
              <a:buNone/>
            </a:pPr>
            <a:r>
              <a:rPr lang="en-US" sz="3000">
                <a:solidFill>
                  <a:srgbClr val="FFFFFF"/>
                </a:solidFill>
                <a:latin typeface="Tahoma"/>
                <a:ea typeface="Tahoma"/>
                <a:cs typeface="Tahoma"/>
                <a:sym typeface="Tahoma"/>
              </a:rPr>
              <a:t>It can identify the large amount of people in an image and produces an concrete output to  the user by the location of their faces with </a:t>
            </a:r>
            <a:r>
              <a:rPr lang="en-US" sz="3000">
                <a:solidFill>
                  <a:srgbClr val="FFFFFF"/>
                </a:solidFill>
                <a:latin typeface="Tahoma"/>
                <a:ea typeface="Tahoma"/>
                <a:cs typeface="Tahoma"/>
                <a:sym typeface="Tahoma"/>
              </a:rPr>
              <a:t>corresponding</a:t>
            </a:r>
            <a:r>
              <a:rPr lang="en-US" sz="3000">
                <a:solidFill>
                  <a:srgbClr val="FFFFFF"/>
                </a:solidFill>
                <a:latin typeface="Tahoma"/>
                <a:ea typeface="Tahoma"/>
                <a:cs typeface="Tahoma"/>
                <a:sym typeface="Tahoma"/>
              </a:rPr>
              <a:t> labelling</a:t>
            </a:r>
            <a:endParaRPr sz="3000">
              <a:solidFill>
                <a:schemeClr val="dk1"/>
              </a:solidFill>
              <a:latin typeface="Tahoma"/>
              <a:ea typeface="Tahoma"/>
              <a:cs typeface="Tahoma"/>
              <a:sym typeface="Tahoma"/>
            </a:endParaRPr>
          </a:p>
        </p:txBody>
      </p:sp>
      <p:sp>
        <p:nvSpPr>
          <p:cNvPr id="93" name="Google Shape;93;p6"/>
          <p:cNvSpPr txBox="1"/>
          <p:nvPr/>
        </p:nvSpPr>
        <p:spPr>
          <a:xfrm>
            <a:off x="1016000" y="5030121"/>
            <a:ext cx="16181705" cy="31305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900">
                <a:solidFill>
                  <a:srgbClr val="FFFFFF"/>
                </a:solidFill>
                <a:latin typeface="Tahoma"/>
                <a:ea typeface="Tahoma"/>
                <a:cs typeface="Tahoma"/>
                <a:sym typeface="Tahoma"/>
              </a:rPr>
              <a:t>Spam Text Detector</a:t>
            </a:r>
            <a:endParaRPr sz="3900">
              <a:solidFill>
                <a:schemeClr val="dk1"/>
              </a:solidFill>
              <a:latin typeface="Tahoma"/>
              <a:ea typeface="Tahoma"/>
              <a:cs typeface="Tahoma"/>
              <a:sym typeface="Tahoma"/>
            </a:endParaRPr>
          </a:p>
          <a:p>
            <a:pPr indent="0" lvl="0" marL="0" marR="0" rtl="0" algn="l">
              <a:lnSpc>
                <a:spcPct val="100000"/>
              </a:lnSpc>
              <a:spcBef>
                <a:spcPts val="5"/>
              </a:spcBef>
              <a:spcAft>
                <a:spcPts val="0"/>
              </a:spcAft>
              <a:buNone/>
            </a:pPr>
            <a:r>
              <a:t/>
            </a:r>
            <a:endParaRPr sz="5000">
              <a:solidFill>
                <a:schemeClr val="dk1"/>
              </a:solidFill>
              <a:latin typeface="Tahoma"/>
              <a:ea typeface="Tahoma"/>
              <a:cs typeface="Tahoma"/>
              <a:sym typeface="Tahoma"/>
            </a:endParaRPr>
          </a:p>
          <a:p>
            <a:pPr indent="0" lvl="0" marL="12700" marR="5080" rtl="0" algn="l">
              <a:lnSpc>
                <a:spcPct val="127099"/>
              </a:lnSpc>
              <a:spcBef>
                <a:spcPts val="0"/>
              </a:spcBef>
              <a:spcAft>
                <a:spcPts val="0"/>
              </a:spcAft>
              <a:buNone/>
            </a:pPr>
            <a:r>
              <a:rPr lang="en-US" sz="3000">
                <a:solidFill>
                  <a:srgbClr val="FFFFFF"/>
                </a:solidFill>
                <a:latin typeface="Tahoma"/>
                <a:ea typeface="Tahoma"/>
                <a:cs typeface="Tahoma"/>
                <a:sym typeface="Tahoma"/>
              </a:rPr>
              <a:t>Spam Text Detector is custom model built to identify spam comments which the users  might be trying to comment or send or post on your app so that you can easily detect them  and block them before they comment it</a:t>
            </a:r>
            <a:endParaRPr sz="30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nvSpPr>
        <p:spPr>
          <a:xfrm>
            <a:off x="17123370" y="494061"/>
            <a:ext cx="272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Trebuchet MS"/>
                <a:ea typeface="Trebuchet MS"/>
                <a:cs typeface="Trebuchet MS"/>
                <a:sym typeface="Trebuchet MS"/>
              </a:rPr>
              <a:t>7</a:t>
            </a:r>
            <a:endParaRPr sz="3400">
              <a:solidFill>
                <a:schemeClr val="dk1"/>
              </a:solidFill>
              <a:latin typeface="Trebuchet MS"/>
              <a:ea typeface="Trebuchet MS"/>
              <a:cs typeface="Trebuchet MS"/>
              <a:sym typeface="Trebuchet MS"/>
            </a:endParaRPr>
          </a:p>
        </p:txBody>
      </p:sp>
      <p:sp>
        <p:nvSpPr>
          <p:cNvPr id="99" name="Google Shape;99;p8"/>
          <p:cNvSpPr txBox="1"/>
          <p:nvPr/>
        </p:nvSpPr>
        <p:spPr>
          <a:xfrm>
            <a:off x="1016000" y="1336350"/>
            <a:ext cx="5249700" cy="613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900">
                <a:solidFill>
                  <a:srgbClr val="FFFFFF"/>
                </a:solidFill>
                <a:latin typeface="Tahoma"/>
                <a:ea typeface="Tahoma"/>
                <a:cs typeface="Tahoma"/>
                <a:sym typeface="Tahoma"/>
              </a:rPr>
              <a:t>Object Detection :</a:t>
            </a:r>
            <a:endParaRPr sz="3900">
              <a:solidFill>
                <a:schemeClr val="dk1"/>
              </a:solidFill>
              <a:latin typeface="Tahoma"/>
              <a:ea typeface="Tahoma"/>
              <a:cs typeface="Tahoma"/>
              <a:sym typeface="Tahoma"/>
            </a:endParaRPr>
          </a:p>
        </p:txBody>
      </p:sp>
      <p:sp>
        <p:nvSpPr>
          <p:cNvPr id="100" name="Google Shape;100;p8"/>
          <p:cNvSpPr txBox="1"/>
          <p:nvPr/>
        </p:nvSpPr>
        <p:spPr>
          <a:xfrm>
            <a:off x="1016000" y="2698322"/>
            <a:ext cx="16062960" cy="1187450"/>
          </a:xfrm>
          <a:prstGeom prst="rect">
            <a:avLst/>
          </a:prstGeom>
          <a:noFill/>
          <a:ln>
            <a:noFill/>
          </a:ln>
        </p:spPr>
        <p:txBody>
          <a:bodyPr anchorCtr="0" anchor="t" bIns="0" lIns="0" spcFirstLastPara="1" rIns="0" wrap="square" tIns="12700">
            <a:spAutoFit/>
          </a:bodyPr>
          <a:lstStyle/>
          <a:p>
            <a:pPr indent="0" lvl="0" marL="12700" marR="5080" rtl="0" algn="l">
              <a:lnSpc>
                <a:spcPct val="127099"/>
              </a:lnSpc>
              <a:spcBef>
                <a:spcPts val="0"/>
              </a:spcBef>
              <a:spcAft>
                <a:spcPts val="0"/>
              </a:spcAft>
              <a:buNone/>
            </a:pPr>
            <a:r>
              <a:rPr lang="en-US" sz="3000">
                <a:solidFill>
                  <a:srgbClr val="FFFFFF"/>
                </a:solidFill>
                <a:latin typeface="Tahoma"/>
                <a:ea typeface="Tahoma"/>
                <a:cs typeface="Tahoma"/>
                <a:sym typeface="Tahoma"/>
              </a:rPr>
              <a:t>It can identify the large amount of objects in an image and produces an concrete output to  the user by the location of their labels with corresponding labelling.</a:t>
            </a:r>
            <a:endParaRPr sz="3000">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idx="1" type="body"/>
          </p:nvPr>
        </p:nvSpPr>
        <p:spPr>
          <a:xfrm>
            <a:off x="821690" y="3344338"/>
            <a:ext cx="16644619" cy="4215765"/>
          </a:xfrm>
          <a:prstGeom prst="rect">
            <a:avLst/>
          </a:prstGeom>
          <a:noFill/>
          <a:ln>
            <a:noFill/>
          </a:ln>
        </p:spPr>
        <p:txBody>
          <a:bodyPr anchorCtr="0" anchor="t" bIns="0" lIns="0" spcFirstLastPara="1" rIns="0" wrap="square" tIns="12700">
            <a:spAutoFit/>
          </a:bodyPr>
          <a:lstStyle/>
          <a:p>
            <a:pPr indent="0" lvl="0" marL="206375" marR="5080" rtl="0" algn="l">
              <a:lnSpc>
                <a:spcPct val="126699"/>
              </a:lnSpc>
              <a:spcBef>
                <a:spcPts val="0"/>
              </a:spcBef>
              <a:spcAft>
                <a:spcPts val="0"/>
              </a:spcAft>
              <a:buNone/>
            </a:pPr>
            <a:r>
              <a:rPr lang="en-US"/>
              <a:t>In this app, we established five modules where the user can perform various operation on  those enlisted modules. These case modules are built with the main concept of Machine</a:t>
            </a:r>
            <a:endParaRPr/>
          </a:p>
          <a:p>
            <a:pPr indent="0" lvl="0" marL="206375" marR="1125220" rtl="0" algn="l">
              <a:lnSpc>
                <a:spcPct val="126699"/>
              </a:lnSpc>
              <a:spcBef>
                <a:spcPts val="0"/>
              </a:spcBef>
              <a:spcAft>
                <a:spcPts val="0"/>
              </a:spcAft>
              <a:buNone/>
            </a:pPr>
            <a:r>
              <a:rPr lang="en-US"/>
              <a:t>Learning, where it plays a major role in the entire universe. Using ML, the lifestyle of  humans are made easier and efficient.</a:t>
            </a:r>
            <a:endParaRPr/>
          </a:p>
          <a:p>
            <a:pPr indent="0" lvl="0" marL="206375" rtl="0" algn="l">
              <a:lnSpc>
                <a:spcPct val="100000"/>
              </a:lnSpc>
              <a:spcBef>
                <a:spcPts val="994"/>
              </a:spcBef>
              <a:spcAft>
                <a:spcPts val="0"/>
              </a:spcAft>
              <a:buNone/>
            </a:pPr>
            <a:r>
              <a:rPr lang="en-US"/>
              <a:t>For these marvellous reasons, the App-Braniax was developed.</a:t>
            </a:r>
            <a:endParaRPr/>
          </a:p>
          <a:p>
            <a:pPr indent="0" lvl="0" marL="206375" marR="819150" rtl="0" algn="l">
              <a:lnSpc>
                <a:spcPct val="126699"/>
              </a:lnSpc>
              <a:spcBef>
                <a:spcPts val="0"/>
              </a:spcBef>
              <a:spcAft>
                <a:spcPts val="0"/>
              </a:spcAft>
              <a:buNone/>
            </a:pPr>
            <a:r>
              <a:rPr lang="en-US"/>
              <a:t>Each module consists of different algorithm but their main objective is to improve the  lifestyle of human and to make it more entertaining and efficient.</a:t>
            </a:r>
            <a:endParaRPr/>
          </a:p>
        </p:txBody>
      </p:sp>
      <p:sp>
        <p:nvSpPr>
          <p:cNvPr id="106" name="Google Shape;106;p9"/>
          <p:cNvSpPr txBox="1"/>
          <p:nvPr>
            <p:ph type="title"/>
          </p:nvPr>
        </p:nvSpPr>
        <p:spPr>
          <a:xfrm>
            <a:off x="1111250" y="1336340"/>
            <a:ext cx="1951355" cy="619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900">
                <a:latin typeface="Tahoma"/>
                <a:ea typeface="Tahoma"/>
                <a:cs typeface="Tahoma"/>
                <a:sym typeface="Tahoma"/>
              </a:rPr>
              <a:t>About...</a:t>
            </a:r>
            <a:endParaRPr sz="3900">
              <a:latin typeface="Tahoma"/>
              <a:ea typeface="Tahoma"/>
              <a:cs typeface="Tahoma"/>
              <a:sym typeface="Tahoma"/>
            </a:endParaRPr>
          </a:p>
        </p:txBody>
      </p:sp>
      <p:sp>
        <p:nvSpPr>
          <p:cNvPr id="107" name="Google Shape;107;p9"/>
          <p:cNvSpPr txBox="1"/>
          <p:nvPr/>
        </p:nvSpPr>
        <p:spPr>
          <a:xfrm>
            <a:off x="17123370" y="494059"/>
            <a:ext cx="272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Trebuchet MS"/>
                <a:ea typeface="Trebuchet MS"/>
                <a:cs typeface="Trebuchet MS"/>
                <a:sym typeface="Trebuchet MS"/>
              </a:rPr>
              <a:t>8</a:t>
            </a:r>
            <a:endParaRPr sz="34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4662384" y="4210116"/>
            <a:ext cx="8963230" cy="170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Thank You !!!</a:t>
            </a:r>
            <a:endParaRPr/>
          </a:p>
        </p:txBody>
      </p:sp>
      <p:sp>
        <p:nvSpPr>
          <p:cNvPr id="113" name="Google Shape;113;p10"/>
          <p:cNvSpPr txBox="1"/>
          <p:nvPr/>
        </p:nvSpPr>
        <p:spPr>
          <a:xfrm>
            <a:off x="17000139" y="494069"/>
            <a:ext cx="5187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Trebuchet MS"/>
                <a:ea typeface="Trebuchet MS"/>
                <a:cs typeface="Trebuchet MS"/>
                <a:sym typeface="Trebuchet MS"/>
              </a:rPr>
              <a:t>9</a:t>
            </a:r>
            <a:endParaRPr sz="34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2022-10-16T14:00:05Z</dcterms:created>
  <dc:creator>Prasanna Sekaran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2022-10-16T00:00:00Z</vt:filetime>
  </property>
  <property fmtid="{D5CDD505-2E9C-101B-9397-08002B2CF9AE}" pid="3" name="Creator">
    <vt:lpwstr>Canva</vt:lpwstr>
  </property>
  <property fmtid="{D5CDD505-2E9C-101B-9397-08002B2CF9AE}" pid="4" name="LastSaved">
    <vt:filetime>2022-10-16T00:00:00Z</vt:filetime>
  </property>
</Properties>
</file>