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8" roundtripDataSignature="AMtx7mgAYXjj1E+KAPE5JQ4X7bnfrCLz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customschemas.google.com/relationships/presentationmetadata" Target="metadata"/><Relationship Id="rId25" Type="http://schemas.openxmlformats.org/officeDocument/2006/relationships/slide" Target="slides/slide21.xml"/><Relationship Id="rId47" Type="http://schemas.openxmlformats.org/officeDocument/2006/relationships/slide" Target="slides/slide43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5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13.png"/><Relationship Id="rId7" Type="http://schemas.openxmlformats.org/officeDocument/2006/relationships/hyperlink" Target="https://developer.mozilla.org/en-US/docs/Web/API/WebGLRenderingContext/uniform" TargetMode="External"/><Relationship Id="rId8" Type="http://schemas.openxmlformats.org/officeDocument/2006/relationships/hyperlink" Target="https://developer.mozilla.org/en-US/docs/Web/API/WebGLRenderingContext/uniformMatrix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h5w3.com/44328.htm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hyperlink" Target="https://stackoverflow.com/questions/17537879/in-webgl-what-are-the-differences-between-an-attribute-a-uniform-and-a-varying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Relationship Id="rId6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stackoverflow.com/questions/17537879/in-webgl-what-are-the-differences-between-an-attribute-a-uniform-and-a-varying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Relationship Id="rId4" Type="http://schemas.openxmlformats.org/officeDocument/2006/relationships/hyperlink" Target="http://math.hws.edu/graphicsbook/c6/s1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Relationship Id="rId4" Type="http://schemas.openxmlformats.org/officeDocument/2006/relationships/hyperlink" Target="https://www.shaderific.com/glsl-statement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Relationship Id="rId4" Type="http://schemas.openxmlformats.org/officeDocument/2006/relationships/hyperlink" Target="https://www.shaderific.com/glsl-function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936072" y="1122363"/>
            <a:ext cx="8046128" cy="29258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CSE4204</a:t>
            </a:r>
            <a:br>
              <a:rPr lang="en-US"/>
            </a:br>
            <a:r>
              <a:rPr lang="en-US"/>
              <a:t>LAB-2 : </a:t>
            </a:r>
            <a:r>
              <a:rPr lang="en-US" sz="3200"/>
              <a:t>GLSL – Attribute, Uniform, Varying and More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4421080"/>
            <a:ext cx="9144000" cy="83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Mohammad Imrul Jubair</a:t>
            </a:r>
            <a:endParaRPr/>
          </a:p>
        </p:txBody>
      </p:sp>
      <p:sp>
        <p:nvSpPr>
          <p:cNvPr id="90" name="Google Shape;90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/>
          <p:nvPr>
            <p:ph idx="11" type="ftr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208" name="Google Shape;20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9" name="Google Shape;209;p10"/>
          <p:cNvGrpSpPr/>
          <p:nvPr/>
        </p:nvGrpSpPr>
        <p:grpSpPr>
          <a:xfrm>
            <a:off x="6676008" y="1983127"/>
            <a:ext cx="1942702" cy="3164460"/>
            <a:chOff x="390618" y="1933112"/>
            <a:chExt cx="2876365" cy="3164460"/>
          </a:xfrm>
        </p:grpSpPr>
        <p:sp>
          <p:nvSpPr>
            <p:cNvPr id="210" name="Google Shape;210;p10"/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Canvas and WebGL context</a:t>
              </a:r>
              <a:endParaRPr/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and Compile Shaders</a:t>
              </a:r>
              <a:endParaRPr/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Associate the shader variable</a:t>
              </a:r>
              <a:endParaRPr/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rgbClr val="F484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Define geometry + color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store it in buffer</a:t>
              </a:r>
              <a:endParaRPr/>
            </a:p>
          </p:txBody>
        </p:sp>
        <p:sp>
          <p:nvSpPr>
            <p:cNvPr id="214" name="Google Shape;214;p10"/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Draw object</a:t>
              </a:r>
              <a:endParaRPr/>
            </a:p>
          </p:txBody>
        </p:sp>
      </p:grpSp>
      <p:sp>
        <p:nvSpPr>
          <p:cNvPr id="215" name="Google Shape;215;p10"/>
          <p:cNvSpPr txBox="1"/>
          <p:nvPr/>
        </p:nvSpPr>
        <p:spPr>
          <a:xfrm>
            <a:off x="8826175" y="104035"/>
            <a:ext cx="3365825" cy="6753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var canvas = document.getElementById("webglcanvas");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var  gl = canvas.getContext("webgl");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vertexShaderSource =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`attribute vec3 a_coords;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 void main() {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     	gl_Position = vec4(a_coords, 1.0); }`;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fragmentShaderSource =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`void main() {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     	gl_FragColor = vec4(1.0, 0.0, 0.0, 1.0); }`;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vsh = gl.createShader( gl.VERTEX_SHADER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gl.shaderSource( vsh, vertexShaderSource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gl.compileShader( vsh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fsh = gl.createShader( gl.FRAGMENT_SHADER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gl.shaderSource( fsh, fragmentShaderSource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gl.compileShader( fsh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prog = gl.createProgram();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gl.attachShader( prog, vsh 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gl.attachShader( prog, fsh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gl.linkProgram( prog 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gl.useProgram(prog);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Arial"/>
                <a:ea typeface="Arial"/>
                <a:cs typeface="Arial"/>
                <a:sym typeface="Arial"/>
              </a:rPr>
              <a:t> var a_coords_location = gl.getAttribLocation(prog, "a_coords");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484EC"/>
                </a:highlight>
                <a:latin typeface="Arial"/>
                <a:ea typeface="Arial"/>
                <a:cs typeface="Arial"/>
                <a:sym typeface="Arial"/>
              </a:rPr>
              <a:t>var coords = new Float32Array( [0.0, 0.0, 0.0,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484EC"/>
                </a:highlight>
                <a:latin typeface="Arial"/>
                <a:ea typeface="Arial"/>
                <a:cs typeface="Arial"/>
                <a:sym typeface="Arial"/>
              </a:rPr>
              <a:t>	                        0.0, 0.5, 0.0,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484EC"/>
                </a:highlight>
                <a:latin typeface="Arial"/>
                <a:ea typeface="Arial"/>
                <a:cs typeface="Arial"/>
                <a:sym typeface="Arial"/>
              </a:rPr>
              <a:t>	                        0.5, 0.0, 0.0]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484E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484EC"/>
                </a:highlight>
                <a:latin typeface="Arial"/>
                <a:ea typeface="Arial"/>
                <a:cs typeface="Arial"/>
                <a:sym typeface="Arial"/>
              </a:rPr>
              <a:t>var a_coords_buffer = gl.createBuffer();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484EC"/>
                </a:highlight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gl.bindBuffer(gl.ARRAY_BUFFER, a_coords_buffer);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gl.bufferData(gl.ARRAY_BUFFER, coords, gl.STATIC_DRAW);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gl.vertexAttribPointer(a_coords_location, 3, gl.FLOAT, false, 0, 0);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gl.enableVertexAttribArray(a_coords_location);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gl.clearColor(0.75, 0.75, 0.75, 1.0);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gl.clear(gl.COLOR_BUFFER_BIT);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gl.drawArrays(gl.TRIANGLES, 0, 3); </a:t>
            </a:r>
            <a:endParaRPr/>
          </a:p>
        </p:txBody>
      </p:sp>
      <p:pic>
        <p:nvPicPr>
          <p:cNvPr id="216" name="Google Shape;21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218" y="2693008"/>
            <a:ext cx="6165907" cy="788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3923" y="3576946"/>
            <a:ext cx="5010202" cy="364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/>
          <p:nvPr>
            <p:ph idx="11" type="ftr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223" name="Google Shape;22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4" name="Google Shape;224;p11"/>
          <p:cNvGrpSpPr/>
          <p:nvPr/>
        </p:nvGrpSpPr>
        <p:grpSpPr>
          <a:xfrm>
            <a:off x="6676008" y="1983127"/>
            <a:ext cx="1942702" cy="3164460"/>
            <a:chOff x="390618" y="1933112"/>
            <a:chExt cx="2876365" cy="3164460"/>
          </a:xfrm>
        </p:grpSpPr>
        <p:sp>
          <p:nvSpPr>
            <p:cNvPr id="225" name="Google Shape;225;p11"/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Canvas and WebGL context</a:t>
              </a: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and Compile Shaders</a:t>
              </a: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Associate the shader variable</a:t>
              </a: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rgbClr val="F484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Define geometry + color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store it in buffer</a:t>
              </a: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Draw object</a:t>
              </a:r>
              <a:endParaRPr/>
            </a:p>
          </p:txBody>
        </p:sp>
      </p:grpSp>
      <p:sp>
        <p:nvSpPr>
          <p:cNvPr id="230" name="Google Shape;230;p11"/>
          <p:cNvSpPr txBox="1"/>
          <p:nvPr/>
        </p:nvSpPr>
        <p:spPr>
          <a:xfrm>
            <a:off x="8826175" y="104035"/>
            <a:ext cx="3365825" cy="6753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var canvas = document.getElementById("webglcanvas");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var  gl = canvas.getContext("webgl");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vertexShaderSource =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`attribute vec3 a_coords;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 void main() {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     	gl_Position = vec4(a_coords, 1.0); }`;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fragmentShaderSource =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`void main() {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     	gl_FragColor = vec4(1.0, 0.0, 0.0, 1.0); }`;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vsh = gl.createShader( gl.VERTEX_SHADER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gl.shaderSource( vsh, vertexShaderSource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gl.compileShader( vsh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fsh = gl.createShader( gl.FRAGMENT_SHADER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gl.shaderSource( fsh, fragmentShaderSource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gl.compileShader( fsh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prog = gl.createProgram();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gl.attachShader( prog, vsh 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gl.attachShader( prog, fsh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gl.linkProgram( prog 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gl.useProgram(prog);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Arial"/>
                <a:ea typeface="Arial"/>
                <a:cs typeface="Arial"/>
                <a:sym typeface="Arial"/>
              </a:rPr>
              <a:t> var a_coords_location = gl.getAttribLocation(prog, "a_coords");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484EC"/>
                </a:highlight>
                <a:latin typeface="Arial"/>
                <a:ea typeface="Arial"/>
                <a:cs typeface="Arial"/>
                <a:sym typeface="Arial"/>
              </a:rPr>
              <a:t>var coords = new Float32Array( [0.0, 0.0, 0.0,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484EC"/>
                </a:highlight>
                <a:latin typeface="Arial"/>
                <a:ea typeface="Arial"/>
                <a:cs typeface="Arial"/>
                <a:sym typeface="Arial"/>
              </a:rPr>
              <a:t>	                        0.0, 0.5, 0.0,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484EC"/>
                </a:highlight>
                <a:latin typeface="Arial"/>
                <a:ea typeface="Arial"/>
                <a:cs typeface="Arial"/>
                <a:sym typeface="Arial"/>
              </a:rPr>
              <a:t>	                        0.5, 0.0, 0.0]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484E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484EC"/>
                </a:highlight>
                <a:latin typeface="Arial"/>
                <a:ea typeface="Arial"/>
                <a:cs typeface="Arial"/>
                <a:sym typeface="Arial"/>
              </a:rPr>
              <a:t>var a_coords_buffer = gl.createBuffer();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484EC"/>
                </a:highlight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484EC"/>
                </a:highlight>
                <a:latin typeface="Arial"/>
                <a:ea typeface="Arial"/>
                <a:cs typeface="Arial"/>
                <a:sym typeface="Arial"/>
              </a:rPr>
              <a:t>gl.bindBuffer(gl.ARRAY_BUFFER, a_coords_buffer);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484EC"/>
                </a:highlight>
                <a:latin typeface="Arial"/>
                <a:ea typeface="Arial"/>
                <a:cs typeface="Arial"/>
                <a:sym typeface="Arial"/>
              </a:rPr>
              <a:t>gl.bufferData(gl.ARRAY_BUFFER, coords, gl.STATIC_DRAW);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484EC"/>
                </a:highlight>
                <a:latin typeface="Arial"/>
                <a:ea typeface="Arial"/>
                <a:cs typeface="Arial"/>
                <a:sym typeface="Arial"/>
              </a:rPr>
              <a:t>gl.vertexAttribPointer(a_coords_location, 3, gl.FLOAT, false, 0, 0);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484EC"/>
                </a:highlight>
                <a:latin typeface="Arial"/>
                <a:ea typeface="Arial"/>
                <a:cs typeface="Arial"/>
                <a:sym typeface="Arial"/>
              </a:rPr>
              <a:t>gl.enableVertexAttribArray(a_coords_location);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gl.clearColor(0.75, 0.75, 0.75, 1.0);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gl.clear(gl.COLOR_BUFFER_BIT);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gl.drawArrays(gl.TRIANGLES, 0, 3); </a:t>
            </a:r>
            <a:endParaRPr/>
          </a:p>
        </p:txBody>
      </p:sp>
      <p:pic>
        <p:nvPicPr>
          <p:cNvPr id="231" name="Google Shape;23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218" y="2693008"/>
            <a:ext cx="6165907" cy="788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3923" y="3576946"/>
            <a:ext cx="5010202" cy="364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1"/>
          <p:cNvPicPr preferRelativeResize="0"/>
          <p:nvPr/>
        </p:nvPicPr>
        <p:blipFill rotWithShape="1">
          <a:blip r:embed="rId5">
            <a:alphaModFix/>
          </a:blip>
          <a:srcRect b="0" l="0" r="875" t="0"/>
          <a:stretch/>
        </p:blipFill>
        <p:spPr>
          <a:xfrm>
            <a:off x="356668" y="4025888"/>
            <a:ext cx="6111875" cy="2046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 txBox="1"/>
          <p:nvPr>
            <p:ph idx="11" type="ftr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239" name="Google Shape;2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0" name="Google Shape;240;p12"/>
          <p:cNvGrpSpPr/>
          <p:nvPr/>
        </p:nvGrpSpPr>
        <p:grpSpPr>
          <a:xfrm>
            <a:off x="6676008" y="1983127"/>
            <a:ext cx="1942702" cy="3164460"/>
            <a:chOff x="390618" y="1933112"/>
            <a:chExt cx="2876365" cy="3164460"/>
          </a:xfrm>
        </p:grpSpPr>
        <p:sp>
          <p:nvSpPr>
            <p:cNvPr id="241" name="Google Shape;241;p12"/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Canvas and WebGL context</a:t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and Compile Shaders</a:t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Associate the shader variable</a:t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rgbClr val="F484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Define geometry + color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store it in buffer</a:t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rgbClr val="87ED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object</a:t>
              </a:r>
              <a:endParaRPr/>
            </a:p>
          </p:txBody>
        </p:sp>
      </p:grpSp>
      <p:sp>
        <p:nvSpPr>
          <p:cNvPr id="246" name="Google Shape;246;p12"/>
          <p:cNvSpPr txBox="1"/>
          <p:nvPr/>
        </p:nvSpPr>
        <p:spPr>
          <a:xfrm>
            <a:off x="8826175" y="104035"/>
            <a:ext cx="3365825" cy="6753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var canvas = document.getElementById("webglcanvas");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var  gl = canvas.getContext("webgl");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vertexShaderSource =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`attribute vec3 a_coords;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 void main() {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     	gl_Position = vec4(a_coords, 1.0); }`;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fragmentShaderSource =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`void main() {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     	gl_FragColor = vec4(1.0, 0.0, 0.0, 1.0); }`;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vsh = gl.createShader( gl.VERTEX_SHADER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gl.shaderSource( vsh, vertexShaderSource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gl.compileShader( vsh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fsh = gl.createShader( gl.FRAGMENT_SHADER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gl.shaderSource( fsh, fragmentShaderSource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gl.compileShader( fsh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prog = gl.createProgram();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gl.attachShader( prog, vsh 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gl.attachShader( prog, fsh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gl.linkProgram( prog 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gl.useProgram(prog);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Arial"/>
                <a:ea typeface="Arial"/>
                <a:cs typeface="Arial"/>
                <a:sym typeface="Arial"/>
              </a:rPr>
              <a:t> var a_coords_location = gl.getAttribLocation(prog, "a_coords");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484EC"/>
                </a:highlight>
                <a:latin typeface="Arial"/>
                <a:ea typeface="Arial"/>
                <a:cs typeface="Arial"/>
                <a:sym typeface="Arial"/>
              </a:rPr>
              <a:t>var coords = new Float32Array( [0.0, 0.0, 0.0,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484EC"/>
                </a:highlight>
                <a:latin typeface="Arial"/>
                <a:ea typeface="Arial"/>
                <a:cs typeface="Arial"/>
                <a:sym typeface="Arial"/>
              </a:rPr>
              <a:t>	                        0.0, 0.5, 0.0,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484EC"/>
                </a:highlight>
                <a:latin typeface="Arial"/>
                <a:ea typeface="Arial"/>
                <a:cs typeface="Arial"/>
                <a:sym typeface="Arial"/>
              </a:rPr>
              <a:t>	                        0.5, 0.0, 0.0]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484E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484EC"/>
                </a:highlight>
                <a:latin typeface="Arial"/>
                <a:ea typeface="Arial"/>
                <a:cs typeface="Arial"/>
                <a:sym typeface="Arial"/>
              </a:rPr>
              <a:t>var a_coords_buffer = gl.createBuffer();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484EC"/>
                </a:highlight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484EC"/>
                </a:highlight>
                <a:latin typeface="Arial"/>
                <a:ea typeface="Arial"/>
                <a:cs typeface="Arial"/>
                <a:sym typeface="Arial"/>
              </a:rPr>
              <a:t>gl.bindBuffer(gl.ARRAY_BUFFER, a_coords_buffer);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484EC"/>
                </a:highlight>
                <a:latin typeface="Arial"/>
                <a:ea typeface="Arial"/>
                <a:cs typeface="Arial"/>
                <a:sym typeface="Arial"/>
              </a:rPr>
              <a:t>gl.bufferData(gl.ARRAY_BUFFER, coords, gl.STATIC_DRAW);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484EC"/>
                </a:highlight>
                <a:latin typeface="Arial"/>
                <a:ea typeface="Arial"/>
                <a:cs typeface="Arial"/>
                <a:sym typeface="Arial"/>
              </a:rPr>
              <a:t>gl.vertexAttribPointer(a_coords_location, 3, gl.FLOAT, false, 0, 0);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484EC"/>
                </a:highlight>
                <a:latin typeface="Arial"/>
                <a:ea typeface="Arial"/>
                <a:cs typeface="Arial"/>
                <a:sym typeface="Arial"/>
              </a:rPr>
              <a:t>gl.enableVertexAttribArray(a_coords_location);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gl.clearColor(0.75, 0.75, 0.75, 1.0);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gl.clear(gl.COLOR_BUFFER_BIT);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gl.drawArrays(gl.TRIANGLES, 0, 3); </a:t>
            </a:r>
            <a:endParaRPr/>
          </a:p>
        </p:txBody>
      </p:sp>
      <p:pic>
        <p:nvPicPr>
          <p:cNvPr id="247" name="Google Shape;2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9304" y="5008546"/>
            <a:ext cx="4857537" cy="314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1486" y="4286375"/>
            <a:ext cx="5195355" cy="586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Problem – 1</a:t>
            </a:r>
            <a:endParaRPr/>
          </a:p>
        </p:txBody>
      </p:sp>
      <p:sp>
        <p:nvSpPr>
          <p:cNvPr id="254" name="Google Shape;254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want to send color information from CPU 🡪 GPU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 specified inside the shader</a:t>
            </a:r>
            <a:endParaRPr/>
          </a:p>
        </p:txBody>
      </p:sp>
      <p:sp>
        <p:nvSpPr>
          <p:cNvPr id="255" name="Google Shape;25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256" name="Google Shape;25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7" name="Google Shape;257;p13"/>
          <p:cNvPicPr preferRelativeResize="0"/>
          <p:nvPr/>
        </p:nvPicPr>
        <p:blipFill rotWithShape="1">
          <a:blip r:embed="rId3">
            <a:alphaModFix/>
          </a:blip>
          <a:srcRect b="0" l="0" r="0" t="53994"/>
          <a:stretch/>
        </p:blipFill>
        <p:spPr>
          <a:xfrm>
            <a:off x="1527857" y="3429000"/>
            <a:ext cx="6382146" cy="130388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3"/>
          <p:cNvSpPr txBox="1"/>
          <p:nvPr/>
        </p:nvSpPr>
        <p:spPr>
          <a:xfrm>
            <a:off x="5868140" y="3588829"/>
            <a:ext cx="71686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Uniform</a:t>
            </a:r>
            <a:endParaRPr/>
          </a:p>
        </p:txBody>
      </p:sp>
      <p:sp>
        <p:nvSpPr>
          <p:cNvPr id="264" name="Google Shape;26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265" name="Google Shape;26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6" name="Google Shape;266;p14"/>
          <p:cNvGrpSpPr/>
          <p:nvPr/>
        </p:nvGrpSpPr>
        <p:grpSpPr>
          <a:xfrm>
            <a:off x="136178" y="2187947"/>
            <a:ext cx="1942702" cy="3164460"/>
            <a:chOff x="390618" y="1933112"/>
            <a:chExt cx="2876365" cy="3164460"/>
          </a:xfrm>
        </p:grpSpPr>
        <p:sp>
          <p:nvSpPr>
            <p:cNvPr id="267" name="Google Shape;267;p14"/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Canvas and WebGL context</a:t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and Compile Shaders</a:t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Associate the shader variable</a:t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rgbClr val="F484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Define geometry + color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store it in buffer</a:t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rgbClr val="87ED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object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/>
          <p:nvPr/>
        </p:nvSpPr>
        <p:spPr>
          <a:xfrm>
            <a:off x="1522364" y="3055535"/>
            <a:ext cx="1302058" cy="340446"/>
          </a:xfrm>
          <a:prstGeom prst="rightArrow">
            <a:avLst>
              <a:gd fmla="val 50000" name="adj1"/>
              <a:gd fmla="val 61765" name="adj2"/>
            </a:avLst>
          </a:prstGeom>
          <a:solidFill>
            <a:srgbClr val="28F8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Uniform</a:t>
            </a:r>
            <a:endParaRPr/>
          </a:p>
        </p:txBody>
      </p:sp>
      <p:sp>
        <p:nvSpPr>
          <p:cNvPr id="278" name="Google Shape;2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279" name="Google Shape;2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0" name="Google Shape;280;p15"/>
          <p:cNvPicPr preferRelativeResize="0"/>
          <p:nvPr/>
        </p:nvPicPr>
        <p:blipFill rotWithShape="1">
          <a:blip r:embed="rId3">
            <a:alphaModFix/>
          </a:blip>
          <a:srcRect b="0" l="277" r="0" t="0"/>
          <a:stretch/>
        </p:blipFill>
        <p:spPr>
          <a:xfrm>
            <a:off x="2824422" y="1577525"/>
            <a:ext cx="6363965" cy="2008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1" name="Google Shape;281;p15"/>
          <p:cNvGrpSpPr/>
          <p:nvPr/>
        </p:nvGrpSpPr>
        <p:grpSpPr>
          <a:xfrm>
            <a:off x="136178" y="2187947"/>
            <a:ext cx="1942702" cy="3164460"/>
            <a:chOff x="390618" y="1933112"/>
            <a:chExt cx="2876365" cy="3164460"/>
          </a:xfrm>
        </p:grpSpPr>
        <p:sp>
          <p:nvSpPr>
            <p:cNvPr id="282" name="Google Shape;282;p15"/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Canvas and WebGL context</a:t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and Compile Shaders</a:t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Associate the shader variable</a:t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rgbClr val="F484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Define geometry + color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store it in buffer</a:t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rgbClr val="87ED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object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"/>
          <p:cNvSpPr/>
          <p:nvPr/>
        </p:nvSpPr>
        <p:spPr>
          <a:xfrm>
            <a:off x="1970811" y="3863407"/>
            <a:ext cx="674134" cy="292351"/>
          </a:xfrm>
          <a:prstGeom prst="rightArrow">
            <a:avLst>
              <a:gd fmla="val 50000" name="adj1"/>
              <a:gd fmla="val 61765" name="adj2"/>
            </a:avLst>
          </a:prstGeom>
          <a:solidFill>
            <a:srgbClr val="A6A6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6"/>
          <p:cNvSpPr/>
          <p:nvPr/>
        </p:nvSpPr>
        <p:spPr>
          <a:xfrm>
            <a:off x="1522364" y="3055535"/>
            <a:ext cx="1302058" cy="340446"/>
          </a:xfrm>
          <a:prstGeom prst="rightArrow">
            <a:avLst>
              <a:gd fmla="val 50000" name="adj1"/>
              <a:gd fmla="val 61765" name="adj2"/>
            </a:avLst>
          </a:prstGeom>
          <a:solidFill>
            <a:srgbClr val="28F8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Uniform</a:t>
            </a:r>
            <a:endParaRPr/>
          </a:p>
        </p:txBody>
      </p:sp>
      <p:sp>
        <p:nvSpPr>
          <p:cNvPr id="294" name="Google Shape;29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295" name="Google Shape;29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2701" y="3881163"/>
            <a:ext cx="9341942" cy="311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6"/>
          <p:cNvPicPr preferRelativeResize="0"/>
          <p:nvPr/>
        </p:nvPicPr>
        <p:blipFill rotWithShape="1">
          <a:blip r:embed="rId4">
            <a:alphaModFix/>
          </a:blip>
          <a:srcRect b="0" l="277" r="0" t="0"/>
          <a:stretch/>
        </p:blipFill>
        <p:spPr>
          <a:xfrm>
            <a:off x="2824422" y="1577525"/>
            <a:ext cx="6363965" cy="2008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16"/>
          <p:cNvGrpSpPr/>
          <p:nvPr/>
        </p:nvGrpSpPr>
        <p:grpSpPr>
          <a:xfrm>
            <a:off x="136178" y="2187947"/>
            <a:ext cx="1942702" cy="3164460"/>
            <a:chOff x="390618" y="1933112"/>
            <a:chExt cx="2876365" cy="3164460"/>
          </a:xfrm>
        </p:grpSpPr>
        <p:sp>
          <p:nvSpPr>
            <p:cNvPr id="299" name="Google Shape;299;p16"/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Canvas and WebGL context</a:t>
              </a: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and Compile Shaders</a:t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Associate the shader variable</a:t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rgbClr val="F484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Define geometry + color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store it in buffer</a:t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rgbClr val="87ED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object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4422" y="4956913"/>
            <a:ext cx="5772761" cy="2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7"/>
          <p:cNvSpPr/>
          <p:nvPr/>
        </p:nvSpPr>
        <p:spPr>
          <a:xfrm>
            <a:off x="1826462" y="4568474"/>
            <a:ext cx="980589" cy="292351"/>
          </a:xfrm>
          <a:prstGeom prst="rightArrow">
            <a:avLst>
              <a:gd fmla="val 50000" name="adj1"/>
              <a:gd fmla="val 61765" name="adj2"/>
            </a:avLst>
          </a:prstGeom>
          <a:solidFill>
            <a:srgbClr val="F484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7"/>
          <p:cNvSpPr/>
          <p:nvPr/>
        </p:nvSpPr>
        <p:spPr>
          <a:xfrm>
            <a:off x="1970811" y="3863407"/>
            <a:ext cx="674134" cy="292351"/>
          </a:xfrm>
          <a:prstGeom prst="rightArrow">
            <a:avLst>
              <a:gd fmla="val 50000" name="adj1"/>
              <a:gd fmla="val 61765" name="adj2"/>
            </a:avLst>
          </a:prstGeom>
          <a:solidFill>
            <a:srgbClr val="A6A6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7"/>
          <p:cNvSpPr/>
          <p:nvPr/>
        </p:nvSpPr>
        <p:spPr>
          <a:xfrm>
            <a:off x="1522364" y="3055535"/>
            <a:ext cx="1302058" cy="340446"/>
          </a:xfrm>
          <a:prstGeom prst="rightArrow">
            <a:avLst>
              <a:gd fmla="val 50000" name="adj1"/>
              <a:gd fmla="val 61765" name="adj2"/>
            </a:avLst>
          </a:prstGeom>
          <a:solidFill>
            <a:srgbClr val="28F8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Uniform</a:t>
            </a:r>
            <a:endParaRPr/>
          </a:p>
        </p:txBody>
      </p:sp>
      <p:sp>
        <p:nvSpPr>
          <p:cNvPr id="313" name="Google Shape;3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314" name="Google Shape;3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5" name="Google Shape;3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4807" y="4580876"/>
            <a:ext cx="6771954" cy="324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2701" y="3881163"/>
            <a:ext cx="9341942" cy="311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7"/>
          <p:cNvPicPr preferRelativeResize="0"/>
          <p:nvPr/>
        </p:nvPicPr>
        <p:blipFill rotWithShape="1">
          <a:blip r:embed="rId6">
            <a:alphaModFix/>
          </a:blip>
          <a:srcRect b="0" l="277" r="0" t="0"/>
          <a:stretch/>
        </p:blipFill>
        <p:spPr>
          <a:xfrm>
            <a:off x="2824422" y="1577525"/>
            <a:ext cx="6363965" cy="2008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8" name="Google Shape;318;p17"/>
          <p:cNvGrpSpPr/>
          <p:nvPr/>
        </p:nvGrpSpPr>
        <p:grpSpPr>
          <a:xfrm>
            <a:off x="136178" y="2187947"/>
            <a:ext cx="1942702" cy="3164460"/>
            <a:chOff x="390618" y="1933112"/>
            <a:chExt cx="2876365" cy="3164460"/>
          </a:xfrm>
        </p:grpSpPr>
        <p:sp>
          <p:nvSpPr>
            <p:cNvPr id="319" name="Google Shape;319;p17"/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Canvas and WebGL context</a:t>
              </a: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and Compile Shaders</a:t>
              </a: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Associate the shader variable</a:t>
              </a: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rgbClr val="F484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Define geometry + color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store it in buffer</a:t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rgbClr val="87ED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object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4422" y="4956913"/>
            <a:ext cx="5772761" cy="2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8"/>
          <p:cNvSpPr/>
          <p:nvPr/>
        </p:nvSpPr>
        <p:spPr>
          <a:xfrm>
            <a:off x="1826462" y="4568474"/>
            <a:ext cx="980589" cy="292351"/>
          </a:xfrm>
          <a:prstGeom prst="rightArrow">
            <a:avLst>
              <a:gd fmla="val 50000" name="adj1"/>
              <a:gd fmla="val 61765" name="adj2"/>
            </a:avLst>
          </a:prstGeom>
          <a:solidFill>
            <a:srgbClr val="F484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8"/>
          <p:cNvSpPr/>
          <p:nvPr/>
        </p:nvSpPr>
        <p:spPr>
          <a:xfrm>
            <a:off x="1970811" y="3863407"/>
            <a:ext cx="674134" cy="292351"/>
          </a:xfrm>
          <a:prstGeom prst="rightArrow">
            <a:avLst>
              <a:gd fmla="val 50000" name="adj1"/>
              <a:gd fmla="val 61765" name="adj2"/>
            </a:avLst>
          </a:prstGeom>
          <a:solidFill>
            <a:srgbClr val="A6A6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8"/>
          <p:cNvSpPr/>
          <p:nvPr/>
        </p:nvSpPr>
        <p:spPr>
          <a:xfrm>
            <a:off x="1522364" y="3055535"/>
            <a:ext cx="1302058" cy="340446"/>
          </a:xfrm>
          <a:prstGeom prst="rightArrow">
            <a:avLst>
              <a:gd fmla="val 50000" name="adj1"/>
              <a:gd fmla="val 61765" name="adj2"/>
            </a:avLst>
          </a:prstGeom>
          <a:solidFill>
            <a:srgbClr val="28F8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Uniform</a:t>
            </a:r>
            <a:endParaRPr/>
          </a:p>
        </p:txBody>
      </p:sp>
      <p:sp>
        <p:nvSpPr>
          <p:cNvPr id="333" name="Google Shape;33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334" name="Google Shape;33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5" name="Google Shape;33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4807" y="4580876"/>
            <a:ext cx="6771954" cy="324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2701" y="3881163"/>
            <a:ext cx="9341942" cy="311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8"/>
          <p:cNvPicPr preferRelativeResize="0"/>
          <p:nvPr/>
        </p:nvPicPr>
        <p:blipFill rotWithShape="1">
          <a:blip r:embed="rId6">
            <a:alphaModFix/>
          </a:blip>
          <a:srcRect b="0" l="277" r="0" t="0"/>
          <a:stretch/>
        </p:blipFill>
        <p:spPr>
          <a:xfrm>
            <a:off x="2824422" y="1577525"/>
            <a:ext cx="6363965" cy="2008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8" name="Google Shape;338;p18"/>
          <p:cNvGrpSpPr/>
          <p:nvPr/>
        </p:nvGrpSpPr>
        <p:grpSpPr>
          <a:xfrm>
            <a:off x="136178" y="2187947"/>
            <a:ext cx="1942702" cy="3164460"/>
            <a:chOff x="390618" y="1933112"/>
            <a:chExt cx="2876365" cy="3164460"/>
          </a:xfrm>
        </p:grpSpPr>
        <p:sp>
          <p:nvSpPr>
            <p:cNvPr id="339" name="Google Shape;339;p18"/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Canvas and WebGL context</a:t>
              </a: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and Compile Shaders</a:t>
              </a: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Associate the shader variable</a:t>
              </a: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rgbClr val="F484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Define geometry + color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store it in buffer</a:t>
              </a: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rgbClr val="87ED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object</a:t>
              </a:r>
              <a:endParaRPr/>
            </a:p>
          </p:txBody>
        </p:sp>
      </p:grpSp>
      <p:sp>
        <p:nvSpPr>
          <p:cNvPr id="344" name="Google Shape;344;p18"/>
          <p:cNvSpPr txBox="1"/>
          <p:nvPr/>
        </p:nvSpPr>
        <p:spPr>
          <a:xfrm>
            <a:off x="4136994" y="5749305"/>
            <a:ext cx="74667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gl.unifrom*: </a:t>
            </a:r>
            <a:r>
              <a:rPr lang="en-US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https://developer.mozilla.org/en-US/docs/Web/API/WebGLRenderingContext/uniform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https://developer.mozilla.org/en-US/docs/Web/API/WebGLRenderingContext/uniformMatrix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pic>
        <p:nvPicPr>
          <p:cNvPr id="345" name="Google Shape;345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241285" y="1107042"/>
            <a:ext cx="6184774" cy="179604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Problem – 1 | Uniform variable</a:t>
            </a:r>
            <a:endParaRPr/>
          </a:p>
        </p:txBody>
      </p:sp>
      <p:sp>
        <p:nvSpPr>
          <p:cNvPr id="351" name="Google Shape;351;p19"/>
          <p:cNvSpPr txBox="1"/>
          <p:nvPr>
            <p:ph idx="1" type="body"/>
          </p:nvPr>
        </p:nvSpPr>
        <p:spPr>
          <a:xfrm>
            <a:off x="838200" y="2616122"/>
            <a:ext cx="10515600" cy="2116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Get the code: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en-US" sz="6600"/>
              <a:t>rb.gy/nbuyoz</a:t>
            </a:r>
            <a:endParaRPr sz="6600"/>
          </a:p>
        </p:txBody>
      </p:sp>
      <p:sp>
        <p:nvSpPr>
          <p:cNvPr id="352" name="Google Shape;3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353" name="Google Shape;3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8826175" y="104035"/>
            <a:ext cx="3365825" cy="6753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canvas = document.getElementById("webglcanvas");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 gl = canvas.getContext("webgl");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vertexShaderSource =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`attribute vec3 a_coords;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void main() {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	gl_Position = vec4(a_coords, 1.0); }`;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fragmentShaderSource =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`void main() {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	gl_FragColor = vec4(1.0, 0.0, 0.0, 1.0); }`;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vsh = gl.createShader( gl.VERTEX_SHADER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gl.shaderSource( vsh, vertexShaderSource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gl.compileShader( vsh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fsh = gl.createShader( gl.FRAGMENT_SHADER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gl.shaderSource( fsh, fragmentShaderSource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gl.compileShader( fsh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prog = gl.createProgram();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gl.attachShader( prog, vsh 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gl.attachShader( prog, fsh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gl.linkProgram( prog 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gl.useProgram(prog);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var a_coords_location = gl.getAttribLocation(prog, "a_coords");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coords = new Float32Array( [0.0, 0.0, 0.0,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         0.0, 0.5, 0.0,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         0.5, 0.0, 0.0]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a_coords_buffer = gl.createBuffer();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gl.bindBuffer(gl.ARRAY_BUFFER, a_coords_buffer);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gl.bufferData(gl.ARRAY_BUFFER, coords, gl.STATIC_DRAW);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gl.vertexAttribPointer(a_coords_location, 3, gl.FLOAT, false, 0, 0);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gl.enableVertexAttribArray(a_coords_location);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gl.clearColor(0.75, 0.75, 0.75, 1.0);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gl.clear(gl.COLOR_BUFFER_BIT);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gl.drawArrays(gl.TRIANGLES, 0, 3); </a:t>
            </a:r>
            <a:endParaRPr/>
          </a:p>
        </p:txBody>
      </p:sp>
      <p:grpSp>
        <p:nvGrpSpPr>
          <p:cNvPr id="99" name="Google Shape;99;p2"/>
          <p:cNvGrpSpPr/>
          <p:nvPr/>
        </p:nvGrpSpPr>
        <p:grpSpPr>
          <a:xfrm>
            <a:off x="6676008" y="1983127"/>
            <a:ext cx="1942702" cy="3164460"/>
            <a:chOff x="390618" y="1933112"/>
            <a:chExt cx="2876365" cy="3164460"/>
          </a:xfrm>
        </p:grpSpPr>
        <p:sp>
          <p:nvSpPr>
            <p:cNvPr id="100" name="Google Shape;100;p2"/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Canvas and WebGL context</a:t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Create and Compile Shaders</a:t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Associate the shader variable</a:t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Define geometry + color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and store it in buffer</a:t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Draw object</a:t>
              </a:r>
              <a:endParaRPr/>
            </a:p>
          </p:txBody>
        </p:sp>
      </p:grpSp>
      <p:pic>
        <p:nvPicPr>
          <p:cNvPr descr="First steps in WebGL"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2554" y="2175569"/>
            <a:ext cx="4603439" cy="319505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/>
          <p:nvPr/>
        </p:nvSpPr>
        <p:spPr>
          <a:xfrm>
            <a:off x="1411548" y="5496815"/>
            <a:ext cx="347782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https://www.h5w3.com/44328.html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7" name="Google Shape;107;p2"/>
          <p:cNvSpPr txBox="1"/>
          <p:nvPr>
            <p:ph type="title"/>
          </p:nvPr>
        </p:nvSpPr>
        <p:spPr>
          <a:xfrm>
            <a:off x="838200" y="365125"/>
            <a:ext cx="583780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Recap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Uniform</a:t>
            </a:r>
            <a:endParaRPr/>
          </a:p>
        </p:txBody>
      </p:sp>
      <p:sp>
        <p:nvSpPr>
          <p:cNvPr id="359" name="Google Shape;3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360" name="Google Shape;3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1" name="Google Shape;3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1200" y="2428055"/>
            <a:ext cx="2827536" cy="2827536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0"/>
          <p:cNvSpPr txBox="1"/>
          <p:nvPr/>
        </p:nvSpPr>
        <p:spPr>
          <a:xfrm>
            <a:off x="7004482" y="120690"/>
            <a:ext cx="4909351" cy="6616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 var canvas = document.getElementById("webglcanvas");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 gl = canvas.getContext("webgl");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vertexShaderSource =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`attribute vec3 a_coords;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void main() {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gl_Position = vec4(a_coords, 1.0); }`;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var fragmentShaderSource =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`precision mediump float;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 uniform vec3 u_color;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 void main() {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     gl_FragColor = vec4(u_color, 1.0);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 }`;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vsh = gl.createShader( gl.VERTEX_SHADER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gl.shaderSource( vsh, vertexShaderSource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gl.compileShader( vsh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fsh = gl.createShader( gl.FRAGMENT_SHADER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gl.shaderSource( fsh, fragmentShaderSource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gl.compileShader( fsh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prog = gl.createProgram();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gl.attachShader( prog, vsh 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gl.attachShader( prog, fsh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gl.linkProgram( prog 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gl.useProgram(prog);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a_coords_location =   gl.getAttribLocation(prog, "a_coords");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coords = new Float32Array( [0.0, 0.0, 0.0,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  0.0, 0.5, 0.0,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  0.5, 0.0, 0.0]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a_coords_buffer = gl.createBuffer();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gl.bindBuffer(gl.ARRAY_BUFFER, a_coords_buffer);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gl.bufferData(gl.ARRAY_BUFFER, coords, gl.STATIC_DRAW);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gl.vertexAttribPointer(a_coords_location, 3, gl.FLOAT, false, 0, 0);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gl.enableVertexAttribArray(a_coords_location);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C0C0C0"/>
                </a:highlight>
                <a:latin typeface="Arial"/>
                <a:ea typeface="Arial"/>
                <a:cs typeface="Arial"/>
                <a:sym typeface="Arial"/>
              </a:rPr>
              <a:t>    var u_color_location = gl.getUniformLocation(prog, "u_color");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484EC"/>
                </a:highlight>
                <a:latin typeface="Arial"/>
                <a:ea typeface="Arial"/>
                <a:cs typeface="Arial"/>
                <a:sym typeface="Arial"/>
              </a:rPr>
              <a:t>    var color = new Float32Array( [0.5, 0.7, 0.3]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484EC"/>
                </a:highlight>
                <a:latin typeface="Arial"/>
                <a:ea typeface="Arial"/>
                <a:cs typeface="Arial"/>
                <a:sym typeface="Arial"/>
              </a:rPr>
              <a:t>    gl.uniform3fv(u_color_location,  color);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gl.clearColor(0.75, 0.75, 0.75, 1.0);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gl.clear(gl.COLOR_BUFFER_BIT);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gl.drawArrays(gl.TRIANGLES, 0, 3); </a:t>
            </a:r>
            <a:endParaRPr/>
          </a:p>
        </p:txBody>
      </p:sp>
      <p:grpSp>
        <p:nvGrpSpPr>
          <p:cNvPr id="363" name="Google Shape;363;p20"/>
          <p:cNvGrpSpPr/>
          <p:nvPr/>
        </p:nvGrpSpPr>
        <p:grpSpPr>
          <a:xfrm>
            <a:off x="136178" y="2187947"/>
            <a:ext cx="1942702" cy="3164460"/>
            <a:chOff x="390618" y="1933112"/>
            <a:chExt cx="2876365" cy="3164460"/>
          </a:xfrm>
        </p:grpSpPr>
        <p:sp>
          <p:nvSpPr>
            <p:cNvPr id="364" name="Google Shape;364;p20"/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Canvas and WebGL context</a:t>
              </a: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and Compile Shaders</a:t>
              </a: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Associate the shader variable</a:t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rgbClr val="F484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Define geometry + color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store it in buffer</a:t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rgbClr val="87ED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object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Problem – 2</a:t>
            </a:r>
            <a:endParaRPr/>
          </a:p>
        </p:txBody>
      </p:sp>
      <p:sp>
        <p:nvSpPr>
          <p:cNvPr id="374" name="Google Shape;374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want to shift the triangle via mouse clicking.</a:t>
            </a:r>
            <a:endParaRPr/>
          </a:p>
        </p:txBody>
      </p:sp>
      <p:sp>
        <p:nvSpPr>
          <p:cNvPr id="375" name="Google Shape;37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376" name="Google Shape;37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Clicking</a:t>
            </a:r>
            <a:endParaRPr/>
          </a:p>
        </p:txBody>
      </p:sp>
      <p:sp>
        <p:nvSpPr>
          <p:cNvPr id="382" name="Google Shape;3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383" name="Google Shape;3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" name="Google Shape;384;p22"/>
          <p:cNvSpPr txBox="1"/>
          <p:nvPr/>
        </p:nvSpPr>
        <p:spPr>
          <a:xfrm>
            <a:off x="2118818" y="1557432"/>
            <a:ext cx="5449408" cy="4599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canvas = document.getElementById("webglcanvas");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 gl = canvas.getContext("webgl");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var vertexShaderSource =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`attribute vec3 a_coords;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uniform float u_shift;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void main() {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>
                <a:solidFill>
                  <a:srgbClr val="7F7F7F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400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// gl_Position = vec4(a_coords, 1.0);</a:t>
            </a:r>
            <a:endParaRPr sz="1400">
              <a:solidFill>
                <a:schemeClr val="dk1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gl_Position = vec4(a_coords.x + u_shift, a_coords.y, a_coords.z, 1.0);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                    }`;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var fragmentShaderSource =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`precision mediump float;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uniform vec3 u_color;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void main() {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gl_FragColor = vec4(u_color, 1.0);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}`;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vsh = gl.createShader( gl.VERTEX_SHADER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gl.shaderSource( vsh, vertexShaderSource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gl.compileShader( vsh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fsh = gl.createShader( gl.FRAGMENT_SHADER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gl.shaderSource( fsh, fragmentShaderSource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gl.compileShader( fsh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prog = gl.createProgram();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gl.attachShader( prog, vsh 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gl.attachShader( prog, fsh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gl.linkProgram( prog 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gl.useProgram(prog);</a:t>
            </a:r>
            <a:endParaRPr/>
          </a:p>
        </p:txBody>
      </p:sp>
      <p:sp>
        <p:nvSpPr>
          <p:cNvPr id="385" name="Google Shape;385;p22"/>
          <p:cNvSpPr txBox="1"/>
          <p:nvPr/>
        </p:nvSpPr>
        <p:spPr>
          <a:xfrm>
            <a:off x="7406937" y="395056"/>
            <a:ext cx="4785063" cy="4179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canvas = document.getElementById("webglcanvas");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 gl = canvas.getContext("webgl");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a_coords_location = gl.getAttribLocation(prog, "a_coords");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coords = new Float32Array( [0.0, 0.0, 0.0,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0.0, 0.5, 0.0,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0.5, 0.0, 0.0]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var a_coords_buffer = gl.createBuffer();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gl.bindBuffer(gl.ARRAY_BUFFER, a_coords_buffer);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gl.bufferData(gl.ARRAY_BUFFER, coords, gl.STATIC_DRAW);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gl.vertexAttribPointer(a_coords_location, 3, gl.FLOAT, false, 0, 0);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gl.enableVertexAttribArray(a_coords_location);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var u_color_location = gl.getUniformLocation(prog, "u_color");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var color = new Float32Array( [0.5, 0.7, 0.3]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gl.uniform3fv(u_color_location,  color);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u_shift_location = gl.getUniformLocation(prog, "u_shift");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shift = 0.0;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gl.uniform1f(u_shift_location, shift);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gl.clearColor(0.75, 0.75, 0.75, 1.0);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gl.clear(gl.COLOR_BUFFER_BIT);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gl.drawArrays(gl.TRIANGLES, 0, 3);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canvas.onmousedown = function ()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shift = shift + 0.1;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gl.uniform1f(u_shift_location, shift);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gl.clearColor(0.75, 0.75, 0.75, 1.0);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gl.clear(gl.COLOR_BUFFER_BIT);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gl.drawArrays(gl.TRIANGLES, 0, 3);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};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6" name="Google Shape;386;p22"/>
          <p:cNvGrpSpPr/>
          <p:nvPr/>
        </p:nvGrpSpPr>
        <p:grpSpPr>
          <a:xfrm>
            <a:off x="136178" y="2187947"/>
            <a:ext cx="1942702" cy="3164460"/>
            <a:chOff x="390618" y="1933112"/>
            <a:chExt cx="2876365" cy="3164460"/>
          </a:xfrm>
        </p:grpSpPr>
        <p:sp>
          <p:nvSpPr>
            <p:cNvPr id="387" name="Google Shape;387;p22"/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Canvas and WebGL context</a:t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and Compile Shaders</a:t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Associate the shader variable</a:t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rgbClr val="F484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Define geometry + color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store it in buffer</a:t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rgbClr val="87ED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object</a:t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Clicking</a:t>
            </a:r>
            <a:endParaRPr/>
          </a:p>
        </p:txBody>
      </p:sp>
      <p:sp>
        <p:nvSpPr>
          <p:cNvPr id="397" name="Google Shape;39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398" name="Google Shape;39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9" name="Google Shape;399;p23"/>
          <p:cNvSpPr txBox="1"/>
          <p:nvPr/>
        </p:nvSpPr>
        <p:spPr>
          <a:xfrm>
            <a:off x="2118818" y="1557432"/>
            <a:ext cx="5449408" cy="4599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canvas = document.getElementById("webglcanvas");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 gl = canvas.getContext("webgl");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var vertexShaderSource =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`attribute vec3 a_coords;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uniform float u_shift;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void main() {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>
                <a:solidFill>
                  <a:srgbClr val="7F7F7F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400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// gl_Position = vec4(a_coords, 1.0);</a:t>
            </a:r>
            <a:endParaRPr sz="1400">
              <a:solidFill>
                <a:schemeClr val="dk1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gl_Position = vec4(a_coords.x + u_shift, a_coords.y, a_coords.z, 1.0);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                    }`;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var fragmentShaderSource =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`precision mediump float;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uniform vec3 u_color;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void main() {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gl_FragColor = vec4(u_color, 1.0);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}`;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vsh = gl.createShader( gl.VERTEX_SHADER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gl.shaderSource( vsh, vertexShaderSource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gl.compileShader( vsh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fsh = gl.createShader( gl.FRAGMENT_SHADER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gl.shaderSource( fsh, fragmentShaderSource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gl.compileShader( fsh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prog = gl.createProgram();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gl.attachShader( prog, vsh 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gl.attachShader( prog, fsh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gl.linkProgram( prog 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gl.useProgram(prog);</a:t>
            </a:r>
            <a:endParaRPr/>
          </a:p>
        </p:txBody>
      </p:sp>
      <p:sp>
        <p:nvSpPr>
          <p:cNvPr id="400" name="Google Shape;400;p23"/>
          <p:cNvSpPr txBox="1"/>
          <p:nvPr/>
        </p:nvSpPr>
        <p:spPr>
          <a:xfrm>
            <a:off x="7406937" y="395056"/>
            <a:ext cx="4785063" cy="5133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canvas = document.getElementById("webglcanvas");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 gl = canvas.getContext("webgl");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a_coords_location = gl.getAttribLocation(prog, "a_coords");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coords = new Float32Array( [0.0, 0.0, 0.0,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0.0, 0.5, 0.0,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0.5, 0.0, 0.0]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var a_coords_buffer = gl.createBuffer();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gl.bindBuffer(gl.ARRAY_BUFFER, a_coords_buffer);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gl.bufferData(gl.ARRAY_BUFFER, coords, gl.STATIC_DRAW);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gl.vertexAttribPointer(a_coords_location, 3, gl.FLOAT, false, 0, 0);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gl.enableVertexAttribArray(a_coords_location);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var u_color_location = gl.getUniformLocation(prog, "u_color");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var color = new Float32Array( [0.5, 0.7, 0.3]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gl.uniform3fv(u_color_location,  color);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C0C0C0"/>
                </a:highlight>
                <a:latin typeface="Arial"/>
                <a:ea typeface="Arial"/>
                <a:cs typeface="Arial"/>
                <a:sym typeface="Arial"/>
              </a:rPr>
              <a:t>    var u_shift_location = gl.getUniformLocation(prog, "u_shift");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484EC"/>
                </a:highlight>
                <a:latin typeface="Arial"/>
                <a:ea typeface="Arial"/>
                <a:cs typeface="Arial"/>
                <a:sym typeface="Arial"/>
              </a:rPr>
              <a:t>    var shift = 0.0;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484EC"/>
                </a:highlight>
                <a:latin typeface="Arial"/>
                <a:ea typeface="Arial"/>
                <a:cs typeface="Arial"/>
                <a:sym typeface="Arial"/>
              </a:rPr>
              <a:t>    gl.uniform1f(u_shift_location, shift);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    gl.clearColor(0.75, 0.75, 0.75, 1.0);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    gl.clear(gl.COLOR_BUFFER_BIT);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    gl.drawArrays(gl.TRIANGLES, 0, 3);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canvas.onmousedown = function ()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shift = shift + 0.1;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gl.uniform1f(u_shift_location, shift);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gl.clearColor(0.75, 0.75, 0.75, 1.0);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gl.clear(gl.COLOR_BUFFER_BIT);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gl.drawArrays(gl.TRIANGLES, 0, 3);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};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Google Shape;401;p23"/>
          <p:cNvGrpSpPr/>
          <p:nvPr/>
        </p:nvGrpSpPr>
        <p:grpSpPr>
          <a:xfrm>
            <a:off x="136178" y="2187947"/>
            <a:ext cx="1942702" cy="3164460"/>
            <a:chOff x="390618" y="1933112"/>
            <a:chExt cx="2876365" cy="3164460"/>
          </a:xfrm>
        </p:grpSpPr>
        <p:sp>
          <p:nvSpPr>
            <p:cNvPr id="402" name="Google Shape;402;p23"/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Canvas and WebGL context</a:t>
              </a: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and Compile Shaders</a:t>
              </a: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Associate the shader variable</a:t>
              </a: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rgbClr val="F484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Define geometry + color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store it in buffer</a:t>
              </a: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rgbClr val="87ED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object</a:t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Clicking</a:t>
            </a:r>
            <a:endParaRPr/>
          </a:p>
        </p:txBody>
      </p:sp>
      <p:sp>
        <p:nvSpPr>
          <p:cNvPr id="412" name="Google Shape;41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413" name="Google Shape;41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4" name="Google Shape;414;p24"/>
          <p:cNvSpPr txBox="1"/>
          <p:nvPr/>
        </p:nvSpPr>
        <p:spPr>
          <a:xfrm>
            <a:off x="2118818" y="1557432"/>
            <a:ext cx="5449408" cy="4599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canvas = document.getElementById("webglcanvas");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 gl = canvas.getContext("webgl");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var vertexShaderSource =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`attribute vec3 a_coords;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uniform float u_shift;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void main() {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>
                <a:solidFill>
                  <a:srgbClr val="7F7F7F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400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// gl_Position = vec4(a_coords, 1.0);</a:t>
            </a:r>
            <a:endParaRPr sz="1400">
              <a:solidFill>
                <a:schemeClr val="dk1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gl_Position = vec4(a_coords.x + u_shift, a_coords.y, a_coords.z, 1.0);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                    }`;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var fragmentShaderSource =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`precision mediump float;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uniform vec3 u_color;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void main() {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gl_FragColor = vec4(u_color, 1.0);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}`;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vsh = gl.createShader( gl.VERTEX_SHADER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gl.shaderSource( vsh, vertexShaderSource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gl.compileShader( vsh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fsh = gl.createShader( gl.FRAGMENT_SHADER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gl.shaderSource( fsh, fragmentShaderSource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gl.compileShader( fsh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prog = gl.createProgram();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gl.attachShader( prog, vsh 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gl.attachShader( prog, fsh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gl.linkProgram( prog 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gl.useProgram(prog);</a:t>
            </a:r>
            <a:endParaRPr/>
          </a:p>
        </p:txBody>
      </p:sp>
      <p:sp>
        <p:nvSpPr>
          <p:cNvPr id="415" name="Google Shape;415;p24"/>
          <p:cNvSpPr txBox="1"/>
          <p:nvPr/>
        </p:nvSpPr>
        <p:spPr>
          <a:xfrm>
            <a:off x="7406937" y="395056"/>
            <a:ext cx="4785063" cy="624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canvas = document.getElementById("webglcanvas");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 gl = canvas.getContext("webgl");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a_coords_location = gl.getAttribLocation(prog, "a_coords");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 coords = new Float32Array( [0.0, 0.0, 0.0,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0.0, 0.5, 0.0,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0.5, 0.0, 0.0]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var a_coords_buffer = gl.createBuffer();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gl.bindBuffer(gl.ARRAY_BUFFER, a_coords_buffer);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gl.bufferData(gl.ARRAY_BUFFER, coords, gl.STATIC_DRAW);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gl.vertexAttribPointer(a_coords_location, 3, gl.FLOAT, false, 0, 0);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gl.enableVertexAttribArray(a_coords_location);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var u_color_location = gl.getUniformLocation(prog, "u_color");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var color = new Float32Array( [0.5, 0.7, 0.3]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gl.uniform3fv(u_color_location,  color);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C0C0C0"/>
                </a:highlight>
                <a:latin typeface="Arial"/>
                <a:ea typeface="Arial"/>
                <a:cs typeface="Arial"/>
                <a:sym typeface="Arial"/>
              </a:rPr>
              <a:t>    var u_shift_location = gl.getUniformLocation(prog, "u_shift");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484EC"/>
                </a:highlight>
                <a:latin typeface="Arial"/>
                <a:ea typeface="Arial"/>
                <a:cs typeface="Arial"/>
                <a:sym typeface="Arial"/>
              </a:rPr>
              <a:t>    var shift = 0.0;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484EC"/>
                </a:highlight>
                <a:latin typeface="Arial"/>
                <a:ea typeface="Arial"/>
                <a:cs typeface="Arial"/>
                <a:sym typeface="Arial"/>
              </a:rPr>
              <a:t>    gl.uniform1f(u_shift_location, shift);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    gl.clearColor(0.75, 0.75, 0.75, 1.0);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    gl.clear(gl.COLOR_BUFFER_BIT);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    gl.drawArrays(gl.TRIANGLES, 0, 3);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    canvas.onmousedown = function ()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   {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   shift = shift + 0.1;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484EC"/>
                </a:highlight>
                <a:latin typeface="Arial"/>
                <a:ea typeface="Arial"/>
                <a:cs typeface="Arial"/>
                <a:sym typeface="Arial"/>
              </a:rPr>
              <a:t>    gl.uniform1f(u_shift_location, shift);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    gl.clearColor(0.75, 0.75, 0.75, 1.0);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    gl.clear(gl.COLOR_BUFFER_BIT);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    gl.drawArrays(gl.TRIANGLES, 0, 3);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    };</a:t>
            </a:r>
            <a:endParaRPr sz="140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6" name="Google Shape;416;p24"/>
          <p:cNvGrpSpPr/>
          <p:nvPr/>
        </p:nvGrpSpPr>
        <p:grpSpPr>
          <a:xfrm>
            <a:off x="136178" y="2187947"/>
            <a:ext cx="1942702" cy="3164460"/>
            <a:chOff x="390618" y="1933112"/>
            <a:chExt cx="2876365" cy="3164460"/>
          </a:xfrm>
        </p:grpSpPr>
        <p:sp>
          <p:nvSpPr>
            <p:cNvPr id="417" name="Google Shape;417;p24"/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Canvas and WebGL context</a:t>
              </a:r>
              <a:endParaRPr/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and Compile Shaders</a:t>
              </a:r>
              <a:endParaRPr/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Associate the shader variable</a:t>
              </a:r>
              <a:endParaRPr/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rgbClr val="F484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Define geometry + color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store it in buffer</a:t>
              </a:r>
              <a:endParaRPr/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rgbClr val="87ED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object</a:t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Problem – 2 | Mouse Interaction</a:t>
            </a:r>
            <a:endParaRPr/>
          </a:p>
        </p:txBody>
      </p:sp>
      <p:sp>
        <p:nvSpPr>
          <p:cNvPr id="427" name="Google Shape;427;p25"/>
          <p:cNvSpPr txBox="1"/>
          <p:nvPr>
            <p:ph idx="1" type="body"/>
          </p:nvPr>
        </p:nvSpPr>
        <p:spPr>
          <a:xfrm>
            <a:off x="838200" y="2616122"/>
            <a:ext cx="10515600" cy="2116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Get the code: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en-US" sz="6600"/>
              <a:t>rb.gy/ddbnlv</a:t>
            </a:r>
            <a:endParaRPr/>
          </a:p>
        </p:txBody>
      </p:sp>
      <p:sp>
        <p:nvSpPr>
          <p:cNvPr id="428" name="Google Shape;42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429" name="Google Shape;42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Problem – 3</a:t>
            </a:r>
            <a:endParaRPr/>
          </a:p>
        </p:txBody>
      </p:sp>
      <p:sp>
        <p:nvSpPr>
          <p:cNvPr id="435" name="Google Shape;435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want different color in different vertices and the color of the face will be blended accordingly.</a:t>
            </a:r>
            <a:endParaRPr/>
          </a:p>
        </p:txBody>
      </p:sp>
      <p:sp>
        <p:nvSpPr>
          <p:cNvPr id="436" name="Google Shape;43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437" name="Google Shape;43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Interpolation</a:t>
            </a:r>
            <a:endParaRPr/>
          </a:p>
        </p:txBody>
      </p:sp>
      <p:sp>
        <p:nvSpPr>
          <p:cNvPr id="443" name="Google Shape;44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444" name="Google Shape;44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varying parameter being bilinearly interpolated" id="445" name="Google Shape;44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040" y="2111310"/>
            <a:ext cx="4114800" cy="2839213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7"/>
          <p:cNvSpPr txBox="1"/>
          <p:nvPr/>
        </p:nvSpPr>
        <p:spPr>
          <a:xfrm>
            <a:off x="1722268" y="6094740"/>
            <a:ext cx="948135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https://stackoverflow.com/questions/17537879/in-webgl-what-are-the-differences-between-an-attribute-a-uniform-and-a-varying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Varying</a:t>
            </a:r>
            <a:endParaRPr/>
          </a:p>
        </p:txBody>
      </p:sp>
      <p:sp>
        <p:nvSpPr>
          <p:cNvPr id="452" name="Google Shape;45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453" name="Google Shape;45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4" name="Google Shape;45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6270" y="1780978"/>
            <a:ext cx="10102789" cy="261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4423" y="4620475"/>
            <a:ext cx="5296177" cy="1507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Varying</a:t>
            </a:r>
            <a:endParaRPr/>
          </a:p>
        </p:txBody>
      </p:sp>
      <p:sp>
        <p:nvSpPr>
          <p:cNvPr id="461" name="Google Shape;46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462" name="Google Shape;46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3" name="Google Shape;46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6270" y="1780978"/>
            <a:ext cx="10102789" cy="261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4423" y="4620475"/>
            <a:ext cx="5296177" cy="15078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5" name="Google Shape;465;p29"/>
          <p:cNvCxnSpPr/>
          <p:nvPr/>
        </p:nvCxnSpPr>
        <p:spPr>
          <a:xfrm flipH="1">
            <a:off x="5184559" y="1436973"/>
            <a:ext cx="772357" cy="834501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6" name="Google Shape;466;p29"/>
          <p:cNvSpPr/>
          <p:nvPr/>
        </p:nvSpPr>
        <p:spPr>
          <a:xfrm>
            <a:off x="3835153" y="2271474"/>
            <a:ext cx="1349406" cy="292506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7" name="Google Shape;467;p29"/>
          <p:cNvGrpSpPr/>
          <p:nvPr/>
        </p:nvGrpSpPr>
        <p:grpSpPr>
          <a:xfrm>
            <a:off x="5426034" y="511925"/>
            <a:ext cx="1618104" cy="1020732"/>
            <a:chOff x="7956775" y="521102"/>
            <a:chExt cx="1618104" cy="1020732"/>
          </a:xfrm>
        </p:grpSpPr>
        <p:pic>
          <p:nvPicPr>
            <p:cNvPr id="468" name="Google Shape;468;p29"/>
            <p:cNvPicPr preferRelativeResize="0"/>
            <p:nvPr/>
          </p:nvPicPr>
          <p:blipFill rotWithShape="1">
            <a:blip r:embed="rId5">
              <a:alphaModFix/>
            </a:blip>
            <a:srcRect b="6168" l="2680" r="5672" t="18440"/>
            <a:stretch/>
          </p:blipFill>
          <p:spPr>
            <a:xfrm>
              <a:off x="8323704" y="742579"/>
              <a:ext cx="728756" cy="6943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9" name="Google Shape;469;p29"/>
            <p:cNvSpPr txBox="1"/>
            <p:nvPr/>
          </p:nvSpPr>
          <p:spPr>
            <a:xfrm>
              <a:off x="7956775" y="942784"/>
              <a:ext cx="4990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red</a:t>
              </a:r>
              <a:endParaRPr/>
            </a:p>
          </p:txBody>
        </p:sp>
        <p:sp>
          <p:nvSpPr>
            <p:cNvPr id="470" name="Google Shape;470;p29"/>
            <p:cNvSpPr txBox="1"/>
            <p:nvPr/>
          </p:nvSpPr>
          <p:spPr>
            <a:xfrm>
              <a:off x="8851411" y="521102"/>
              <a:ext cx="7234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green</a:t>
              </a:r>
              <a:endParaRPr/>
            </a:p>
          </p:txBody>
        </p:sp>
        <p:sp>
          <p:nvSpPr>
            <p:cNvPr id="471" name="Google Shape;471;p29"/>
            <p:cNvSpPr txBox="1"/>
            <p:nvPr/>
          </p:nvSpPr>
          <p:spPr>
            <a:xfrm>
              <a:off x="8866002" y="1172502"/>
              <a:ext cx="5966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blue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Recap | Drawing a Triangle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838200" y="2616122"/>
            <a:ext cx="10515600" cy="2116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Get the code: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en-US" sz="6600"/>
              <a:t>rb.gy/zgu5ub</a:t>
            </a:r>
            <a:endParaRPr/>
          </a:p>
        </p:txBody>
      </p:sp>
      <p:sp>
        <p:nvSpPr>
          <p:cNvPr id="114" name="Google Shape;11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Varying</a:t>
            </a:r>
            <a:endParaRPr/>
          </a:p>
        </p:txBody>
      </p:sp>
      <p:sp>
        <p:nvSpPr>
          <p:cNvPr id="477" name="Google Shape;47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478" name="Google Shape;47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9" name="Google Shape;47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6270" y="1780978"/>
            <a:ext cx="10102789" cy="261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4423" y="4620475"/>
            <a:ext cx="5296177" cy="15078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1" name="Google Shape;481;p30"/>
          <p:cNvCxnSpPr/>
          <p:nvPr/>
        </p:nvCxnSpPr>
        <p:spPr>
          <a:xfrm flipH="1">
            <a:off x="5184559" y="1436973"/>
            <a:ext cx="772357" cy="834501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2" name="Google Shape;482;p30"/>
          <p:cNvSpPr/>
          <p:nvPr/>
        </p:nvSpPr>
        <p:spPr>
          <a:xfrm>
            <a:off x="3835153" y="2271474"/>
            <a:ext cx="1349406" cy="292506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0"/>
          <p:cNvSpPr/>
          <p:nvPr/>
        </p:nvSpPr>
        <p:spPr>
          <a:xfrm>
            <a:off x="2299316" y="3691900"/>
            <a:ext cx="1242873" cy="34743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0"/>
          <p:cNvSpPr/>
          <p:nvPr/>
        </p:nvSpPr>
        <p:spPr>
          <a:xfrm>
            <a:off x="3733798" y="3691900"/>
            <a:ext cx="1242873" cy="34743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5" name="Google Shape;485;p30"/>
          <p:cNvCxnSpPr>
            <a:stCxn id="484" idx="0"/>
            <a:endCxn id="483" idx="0"/>
          </p:cNvCxnSpPr>
          <p:nvPr/>
        </p:nvCxnSpPr>
        <p:spPr>
          <a:xfrm rot="5400000">
            <a:off x="3637635" y="2974900"/>
            <a:ext cx="600" cy="1434600"/>
          </a:xfrm>
          <a:prstGeom prst="curvedConnector3">
            <a:avLst>
              <a:gd fmla="val -108063157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6" name="Google Shape;486;p30"/>
          <p:cNvCxnSpPr/>
          <p:nvPr/>
        </p:nvCxnSpPr>
        <p:spPr>
          <a:xfrm>
            <a:off x="4845049" y="2570331"/>
            <a:ext cx="4439" cy="1127919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487" name="Google Shape;487;p30"/>
          <p:cNvGrpSpPr/>
          <p:nvPr/>
        </p:nvGrpSpPr>
        <p:grpSpPr>
          <a:xfrm>
            <a:off x="5426034" y="511925"/>
            <a:ext cx="1618104" cy="1020732"/>
            <a:chOff x="7956775" y="521102"/>
            <a:chExt cx="1618104" cy="1020732"/>
          </a:xfrm>
        </p:grpSpPr>
        <p:pic>
          <p:nvPicPr>
            <p:cNvPr id="488" name="Google Shape;488;p30"/>
            <p:cNvPicPr preferRelativeResize="0"/>
            <p:nvPr/>
          </p:nvPicPr>
          <p:blipFill rotWithShape="1">
            <a:blip r:embed="rId5">
              <a:alphaModFix/>
            </a:blip>
            <a:srcRect b="6168" l="2680" r="5672" t="18440"/>
            <a:stretch/>
          </p:blipFill>
          <p:spPr>
            <a:xfrm>
              <a:off x="8323704" y="742579"/>
              <a:ext cx="728756" cy="6943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9" name="Google Shape;489;p30"/>
            <p:cNvSpPr txBox="1"/>
            <p:nvPr/>
          </p:nvSpPr>
          <p:spPr>
            <a:xfrm>
              <a:off x="7956775" y="942784"/>
              <a:ext cx="4990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red</a:t>
              </a:r>
              <a:endParaRPr/>
            </a:p>
          </p:txBody>
        </p:sp>
        <p:sp>
          <p:nvSpPr>
            <p:cNvPr id="490" name="Google Shape;490;p30"/>
            <p:cNvSpPr txBox="1"/>
            <p:nvPr/>
          </p:nvSpPr>
          <p:spPr>
            <a:xfrm>
              <a:off x="8851411" y="521102"/>
              <a:ext cx="7234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green</a:t>
              </a:r>
              <a:endParaRPr/>
            </a:p>
          </p:txBody>
        </p:sp>
        <p:sp>
          <p:nvSpPr>
            <p:cNvPr id="491" name="Google Shape;491;p30"/>
            <p:cNvSpPr txBox="1"/>
            <p:nvPr/>
          </p:nvSpPr>
          <p:spPr>
            <a:xfrm>
              <a:off x="8866002" y="1172502"/>
              <a:ext cx="5966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blue</a:t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Varying</a:t>
            </a:r>
            <a:endParaRPr/>
          </a:p>
        </p:txBody>
      </p:sp>
      <p:sp>
        <p:nvSpPr>
          <p:cNvPr id="497" name="Google Shape;49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498" name="Google Shape;49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9" name="Google Shape;49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6270" y="1780978"/>
            <a:ext cx="10102789" cy="261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4423" y="4620475"/>
            <a:ext cx="5296177" cy="15078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1" name="Google Shape;501;p31"/>
          <p:cNvCxnSpPr/>
          <p:nvPr/>
        </p:nvCxnSpPr>
        <p:spPr>
          <a:xfrm flipH="1">
            <a:off x="5184559" y="1436973"/>
            <a:ext cx="772357" cy="834501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2" name="Google Shape;502;p31"/>
          <p:cNvSpPr/>
          <p:nvPr/>
        </p:nvSpPr>
        <p:spPr>
          <a:xfrm>
            <a:off x="3835153" y="2271474"/>
            <a:ext cx="1349406" cy="292506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1"/>
          <p:cNvSpPr/>
          <p:nvPr/>
        </p:nvSpPr>
        <p:spPr>
          <a:xfrm>
            <a:off x="2299316" y="3691900"/>
            <a:ext cx="1242873" cy="34743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1"/>
          <p:cNvSpPr/>
          <p:nvPr/>
        </p:nvSpPr>
        <p:spPr>
          <a:xfrm>
            <a:off x="3733798" y="3691900"/>
            <a:ext cx="1242873" cy="34743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31"/>
          <p:cNvSpPr/>
          <p:nvPr/>
        </p:nvSpPr>
        <p:spPr>
          <a:xfrm>
            <a:off x="5335479" y="5060272"/>
            <a:ext cx="1242873" cy="305251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6" name="Google Shape;506;p31"/>
          <p:cNvCxnSpPr>
            <a:stCxn id="503" idx="2"/>
            <a:endCxn id="505" idx="0"/>
          </p:cNvCxnSpPr>
          <p:nvPr/>
        </p:nvCxnSpPr>
        <p:spPr>
          <a:xfrm flipH="1" rot="-5400000">
            <a:off x="3928453" y="3031639"/>
            <a:ext cx="1020900" cy="3036300"/>
          </a:xfrm>
          <a:prstGeom prst="bentConnector3">
            <a:avLst>
              <a:gd fmla="val 41305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7" name="Google Shape;507;p31"/>
          <p:cNvCxnSpPr>
            <a:stCxn id="504" idx="0"/>
            <a:endCxn id="503" idx="0"/>
          </p:cNvCxnSpPr>
          <p:nvPr/>
        </p:nvCxnSpPr>
        <p:spPr>
          <a:xfrm rot="5400000">
            <a:off x="3637635" y="2974900"/>
            <a:ext cx="600" cy="1434600"/>
          </a:xfrm>
          <a:prstGeom prst="curvedConnector3">
            <a:avLst>
              <a:gd fmla="val -108063157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8" name="Google Shape;508;p31"/>
          <p:cNvCxnSpPr/>
          <p:nvPr/>
        </p:nvCxnSpPr>
        <p:spPr>
          <a:xfrm>
            <a:off x="4845049" y="2570331"/>
            <a:ext cx="4439" cy="1127919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9" name="Google Shape;509;p31"/>
          <p:cNvSpPr txBox="1"/>
          <p:nvPr/>
        </p:nvSpPr>
        <p:spPr>
          <a:xfrm>
            <a:off x="4355234" y="4147177"/>
            <a:ext cx="1487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Interpolation</a:t>
            </a:r>
            <a:endParaRPr/>
          </a:p>
        </p:txBody>
      </p:sp>
      <p:grpSp>
        <p:nvGrpSpPr>
          <p:cNvPr id="510" name="Google Shape;510;p31"/>
          <p:cNvGrpSpPr/>
          <p:nvPr/>
        </p:nvGrpSpPr>
        <p:grpSpPr>
          <a:xfrm>
            <a:off x="5426034" y="511925"/>
            <a:ext cx="1618104" cy="1020732"/>
            <a:chOff x="7956775" y="521102"/>
            <a:chExt cx="1618104" cy="1020732"/>
          </a:xfrm>
        </p:grpSpPr>
        <p:pic>
          <p:nvPicPr>
            <p:cNvPr id="511" name="Google Shape;511;p31"/>
            <p:cNvPicPr preferRelativeResize="0"/>
            <p:nvPr/>
          </p:nvPicPr>
          <p:blipFill rotWithShape="1">
            <a:blip r:embed="rId5">
              <a:alphaModFix/>
            </a:blip>
            <a:srcRect b="6168" l="2680" r="5672" t="18440"/>
            <a:stretch/>
          </p:blipFill>
          <p:spPr>
            <a:xfrm>
              <a:off x="8323704" y="742579"/>
              <a:ext cx="728756" cy="6943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2" name="Google Shape;512;p31"/>
            <p:cNvSpPr txBox="1"/>
            <p:nvPr/>
          </p:nvSpPr>
          <p:spPr>
            <a:xfrm>
              <a:off x="7956775" y="942784"/>
              <a:ext cx="4990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red</a:t>
              </a:r>
              <a:endParaRPr/>
            </a:p>
          </p:txBody>
        </p:sp>
        <p:sp>
          <p:nvSpPr>
            <p:cNvPr id="513" name="Google Shape;513;p31"/>
            <p:cNvSpPr txBox="1"/>
            <p:nvPr/>
          </p:nvSpPr>
          <p:spPr>
            <a:xfrm>
              <a:off x="8851411" y="521102"/>
              <a:ext cx="7234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green</a:t>
              </a:r>
              <a:endParaRPr/>
            </a:p>
          </p:txBody>
        </p:sp>
        <p:sp>
          <p:nvSpPr>
            <p:cNvPr id="514" name="Google Shape;514;p31"/>
            <p:cNvSpPr txBox="1"/>
            <p:nvPr/>
          </p:nvSpPr>
          <p:spPr>
            <a:xfrm>
              <a:off x="8866002" y="1172502"/>
              <a:ext cx="5966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blue</a:t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Varying</a:t>
            </a:r>
            <a:endParaRPr/>
          </a:p>
        </p:txBody>
      </p:sp>
      <p:sp>
        <p:nvSpPr>
          <p:cNvPr id="520" name="Google Shape;52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521" name="Google Shape;52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2" name="Google Shape;52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6270" y="1780978"/>
            <a:ext cx="10102789" cy="261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4423" y="4620475"/>
            <a:ext cx="5296177" cy="15078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Google Shape;524;p32"/>
          <p:cNvCxnSpPr/>
          <p:nvPr/>
        </p:nvCxnSpPr>
        <p:spPr>
          <a:xfrm flipH="1">
            <a:off x="5184559" y="1436973"/>
            <a:ext cx="772357" cy="834501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5" name="Google Shape;525;p32"/>
          <p:cNvSpPr/>
          <p:nvPr/>
        </p:nvSpPr>
        <p:spPr>
          <a:xfrm>
            <a:off x="3835153" y="2271474"/>
            <a:ext cx="1349406" cy="292506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2"/>
          <p:cNvSpPr/>
          <p:nvPr/>
        </p:nvSpPr>
        <p:spPr>
          <a:xfrm>
            <a:off x="2299316" y="3691900"/>
            <a:ext cx="1242873" cy="34743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2"/>
          <p:cNvSpPr/>
          <p:nvPr/>
        </p:nvSpPr>
        <p:spPr>
          <a:xfrm>
            <a:off x="3733798" y="3691900"/>
            <a:ext cx="1242873" cy="34743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2"/>
          <p:cNvSpPr/>
          <p:nvPr/>
        </p:nvSpPr>
        <p:spPr>
          <a:xfrm>
            <a:off x="5335479" y="5060272"/>
            <a:ext cx="1242873" cy="305251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9" name="Google Shape;529;p32"/>
          <p:cNvCxnSpPr>
            <a:stCxn id="527" idx="0"/>
            <a:endCxn id="526" idx="0"/>
          </p:cNvCxnSpPr>
          <p:nvPr/>
        </p:nvCxnSpPr>
        <p:spPr>
          <a:xfrm rot="5400000">
            <a:off x="3637635" y="2974900"/>
            <a:ext cx="600" cy="1434600"/>
          </a:xfrm>
          <a:prstGeom prst="curvedConnector3">
            <a:avLst>
              <a:gd fmla="val -108063157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0" name="Google Shape;530;p32"/>
          <p:cNvCxnSpPr/>
          <p:nvPr/>
        </p:nvCxnSpPr>
        <p:spPr>
          <a:xfrm>
            <a:off x="4845049" y="2570331"/>
            <a:ext cx="4439" cy="1127919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1" name="Google Shape;531;p32"/>
          <p:cNvSpPr/>
          <p:nvPr/>
        </p:nvSpPr>
        <p:spPr>
          <a:xfrm>
            <a:off x="6777329" y="5500069"/>
            <a:ext cx="1043896" cy="305251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2" name="Google Shape;532;p32"/>
          <p:cNvCxnSpPr/>
          <p:nvPr/>
        </p:nvCxnSpPr>
        <p:spPr>
          <a:xfrm>
            <a:off x="6578352" y="5223449"/>
            <a:ext cx="393670" cy="27662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3" name="Google Shape;533;p32"/>
          <p:cNvSpPr/>
          <p:nvPr/>
        </p:nvSpPr>
        <p:spPr>
          <a:xfrm>
            <a:off x="4223612" y="5542256"/>
            <a:ext cx="1644528" cy="305251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4" name="Google Shape;534;p32"/>
          <p:cNvCxnSpPr>
            <a:stCxn id="531" idx="2"/>
            <a:endCxn id="533" idx="2"/>
          </p:cNvCxnSpPr>
          <p:nvPr/>
        </p:nvCxnSpPr>
        <p:spPr>
          <a:xfrm rot="5400000">
            <a:off x="6151477" y="4699820"/>
            <a:ext cx="42300" cy="2253300"/>
          </a:xfrm>
          <a:prstGeom prst="curvedConnector3">
            <a:avLst>
              <a:gd fmla="val 64015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5" name="Google Shape;535;p32"/>
          <p:cNvCxnSpPr/>
          <p:nvPr/>
        </p:nvCxnSpPr>
        <p:spPr>
          <a:xfrm flipH="1">
            <a:off x="3835153" y="5867811"/>
            <a:ext cx="671003" cy="700314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536" name="Google Shape;536;p32"/>
          <p:cNvPicPr preferRelativeResize="0"/>
          <p:nvPr/>
        </p:nvPicPr>
        <p:blipFill rotWithShape="1">
          <a:blip r:embed="rId5">
            <a:alphaModFix/>
          </a:blip>
          <a:srcRect b="5768" l="7925" r="8240" t="5424"/>
          <a:stretch/>
        </p:blipFill>
        <p:spPr>
          <a:xfrm>
            <a:off x="8847589" y="5060271"/>
            <a:ext cx="837343" cy="8833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7" name="Google Shape;537;p32"/>
          <p:cNvCxnSpPr/>
          <p:nvPr/>
        </p:nvCxnSpPr>
        <p:spPr>
          <a:xfrm>
            <a:off x="2920753" y="4039338"/>
            <a:ext cx="3036300" cy="1020900"/>
          </a:xfrm>
          <a:prstGeom prst="bentConnector3">
            <a:avLst>
              <a:gd fmla="val 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538" name="Google Shape;538;p32"/>
          <p:cNvGrpSpPr/>
          <p:nvPr/>
        </p:nvGrpSpPr>
        <p:grpSpPr>
          <a:xfrm>
            <a:off x="5426034" y="511925"/>
            <a:ext cx="1618104" cy="1020732"/>
            <a:chOff x="7956775" y="521102"/>
            <a:chExt cx="1618104" cy="1020732"/>
          </a:xfrm>
        </p:grpSpPr>
        <p:pic>
          <p:nvPicPr>
            <p:cNvPr id="539" name="Google Shape;539;p32"/>
            <p:cNvPicPr preferRelativeResize="0"/>
            <p:nvPr/>
          </p:nvPicPr>
          <p:blipFill rotWithShape="1">
            <a:blip r:embed="rId6">
              <a:alphaModFix/>
            </a:blip>
            <a:srcRect b="6168" l="2680" r="5672" t="18440"/>
            <a:stretch/>
          </p:blipFill>
          <p:spPr>
            <a:xfrm>
              <a:off x="8323704" y="742579"/>
              <a:ext cx="728756" cy="6943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0" name="Google Shape;540;p32"/>
            <p:cNvSpPr txBox="1"/>
            <p:nvPr/>
          </p:nvSpPr>
          <p:spPr>
            <a:xfrm>
              <a:off x="7956775" y="942784"/>
              <a:ext cx="4990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red</a:t>
              </a:r>
              <a:endParaRPr/>
            </a:p>
          </p:txBody>
        </p:sp>
        <p:sp>
          <p:nvSpPr>
            <p:cNvPr id="541" name="Google Shape;541;p32"/>
            <p:cNvSpPr txBox="1"/>
            <p:nvPr/>
          </p:nvSpPr>
          <p:spPr>
            <a:xfrm>
              <a:off x="8851411" y="521102"/>
              <a:ext cx="7234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green</a:t>
              </a:r>
              <a:endParaRPr/>
            </a:p>
          </p:txBody>
        </p:sp>
        <p:sp>
          <p:nvSpPr>
            <p:cNvPr id="542" name="Google Shape;542;p32"/>
            <p:cNvSpPr txBox="1"/>
            <p:nvPr/>
          </p:nvSpPr>
          <p:spPr>
            <a:xfrm>
              <a:off x="8866002" y="1172502"/>
              <a:ext cx="5966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blue</a:t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Varying</a:t>
            </a:r>
            <a:endParaRPr/>
          </a:p>
        </p:txBody>
      </p:sp>
      <p:sp>
        <p:nvSpPr>
          <p:cNvPr id="548" name="Google Shape;54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549" name="Google Shape;54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0" name="Google Shape;55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3920" y="2052158"/>
            <a:ext cx="9847799" cy="27536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33"/>
          <p:cNvGrpSpPr/>
          <p:nvPr/>
        </p:nvGrpSpPr>
        <p:grpSpPr>
          <a:xfrm>
            <a:off x="109001" y="3557015"/>
            <a:ext cx="1942702" cy="3164460"/>
            <a:chOff x="390618" y="1933112"/>
            <a:chExt cx="2876365" cy="3164460"/>
          </a:xfrm>
        </p:grpSpPr>
        <p:sp>
          <p:nvSpPr>
            <p:cNvPr id="552" name="Google Shape;552;p33"/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Canvas and WebGL context</a:t>
              </a: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and Compile Shaders</a:t>
              </a: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Associate the shader variable</a:t>
              </a: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rgbClr val="F484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Define geometry + color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store it in buffer</a:t>
              </a: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rgbClr val="87ED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 object</a:t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Problem – 3 | Varying Variable</a:t>
            </a:r>
            <a:endParaRPr/>
          </a:p>
        </p:txBody>
      </p:sp>
      <p:sp>
        <p:nvSpPr>
          <p:cNvPr id="562" name="Google Shape;562;p34"/>
          <p:cNvSpPr txBox="1"/>
          <p:nvPr>
            <p:ph idx="1" type="body"/>
          </p:nvPr>
        </p:nvSpPr>
        <p:spPr>
          <a:xfrm>
            <a:off x="838200" y="2616122"/>
            <a:ext cx="10515600" cy="2116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Get the code: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en-US" sz="6600"/>
              <a:t>rb.gy/p7u46l</a:t>
            </a:r>
            <a:endParaRPr/>
          </a:p>
        </p:txBody>
      </p:sp>
      <p:sp>
        <p:nvSpPr>
          <p:cNvPr id="563" name="Google Shape;56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564" name="Google Shape;56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Uniform vs Attribute vs Varying</a:t>
            </a:r>
            <a:endParaRPr/>
          </a:p>
        </p:txBody>
      </p:sp>
      <p:sp>
        <p:nvSpPr>
          <p:cNvPr id="570" name="Google Shape;570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highlight>
                  <a:srgbClr val="FFFF00"/>
                </a:highlight>
              </a:rPr>
              <a:t>uniform are per-primitive parameters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constant during an entire draw call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highlight>
                  <a:srgbClr val="00FF00"/>
                </a:highlight>
              </a:rPr>
              <a:t>attribute are per-vertex parameters 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typically : positions, normals, colors, UVs, ...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highlight>
                  <a:srgbClr val="F484EC"/>
                </a:highlight>
              </a:rPr>
              <a:t>varying are per-fragment (or per-pixel) parameters 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they vary from pixels to pixels</a:t>
            </a:r>
            <a:endParaRPr/>
          </a:p>
        </p:txBody>
      </p:sp>
      <p:sp>
        <p:nvSpPr>
          <p:cNvPr id="571" name="Google Shape;571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572" name="Google Shape;572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3" name="Google Shape;573;p35"/>
          <p:cNvSpPr txBox="1"/>
          <p:nvPr/>
        </p:nvSpPr>
        <p:spPr>
          <a:xfrm>
            <a:off x="1722268" y="6094740"/>
            <a:ext cx="948135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https://stackoverflow.com/questions/17537879/in-webgl-what-are-the-differences-between-an-attribute-a-uniform-and-a-varying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Flow of data</a:t>
            </a:r>
            <a:endParaRPr/>
          </a:p>
        </p:txBody>
      </p:sp>
      <p:sp>
        <p:nvSpPr>
          <p:cNvPr id="579" name="Google Shape;57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580" name="Google Shape;580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1" name="Google Shape;58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8181" y="737971"/>
            <a:ext cx="3177223" cy="5382057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36"/>
          <p:cNvSpPr txBox="1"/>
          <p:nvPr/>
        </p:nvSpPr>
        <p:spPr>
          <a:xfrm>
            <a:off x="7703820" y="5909310"/>
            <a:ext cx="38404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http://math.hws.edu/graphicsbook/c6/s1.html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Notes</a:t>
            </a:r>
            <a:endParaRPr/>
          </a:p>
        </p:txBody>
      </p:sp>
      <p:sp>
        <p:nvSpPr>
          <p:cNvPr id="588" name="Google Shape;588;p37"/>
          <p:cNvSpPr txBox="1"/>
          <p:nvPr>
            <p:ph idx="1" type="body"/>
          </p:nvPr>
        </p:nvSpPr>
        <p:spPr>
          <a:xfrm>
            <a:off x="838200" y="1503680"/>
            <a:ext cx="10906760" cy="4673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Attribute can only be used in vertex shader. </a:t>
            </a:r>
            <a:r>
              <a:rPr i="1" lang="en-US" sz="2400">
                <a:solidFill>
                  <a:srgbClr val="FF0000"/>
                </a:solidFill>
              </a:rPr>
              <a:t>[why?]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Uniform can be used in both vertex and fragment shaders. </a:t>
            </a:r>
            <a:r>
              <a:rPr i="1" lang="en-US" sz="2400">
                <a:solidFill>
                  <a:srgbClr val="FF0000"/>
                </a:solidFill>
              </a:rPr>
              <a:t>[why?]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Varying must be used in both vertex and fragment shaders with the same name.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Uniform, attributes and varying must be declared globally in the shaders.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is a convention to use –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highlight>
                  <a:srgbClr val="FFFF00"/>
                </a:highlight>
              </a:rPr>
              <a:t>a_</a:t>
            </a:r>
            <a:r>
              <a:rPr lang="en-US" sz="2000"/>
              <a:t> before the name of the attribute variable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highlight>
                  <a:srgbClr val="00FF00"/>
                </a:highlight>
              </a:rPr>
              <a:t>u_</a:t>
            </a:r>
            <a:r>
              <a:rPr lang="en-US" sz="2000"/>
              <a:t> before the name of the uniform variable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highlight>
                  <a:srgbClr val="F484EC"/>
                </a:highlight>
              </a:rPr>
              <a:t>v_</a:t>
            </a:r>
            <a:r>
              <a:rPr lang="en-US" sz="2000"/>
              <a:t> before the name of the varying variable</a:t>
            </a:r>
            <a:endParaRPr/>
          </a:p>
        </p:txBody>
      </p:sp>
      <p:sp>
        <p:nvSpPr>
          <p:cNvPr id="589" name="Google Shape;58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590" name="Google Shape;59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8"/>
          <p:cNvSpPr txBox="1"/>
          <p:nvPr>
            <p:ph type="title"/>
          </p:nvPr>
        </p:nvSpPr>
        <p:spPr>
          <a:xfrm>
            <a:off x="838200" y="365125"/>
            <a:ext cx="3200400" cy="1730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Control Statements in GLSL</a:t>
            </a:r>
            <a:endParaRPr/>
          </a:p>
        </p:txBody>
      </p:sp>
      <p:sp>
        <p:nvSpPr>
          <p:cNvPr id="596" name="Google Shape;59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597" name="Google Shape;59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8" name="Google Shape;59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5771" y="365125"/>
            <a:ext cx="7437180" cy="5450036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38"/>
          <p:cNvSpPr txBox="1"/>
          <p:nvPr/>
        </p:nvSpPr>
        <p:spPr>
          <a:xfrm>
            <a:off x="1875406" y="6063449"/>
            <a:ext cx="79432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More on GLSL statements: </a:t>
            </a:r>
            <a:r>
              <a:rPr lang="en-US" sz="1600" u="sng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https://www.shaderific.com/glsl-statements</a:t>
            </a:r>
            <a:r>
              <a:rPr lang="en-US" sz="1600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00" name="Google Shape;600;p38"/>
          <p:cNvSpPr txBox="1"/>
          <p:nvPr/>
        </p:nvSpPr>
        <p:spPr>
          <a:xfrm>
            <a:off x="1206484" y="3457852"/>
            <a:ext cx="292570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Question: What will happen here?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GLSL If Else</a:t>
            </a:r>
            <a:endParaRPr/>
          </a:p>
        </p:txBody>
      </p:sp>
      <p:sp>
        <p:nvSpPr>
          <p:cNvPr id="606" name="Google Shape;606;p39"/>
          <p:cNvSpPr txBox="1"/>
          <p:nvPr>
            <p:ph idx="1" type="body"/>
          </p:nvPr>
        </p:nvSpPr>
        <p:spPr>
          <a:xfrm>
            <a:off x="838200" y="2616122"/>
            <a:ext cx="10515600" cy="2116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Get the code: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en-US" sz="6600"/>
              <a:t>rb.gy/qdtslu</a:t>
            </a:r>
            <a:endParaRPr/>
          </a:p>
        </p:txBody>
      </p:sp>
      <p:sp>
        <p:nvSpPr>
          <p:cNvPr id="607" name="Google Shape;607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608" name="Google Shape;608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121" name="Google Shape;12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8826175" y="104035"/>
            <a:ext cx="3365825" cy="6753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var canvas = document.getElementById("webglcanvas");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var  gl = canvas.getContext("webgl");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vertexShaderSource =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`attribute vec3 a_coords;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void main() {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	gl_Position = vec4(a_coords, 1.0); }`;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fragmentShaderSource =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`void main() {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	gl_FragColor = vec4(1.0, 0.0, 0.0, 1.0); }`;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vsh = gl.createShader( gl.VERTEX_SHADER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gl.shaderSource( vsh, vertexShaderSource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gl.compileShader( vsh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fsh = gl.createShader( gl.FRAGMENT_SHADER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gl.shaderSource( fsh, fragmentShaderSource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gl.compileShader( fsh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prog = gl.createProgram();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gl.attachShader( prog, vsh 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gl.attachShader( prog, fsh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gl.linkProgram( prog 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gl.useProgram(prog);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var a_coords_location = gl.getAttribLocation(prog, "a_coords");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coords = new Float32Array( [0.0, 0.0, 0.0,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         0.0, 0.5, 0.0,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         0.5, 0.0, 0.0]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a_coords_buffer = gl.createBuffer();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gl.bindBuffer(gl.ARRAY_BUFFER, a_coords_buffer);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gl.bufferData(gl.ARRAY_BUFFER, coords, gl.STATIC_DRAW);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gl.vertexAttribPointer(a_coords_location, 3, gl.FLOAT, false, 0, 0);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gl.enableVertexAttribArray(a_coords_location);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gl.clearColor(0.75, 0.75, 0.75, 1.0);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gl.clear(gl.COLOR_BUFFER_BIT);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gl.drawArrays(gl.TRIANGLES, 0, 3); </a:t>
            </a:r>
            <a:endParaRPr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58" y="1235550"/>
            <a:ext cx="7264201" cy="6240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4"/>
          <p:cNvGrpSpPr/>
          <p:nvPr/>
        </p:nvGrpSpPr>
        <p:grpSpPr>
          <a:xfrm>
            <a:off x="6676008" y="1983127"/>
            <a:ext cx="1942702" cy="3164460"/>
            <a:chOff x="390618" y="1933112"/>
            <a:chExt cx="2876365" cy="3164460"/>
          </a:xfrm>
        </p:grpSpPr>
        <p:sp>
          <p:nvSpPr>
            <p:cNvPr id="125" name="Google Shape;125;p4"/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Canvas and WebGL context</a:t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Create and Compile Shaders</a:t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Associate the shader variable</a:t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Define geometry + color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and store it in buffer</a:t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Draw object</a:t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Built-in Functions in GLSL</a:t>
            </a:r>
            <a:endParaRPr/>
          </a:p>
        </p:txBody>
      </p:sp>
      <p:sp>
        <p:nvSpPr>
          <p:cNvPr id="614" name="Google Shape;614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615" name="Google Shape;615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6" name="Google Shape;616;p40"/>
          <p:cNvPicPr preferRelativeResize="0"/>
          <p:nvPr/>
        </p:nvPicPr>
        <p:blipFill rotWithShape="1">
          <a:blip r:embed="rId3">
            <a:alphaModFix/>
          </a:blip>
          <a:srcRect b="5119" l="0" r="0" t="0"/>
          <a:stretch/>
        </p:blipFill>
        <p:spPr>
          <a:xfrm>
            <a:off x="1019175" y="2058140"/>
            <a:ext cx="10334625" cy="1590583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40"/>
          <p:cNvSpPr txBox="1"/>
          <p:nvPr/>
        </p:nvSpPr>
        <p:spPr>
          <a:xfrm>
            <a:off x="2345924" y="5192666"/>
            <a:ext cx="71354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More GLSL built-in functions: </a:t>
            </a:r>
            <a:r>
              <a:rPr lang="en-US" sz="1800" u="sng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https://www.shaderific.com/glsl-functions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18" name="Google Shape;618;p40"/>
          <p:cNvSpPr txBox="1"/>
          <p:nvPr/>
        </p:nvSpPr>
        <p:spPr>
          <a:xfrm>
            <a:off x="3333056" y="3975039"/>
            <a:ext cx="37500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Question: What will happen here?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Assignment - 1</a:t>
            </a:r>
            <a:endParaRPr/>
          </a:p>
        </p:txBody>
      </p:sp>
      <p:sp>
        <p:nvSpPr>
          <p:cNvPr id="624" name="Google Shape;624;p41"/>
          <p:cNvSpPr txBox="1"/>
          <p:nvPr>
            <p:ph idx="1" type="body"/>
          </p:nvPr>
        </p:nvSpPr>
        <p:spPr>
          <a:xfrm>
            <a:off x="838200" y="1825625"/>
            <a:ext cx="6645676" cy="368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/>
              <a:t>Part 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each click, a 2D spiral will keep increasing.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every dot will be a pixel.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outer dots will be bigger than the inner ones depending on the distance from the center.</a:t>
            </a:r>
            <a:endParaRPr/>
          </a:p>
        </p:txBody>
      </p:sp>
      <p:sp>
        <p:nvSpPr>
          <p:cNvPr id="625" name="Google Shape;625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626" name="Google Shape;626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lack dotted spiral symbol simple flat Royalty Free Vector" id="627" name="Google Shape;627;p41"/>
          <p:cNvPicPr preferRelativeResize="0"/>
          <p:nvPr/>
        </p:nvPicPr>
        <p:blipFill rotWithShape="1">
          <a:blip r:embed="rId3">
            <a:alphaModFix/>
          </a:blip>
          <a:srcRect b="10095" l="0" r="0" t="0"/>
          <a:stretch/>
        </p:blipFill>
        <p:spPr>
          <a:xfrm>
            <a:off x="8223681" y="2328908"/>
            <a:ext cx="2743200" cy="2660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Assignment - 1</a:t>
            </a:r>
            <a:endParaRPr/>
          </a:p>
        </p:txBody>
      </p:sp>
      <p:sp>
        <p:nvSpPr>
          <p:cNvPr id="633" name="Google Shape;633;p42"/>
          <p:cNvSpPr txBox="1"/>
          <p:nvPr>
            <p:ph idx="1" type="body"/>
          </p:nvPr>
        </p:nvSpPr>
        <p:spPr>
          <a:xfrm>
            <a:off x="838200" y="1825625"/>
            <a:ext cx="10515600" cy="368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/>
              <a:t>Part 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a 2D scenario [use your imagination]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Minimum 20 triangles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Apply color [using varying]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Have a keyboard interaction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With control statements and/or built-in function</a:t>
            </a:r>
            <a:endParaRPr/>
          </a:p>
        </p:txBody>
      </p:sp>
      <p:sp>
        <p:nvSpPr>
          <p:cNvPr id="634" name="Google Shape;634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635" name="Google Shape;635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Assignment – 1</a:t>
            </a:r>
            <a:endParaRPr/>
          </a:p>
        </p:txBody>
      </p:sp>
      <p:sp>
        <p:nvSpPr>
          <p:cNvPr id="641" name="Google Shape;641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Viva</a:t>
            </a:r>
            <a:endParaRPr/>
          </a:p>
        </p:txBody>
      </p:sp>
      <p:sp>
        <p:nvSpPr>
          <p:cNvPr id="642" name="Google Shape;642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643" name="Google Shape;643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135" name="Google Shape;1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8826175" y="104035"/>
            <a:ext cx="3365825" cy="6753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var canvas = document.getElementById("webglcanvas");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var  gl = canvas.getContext("webgl");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vertexShaderSource =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`attribute vec3 a_coords;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 void main() {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     	gl_Position = vec4(a_coords, 1.0); }`;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fragmentShaderSource =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`void main() {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     	gl_FragColor = vec4(1.0, 0.0, 0.0, 1.0); }`;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vsh = gl.createShader( gl.VERTEX_SHADER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gl.shaderSource( vsh, vertexShaderSource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gl.compileShader( vsh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fsh = gl.createShader( gl.FRAGMENT_SHADER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gl.shaderSource( fsh, fragmentShaderSource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gl.compileShader( fsh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prog = gl.createProgram();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gl.attachShader( prog, vsh 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gl.attachShader( prog, fsh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gl.linkProgram( prog 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gl.useProgram(prog);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var a_coords_location = gl.getAttribLocation(prog, "a_coords");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coords = new Float32Array( [0.0, 0.0, 0.0,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         0.0, 0.5, 0.0,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         0.5, 0.0, 0.0]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a_coords_buffer = gl.createBuffer();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gl.bindBuffer(gl.ARRAY_BUFFER, a_coords_buffer);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gl.bufferData(gl.ARRAY_BUFFER, coords, gl.STATIC_DRAW);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gl.vertexAttribPointer(a_coords_location, 3, gl.FLOAT, false, 0, 0);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gl.enableVertexAttribArray(a_coords_location);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gl.clearColor(0.75, 0.75, 0.75, 1.0);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gl.clear(gl.COLOR_BUFFER_BIT);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gl.drawArrays(gl.TRIANGLES, 0, 3); </a:t>
            </a: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677" y="354259"/>
            <a:ext cx="5718921" cy="25396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5"/>
          <p:cNvGrpSpPr/>
          <p:nvPr/>
        </p:nvGrpSpPr>
        <p:grpSpPr>
          <a:xfrm>
            <a:off x="6676008" y="1983127"/>
            <a:ext cx="1942702" cy="3164460"/>
            <a:chOff x="390618" y="1933112"/>
            <a:chExt cx="2876365" cy="3164460"/>
          </a:xfrm>
        </p:grpSpPr>
        <p:sp>
          <p:nvSpPr>
            <p:cNvPr id="139" name="Google Shape;139;p5"/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Canvas and WebGL context</a:t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and Compile Shaders</a:t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Associate the shader variable</a:t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Define geometry + color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and store it in buffer</a:t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Draw object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149" name="Google Shape;14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6"/>
          <p:cNvSpPr txBox="1"/>
          <p:nvPr/>
        </p:nvSpPr>
        <p:spPr>
          <a:xfrm>
            <a:off x="8826175" y="104035"/>
            <a:ext cx="3365825" cy="6753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var canvas = document.getElementById("webglcanvas");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var  gl = canvas.getContext("webgl");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vertexShaderSource =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`attribute vec3 a_coords;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 void main() {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     	gl_Position = vec4(a_coords, 1.0); }`;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fragmentShaderSource =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`void main() {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     	gl_FragColor = vec4(1.0, 0.0, 0.0, 1.0); }`;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vsh = gl.createShader( gl.VERTEX_SHADER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gl.shaderSource( vsh, vertexShaderSource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gl.compileShader( vsh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fsh = gl.createShader( gl.FRAGMENT_SHADER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gl.shaderSource( fsh, fragmentShaderSource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gl.compileShader( fsh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prog = gl.createProgram();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gl.attachShader( prog, vsh 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gl.attachShader( prog, fsh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gl.linkProgram( prog 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gl.useProgram(prog);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var a_coords_location = gl.getAttribLocation(prog, "a_coords");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coords = new Float32Array( [0.0, 0.0, 0.0,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         0.0, 0.5, 0.0,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         0.5, 0.0, 0.0]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a_coords_buffer = gl.createBuffer();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gl.bindBuffer(gl.ARRAY_BUFFER, a_coords_buffer);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gl.bufferData(gl.ARRAY_BUFFER, coords, gl.STATIC_DRAW);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gl.vertexAttribPointer(a_coords_location, 3, gl.FLOAT, false, 0, 0);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gl.enableVertexAttribArray(a_coords_location);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gl.clearColor(0.75, 0.75, 0.75, 1.0);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gl.clear(gl.COLOR_BUFFER_BIT);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gl.drawArrays(gl.TRIANGLES, 0, 3); </a:t>
            </a:r>
            <a:endParaRPr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677" y="354259"/>
            <a:ext cx="5718921" cy="2539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677" y="2985149"/>
            <a:ext cx="5718921" cy="16155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6"/>
          <p:cNvGrpSpPr/>
          <p:nvPr/>
        </p:nvGrpSpPr>
        <p:grpSpPr>
          <a:xfrm>
            <a:off x="6676008" y="1983127"/>
            <a:ext cx="1942702" cy="3164460"/>
            <a:chOff x="390618" y="1933112"/>
            <a:chExt cx="2876365" cy="3164460"/>
          </a:xfrm>
        </p:grpSpPr>
        <p:sp>
          <p:nvSpPr>
            <p:cNvPr id="154" name="Google Shape;154;p6"/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Canvas and WebGL context</a:t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and Compile Shaders</a:t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Associate the shader variable</a:t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Define geometry + color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and store it in buffer</a:t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Draw object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164" name="Google Shape;16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7"/>
          <p:cNvSpPr txBox="1"/>
          <p:nvPr/>
        </p:nvSpPr>
        <p:spPr>
          <a:xfrm>
            <a:off x="8826175" y="104035"/>
            <a:ext cx="3365825" cy="6753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var canvas = document.getElementById("webglcanvas");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var  gl = canvas.getContext("webgl");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vertexShaderSource =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`attribute vec3 a_coords;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 void main() {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     	gl_Position = vec4(a_coords, 1.0); }`;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fragmentShaderSource =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`void main() {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     	gl_FragColor = vec4(1.0, 0.0, 0.0, 1.0); }`;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vsh = gl.createShader( gl.VERTEX_SHADER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gl.shaderSource( vsh, vertexShaderSource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gl.compileShader( vsh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fsh = gl.createShader( gl.FRAGMENT_SHADER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gl.shaderSource( fsh, fragmentShaderSource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gl.compileShader( fsh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prog = gl.createProgram();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gl.attachShader( prog, vsh 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gl.attachShader( prog, fsh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gl.linkProgram( prog 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gl.useProgram(prog);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var a_coords_location = gl.getAttribLocation(prog, "a_coords");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coords = new Float32Array( [0.0, 0.0, 0.0,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         0.0, 0.5, 0.0,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         0.5, 0.0, 0.0]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a_coords_buffer = gl.createBuffer();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gl.bindBuffer(gl.ARRAY_BUFFER, a_coords_buffer);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gl.bufferData(gl.ARRAY_BUFFER, coords, gl.STATIC_DRAW);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gl.vertexAttribPointer(a_coords_location, 3, gl.FLOAT, false, 0, 0);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gl.enableVertexAttribArray(a_coords_location);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gl.clearColor(0.75, 0.75, 0.75, 1.0);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gl.clear(gl.COLOR_BUFFER_BIT);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gl.drawArrays(gl.TRIANGLES, 0, 3); </a:t>
            </a:r>
            <a:endParaRPr/>
          </a:p>
        </p:txBody>
      </p:sp>
      <p:pic>
        <p:nvPicPr>
          <p:cNvPr id="166" name="Google Shape;1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677" y="354259"/>
            <a:ext cx="5718921" cy="2539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677" y="2985149"/>
            <a:ext cx="5718921" cy="1615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6675" y="4692013"/>
            <a:ext cx="3733923" cy="1486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7"/>
          <p:cNvGrpSpPr/>
          <p:nvPr/>
        </p:nvGrpSpPr>
        <p:grpSpPr>
          <a:xfrm>
            <a:off x="6676008" y="1983127"/>
            <a:ext cx="1942702" cy="3164460"/>
            <a:chOff x="390618" y="1933112"/>
            <a:chExt cx="2876365" cy="3164460"/>
          </a:xfrm>
        </p:grpSpPr>
        <p:sp>
          <p:nvSpPr>
            <p:cNvPr id="170" name="Google Shape;170;p7"/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Canvas and WebGL context</a:t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and Compile Shaders</a:t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Associate the shader variable</a:t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Define geometry + color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and store it in buffer</a:t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Draw object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180" name="Google Shape;18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8"/>
          <p:cNvSpPr txBox="1"/>
          <p:nvPr/>
        </p:nvSpPr>
        <p:spPr>
          <a:xfrm>
            <a:off x="8826175" y="104035"/>
            <a:ext cx="3365825" cy="6753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var canvas = document.getElementById("webglcanvas");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var  gl = canvas.getContext("webgl");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vertexShaderSource =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`attribute vec3 a_coords;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 void main() {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     	gl_Position = vec4(a_coords, 1.0); }`;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fragmentShaderSource =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`void main() {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     	gl_FragColor = vec4(1.0, 0.0, 0.0, 1.0); }`;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vsh = gl.createShader( gl.VERTEX_SHADER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gl.shaderSource( vsh, vertexShaderSource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gl.compileShader( vsh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fsh = gl.createShader( gl.FRAGMENT_SHADER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gl.shaderSource( fsh, fragmentShaderSource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gl.compileShader( fsh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prog = gl.createProgram();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gl.attachShader( prog, vsh 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gl.attachShader( prog, fsh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gl.linkProgram( prog 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gl.useProgram(prog);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Arial"/>
                <a:ea typeface="Arial"/>
                <a:cs typeface="Arial"/>
                <a:sym typeface="Arial"/>
              </a:rPr>
              <a:t> var a_coords_location = gl.getAttribLocation(prog, "a_coords");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coords = new Float32Array( [0.0, 0.0, 0.0,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         0.0, 0.5, 0.0,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         0.5, 0.0, 0.0]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a_coords_buffer = gl.createBuffer();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gl.bindBuffer(gl.ARRAY_BUFFER, a_coords_buffer);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gl.bufferData(gl.ARRAY_BUFFER, coords, gl.STATIC_DRAW);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gl.vertexAttribPointer(a_coords_location, 3, gl.FLOAT, false, 0, 0);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gl.enableVertexAttribArray(a_coords_location);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gl.clearColor(0.75, 0.75, 0.75, 1.0);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gl.clear(gl.COLOR_BUFFER_BIT);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gl.drawArrays(gl.TRIANGLES, 0, 3); </a:t>
            </a:r>
            <a:endParaRPr/>
          </a:p>
        </p:txBody>
      </p:sp>
      <p:pic>
        <p:nvPicPr>
          <p:cNvPr id="182" name="Google Shape;1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81" y="2466654"/>
            <a:ext cx="5723480" cy="587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8"/>
          <p:cNvGrpSpPr/>
          <p:nvPr/>
        </p:nvGrpSpPr>
        <p:grpSpPr>
          <a:xfrm>
            <a:off x="6676008" y="1983127"/>
            <a:ext cx="1942702" cy="3164460"/>
            <a:chOff x="390618" y="1933112"/>
            <a:chExt cx="2876365" cy="3164460"/>
          </a:xfrm>
        </p:grpSpPr>
        <p:sp>
          <p:nvSpPr>
            <p:cNvPr id="184" name="Google Shape;184;p8"/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Canvas and WebGL context</a:t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and Compile Shaders</a:t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Associate the shader variable</a:t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Define geometry + color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and store it in buffer</a:t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Draw object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/>
          <p:nvPr>
            <p:ph idx="11" type="ftr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Jubair | CSE | AUST</a:t>
            </a:r>
            <a:endParaRPr/>
          </a:p>
        </p:txBody>
      </p:sp>
      <p:sp>
        <p:nvSpPr>
          <p:cNvPr id="194" name="Google Shape;19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5" name="Google Shape;195;p9"/>
          <p:cNvGrpSpPr/>
          <p:nvPr/>
        </p:nvGrpSpPr>
        <p:grpSpPr>
          <a:xfrm>
            <a:off x="6676008" y="1983127"/>
            <a:ext cx="1942702" cy="3164460"/>
            <a:chOff x="390618" y="1933112"/>
            <a:chExt cx="2876365" cy="3164460"/>
          </a:xfrm>
        </p:grpSpPr>
        <p:sp>
          <p:nvSpPr>
            <p:cNvPr id="196" name="Google Shape;196;p9"/>
            <p:cNvSpPr/>
            <p:nvPr/>
          </p:nvSpPr>
          <p:spPr>
            <a:xfrm>
              <a:off x="390618" y="1933112"/>
              <a:ext cx="2876365" cy="517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Canvas and WebGL context</a:t>
              </a: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390618" y="2485747"/>
              <a:ext cx="2876365" cy="816752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and Compile Shaders</a:t>
              </a: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390618" y="3338002"/>
              <a:ext cx="2876365" cy="535672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Associate the shader variable</a:t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390618" y="3918064"/>
              <a:ext cx="2876365" cy="851019"/>
            </a:xfrm>
            <a:prstGeom prst="rect">
              <a:avLst/>
            </a:prstGeom>
            <a:solidFill>
              <a:srgbClr val="F484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Define geometry + color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store it in buffer</a:t>
              </a: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390618" y="4813473"/>
              <a:ext cx="2876365" cy="2840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Draw object</a:t>
              </a:r>
              <a:endParaRPr/>
            </a:p>
          </p:txBody>
        </p:sp>
      </p:grpSp>
      <p:sp>
        <p:nvSpPr>
          <p:cNvPr id="201" name="Google Shape;201;p9"/>
          <p:cNvSpPr txBox="1"/>
          <p:nvPr/>
        </p:nvSpPr>
        <p:spPr>
          <a:xfrm>
            <a:off x="8826175" y="104035"/>
            <a:ext cx="3365825" cy="6753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var canvas = document.getElementById("webglcanvas");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var  gl = canvas.getContext("webgl");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vertexShaderSource =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`attribute vec3 a_coords;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 void main() {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     	gl_Position = vec4(a_coords, 1.0); }`;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fragmentShaderSource =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`void main() {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        	gl_FragColor = vec4(1.0, 0.0, 0.0, 1.0); }`;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vsh = gl.createShader( gl.VERTEX_SHADER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gl.shaderSource( vsh, vertexShaderSource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gl.compileShader( vsh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fsh = gl.createShader( gl.FRAGMENT_SHADER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gl.shaderSource( fsh, fragmentShaderSource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gl.compileShader( fsh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var prog = gl.createProgram();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gl.attachShader( prog, vsh 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gl.attachShader( prog, fsh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gl.linkProgram( prog 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gl.useProgram(prog);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Arial"/>
                <a:ea typeface="Arial"/>
                <a:cs typeface="Arial"/>
                <a:sym typeface="Arial"/>
              </a:rPr>
              <a:t> var a_coords_location = gl.getAttribLocation(prog, "a_coords");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484EC"/>
                </a:highlight>
                <a:latin typeface="Arial"/>
                <a:ea typeface="Arial"/>
                <a:cs typeface="Arial"/>
                <a:sym typeface="Arial"/>
              </a:rPr>
              <a:t>var coords = new Float32Array( [0.0, 0.0, 0.0,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484EC"/>
                </a:highlight>
                <a:latin typeface="Arial"/>
                <a:ea typeface="Arial"/>
                <a:cs typeface="Arial"/>
                <a:sym typeface="Arial"/>
              </a:rPr>
              <a:t>	                        0.0, 0.5, 0.0,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highlight>
                  <a:srgbClr val="F484EC"/>
                </a:highlight>
                <a:latin typeface="Arial"/>
                <a:ea typeface="Arial"/>
                <a:cs typeface="Arial"/>
                <a:sym typeface="Arial"/>
              </a:rPr>
              <a:t>	                        0.5, 0.0, 0.0] 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484E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a_coords_buffer = gl.createBuffer();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gl.bindBuffer(gl.ARRAY_BUFFER, a_coords_buffer);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gl.bufferData(gl.ARRAY_BUFFER, coords, gl.STATIC_DRAW);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gl.vertexAttribPointer(a_coords_location, 3, gl.FLOAT, false, 0, 0);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gl.enableVertexAttribArray(a_coords_location);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gl.clearColor(0.75, 0.75, 0.75, 1.0);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gl.clear(gl.COLOR_BUFFER_BIT);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gl.drawArrays(gl.TRIANGLES, 0, 3); </a:t>
            </a:r>
            <a:endParaRPr/>
          </a:p>
        </p:txBody>
      </p:sp>
      <p:pic>
        <p:nvPicPr>
          <p:cNvPr id="202" name="Google Shape;2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218" y="2693008"/>
            <a:ext cx="6165907" cy="788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2020-12-27T13:57:30Z</dcterms:created>
  <dc:creator>TEL-Workshop-02</dc:creator>
</cp:coreProperties>
</file>