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9" r:id="rId2"/>
    <p:sldId id="281" r:id="rId3"/>
    <p:sldId id="280" r:id="rId4"/>
    <p:sldId id="282" r:id="rId5"/>
    <p:sldId id="285" r:id="rId6"/>
    <p:sldId id="284" r:id="rId7"/>
    <p:sldId id="288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5" r:id="rId25"/>
    <p:sldId id="286" r:id="rId26"/>
    <p:sldId id="278" r:id="rId27"/>
    <p:sldId id="287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E3641-DBB2-4304-A468-0DF27342FDB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8B28E-EB15-4169-B5E5-B9C27AAA4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F414E4A-B707-41B7-993D-C44A89623B9E}" type="slidenum">
              <a:rPr lang="en-US" altLang="en-US" sz="120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02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2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81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hangingPunct="1"/>
            <a:fld id="{5847D414-8BA0-4B7D-BF45-5D7427C82072}" type="slidenum">
              <a:rPr lang="en-US" altLang="en-US" sz="1200">
                <a:solidFill>
                  <a:srgbClr val="000000"/>
                </a:solidFill>
              </a:rPr>
              <a:pPr algn="r" defTabSz="914400" eaLnBrk="1" hangingPunct="1"/>
              <a:t>26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27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9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DDD7CFE-AAA0-4E37-9965-1C059780E52D}" type="slidenum">
              <a:rPr lang="en-US" altLang="en-US" sz="1200">
                <a:solidFill>
                  <a:srgbClr val="000000"/>
                </a:solidFill>
              </a:rPr>
              <a:pPr/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03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3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6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15A9D2E-C7BB-4D37-B147-93AB97BFA5FA}" type="slidenum">
              <a:rPr lang="en-US" altLang="en-US" sz="1200">
                <a:solidFill>
                  <a:srgbClr val="000000"/>
                </a:solidFill>
              </a:rPr>
              <a:pPr/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04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4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05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B3B2EE7-CC8A-413F-965D-1BC5A05B4039}" type="slidenum">
              <a:rPr lang="en-US" altLang="en-US" sz="1200">
                <a:solidFill>
                  <a:srgbClr val="000000"/>
                </a:solidFill>
              </a:rPr>
              <a:pPr/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05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5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72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2906A0A-FCD2-45F4-A0F7-A38C8940CAF8}" type="slidenum">
              <a:rPr lang="en-US" altLang="en-US" sz="1200">
                <a:solidFill>
                  <a:srgbClr val="000000"/>
                </a:solidFill>
              </a:rPr>
              <a:pPr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06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6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17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375EE09-23C5-4916-9A2B-0F44C4831AB5}" type="slidenum">
              <a:rPr lang="en-US" altLang="en-US" sz="1200">
                <a:solidFill>
                  <a:srgbClr val="000000"/>
                </a:solidFill>
              </a:rPr>
              <a:pPr/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07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7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1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72F472-713D-4A51-B108-54C9429DC432}" type="slidenum">
              <a:rPr lang="en-US" altLang="en-US" sz="1200">
                <a:solidFill>
                  <a:srgbClr val="000000"/>
                </a:solidFill>
              </a:rPr>
              <a:pPr/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08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8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4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E7D6CCA-B53E-4D2D-999B-22744B85826A}" type="slidenum">
              <a:rPr lang="en-US" altLang="en-US" sz="1200">
                <a:solidFill>
                  <a:srgbClr val="000000"/>
                </a:solidFill>
              </a:rPr>
              <a:pPr/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09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9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19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hangingPunct="1"/>
            <a:fld id="{5FD8AC81-C1CF-4682-A8AF-B50C18150AF4}" type="slidenum">
              <a:rPr lang="en-US" altLang="en-US" sz="1200">
                <a:solidFill>
                  <a:srgbClr val="000000"/>
                </a:solidFill>
              </a:rPr>
              <a:pPr algn="r" defTabSz="914400" eaLnBrk="1" hangingPunct="1"/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21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7D3-F6D3-467F-AE2F-6D41A105FF5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7EDA-788C-4E9A-890A-F8EAE09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8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7D3-F6D3-467F-AE2F-6D41A105FF5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7EDA-788C-4E9A-890A-F8EAE09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7D3-F6D3-467F-AE2F-6D41A105FF5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7EDA-788C-4E9A-890A-F8EAE09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1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7D3-F6D3-467F-AE2F-6D41A105FF5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7EDA-788C-4E9A-890A-F8EAE09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7D3-F6D3-467F-AE2F-6D41A105FF5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7EDA-788C-4E9A-890A-F8EAE09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7D3-F6D3-467F-AE2F-6D41A105FF5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7EDA-788C-4E9A-890A-F8EAE09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2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7D3-F6D3-467F-AE2F-6D41A105FF5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7EDA-788C-4E9A-890A-F8EAE09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7D3-F6D3-467F-AE2F-6D41A105FF5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7EDA-788C-4E9A-890A-F8EAE09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7D3-F6D3-467F-AE2F-6D41A105FF5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7EDA-788C-4E9A-890A-F8EAE09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7D3-F6D3-467F-AE2F-6D41A105FF5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7EDA-788C-4E9A-890A-F8EAE09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7D3-F6D3-467F-AE2F-6D41A105FF5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7EDA-788C-4E9A-890A-F8EAE09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47D3-F6D3-467F-AE2F-6D41A105FF54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7EDA-788C-4E9A-890A-F8EAE09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9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9AFC-0C7B-4296-8FCB-F16083E2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Morphological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36689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619"/>
    </mc:Choice>
    <mc:Fallback>
      <p:transition spd="slow" advTm="516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1"/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Dilation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3B73C33F-55B1-4D9A-8450-FFB29075F71B}" type="slidenum">
              <a:rPr lang="en-US" altLang="en-US" sz="1400">
                <a:solidFill>
                  <a:srgbClr val="3333CC"/>
                </a:solidFill>
              </a:rPr>
              <a:pPr algn="r" eaLnBrk="1" hangingPunct="1"/>
              <a:t>10</a:t>
            </a:fld>
            <a:endParaRPr lang="en-US" altLang="en-US" sz="1400">
              <a:solidFill>
                <a:srgbClr val="3333CC"/>
              </a:solidFill>
            </a:endParaRPr>
          </a:p>
        </p:txBody>
      </p:sp>
      <p:graphicFrame>
        <p:nvGraphicFramePr>
          <p:cNvPr id="46084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959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38960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46097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972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38973" name="Group 29"/>
          <p:cNvGrpSpPr>
            <a:grpSpLocks/>
          </p:cNvGrpSpPr>
          <p:nvPr/>
        </p:nvGrpSpPr>
        <p:grpSpPr bwMode="auto">
          <a:xfrm>
            <a:off x="5638801" y="2667001"/>
            <a:ext cx="1825625" cy="1901825"/>
            <a:chOff x="2592" y="1680"/>
            <a:chExt cx="1150" cy="1198"/>
          </a:xfrm>
        </p:grpSpPr>
        <p:sp>
          <p:nvSpPr>
            <p:cNvPr id="338975" name="Rectangle 30"/>
            <p:cNvSpPr>
              <a:spLocks noChangeArrowheads="1"/>
            </p:cNvSpPr>
            <p:nvPr/>
          </p:nvSpPr>
          <p:spPr bwMode="auto">
            <a:xfrm>
              <a:off x="3359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38976" name="Rectangle 31"/>
            <p:cNvSpPr>
              <a:spLocks noChangeArrowheads="1"/>
            </p:cNvSpPr>
            <p:nvPr/>
          </p:nvSpPr>
          <p:spPr bwMode="auto">
            <a:xfrm>
              <a:off x="2975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38977" name="Rectangle 32"/>
            <p:cNvSpPr>
              <a:spLocks noChangeArrowheads="1"/>
            </p:cNvSpPr>
            <p:nvPr/>
          </p:nvSpPr>
          <p:spPr bwMode="auto">
            <a:xfrm>
              <a:off x="2592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38978" name="Line 33"/>
            <p:cNvSpPr>
              <a:spLocks noChangeShapeType="1"/>
            </p:cNvSpPr>
            <p:nvPr/>
          </p:nvSpPr>
          <p:spPr bwMode="auto">
            <a:xfrm>
              <a:off x="2592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79" name="Line 34"/>
            <p:cNvSpPr>
              <a:spLocks noChangeShapeType="1"/>
            </p:cNvSpPr>
            <p:nvPr/>
          </p:nvSpPr>
          <p:spPr bwMode="auto">
            <a:xfrm>
              <a:off x="2592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0" name="Line 35"/>
            <p:cNvSpPr>
              <a:spLocks noChangeShapeType="1"/>
            </p:cNvSpPr>
            <p:nvPr/>
          </p:nvSpPr>
          <p:spPr bwMode="auto">
            <a:xfrm>
              <a:off x="2592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1" name="Line 36"/>
            <p:cNvSpPr>
              <a:spLocks noChangeShapeType="1"/>
            </p:cNvSpPr>
            <p:nvPr/>
          </p:nvSpPr>
          <p:spPr bwMode="auto">
            <a:xfrm>
              <a:off x="2975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2" name="Line 37"/>
            <p:cNvSpPr>
              <a:spLocks noChangeShapeType="1"/>
            </p:cNvSpPr>
            <p:nvPr/>
          </p:nvSpPr>
          <p:spPr bwMode="auto">
            <a:xfrm>
              <a:off x="3359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3" name="Line 38"/>
            <p:cNvSpPr>
              <a:spLocks noChangeShapeType="1"/>
            </p:cNvSpPr>
            <p:nvPr/>
          </p:nvSpPr>
          <p:spPr bwMode="auto">
            <a:xfrm>
              <a:off x="3743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4" name="AutoShape 39"/>
            <p:cNvSpPr>
              <a:spLocks noChangeArrowheads="1"/>
            </p:cNvSpPr>
            <p:nvPr/>
          </p:nvSpPr>
          <p:spPr bwMode="auto">
            <a:xfrm>
              <a:off x="3024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38985" name="AutoShape 40"/>
            <p:cNvSpPr>
              <a:spLocks noChangeArrowheads="1"/>
            </p:cNvSpPr>
            <p:nvPr/>
          </p:nvSpPr>
          <p:spPr bwMode="auto">
            <a:xfrm>
              <a:off x="3024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338974" name="Rectangle 20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74924"/>
      </p:ext>
    </p:extLst>
  </p:cSld>
  <p:clrMapOvr>
    <a:masterClrMapping/>
  </p:clrMapOvr>
  <p:transition spd="med" advTm="2719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Text Box 1"/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Dilation</a:t>
            </a:r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2907E4E-209C-4145-90ED-66F9E71F437A}" type="slidenum">
              <a:rPr lang="en-US" altLang="en-US" sz="1400">
                <a:solidFill>
                  <a:srgbClr val="3333CC"/>
                </a:solidFill>
              </a:rPr>
              <a:pPr algn="r" eaLnBrk="1" hangingPunct="1"/>
              <a:t>11</a:t>
            </a:fld>
            <a:endParaRPr lang="en-US" altLang="en-US" sz="1400">
              <a:solidFill>
                <a:srgbClr val="3333CC"/>
              </a:solidFill>
            </a:endParaRPr>
          </a:p>
        </p:txBody>
      </p:sp>
      <p:graphicFrame>
        <p:nvGraphicFramePr>
          <p:cNvPr id="47108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47121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996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39997" name="Group 29"/>
          <p:cNvGrpSpPr>
            <a:grpSpLocks/>
          </p:cNvGrpSpPr>
          <p:nvPr/>
        </p:nvGrpSpPr>
        <p:grpSpPr bwMode="auto">
          <a:xfrm>
            <a:off x="6248401" y="2667001"/>
            <a:ext cx="1825625" cy="1901825"/>
            <a:chOff x="2976" y="1680"/>
            <a:chExt cx="1150" cy="1198"/>
          </a:xfrm>
        </p:grpSpPr>
        <p:sp>
          <p:nvSpPr>
            <p:cNvPr id="339999" name="Rectangle 30"/>
            <p:cNvSpPr>
              <a:spLocks noChangeArrowheads="1"/>
            </p:cNvSpPr>
            <p:nvPr/>
          </p:nvSpPr>
          <p:spPr bwMode="auto">
            <a:xfrm>
              <a:off x="3743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0000" name="Rectangle 31"/>
            <p:cNvSpPr>
              <a:spLocks noChangeArrowheads="1"/>
            </p:cNvSpPr>
            <p:nvPr/>
          </p:nvSpPr>
          <p:spPr bwMode="auto">
            <a:xfrm>
              <a:off x="3360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0001" name="Rectangle 32"/>
            <p:cNvSpPr>
              <a:spLocks noChangeArrowheads="1"/>
            </p:cNvSpPr>
            <p:nvPr/>
          </p:nvSpPr>
          <p:spPr bwMode="auto">
            <a:xfrm>
              <a:off x="2976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0002" name="Line 33"/>
            <p:cNvSpPr>
              <a:spLocks noChangeShapeType="1"/>
            </p:cNvSpPr>
            <p:nvPr/>
          </p:nvSpPr>
          <p:spPr bwMode="auto">
            <a:xfrm>
              <a:off x="2976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03" name="Line 34"/>
            <p:cNvSpPr>
              <a:spLocks noChangeShapeType="1"/>
            </p:cNvSpPr>
            <p:nvPr/>
          </p:nvSpPr>
          <p:spPr bwMode="auto">
            <a:xfrm>
              <a:off x="2976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04" name="Line 35"/>
            <p:cNvSpPr>
              <a:spLocks noChangeShapeType="1"/>
            </p:cNvSpPr>
            <p:nvPr/>
          </p:nvSpPr>
          <p:spPr bwMode="auto">
            <a:xfrm>
              <a:off x="2976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05" name="Line 36"/>
            <p:cNvSpPr>
              <a:spLocks noChangeShapeType="1"/>
            </p:cNvSpPr>
            <p:nvPr/>
          </p:nvSpPr>
          <p:spPr bwMode="auto">
            <a:xfrm>
              <a:off x="3360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06" name="Line 37"/>
            <p:cNvSpPr>
              <a:spLocks noChangeShapeType="1"/>
            </p:cNvSpPr>
            <p:nvPr/>
          </p:nvSpPr>
          <p:spPr bwMode="auto">
            <a:xfrm>
              <a:off x="3743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07" name="Line 38"/>
            <p:cNvSpPr>
              <a:spLocks noChangeShapeType="1"/>
            </p:cNvSpPr>
            <p:nvPr/>
          </p:nvSpPr>
          <p:spPr bwMode="auto">
            <a:xfrm>
              <a:off x="4127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08" name="AutoShape 39"/>
            <p:cNvSpPr>
              <a:spLocks noChangeArrowheads="1"/>
            </p:cNvSpPr>
            <p:nvPr/>
          </p:nvSpPr>
          <p:spPr bwMode="auto">
            <a:xfrm>
              <a:off x="3407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40009" name="AutoShape 40"/>
            <p:cNvSpPr>
              <a:spLocks noChangeArrowheads="1"/>
            </p:cNvSpPr>
            <p:nvPr/>
          </p:nvSpPr>
          <p:spPr bwMode="auto">
            <a:xfrm>
              <a:off x="3407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339998" name="Rectangle 20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31897"/>
      </p:ext>
    </p:extLst>
  </p:cSld>
  <p:clrMapOvr>
    <a:masterClrMapping/>
  </p:clrMapOvr>
  <p:transition spd="med" advTm="1268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1"/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Dilation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971FFDE-F517-4B56-9EBE-701F8CF88082}" type="slidenum">
              <a:rPr lang="en-US" altLang="en-US" sz="1400">
                <a:solidFill>
                  <a:srgbClr val="3333CC"/>
                </a:solidFill>
              </a:rPr>
              <a:pPr algn="r" eaLnBrk="1" hangingPunct="1"/>
              <a:t>12</a:t>
            </a:fld>
            <a:endParaRPr lang="en-US" altLang="en-US" sz="1400">
              <a:solidFill>
                <a:srgbClr val="3333CC"/>
              </a:solidFill>
            </a:endParaRPr>
          </a:p>
        </p:txBody>
      </p:sp>
      <p:graphicFrame>
        <p:nvGraphicFramePr>
          <p:cNvPr id="48132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41008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48145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1020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41021" name="Group 29"/>
          <p:cNvGrpSpPr>
            <a:grpSpLocks/>
          </p:cNvGrpSpPr>
          <p:nvPr/>
        </p:nvGrpSpPr>
        <p:grpSpPr bwMode="auto">
          <a:xfrm>
            <a:off x="6858001" y="2667001"/>
            <a:ext cx="1825625" cy="1901825"/>
            <a:chOff x="3360" y="1680"/>
            <a:chExt cx="1150" cy="1198"/>
          </a:xfrm>
        </p:grpSpPr>
        <p:sp>
          <p:nvSpPr>
            <p:cNvPr id="341023" name="Rectangle 30"/>
            <p:cNvSpPr>
              <a:spLocks noChangeArrowheads="1"/>
            </p:cNvSpPr>
            <p:nvPr/>
          </p:nvSpPr>
          <p:spPr bwMode="auto">
            <a:xfrm>
              <a:off x="4127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1024" name="Rectangle 31"/>
            <p:cNvSpPr>
              <a:spLocks noChangeArrowheads="1"/>
            </p:cNvSpPr>
            <p:nvPr/>
          </p:nvSpPr>
          <p:spPr bwMode="auto">
            <a:xfrm>
              <a:off x="3744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1025" name="Rectangle 32"/>
            <p:cNvSpPr>
              <a:spLocks noChangeArrowheads="1"/>
            </p:cNvSpPr>
            <p:nvPr/>
          </p:nvSpPr>
          <p:spPr bwMode="auto">
            <a:xfrm>
              <a:off x="3360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1026" name="Line 33"/>
            <p:cNvSpPr>
              <a:spLocks noChangeShapeType="1"/>
            </p:cNvSpPr>
            <p:nvPr/>
          </p:nvSpPr>
          <p:spPr bwMode="auto">
            <a:xfrm>
              <a:off x="3360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27" name="Line 34"/>
            <p:cNvSpPr>
              <a:spLocks noChangeShapeType="1"/>
            </p:cNvSpPr>
            <p:nvPr/>
          </p:nvSpPr>
          <p:spPr bwMode="auto">
            <a:xfrm>
              <a:off x="3360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28" name="Line 35"/>
            <p:cNvSpPr>
              <a:spLocks noChangeShapeType="1"/>
            </p:cNvSpPr>
            <p:nvPr/>
          </p:nvSpPr>
          <p:spPr bwMode="auto">
            <a:xfrm>
              <a:off x="3360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29" name="Line 36"/>
            <p:cNvSpPr>
              <a:spLocks noChangeShapeType="1"/>
            </p:cNvSpPr>
            <p:nvPr/>
          </p:nvSpPr>
          <p:spPr bwMode="auto">
            <a:xfrm>
              <a:off x="3744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30" name="Line 37"/>
            <p:cNvSpPr>
              <a:spLocks noChangeShapeType="1"/>
            </p:cNvSpPr>
            <p:nvPr/>
          </p:nvSpPr>
          <p:spPr bwMode="auto">
            <a:xfrm>
              <a:off x="4127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31" name="Line 38"/>
            <p:cNvSpPr>
              <a:spLocks noChangeShapeType="1"/>
            </p:cNvSpPr>
            <p:nvPr/>
          </p:nvSpPr>
          <p:spPr bwMode="auto">
            <a:xfrm>
              <a:off x="4511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32" name="AutoShape 39"/>
            <p:cNvSpPr>
              <a:spLocks noChangeArrowheads="1"/>
            </p:cNvSpPr>
            <p:nvPr/>
          </p:nvSpPr>
          <p:spPr bwMode="auto">
            <a:xfrm>
              <a:off x="3792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41033" name="AutoShape 40"/>
            <p:cNvSpPr>
              <a:spLocks noChangeArrowheads="1"/>
            </p:cNvSpPr>
            <p:nvPr/>
          </p:nvSpPr>
          <p:spPr bwMode="auto">
            <a:xfrm>
              <a:off x="3792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341022" name="Rectangle 20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66757"/>
      </p:ext>
    </p:extLst>
  </p:cSld>
  <p:clrMapOvr>
    <a:masterClrMapping/>
  </p:clrMapOvr>
  <p:transition spd="med" advTm="15844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1"/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Dilation</a:t>
            </a: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5CE9586C-A437-4F3E-BB3C-022FF5D78BD6}" type="slidenum">
              <a:rPr lang="en-US" altLang="en-US" sz="1400">
                <a:solidFill>
                  <a:srgbClr val="3333CC"/>
                </a:solidFill>
              </a:rPr>
              <a:pPr algn="r" eaLnBrk="1" hangingPunct="1"/>
              <a:t>13</a:t>
            </a:fld>
            <a:endParaRPr lang="en-US" altLang="en-US" sz="1400">
              <a:solidFill>
                <a:srgbClr val="3333CC"/>
              </a:solidFill>
            </a:endParaRPr>
          </a:p>
        </p:txBody>
      </p:sp>
      <p:graphicFrame>
        <p:nvGraphicFramePr>
          <p:cNvPr id="49156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42032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49169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044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42045" name="Group 29"/>
          <p:cNvGrpSpPr>
            <a:grpSpLocks/>
          </p:cNvGrpSpPr>
          <p:nvPr/>
        </p:nvGrpSpPr>
        <p:grpSpPr bwMode="auto">
          <a:xfrm>
            <a:off x="7467601" y="2667001"/>
            <a:ext cx="1825625" cy="1901825"/>
            <a:chOff x="3744" y="1680"/>
            <a:chExt cx="1150" cy="1198"/>
          </a:xfrm>
        </p:grpSpPr>
        <p:sp>
          <p:nvSpPr>
            <p:cNvPr id="342047" name="Rectangle 30"/>
            <p:cNvSpPr>
              <a:spLocks noChangeArrowheads="1"/>
            </p:cNvSpPr>
            <p:nvPr/>
          </p:nvSpPr>
          <p:spPr bwMode="auto">
            <a:xfrm>
              <a:off x="4511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2048" name="Rectangle 31"/>
            <p:cNvSpPr>
              <a:spLocks noChangeArrowheads="1"/>
            </p:cNvSpPr>
            <p:nvPr/>
          </p:nvSpPr>
          <p:spPr bwMode="auto">
            <a:xfrm>
              <a:off x="4127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2049" name="Rectangle 32"/>
            <p:cNvSpPr>
              <a:spLocks noChangeArrowheads="1"/>
            </p:cNvSpPr>
            <p:nvPr/>
          </p:nvSpPr>
          <p:spPr bwMode="auto">
            <a:xfrm>
              <a:off x="3744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2050" name="Line 33"/>
            <p:cNvSpPr>
              <a:spLocks noChangeShapeType="1"/>
            </p:cNvSpPr>
            <p:nvPr/>
          </p:nvSpPr>
          <p:spPr bwMode="auto">
            <a:xfrm>
              <a:off x="3744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051" name="Line 34"/>
            <p:cNvSpPr>
              <a:spLocks noChangeShapeType="1"/>
            </p:cNvSpPr>
            <p:nvPr/>
          </p:nvSpPr>
          <p:spPr bwMode="auto">
            <a:xfrm>
              <a:off x="3744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052" name="Line 35"/>
            <p:cNvSpPr>
              <a:spLocks noChangeShapeType="1"/>
            </p:cNvSpPr>
            <p:nvPr/>
          </p:nvSpPr>
          <p:spPr bwMode="auto">
            <a:xfrm>
              <a:off x="3744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053" name="Line 36"/>
            <p:cNvSpPr>
              <a:spLocks noChangeShapeType="1"/>
            </p:cNvSpPr>
            <p:nvPr/>
          </p:nvSpPr>
          <p:spPr bwMode="auto">
            <a:xfrm>
              <a:off x="4127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054" name="Line 37"/>
            <p:cNvSpPr>
              <a:spLocks noChangeShapeType="1"/>
            </p:cNvSpPr>
            <p:nvPr/>
          </p:nvSpPr>
          <p:spPr bwMode="auto">
            <a:xfrm>
              <a:off x="4511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055" name="Line 38"/>
            <p:cNvSpPr>
              <a:spLocks noChangeShapeType="1"/>
            </p:cNvSpPr>
            <p:nvPr/>
          </p:nvSpPr>
          <p:spPr bwMode="auto">
            <a:xfrm>
              <a:off x="4895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056" name="AutoShape 39"/>
            <p:cNvSpPr>
              <a:spLocks noChangeArrowheads="1"/>
            </p:cNvSpPr>
            <p:nvPr/>
          </p:nvSpPr>
          <p:spPr bwMode="auto">
            <a:xfrm>
              <a:off x="4176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42057" name="AutoShape 40"/>
            <p:cNvSpPr>
              <a:spLocks noChangeArrowheads="1"/>
            </p:cNvSpPr>
            <p:nvPr/>
          </p:nvSpPr>
          <p:spPr bwMode="auto">
            <a:xfrm>
              <a:off x="4176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342046" name="Rectangle 20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85240"/>
      </p:ext>
    </p:extLst>
  </p:cSld>
  <p:clrMapOvr>
    <a:masterClrMapping/>
  </p:clrMapOvr>
  <p:transition spd="med" advTm="227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1"/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Dilation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3015BB7-0784-485D-A40C-6A0F9C0317A0}" type="slidenum">
              <a:rPr lang="en-US" altLang="en-US" sz="1400">
                <a:solidFill>
                  <a:srgbClr val="3333CC"/>
                </a:solidFill>
              </a:rPr>
              <a:pPr algn="r" eaLnBrk="1" hangingPunct="1"/>
              <a:t>14</a:t>
            </a:fld>
            <a:endParaRPr lang="en-US" altLang="en-US" sz="1400">
              <a:solidFill>
                <a:srgbClr val="3333CC"/>
              </a:solidFill>
            </a:endParaRPr>
          </a:p>
        </p:txBody>
      </p:sp>
      <p:graphicFrame>
        <p:nvGraphicFramePr>
          <p:cNvPr id="50180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3055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50193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3068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43069" name="Group 29"/>
          <p:cNvGrpSpPr>
            <a:grpSpLocks/>
          </p:cNvGrpSpPr>
          <p:nvPr/>
        </p:nvGrpSpPr>
        <p:grpSpPr bwMode="auto">
          <a:xfrm>
            <a:off x="8077201" y="2667001"/>
            <a:ext cx="1825625" cy="1901825"/>
            <a:chOff x="4128" y="1680"/>
            <a:chExt cx="1150" cy="1198"/>
          </a:xfrm>
        </p:grpSpPr>
        <p:sp>
          <p:nvSpPr>
            <p:cNvPr id="343071" name="Rectangle 30"/>
            <p:cNvSpPr>
              <a:spLocks noChangeArrowheads="1"/>
            </p:cNvSpPr>
            <p:nvPr/>
          </p:nvSpPr>
          <p:spPr bwMode="auto">
            <a:xfrm>
              <a:off x="4895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3072" name="Rectangle 31"/>
            <p:cNvSpPr>
              <a:spLocks noChangeArrowheads="1"/>
            </p:cNvSpPr>
            <p:nvPr/>
          </p:nvSpPr>
          <p:spPr bwMode="auto">
            <a:xfrm>
              <a:off x="4512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3073" name="Rectangle 32"/>
            <p:cNvSpPr>
              <a:spLocks noChangeArrowheads="1"/>
            </p:cNvSpPr>
            <p:nvPr/>
          </p:nvSpPr>
          <p:spPr bwMode="auto">
            <a:xfrm>
              <a:off x="4128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3074" name="Line 33"/>
            <p:cNvSpPr>
              <a:spLocks noChangeShapeType="1"/>
            </p:cNvSpPr>
            <p:nvPr/>
          </p:nvSpPr>
          <p:spPr bwMode="auto">
            <a:xfrm>
              <a:off x="4128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075" name="Line 34"/>
            <p:cNvSpPr>
              <a:spLocks noChangeShapeType="1"/>
            </p:cNvSpPr>
            <p:nvPr/>
          </p:nvSpPr>
          <p:spPr bwMode="auto">
            <a:xfrm>
              <a:off x="4128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076" name="Line 35"/>
            <p:cNvSpPr>
              <a:spLocks noChangeShapeType="1"/>
            </p:cNvSpPr>
            <p:nvPr/>
          </p:nvSpPr>
          <p:spPr bwMode="auto">
            <a:xfrm>
              <a:off x="4128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077" name="Line 36"/>
            <p:cNvSpPr>
              <a:spLocks noChangeShapeType="1"/>
            </p:cNvSpPr>
            <p:nvPr/>
          </p:nvSpPr>
          <p:spPr bwMode="auto">
            <a:xfrm>
              <a:off x="4512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078" name="Line 37"/>
            <p:cNvSpPr>
              <a:spLocks noChangeShapeType="1"/>
            </p:cNvSpPr>
            <p:nvPr/>
          </p:nvSpPr>
          <p:spPr bwMode="auto">
            <a:xfrm>
              <a:off x="4895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079" name="Line 38"/>
            <p:cNvSpPr>
              <a:spLocks noChangeShapeType="1"/>
            </p:cNvSpPr>
            <p:nvPr/>
          </p:nvSpPr>
          <p:spPr bwMode="auto">
            <a:xfrm>
              <a:off x="5279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080" name="AutoShape 39"/>
            <p:cNvSpPr>
              <a:spLocks noChangeArrowheads="1"/>
            </p:cNvSpPr>
            <p:nvPr/>
          </p:nvSpPr>
          <p:spPr bwMode="auto">
            <a:xfrm>
              <a:off x="4559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43081" name="AutoShape 40"/>
            <p:cNvSpPr>
              <a:spLocks noChangeArrowheads="1"/>
            </p:cNvSpPr>
            <p:nvPr/>
          </p:nvSpPr>
          <p:spPr bwMode="auto">
            <a:xfrm>
              <a:off x="4559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343070" name="Rectangle 20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06179"/>
      </p:ext>
    </p:extLst>
  </p:cSld>
  <p:clrMapOvr>
    <a:masterClrMapping/>
  </p:clrMapOvr>
  <p:transition spd="med" advTm="102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1"/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Dilation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58D5E2F7-A315-4372-8015-67FA341C873E}" type="slidenum">
              <a:rPr lang="en-US" altLang="en-US" sz="1400">
                <a:solidFill>
                  <a:srgbClr val="3333CC"/>
                </a:solidFill>
              </a:rPr>
              <a:pPr algn="r" eaLnBrk="1" hangingPunct="1"/>
              <a:t>15</a:t>
            </a:fld>
            <a:endParaRPr lang="en-US" altLang="en-US" sz="1400">
              <a:solidFill>
                <a:srgbClr val="3333CC"/>
              </a:solidFill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4079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44080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51217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4092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44093" name="Group 29"/>
          <p:cNvGrpSpPr>
            <a:grpSpLocks/>
          </p:cNvGrpSpPr>
          <p:nvPr/>
        </p:nvGrpSpPr>
        <p:grpSpPr bwMode="auto">
          <a:xfrm>
            <a:off x="8686801" y="2667001"/>
            <a:ext cx="1825625" cy="1901825"/>
            <a:chOff x="4512" y="1680"/>
            <a:chExt cx="1150" cy="1198"/>
          </a:xfrm>
        </p:grpSpPr>
        <p:sp>
          <p:nvSpPr>
            <p:cNvPr id="344095" name="Rectangle 30"/>
            <p:cNvSpPr>
              <a:spLocks noChangeArrowheads="1"/>
            </p:cNvSpPr>
            <p:nvPr/>
          </p:nvSpPr>
          <p:spPr bwMode="auto">
            <a:xfrm>
              <a:off x="5279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4096" name="Rectangle 31"/>
            <p:cNvSpPr>
              <a:spLocks noChangeArrowheads="1"/>
            </p:cNvSpPr>
            <p:nvPr/>
          </p:nvSpPr>
          <p:spPr bwMode="auto">
            <a:xfrm>
              <a:off x="4896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4097" name="Rectangle 32"/>
            <p:cNvSpPr>
              <a:spLocks noChangeArrowheads="1"/>
            </p:cNvSpPr>
            <p:nvPr/>
          </p:nvSpPr>
          <p:spPr bwMode="auto">
            <a:xfrm>
              <a:off x="4512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44098" name="Line 33"/>
            <p:cNvSpPr>
              <a:spLocks noChangeShapeType="1"/>
            </p:cNvSpPr>
            <p:nvPr/>
          </p:nvSpPr>
          <p:spPr bwMode="auto">
            <a:xfrm>
              <a:off x="4512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099" name="Line 34"/>
            <p:cNvSpPr>
              <a:spLocks noChangeShapeType="1"/>
            </p:cNvSpPr>
            <p:nvPr/>
          </p:nvSpPr>
          <p:spPr bwMode="auto">
            <a:xfrm>
              <a:off x="4512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100" name="Line 35"/>
            <p:cNvSpPr>
              <a:spLocks noChangeShapeType="1"/>
            </p:cNvSpPr>
            <p:nvPr/>
          </p:nvSpPr>
          <p:spPr bwMode="auto">
            <a:xfrm>
              <a:off x="4512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101" name="Line 36"/>
            <p:cNvSpPr>
              <a:spLocks noChangeShapeType="1"/>
            </p:cNvSpPr>
            <p:nvPr/>
          </p:nvSpPr>
          <p:spPr bwMode="auto">
            <a:xfrm>
              <a:off x="4896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102" name="Line 37"/>
            <p:cNvSpPr>
              <a:spLocks noChangeShapeType="1"/>
            </p:cNvSpPr>
            <p:nvPr/>
          </p:nvSpPr>
          <p:spPr bwMode="auto">
            <a:xfrm>
              <a:off x="5279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103" name="Line 38"/>
            <p:cNvSpPr>
              <a:spLocks noChangeShapeType="1"/>
            </p:cNvSpPr>
            <p:nvPr/>
          </p:nvSpPr>
          <p:spPr bwMode="auto">
            <a:xfrm>
              <a:off x="5663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104" name="AutoShape 39"/>
            <p:cNvSpPr>
              <a:spLocks noChangeArrowheads="1"/>
            </p:cNvSpPr>
            <p:nvPr/>
          </p:nvSpPr>
          <p:spPr bwMode="auto">
            <a:xfrm>
              <a:off x="4944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44105" name="AutoShape 40"/>
            <p:cNvSpPr>
              <a:spLocks noChangeArrowheads="1"/>
            </p:cNvSpPr>
            <p:nvPr/>
          </p:nvSpPr>
          <p:spPr bwMode="auto">
            <a:xfrm>
              <a:off x="4944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344094" name="Rectangle 20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18868"/>
      </p:ext>
    </p:extLst>
  </p:cSld>
  <p:clrMapOvr>
    <a:masterClrMapping/>
  </p:clrMapOvr>
  <p:transition spd="med" advTm="24102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E2527D0-1CD1-4735-8B8E-AC321C53B62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7443" name="Text Box 1"/>
          <p:cNvSpPr txBox="1">
            <a:spLocks noChangeArrowheads="1"/>
          </p:cNvSpPr>
          <p:nvPr/>
        </p:nvSpPr>
        <p:spPr bwMode="auto">
          <a:xfrm>
            <a:off x="2590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1D Erosion</a:t>
            </a:r>
          </a:p>
        </p:txBody>
      </p:sp>
      <p:sp>
        <p:nvSpPr>
          <p:cNvPr id="317444" name="Rectangle 3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39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456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17457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42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469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17470" name="Group 29"/>
          <p:cNvGrpSpPr>
            <a:grpSpLocks/>
          </p:cNvGrpSpPr>
          <p:nvPr/>
        </p:nvGrpSpPr>
        <p:grpSpPr bwMode="auto">
          <a:xfrm>
            <a:off x="4419601" y="2667001"/>
            <a:ext cx="1825625" cy="1901825"/>
            <a:chOff x="1824" y="1680"/>
            <a:chExt cx="1150" cy="1198"/>
          </a:xfrm>
        </p:grpSpPr>
        <p:sp>
          <p:nvSpPr>
            <p:cNvPr id="317471" name="Rectangle 30"/>
            <p:cNvSpPr>
              <a:spLocks noChangeArrowheads="1"/>
            </p:cNvSpPr>
            <p:nvPr/>
          </p:nvSpPr>
          <p:spPr bwMode="auto">
            <a:xfrm>
              <a:off x="2591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17472" name="Rectangle 31"/>
            <p:cNvSpPr>
              <a:spLocks noChangeArrowheads="1"/>
            </p:cNvSpPr>
            <p:nvPr/>
          </p:nvSpPr>
          <p:spPr bwMode="auto">
            <a:xfrm>
              <a:off x="2208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17473" name="Rectangle 32"/>
            <p:cNvSpPr>
              <a:spLocks noChangeArrowheads="1"/>
            </p:cNvSpPr>
            <p:nvPr/>
          </p:nvSpPr>
          <p:spPr bwMode="auto">
            <a:xfrm>
              <a:off x="1824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17474" name="Line 33"/>
            <p:cNvSpPr>
              <a:spLocks noChangeShapeType="1"/>
            </p:cNvSpPr>
            <p:nvPr/>
          </p:nvSpPr>
          <p:spPr bwMode="auto">
            <a:xfrm>
              <a:off x="1824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75" name="Line 34"/>
            <p:cNvSpPr>
              <a:spLocks noChangeShapeType="1"/>
            </p:cNvSpPr>
            <p:nvPr/>
          </p:nvSpPr>
          <p:spPr bwMode="auto">
            <a:xfrm>
              <a:off x="1824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76" name="Line 35"/>
            <p:cNvSpPr>
              <a:spLocks noChangeShapeType="1"/>
            </p:cNvSpPr>
            <p:nvPr/>
          </p:nvSpPr>
          <p:spPr bwMode="auto">
            <a:xfrm>
              <a:off x="1824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77" name="Line 36"/>
            <p:cNvSpPr>
              <a:spLocks noChangeShapeType="1"/>
            </p:cNvSpPr>
            <p:nvPr/>
          </p:nvSpPr>
          <p:spPr bwMode="auto">
            <a:xfrm>
              <a:off x="2208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78" name="Line 37"/>
            <p:cNvSpPr>
              <a:spLocks noChangeShapeType="1"/>
            </p:cNvSpPr>
            <p:nvPr/>
          </p:nvSpPr>
          <p:spPr bwMode="auto">
            <a:xfrm>
              <a:off x="2591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79" name="Line 38"/>
            <p:cNvSpPr>
              <a:spLocks noChangeShapeType="1"/>
            </p:cNvSpPr>
            <p:nvPr/>
          </p:nvSpPr>
          <p:spPr bwMode="auto">
            <a:xfrm>
              <a:off x="2975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80" name="AutoShape 39"/>
            <p:cNvSpPr>
              <a:spLocks noChangeArrowheads="1"/>
            </p:cNvSpPr>
            <p:nvPr/>
          </p:nvSpPr>
          <p:spPr bwMode="auto">
            <a:xfrm>
              <a:off x="2255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17481" name="AutoShape 40"/>
            <p:cNvSpPr>
              <a:spLocks noChangeArrowheads="1"/>
            </p:cNvSpPr>
            <p:nvPr/>
          </p:nvSpPr>
          <p:spPr bwMode="auto">
            <a:xfrm>
              <a:off x="2255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30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69"/>
    </mc:Choice>
    <mc:Fallback>
      <p:transition spd="slow" advTm="3166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B94F5A7-057E-4E35-A526-86B846EB118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18467" name="Text Box 1"/>
          <p:cNvSpPr txBox="1">
            <a:spLocks noChangeArrowheads="1"/>
          </p:cNvSpPr>
          <p:nvPr/>
        </p:nvSpPr>
        <p:spPr bwMode="auto">
          <a:xfrm>
            <a:off x="2590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1D Erosion</a:t>
            </a:r>
          </a:p>
        </p:txBody>
      </p:sp>
      <p:sp>
        <p:nvSpPr>
          <p:cNvPr id="318468" name="Rectangle 3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22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480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18481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25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493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18494" name="Group 29"/>
          <p:cNvGrpSpPr>
            <a:grpSpLocks/>
          </p:cNvGrpSpPr>
          <p:nvPr/>
        </p:nvGrpSpPr>
        <p:grpSpPr bwMode="auto">
          <a:xfrm>
            <a:off x="5029201" y="2667001"/>
            <a:ext cx="1825625" cy="1901825"/>
            <a:chOff x="2208" y="1680"/>
            <a:chExt cx="1150" cy="1198"/>
          </a:xfrm>
        </p:grpSpPr>
        <p:sp>
          <p:nvSpPr>
            <p:cNvPr id="318495" name="Rectangle 30"/>
            <p:cNvSpPr>
              <a:spLocks noChangeArrowheads="1"/>
            </p:cNvSpPr>
            <p:nvPr/>
          </p:nvSpPr>
          <p:spPr bwMode="auto">
            <a:xfrm>
              <a:off x="2975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18496" name="Rectangle 31"/>
            <p:cNvSpPr>
              <a:spLocks noChangeArrowheads="1"/>
            </p:cNvSpPr>
            <p:nvPr/>
          </p:nvSpPr>
          <p:spPr bwMode="auto">
            <a:xfrm>
              <a:off x="2592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18497" name="Rectangle 32"/>
            <p:cNvSpPr>
              <a:spLocks noChangeArrowheads="1"/>
            </p:cNvSpPr>
            <p:nvPr/>
          </p:nvSpPr>
          <p:spPr bwMode="auto">
            <a:xfrm>
              <a:off x="2208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18498" name="Line 33"/>
            <p:cNvSpPr>
              <a:spLocks noChangeShapeType="1"/>
            </p:cNvSpPr>
            <p:nvPr/>
          </p:nvSpPr>
          <p:spPr bwMode="auto">
            <a:xfrm>
              <a:off x="2208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499" name="Line 34"/>
            <p:cNvSpPr>
              <a:spLocks noChangeShapeType="1"/>
            </p:cNvSpPr>
            <p:nvPr/>
          </p:nvSpPr>
          <p:spPr bwMode="auto">
            <a:xfrm>
              <a:off x="2208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00" name="Line 35"/>
            <p:cNvSpPr>
              <a:spLocks noChangeShapeType="1"/>
            </p:cNvSpPr>
            <p:nvPr/>
          </p:nvSpPr>
          <p:spPr bwMode="auto">
            <a:xfrm>
              <a:off x="2208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01" name="Line 36"/>
            <p:cNvSpPr>
              <a:spLocks noChangeShapeType="1"/>
            </p:cNvSpPr>
            <p:nvPr/>
          </p:nvSpPr>
          <p:spPr bwMode="auto">
            <a:xfrm>
              <a:off x="2592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02" name="Line 37"/>
            <p:cNvSpPr>
              <a:spLocks noChangeShapeType="1"/>
            </p:cNvSpPr>
            <p:nvPr/>
          </p:nvSpPr>
          <p:spPr bwMode="auto">
            <a:xfrm>
              <a:off x="2975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03" name="Line 38"/>
            <p:cNvSpPr>
              <a:spLocks noChangeShapeType="1"/>
            </p:cNvSpPr>
            <p:nvPr/>
          </p:nvSpPr>
          <p:spPr bwMode="auto">
            <a:xfrm>
              <a:off x="3359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04" name="AutoShape 39"/>
            <p:cNvSpPr>
              <a:spLocks noChangeArrowheads="1"/>
            </p:cNvSpPr>
            <p:nvPr/>
          </p:nvSpPr>
          <p:spPr bwMode="auto">
            <a:xfrm>
              <a:off x="2640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18505" name="AutoShape 40"/>
            <p:cNvSpPr>
              <a:spLocks noChangeArrowheads="1"/>
            </p:cNvSpPr>
            <p:nvPr/>
          </p:nvSpPr>
          <p:spPr bwMode="auto">
            <a:xfrm>
              <a:off x="2640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49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60"/>
    </mc:Choice>
    <mc:Fallback>
      <p:transition spd="slow" advTm="406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6E5DF8C-D8AB-49A9-A93D-B0B913BE090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19491" name="Text Box 1"/>
          <p:cNvSpPr txBox="1">
            <a:spLocks noChangeArrowheads="1"/>
          </p:cNvSpPr>
          <p:nvPr/>
        </p:nvSpPr>
        <p:spPr bwMode="auto">
          <a:xfrm>
            <a:off x="2590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1D Erosion</a:t>
            </a:r>
          </a:p>
        </p:txBody>
      </p:sp>
      <p:sp>
        <p:nvSpPr>
          <p:cNvPr id="319492" name="Rectangle 3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9504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19505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41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9517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19518" name="Group 29"/>
          <p:cNvGrpSpPr>
            <a:grpSpLocks/>
          </p:cNvGrpSpPr>
          <p:nvPr/>
        </p:nvGrpSpPr>
        <p:grpSpPr bwMode="auto">
          <a:xfrm>
            <a:off x="5638801" y="2667001"/>
            <a:ext cx="1825625" cy="1901825"/>
            <a:chOff x="2592" y="1680"/>
            <a:chExt cx="1150" cy="1198"/>
          </a:xfrm>
        </p:grpSpPr>
        <p:sp>
          <p:nvSpPr>
            <p:cNvPr id="319519" name="Rectangle 30"/>
            <p:cNvSpPr>
              <a:spLocks noChangeArrowheads="1"/>
            </p:cNvSpPr>
            <p:nvPr/>
          </p:nvSpPr>
          <p:spPr bwMode="auto">
            <a:xfrm>
              <a:off x="3359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19520" name="Rectangle 31"/>
            <p:cNvSpPr>
              <a:spLocks noChangeArrowheads="1"/>
            </p:cNvSpPr>
            <p:nvPr/>
          </p:nvSpPr>
          <p:spPr bwMode="auto">
            <a:xfrm>
              <a:off x="2975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19521" name="Rectangle 32"/>
            <p:cNvSpPr>
              <a:spLocks noChangeArrowheads="1"/>
            </p:cNvSpPr>
            <p:nvPr/>
          </p:nvSpPr>
          <p:spPr bwMode="auto">
            <a:xfrm>
              <a:off x="2592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19522" name="Line 33"/>
            <p:cNvSpPr>
              <a:spLocks noChangeShapeType="1"/>
            </p:cNvSpPr>
            <p:nvPr/>
          </p:nvSpPr>
          <p:spPr bwMode="auto">
            <a:xfrm>
              <a:off x="2592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23" name="Line 34"/>
            <p:cNvSpPr>
              <a:spLocks noChangeShapeType="1"/>
            </p:cNvSpPr>
            <p:nvPr/>
          </p:nvSpPr>
          <p:spPr bwMode="auto">
            <a:xfrm>
              <a:off x="2592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24" name="Line 35"/>
            <p:cNvSpPr>
              <a:spLocks noChangeShapeType="1"/>
            </p:cNvSpPr>
            <p:nvPr/>
          </p:nvSpPr>
          <p:spPr bwMode="auto">
            <a:xfrm>
              <a:off x="2592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25" name="Line 36"/>
            <p:cNvSpPr>
              <a:spLocks noChangeShapeType="1"/>
            </p:cNvSpPr>
            <p:nvPr/>
          </p:nvSpPr>
          <p:spPr bwMode="auto">
            <a:xfrm>
              <a:off x="2975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26" name="Line 37"/>
            <p:cNvSpPr>
              <a:spLocks noChangeShapeType="1"/>
            </p:cNvSpPr>
            <p:nvPr/>
          </p:nvSpPr>
          <p:spPr bwMode="auto">
            <a:xfrm>
              <a:off x="3359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27" name="Line 38"/>
            <p:cNvSpPr>
              <a:spLocks noChangeShapeType="1"/>
            </p:cNvSpPr>
            <p:nvPr/>
          </p:nvSpPr>
          <p:spPr bwMode="auto">
            <a:xfrm>
              <a:off x="3743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28" name="AutoShape 39"/>
            <p:cNvSpPr>
              <a:spLocks noChangeArrowheads="1"/>
            </p:cNvSpPr>
            <p:nvPr/>
          </p:nvSpPr>
          <p:spPr bwMode="auto">
            <a:xfrm>
              <a:off x="3024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19529" name="AutoShape 40"/>
            <p:cNvSpPr>
              <a:spLocks noChangeArrowheads="1"/>
            </p:cNvSpPr>
            <p:nvPr/>
          </p:nvSpPr>
          <p:spPr bwMode="auto">
            <a:xfrm>
              <a:off x="3024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27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24"/>
    </mc:Choice>
    <mc:Fallback>
      <p:transition spd="slow" advTm="472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E507EDF-6A87-45F3-BAD0-3288A5EB4B1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20515" name="Text Box 1"/>
          <p:cNvSpPr txBox="1">
            <a:spLocks noChangeArrowheads="1"/>
          </p:cNvSpPr>
          <p:nvPr/>
        </p:nvSpPr>
        <p:spPr bwMode="auto">
          <a:xfrm>
            <a:off x="2590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1D Erosion</a:t>
            </a:r>
          </a:p>
        </p:txBody>
      </p:sp>
      <p:sp>
        <p:nvSpPr>
          <p:cNvPr id="320516" name="Rectangle 3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22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0528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20529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25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0541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20542" name="Group 29"/>
          <p:cNvGrpSpPr>
            <a:grpSpLocks/>
          </p:cNvGrpSpPr>
          <p:nvPr/>
        </p:nvGrpSpPr>
        <p:grpSpPr bwMode="auto">
          <a:xfrm>
            <a:off x="6248401" y="2667001"/>
            <a:ext cx="1825625" cy="1901825"/>
            <a:chOff x="2976" y="1680"/>
            <a:chExt cx="1150" cy="1198"/>
          </a:xfrm>
        </p:grpSpPr>
        <p:sp>
          <p:nvSpPr>
            <p:cNvPr id="320543" name="Rectangle 30"/>
            <p:cNvSpPr>
              <a:spLocks noChangeArrowheads="1"/>
            </p:cNvSpPr>
            <p:nvPr/>
          </p:nvSpPr>
          <p:spPr bwMode="auto">
            <a:xfrm>
              <a:off x="3743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0544" name="Rectangle 31"/>
            <p:cNvSpPr>
              <a:spLocks noChangeArrowheads="1"/>
            </p:cNvSpPr>
            <p:nvPr/>
          </p:nvSpPr>
          <p:spPr bwMode="auto">
            <a:xfrm>
              <a:off x="3360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0545" name="Rectangle 32"/>
            <p:cNvSpPr>
              <a:spLocks noChangeArrowheads="1"/>
            </p:cNvSpPr>
            <p:nvPr/>
          </p:nvSpPr>
          <p:spPr bwMode="auto">
            <a:xfrm>
              <a:off x="2976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0546" name="Line 33"/>
            <p:cNvSpPr>
              <a:spLocks noChangeShapeType="1"/>
            </p:cNvSpPr>
            <p:nvPr/>
          </p:nvSpPr>
          <p:spPr bwMode="auto">
            <a:xfrm>
              <a:off x="2976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547" name="Line 34"/>
            <p:cNvSpPr>
              <a:spLocks noChangeShapeType="1"/>
            </p:cNvSpPr>
            <p:nvPr/>
          </p:nvSpPr>
          <p:spPr bwMode="auto">
            <a:xfrm>
              <a:off x="2976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548" name="Line 35"/>
            <p:cNvSpPr>
              <a:spLocks noChangeShapeType="1"/>
            </p:cNvSpPr>
            <p:nvPr/>
          </p:nvSpPr>
          <p:spPr bwMode="auto">
            <a:xfrm>
              <a:off x="2976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549" name="Line 36"/>
            <p:cNvSpPr>
              <a:spLocks noChangeShapeType="1"/>
            </p:cNvSpPr>
            <p:nvPr/>
          </p:nvSpPr>
          <p:spPr bwMode="auto">
            <a:xfrm>
              <a:off x="3360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550" name="Line 37"/>
            <p:cNvSpPr>
              <a:spLocks noChangeShapeType="1"/>
            </p:cNvSpPr>
            <p:nvPr/>
          </p:nvSpPr>
          <p:spPr bwMode="auto">
            <a:xfrm>
              <a:off x="3743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551" name="Line 38"/>
            <p:cNvSpPr>
              <a:spLocks noChangeShapeType="1"/>
            </p:cNvSpPr>
            <p:nvPr/>
          </p:nvSpPr>
          <p:spPr bwMode="auto">
            <a:xfrm>
              <a:off x="4127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552" name="AutoShape 39"/>
            <p:cNvSpPr>
              <a:spLocks noChangeArrowheads="1"/>
            </p:cNvSpPr>
            <p:nvPr/>
          </p:nvSpPr>
          <p:spPr bwMode="auto">
            <a:xfrm>
              <a:off x="3407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20553" name="AutoShape 40"/>
            <p:cNvSpPr>
              <a:spLocks noChangeArrowheads="1"/>
            </p:cNvSpPr>
            <p:nvPr/>
          </p:nvSpPr>
          <p:spPr bwMode="auto">
            <a:xfrm>
              <a:off x="3407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79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6"/>
    </mc:Choice>
    <mc:Fallback>
      <p:transition spd="slow" advTm="21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CB28-EE82-4D8A-8F8B-28841539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87B6-1100-47D2-810D-97621573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63620" cy="535020"/>
          </a:xfrm>
        </p:spPr>
        <p:txBody>
          <a:bodyPr/>
          <a:lstStyle/>
          <a:p>
            <a:r>
              <a:rPr lang="en-US" dirty="0"/>
              <a:t>Erosion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84F71170-2764-46AE-999A-C4BFEE169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1"/>
            <a:ext cx="28194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342976D7-E05A-4128-9E1F-909F2649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38400"/>
            <a:ext cx="2819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474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790"/>
    </mc:Choice>
    <mc:Fallback>
      <p:transition spd="slow" advTm="221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BE72F5E-478C-4EBC-BBD8-74E83E4FB02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21539" name="Text Box 1"/>
          <p:cNvSpPr txBox="1">
            <a:spLocks noChangeArrowheads="1"/>
          </p:cNvSpPr>
          <p:nvPr/>
        </p:nvSpPr>
        <p:spPr bwMode="auto">
          <a:xfrm>
            <a:off x="2590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1D Erosion</a:t>
            </a:r>
          </a:p>
        </p:txBody>
      </p:sp>
      <p:sp>
        <p:nvSpPr>
          <p:cNvPr id="321540" name="Rectangle 3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1552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21553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40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1565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21566" name="Group 29"/>
          <p:cNvGrpSpPr>
            <a:grpSpLocks/>
          </p:cNvGrpSpPr>
          <p:nvPr/>
        </p:nvGrpSpPr>
        <p:grpSpPr bwMode="auto">
          <a:xfrm>
            <a:off x="6858001" y="2667001"/>
            <a:ext cx="1825625" cy="1901825"/>
            <a:chOff x="3360" y="1680"/>
            <a:chExt cx="1150" cy="1198"/>
          </a:xfrm>
        </p:grpSpPr>
        <p:sp>
          <p:nvSpPr>
            <p:cNvPr id="321567" name="Rectangle 30"/>
            <p:cNvSpPr>
              <a:spLocks noChangeArrowheads="1"/>
            </p:cNvSpPr>
            <p:nvPr/>
          </p:nvSpPr>
          <p:spPr bwMode="auto">
            <a:xfrm>
              <a:off x="4127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1568" name="Rectangle 31"/>
            <p:cNvSpPr>
              <a:spLocks noChangeArrowheads="1"/>
            </p:cNvSpPr>
            <p:nvPr/>
          </p:nvSpPr>
          <p:spPr bwMode="auto">
            <a:xfrm>
              <a:off x="3744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1569" name="Rectangle 32"/>
            <p:cNvSpPr>
              <a:spLocks noChangeArrowheads="1"/>
            </p:cNvSpPr>
            <p:nvPr/>
          </p:nvSpPr>
          <p:spPr bwMode="auto">
            <a:xfrm>
              <a:off x="3360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1570" name="Line 33"/>
            <p:cNvSpPr>
              <a:spLocks noChangeShapeType="1"/>
            </p:cNvSpPr>
            <p:nvPr/>
          </p:nvSpPr>
          <p:spPr bwMode="auto">
            <a:xfrm>
              <a:off x="3360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71" name="Line 34"/>
            <p:cNvSpPr>
              <a:spLocks noChangeShapeType="1"/>
            </p:cNvSpPr>
            <p:nvPr/>
          </p:nvSpPr>
          <p:spPr bwMode="auto">
            <a:xfrm>
              <a:off x="3360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72" name="Line 35"/>
            <p:cNvSpPr>
              <a:spLocks noChangeShapeType="1"/>
            </p:cNvSpPr>
            <p:nvPr/>
          </p:nvSpPr>
          <p:spPr bwMode="auto">
            <a:xfrm>
              <a:off x="3360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73" name="Line 36"/>
            <p:cNvSpPr>
              <a:spLocks noChangeShapeType="1"/>
            </p:cNvSpPr>
            <p:nvPr/>
          </p:nvSpPr>
          <p:spPr bwMode="auto">
            <a:xfrm>
              <a:off x="3744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74" name="Line 37"/>
            <p:cNvSpPr>
              <a:spLocks noChangeShapeType="1"/>
            </p:cNvSpPr>
            <p:nvPr/>
          </p:nvSpPr>
          <p:spPr bwMode="auto">
            <a:xfrm>
              <a:off x="4127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75" name="Line 38"/>
            <p:cNvSpPr>
              <a:spLocks noChangeShapeType="1"/>
            </p:cNvSpPr>
            <p:nvPr/>
          </p:nvSpPr>
          <p:spPr bwMode="auto">
            <a:xfrm>
              <a:off x="4511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76" name="AutoShape 39"/>
            <p:cNvSpPr>
              <a:spLocks noChangeArrowheads="1"/>
            </p:cNvSpPr>
            <p:nvPr/>
          </p:nvSpPr>
          <p:spPr bwMode="auto">
            <a:xfrm>
              <a:off x="3792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21577" name="AutoShape 40"/>
            <p:cNvSpPr>
              <a:spLocks noChangeArrowheads="1"/>
            </p:cNvSpPr>
            <p:nvPr/>
          </p:nvSpPr>
          <p:spPr bwMode="auto">
            <a:xfrm>
              <a:off x="3792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5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27"/>
    </mc:Choice>
    <mc:Fallback>
      <p:transition spd="slow" advTm="1012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F7D8EFD-20D5-4288-B4DE-A71222C529F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22563" name="Text Box 1"/>
          <p:cNvSpPr txBox="1">
            <a:spLocks noChangeArrowheads="1"/>
          </p:cNvSpPr>
          <p:nvPr/>
        </p:nvSpPr>
        <p:spPr bwMode="auto">
          <a:xfrm>
            <a:off x="2590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1D Erosion</a:t>
            </a:r>
          </a:p>
        </p:txBody>
      </p:sp>
      <p:sp>
        <p:nvSpPr>
          <p:cNvPr id="322564" name="Rectangle 3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22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2576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22577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25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2589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22590" name="Group 29"/>
          <p:cNvGrpSpPr>
            <a:grpSpLocks/>
          </p:cNvGrpSpPr>
          <p:nvPr/>
        </p:nvGrpSpPr>
        <p:grpSpPr bwMode="auto">
          <a:xfrm>
            <a:off x="7467601" y="2667001"/>
            <a:ext cx="1825625" cy="1901825"/>
            <a:chOff x="3744" y="1680"/>
            <a:chExt cx="1150" cy="1198"/>
          </a:xfrm>
        </p:grpSpPr>
        <p:sp>
          <p:nvSpPr>
            <p:cNvPr id="322591" name="Rectangle 30"/>
            <p:cNvSpPr>
              <a:spLocks noChangeArrowheads="1"/>
            </p:cNvSpPr>
            <p:nvPr/>
          </p:nvSpPr>
          <p:spPr bwMode="auto">
            <a:xfrm>
              <a:off x="4511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2592" name="Rectangle 31"/>
            <p:cNvSpPr>
              <a:spLocks noChangeArrowheads="1"/>
            </p:cNvSpPr>
            <p:nvPr/>
          </p:nvSpPr>
          <p:spPr bwMode="auto">
            <a:xfrm>
              <a:off x="4127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2593" name="Rectangle 32"/>
            <p:cNvSpPr>
              <a:spLocks noChangeArrowheads="1"/>
            </p:cNvSpPr>
            <p:nvPr/>
          </p:nvSpPr>
          <p:spPr bwMode="auto">
            <a:xfrm>
              <a:off x="3744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2594" name="Line 33"/>
            <p:cNvSpPr>
              <a:spLocks noChangeShapeType="1"/>
            </p:cNvSpPr>
            <p:nvPr/>
          </p:nvSpPr>
          <p:spPr bwMode="auto">
            <a:xfrm>
              <a:off x="3744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595" name="Line 34"/>
            <p:cNvSpPr>
              <a:spLocks noChangeShapeType="1"/>
            </p:cNvSpPr>
            <p:nvPr/>
          </p:nvSpPr>
          <p:spPr bwMode="auto">
            <a:xfrm>
              <a:off x="3744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596" name="Line 35"/>
            <p:cNvSpPr>
              <a:spLocks noChangeShapeType="1"/>
            </p:cNvSpPr>
            <p:nvPr/>
          </p:nvSpPr>
          <p:spPr bwMode="auto">
            <a:xfrm>
              <a:off x="3744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597" name="Line 36"/>
            <p:cNvSpPr>
              <a:spLocks noChangeShapeType="1"/>
            </p:cNvSpPr>
            <p:nvPr/>
          </p:nvSpPr>
          <p:spPr bwMode="auto">
            <a:xfrm>
              <a:off x="4127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598" name="Line 37"/>
            <p:cNvSpPr>
              <a:spLocks noChangeShapeType="1"/>
            </p:cNvSpPr>
            <p:nvPr/>
          </p:nvSpPr>
          <p:spPr bwMode="auto">
            <a:xfrm>
              <a:off x="4511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599" name="Line 38"/>
            <p:cNvSpPr>
              <a:spLocks noChangeShapeType="1"/>
            </p:cNvSpPr>
            <p:nvPr/>
          </p:nvSpPr>
          <p:spPr bwMode="auto">
            <a:xfrm>
              <a:off x="4895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600" name="AutoShape 39"/>
            <p:cNvSpPr>
              <a:spLocks noChangeArrowheads="1"/>
            </p:cNvSpPr>
            <p:nvPr/>
          </p:nvSpPr>
          <p:spPr bwMode="auto">
            <a:xfrm>
              <a:off x="4176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22601" name="AutoShape 40"/>
            <p:cNvSpPr>
              <a:spLocks noChangeArrowheads="1"/>
            </p:cNvSpPr>
            <p:nvPr/>
          </p:nvSpPr>
          <p:spPr bwMode="auto">
            <a:xfrm>
              <a:off x="4176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971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4"/>
    </mc:Choice>
    <mc:Fallback>
      <p:transition spd="slow" advTm="337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06E3FDB-0919-4407-8202-A015128122E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3587" name="Text Box 1"/>
          <p:cNvSpPr txBox="1">
            <a:spLocks noChangeArrowheads="1"/>
          </p:cNvSpPr>
          <p:nvPr/>
        </p:nvSpPr>
        <p:spPr bwMode="auto">
          <a:xfrm>
            <a:off x="2590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1D Erosion</a:t>
            </a:r>
          </a:p>
        </p:txBody>
      </p:sp>
      <p:sp>
        <p:nvSpPr>
          <p:cNvPr id="323588" name="Rectangle 3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3600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23601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58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3613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23614" name="Group 29"/>
          <p:cNvGrpSpPr>
            <a:grpSpLocks/>
          </p:cNvGrpSpPr>
          <p:nvPr/>
        </p:nvGrpSpPr>
        <p:grpSpPr bwMode="auto">
          <a:xfrm>
            <a:off x="8077201" y="2667001"/>
            <a:ext cx="1825625" cy="1901825"/>
            <a:chOff x="4128" y="1680"/>
            <a:chExt cx="1150" cy="1198"/>
          </a:xfrm>
        </p:grpSpPr>
        <p:sp>
          <p:nvSpPr>
            <p:cNvPr id="323615" name="Rectangle 30"/>
            <p:cNvSpPr>
              <a:spLocks noChangeArrowheads="1"/>
            </p:cNvSpPr>
            <p:nvPr/>
          </p:nvSpPr>
          <p:spPr bwMode="auto">
            <a:xfrm>
              <a:off x="4895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3616" name="Rectangle 31"/>
            <p:cNvSpPr>
              <a:spLocks noChangeArrowheads="1"/>
            </p:cNvSpPr>
            <p:nvPr/>
          </p:nvSpPr>
          <p:spPr bwMode="auto">
            <a:xfrm>
              <a:off x="4512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3617" name="Rectangle 32"/>
            <p:cNvSpPr>
              <a:spLocks noChangeArrowheads="1"/>
            </p:cNvSpPr>
            <p:nvPr/>
          </p:nvSpPr>
          <p:spPr bwMode="auto">
            <a:xfrm>
              <a:off x="4128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3618" name="Line 33"/>
            <p:cNvSpPr>
              <a:spLocks noChangeShapeType="1"/>
            </p:cNvSpPr>
            <p:nvPr/>
          </p:nvSpPr>
          <p:spPr bwMode="auto">
            <a:xfrm>
              <a:off x="4128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19" name="Line 34"/>
            <p:cNvSpPr>
              <a:spLocks noChangeShapeType="1"/>
            </p:cNvSpPr>
            <p:nvPr/>
          </p:nvSpPr>
          <p:spPr bwMode="auto">
            <a:xfrm>
              <a:off x="4128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20" name="Line 35"/>
            <p:cNvSpPr>
              <a:spLocks noChangeShapeType="1"/>
            </p:cNvSpPr>
            <p:nvPr/>
          </p:nvSpPr>
          <p:spPr bwMode="auto">
            <a:xfrm>
              <a:off x="4128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21" name="Line 36"/>
            <p:cNvSpPr>
              <a:spLocks noChangeShapeType="1"/>
            </p:cNvSpPr>
            <p:nvPr/>
          </p:nvSpPr>
          <p:spPr bwMode="auto">
            <a:xfrm>
              <a:off x="4512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22" name="Line 37"/>
            <p:cNvSpPr>
              <a:spLocks noChangeShapeType="1"/>
            </p:cNvSpPr>
            <p:nvPr/>
          </p:nvSpPr>
          <p:spPr bwMode="auto">
            <a:xfrm>
              <a:off x="4895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23" name="Line 38"/>
            <p:cNvSpPr>
              <a:spLocks noChangeShapeType="1"/>
            </p:cNvSpPr>
            <p:nvPr/>
          </p:nvSpPr>
          <p:spPr bwMode="auto">
            <a:xfrm>
              <a:off x="5279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24" name="AutoShape 39"/>
            <p:cNvSpPr>
              <a:spLocks noChangeArrowheads="1"/>
            </p:cNvSpPr>
            <p:nvPr/>
          </p:nvSpPr>
          <p:spPr bwMode="auto">
            <a:xfrm>
              <a:off x="4559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23625" name="AutoShape 40"/>
            <p:cNvSpPr>
              <a:spLocks noChangeArrowheads="1"/>
            </p:cNvSpPr>
            <p:nvPr/>
          </p:nvSpPr>
          <p:spPr bwMode="auto">
            <a:xfrm>
              <a:off x="4559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69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0"/>
    </mc:Choice>
    <mc:Fallback>
      <p:transition spd="slow" advTm="349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B427504-EE4E-4859-9CB2-6409D5E5230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24611" name="Text Box 1"/>
          <p:cNvSpPr txBox="1">
            <a:spLocks noChangeArrowheads="1"/>
          </p:cNvSpPr>
          <p:nvPr/>
        </p:nvSpPr>
        <p:spPr bwMode="auto">
          <a:xfrm>
            <a:off x="2590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1D Erosion</a:t>
            </a:r>
          </a:p>
        </p:txBody>
      </p:sp>
      <p:sp>
        <p:nvSpPr>
          <p:cNvPr id="324612" name="Rectangle 3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22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4624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24625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25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4637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24638" name="Group 29"/>
          <p:cNvGrpSpPr>
            <a:grpSpLocks/>
          </p:cNvGrpSpPr>
          <p:nvPr/>
        </p:nvGrpSpPr>
        <p:grpSpPr bwMode="auto">
          <a:xfrm>
            <a:off x="8686801" y="2667001"/>
            <a:ext cx="1825625" cy="1901825"/>
            <a:chOff x="4512" y="1680"/>
            <a:chExt cx="1150" cy="1198"/>
          </a:xfrm>
        </p:grpSpPr>
        <p:sp>
          <p:nvSpPr>
            <p:cNvPr id="324639" name="Rectangle 30"/>
            <p:cNvSpPr>
              <a:spLocks noChangeArrowheads="1"/>
            </p:cNvSpPr>
            <p:nvPr/>
          </p:nvSpPr>
          <p:spPr bwMode="auto">
            <a:xfrm>
              <a:off x="5279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4640" name="Rectangle 31"/>
            <p:cNvSpPr>
              <a:spLocks noChangeArrowheads="1"/>
            </p:cNvSpPr>
            <p:nvPr/>
          </p:nvSpPr>
          <p:spPr bwMode="auto">
            <a:xfrm>
              <a:off x="4896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4641" name="Rectangle 32"/>
            <p:cNvSpPr>
              <a:spLocks noChangeArrowheads="1"/>
            </p:cNvSpPr>
            <p:nvPr/>
          </p:nvSpPr>
          <p:spPr bwMode="auto">
            <a:xfrm>
              <a:off x="4512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24642" name="Line 33"/>
            <p:cNvSpPr>
              <a:spLocks noChangeShapeType="1"/>
            </p:cNvSpPr>
            <p:nvPr/>
          </p:nvSpPr>
          <p:spPr bwMode="auto">
            <a:xfrm>
              <a:off x="4512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43" name="Line 34"/>
            <p:cNvSpPr>
              <a:spLocks noChangeShapeType="1"/>
            </p:cNvSpPr>
            <p:nvPr/>
          </p:nvSpPr>
          <p:spPr bwMode="auto">
            <a:xfrm>
              <a:off x="4512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44" name="Line 35"/>
            <p:cNvSpPr>
              <a:spLocks noChangeShapeType="1"/>
            </p:cNvSpPr>
            <p:nvPr/>
          </p:nvSpPr>
          <p:spPr bwMode="auto">
            <a:xfrm>
              <a:off x="4512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45" name="Line 36"/>
            <p:cNvSpPr>
              <a:spLocks noChangeShapeType="1"/>
            </p:cNvSpPr>
            <p:nvPr/>
          </p:nvSpPr>
          <p:spPr bwMode="auto">
            <a:xfrm>
              <a:off x="4896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46" name="Line 37"/>
            <p:cNvSpPr>
              <a:spLocks noChangeShapeType="1"/>
            </p:cNvSpPr>
            <p:nvPr/>
          </p:nvSpPr>
          <p:spPr bwMode="auto">
            <a:xfrm>
              <a:off x="5279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47" name="Line 38"/>
            <p:cNvSpPr>
              <a:spLocks noChangeShapeType="1"/>
            </p:cNvSpPr>
            <p:nvPr/>
          </p:nvSpPr>
          <p:spPr bwMode="auto">
            <a:xfrm>
              <a:off x="5663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48" name="AutoShape 39"/>
            <p:cNvSpPr>
              <a:spLocks noChangeArrowheads="1"/>
            </p:cNvSpPr>
            <p:nvPr/>
          </p:nvSpPr>
          <p:spPr bwMode="auto">
            <a:xfrm>
              <a:off x="4944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24649" name="AutoShape 40"/>
            <p:cNvSpPr>
              <a:spLocks noChangeArrowheads="1"/>
            </p:cNvSpPr>
            <p:nvPr/>
          </p:nvSpPr>
          <p:spPr bwMode="auto">
            <a:xfrm>
              <a:off x="4944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39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20"/>
    </mc:Choice>
    <mc:Fallback>
      <p:transition spd="slow" advTm="2572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87366AE-7804-46CA-8A1D-0AAA9880E5C2}" type="slidenum">
              <a:rPr lang="en-US" altLang="en-US" sz="1400">
                <a:solidFill>
                  <a:srgbClr val="800000"/>
                </a:solidFill>
              </a:rPr>
              <a:pPr algn="r"/>
              <a:t>24</a:t>
            </a:fld>
            <a:endParaRPr lang="en-US" altLang="en-US" sz="1400">
              <a:solidFill>
                <a:srgbClr val="800000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Opening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2209800" y="19812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003366"/>
              </a:buClr>
              <a:defRPr/>
            </a:pPr>
            <a:r>
              <a:rPr lang="en-IE" dirty="0">
                <a:solidFill>
                  <a:srgbClr val="003366"/>
                </a:solidFill>
                <a:latin typeface="Arial" charset="0"/>
                <a:cs typeface="Arial" charset="0"/>
              </a:rPr>
              <a:t>The opening of image </a:t>
            </a:r>
            <a:r>
              <a:rPr lang="en-IE" i="1" dirty="0">
                <a:solidFill>
                  <a:srgbClr val="003366"/>
                </a:solidFill>
                <a:latin typeface="Arial" charset="0"/>
                <a:cs typeface="Arial" charset="0"/>
              </a:rPr>
              <a:t>A</a:t>
            </a:r>
            <a:r>
              <a:rPr lang="en-IE" dirty="0">
                <a:solidFill>
                  <a:srgbClr val="003366"/>
                </a:solidFill>
                <a:latin typeface="Arial" charset="0"/>
                <a:cs typeface="Arial" charset="0"/>
              </a:rPr>
              <a:t> by structuring element </a:t>
            </a:r>
            <a:r>
              <a:rPr lang="en-IE" i="1" dirty="0">
                <a:solidFill>
                  <a:srgbClr val="003366"/>
                </a:solidFill>
                <a:latin typeface="Arial" charset="0"/>
                <a:cs typeface="Arial" charset="0"/>
              </a:rPr>
              <a:t>B,</a:t>
            </a:r>
            <a:r>
              <a:rPr lang="en-IE" dirty="0">
                <a:solidFill>
                  <a:srgbClr val="003366"/>
                </a:solidFill>
                <a:latin typeface="Arial" charset="0"/>
                <a:cs typeface="Arial" charset="0"/>
              </a:rPr>
              <a:t> denoted by </a:t>
            </a:r>
            <a:r>
              <a:rPr lang="en-IE" i="1" dirty="0">
                <a:solidFill>
                  <a:srgbClr val="003366"/>
                </a:solidFill>
                <a:latin typeface="Arial" charset="0"/>
                <a:cs typeface="Arial" charset="0"/>
              </a:rPr>
              <a:t>A</a:t>
            </a:r>
            <a:r>
              <a:rPr lang="en-IE" dirty="0">
                <a:solidFill>
                  <a:srgbClr val="003366"/>
                </a:solidFill>
                <a:latin typeface="Arial" charset="0"/>
                <a:cs typeface="Arial" charset="0"/>
                <a:sym typeface="Webdings" pitchFamily="18" charset="2"/>
              </a:rPr>
              <a:t>○B is simply an erosion followed by a dilation</a:t>
            </a:r>
          </a:p>
          <a:p>
            <a:pPr>
              <a:spcBef>
                <a:spcPct val="20000"/>
              </a:spcBef>
              <a:buClr>
                <a:srgbClr val="003366"/>
              </a:buClr>
              <a:defRPr/>
            </a:pPr>
            <a:r>
              <a:rPr lang="en-IE" dirty="0">
                <a:solidFill>
                  <a:srgbClr val="003366"/>
                </a:solidFill>
                <a:latin typeface="Arial" charset="0"/>
                <a:cs typeface="Arial" charset="0"/>
                <a:sym typeface="Webdings" pitchFamily="18" charset="2"/>
              </a:rPr>
              <a:t>	</a:t>
            </a:r>
            <a:endParaRPr lang="en-IE" i="1" dirty="0">
              <a:solidFill>
                <a:srgbClr val="003366"/>
              </a:solidFill>
              <a:latin typeface="Arial" charset="0"/>
              <a:cs typeface="Arial" charset="0"/>
              <a:sym typeface="Webdings" pitchFamily="18" charset="2"/>
            </a:endParaRPr>
          </a:p>
          <a:p>
            <a:pPr>
              <a:spcBef>
                <a:spcPct val="20000"/>
              </a:spcBef>
              <a:buClr>
                <a:srgbClr val="003366"/>
              </a:buClr>
              <a:defRPr/>
            </a:pPr>
            <a:endParaRPr lang="en-US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2" r="16278" b="82098"/>
          <a:stretch>
            <a:fillRect/>
          </a:stretch>
        </p:blipFill>
        <p:spPr bwMode="auto">
          <a:xfrm>
            <a:off x="2008189" y="3724276"/>
            <a:ext cx="3125787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1" t="20187" r="5328" b="63663"/>
          <a:stretch>
            <a:fillRect/>
          </a:stretch>
        </p:blipFill>
        <p:spPr bwMode="auto">
          <a:xfrm>
            <a:off x="5211764" y="3806825"/>
            <a:ext cx="2262187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5" t="38399" r="3925" b="43019"/>
          <a:stretch>
            <a:fillRect/>
          </a:stretch>
        </p:blipFill>
        <p:spPr bwMode="auto">
          <a:xfrm>
            <a:off x="7696201" y="3694114"/>
            <a:ext cx="2506663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2633663" y="5365751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IE" altLang="en-US" sz="1800">
                <a:solidFill>
                  <a:srgbClr val="003366"/>
                </a:solidFill>
                <a:latin typeface="Arial" panose="020B0604020202020204" pitchFamily="34" charset="0"/>
              </a:rPr>
              <a:t>Original shape</a:t>
            </a:r>
            <a:endParaRPr lang="en-US" altLang="en-US" sz="18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5684838" y="5365751"/>
            <a:ext cx="147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IE" altLang="en-US" sz="1800">
                <a:solidFill>
                  <a:srgbClr val="003366"/>
                </a:solidFill>
                <a:latin typeface="Arial" panose="020B0604020202020204" pitchFamily="34" charset="0"/>
              </a:rPr>
              <a:t>After erosion</a:t>
            </a:r>
            <a:endParaRPr lang="en-US" altLang="en-US" sz="18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8401050" y="536575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IE" altLang="en-US" sz="1800">
                <a:solidFill>
                  <a:srgbClr val="003366"/>
                </a:solidFill>
                <a:latin typeface="Arial" panose="020B0604020202020204" pitchFamily="34" charset="0"/>
              </a:rPr>
              <a:t>After dilation</a:t>
            </a:r>
            <a:br>
              <a:rPr lang="en-IE" altLang="en-US" sz="1800">
                <a:solidFill>
                  <a:srgbClr val="003366"/>
                </a:solidFill>
                <a:latin typeface="Arial" panose="020B0604020202020204" pitchFamily="34" charset="0"/>
              </a:rPr>
            </a:br>
            <a:r>
              <a:rPr lang="en-IE" altLang="en-US" sz="1800">
                <a:solidFill>
                  <a:srgbClr val="003366"/>
                </a:solidFill>
                <a:latin typeface="Arial" panose="020B0604020202020204" pitchFamily="34" charset="0"/>
              </a:rPr>
              <a:t>(opening)</a:t>
            </a:r>
            <a:endParaRPr lang="en-US" altLang="en-US" sz="18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5373" name="Group 5"/>
          <p:cNvGrpSpPr>
            <a:grpSpLocks/>
          </p:cNvGrpSpPr>
          <p:nvPr/>
        </p:nvGrpSpPr>
        <p:grpSpPr bwMode="auto">
          <a:xfrm>
            <a:off x="3586164" y="2719388"/>
            <a:ext cx="4435475" cy="914400"/>
            <a:chOff x="1299" y="1713"/>
            <a:chExt cx="2794" cy="576"/>
          </a:xfrm>
        </p:grpSpPr>
        <p:graphicFrame>
          <p:nvGraphicFramePr>
            <p:cNvPr id="15362" name="Object 6"/>
            <p:cNvGraphicFramePr>
              <a:graphicFrameLocks noChangeAspect="1"/>
            </p:cNvGraphicFramePr>
            <p:nvPr/>
          </p:nvGraphicFramePr>
          <p:xfrm>
            <a:off x="1299" y="1713"/>
            <a:ext cx="279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5" imgW="1155199" imgH="215806" progId="Equation.3">
                    <p:embed/>
                  </p:oleObj>
                </mc:Choice>
                <mc:Fallback>
                  <p:oleObj name="Equation" r:id="rId5" imgW="115519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1713"/>
                          <a:ext cx="279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833" y="1888"/>
              <a:ext cx="225" cy="225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9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981"/>
    </mc:Choice>
    <mc:Fallback>
      <p:transition spd="slow" advTm="12198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Opening">
            <a:extLst>
              <a:ext uri="{FF2B5EF4-FFF2-40B4-BE49-F238E27FC236}">
                <a16:creationId xmlns:a16="http://schemas.microsoft.com/office/drawing/2014/main" id="{AE5BC112-340C-4D35-8F74-38363139F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52" y="2537344"/>
            <a:ext cx="3985913" cy="26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6C8835-F052-4B4A-B5E6-2DC5F39EF5C5}"/>
              </a:ext>
            </a:extLst>
          </p:cNvPr>
          <p:cNvSpPr txBox="1">
            <a:spLocks noChangeArrowheads="1"/>
          </p:cNvSpPr>
          <p:nvPr/>
        </p:nvSpPr>
        <p:spPr>
          <a:xfrm>
            <a:off x="2895600" y="381000"/>
            <a:ext cx="73787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a typeface="SimSun" panose="02010600030101010101" pitchFamily="2" charset="-122"/>
              </a:rPr>
              <a:t>Opening</a:t>
            </a:r>
            <a:endParaRPr lang="en-US" altLang="zh-CN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78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780"/>
    </mc:Choice>
    <mc:Fallback>
      <p:transition spd="slow" advTm="4278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DCD5137-12A7-4A35-A72A-945A3545A3A6}" type="slidenum">
              <a:rPr lang="en-US" altLang="en-US" sz="1400">
                <a:solidFill>
                  <a:srgbClr val="800000"/>
                </a:solidFill>
              </a:rPr>
              <a:pPr algn="r"/>
              <a:t>26</a:t>
            </a:fld>
            <a:endParaRPr lang="en-US" altLang="en-US" sz="1400">
              <a:solidFill>
                <a:srgbClr val="800000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Closing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1981200" y="179070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003366"/>
              </a:buClr>
              <a:defRPr/>
            </a:pPr>
            <a:r>
              <a:rPr lang="en-IE" dirty="0">
                <a:solidFill>
                  <a:srgbClr val="003366"/>
                </a:solidFill>
                <a:latin typeface="Arial" charset="0"/>
                <a:cs typeface="Arial" charset="0"/>
              </a:rPr>
              <a:t>The closing of image </a:t>
            </a:r>
            <a:r>
              <a:rPr lang="en-IE" i="1" dirty="0">
                <a:solidFill>
                  <a:srgbClr val="003366"/>
                </a:solidFill>
                <a:latin typeface="Arial" charset="0"/>
                <a:cs typeface="Arial" charset="0"/>
              </a:rPr>
              <a:t>f</a:t>
            </a:r>
            <a:r>
              <a:rPr lang="en-IE" dirty="0">
                <a:solidFill>
                  <a:srgbClr val="003366"/>
                </a:solidFill>
                <a:latin typeface="Arial" charset="0"/>
                <a:cs typeface="Arial" charset="0"/>
              </a:rPr>
              <a:t> by structuring element </a:t>
            </a:r>
            <a:r>
              <a:rPr lang="en-IE" i="1" dirty="0">
                <a:solidFill>
                  <a:srgbClr val="003366"/>
                </a:solidFill>
                <a:latin typeface="Arial" charset="0"/>
                <a:cs typeface="Arial" charset="0"/>
              </a:rPr>
              <a:t>s,</a:t>
            </a:r>
            <a:r>
              <a:rPr lang="en-IE" dirty="0">
                <a:solidFill>
                  <a:srgbClr val="003366"/>
                </a:solidFill>
                <a:latin typeface="Arial" charset="0"/>
                <a:cs typeface="Arial" charset="0"/>
              </a:rPr>
              <a:t> denoted by </a:t>
            </a:r>
            <a:r>
              <a:rPr lang="en-IE" i="1" dirty="0">
                <a:solidFill>
                  <a:srgbClr val="003366"/>
                </a:solidFill>
                <a:latin typeface="Arial" charset="0"/>
                <a:cs typeface="Arial" charset="0"/>
              </a:rPr>
              <a:t>f </a:t>
            </a:r>
            <a:r>
              <a:rPr lang="en-IE" dirty="0">
                <a:solidFill>
                  <a:srgbClr val="003366"/>
                </a:solidFill>
                <a:latin typeface="Arial" charset="0"/>
                <a:cs typeface="Arial" charset="0"/>
                <a:sym typeface="Webdings" pitchFamily="18" charset="2"/>
              </a:rPr>
              <a:t>• </a:t>
            </a:r>
            <a:r>
              <a:rPr lang="en-IE" i="1" dirty="0">
                <a:solidFill>
                  <a:srgbClr val="003366"/>
                </a:solidFill>
                <a:latin typeface="Arial" charset="0"/>
                <a:cs typeface="Arial" charset="0"/>
                <a:sym typeface="Webdings" pitchFamily="18" charset="2"/>
              </a:rPr>
              <a:t>s</a:t>
            </a:r>
            <a:r>
              <a:rPr lang="en-IE" dirty="0">
                <a:solidFill>
                  <a:srgbClr val="003366"/>
                </a:solidFill>
                <a:latin typeface="Arial" charset="0"/>
                <a:cs typeface="Arial" charset="0"/>
                <a:sym typeface="Webdings" pitchFamily="18" charset="2"/>
              </a:rPr>
              <a:t> is simply a dilation followed by an erosion</a:t>
            </a:r>
          </a:p>
          <a:p>
            <a:pPr>
              <a:spcBef>
                <a:spcPct val="20000"/>
              </a:spcBef>
              <a:buClr>
                <a:srgbClr val="003366"/>
              </a:buClr>
              <a:defRPr/>
            </a:pPr>
            <a:endParaRPr lang="en-IE" i="1" dirty="0">
              <a:solidFill>
                <a:srgbClr val="000000"/>
              </a:solidFill>
              <a:latin typeface="Arial" charset="0"/>
              <a:cs typeface="Arial" charset="0"/>
              <a:sym typeface="Webdings" pitchFamily="18" charset="2"/>
            </a:endParaRPr>
          </a:p>
          <a:p>
            <a:pPr>
              <a:spcBef>
                <a:spcPct val="20000"/>
              </a:spcBef>
              <a:buClr>
                <a:srgbClr val="003366"/>
              </a:buClr>
              <a:defRPr/>
            </a:pPr>
            <a:endParaRPr lang="en-IE" i="1" dirty="0">
              <a:solidFill>
                <a:srgbClr val="003366"/>
              </a:solidFill>
              <a:latin typeface="Arial" charset="0"/>
              <a:cs typeface="Arial" charset="0"/>
              <a:sym typeface="Webdings" pitchFamily="18" charset="2"/>
            </a:endParaRPr>
          </a:p>
          <a:p>
            <a:pPr>
              <a:spcBef>
                <a:spcPct val="20000"/>
              </a:spcBef>
              <a:buClr>
                <a:srgbClr val="003366"/>
              </a:buClr>
              <a:defRPr/>
            </a:pPr>
            <a:endParaRPr lang="en-US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2" r="16278" b="82098"/>
          <a:stretch>
            <a:fillRect/>
          </a:stretch>
        </p:blipFill>
        <p:spPr bwMode="auto">
          <a:xfrm>
            <a:off x="1851025" y="3587751"/>
            <a:ext cx="3125788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2393950" y="5229226"/>
            <a:ext cx="182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IE" altLang="en-US" sz="200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shape</a:t>
            </a:r>
            <a:endParaRPr lang="en-US" altLang="en-US" sz="200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5583239" y="5272089"/>
            <a:ext cx="159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IE" altLang="en-US" sz="200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dilation</a:t>
            </a:r>
            <a:endParaRPr lang="en-US" altLang="en-US" sz="200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8374064" y="5257801"/>
            <a:ext cx="1622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IE" altLang="en-US" sz="200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erosion</a:t>
            </a:r>
            <a:br>
              <a:rPr lang="en-IE" altLang="en-US" sz="200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altLang="en-US" sz="200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(closing)</a:t>
            </a:r>
            <a:endParaRPr lang="en-US" altLang="en-US" sz="200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9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55" t="56981" b="20958"/>
          <a:stretch>
            <a:fillRect/>
          </a:stretch>
        </p:blipFill>
        <p:spPr bwMode="auto">
          <a:xfrm>
            <a:off x="4875214" y="3505201"/>
            <a:ext cx="2801937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75" t="80997"/>
          <a:stretch>
            <a:fillRect/>
          </a:stretch>
        </p:blipFill>
        <p:spPr bwMode="auto">
          <a:xfrm>
            <a:off x="7824789" y="3568701"/>
            <a:ext cx="26701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6397" name="Group 5"/>
          <p:cNvGrpSpPr>
            <a:grpSpLocks/>
          </p:cNvGrpSpPr>
          <p:nvPr/>
        </p:nvGrpSpPr>
        <p:grpSpPr bwMode="auto">
          <a:xfrm>
            <a:off x="3706813" y="2590800"/>
            <a:ext cx="4724400" cy="952500"/>
            <a:chOff x="1375" y="1711"/>
            <a:chExt cx="2976" cy="600"/>
          </a:xfrm>
        </p:grpSpPr>
        <p:graphicFrame>
          <p:nvGraphicFramePr>
            <p:cNvPr id="16386" name="Object 6"/>
            <p:cNvGraphicFramePr>
              <a:graphicFrameLocks noChangeAspect="1"/>
            </p:cNvGraphicFramePr>
            <p:nvPr/>
          </p:nvGraphicFramePr>
          <p:xfrm>
            <a:off x="1375" y="1711"/>
            <a:ext cx="297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5" imgW="1117115" imgH="215806" progId="Equation.3">
                    <p:embed/>
                  </p:oleObj>
                </mc:Choice>
                <mc:Fallback>
                  <p:oleObj name="Equation" r:id="rId5" imgW="111711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5" y="1711"/>
                          <a:ext cx="2976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Oval 7"/>
            <p:cNvSpPr>
              <a:spLocks noChangeArrowheads="1"/>
            </p:cNvSpPr>
            <p:nvPr/>
          </p:nvSpPr>
          <p:spPr bwMode="auto">
            <a:xfrm>
              <a:off x="3744" y="1891"/>
              <a:ext cx="225" cy="225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63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674"/>
    </mc:Choice>
    <mc:Fallback>
      <p:transition spd="slow" advTm="10767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6ECA796-6840-4443-94A3-7D9C2865FD21}"/>
              </a:ext>
            </a:extLst>
          </p:cNvPr>
          <p:cNvSpPr txBox="1">
            <a:spLocks noChangeArrowheads="1"/>
          </p:cNvSpPr>
          <p:nvPr/>
        </p:nvSpPr>
        <p:spPr>
          <a:xfrm>
            <a:off x="2895600" y="381000"/>
            <a:ext cx="73787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ea typeface="SimSun" panose="02010600030101010101" pitchFamily="2" charset="-122"/>
              </a:rPr>
              <a:t>Closing</a:t>
            </a:r>
          </a:p>
        </p:txBody>
      </p:sp>
      <p:pic>
        <p:nvPicPr>
          <p:cNvPr id="8194" name="Picture 2" descr="Closing">
            <a:extLst>
              <a:ext uri="{FF2B5EF4-FFF2-40B4-BE49-F238E27FC236}">
                <a16:creationId xmlns:a16="http://schemas.microsoft.com/office/drawing/2014/main" id="{563731F1-EF1C-4340-8AD7-F0CD9D7DF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696" y="2597701"/>
            <a:ext cx="3762973" cy="251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34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989"/>
    </mc:Choice>
    <mc:Fallback>
      <p:transition spd="slow" advTm="4198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rphological operations">
            <a:extLst>
              <a:ext uri="{FF2B5EF4-FFF2-40B4-BE49-F238E27FC236}">
                <a16:creationId xmlns:a16="http://schemas.microsoft.com/office/drawing/2014/main" id="{5C65BEBC-32AB-4C56-858D-7ACCD2545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9" b="12064"/>
          <a:stretch/>
        </p:blipFill>
        <p:spPr bwMode="auto">
          <a:xfrm>
            <a:off x="2273403" y="1716833"/>
            <a:ext cx="7645193" cy="400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C8AA245-677B-4611-9B31-A6B98C24DC4C}"/>
              </a:ext>
            </a:extLst>
          </p:cNvPr>
          <p:cNvSpPr txBox="1">
            <a:spLocks noChangeArrowheads="1"/>
          </p:cNvSpPr>
          <p:nvPr/>
        </p:nvSpPr>
        <p:spPr>
          <a:xfrm>
            <a:off x="1380931" y="381000"/>
            <a:ext cx="9489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ea typeface="SimSun" panose="02010600030101010101" pitchFamily="2" charset="-122"/>
              </a:rPr>
              <a:t>Exercise: Which one should we apply here?</a:t>
            </a:r>
          </a:p>
        </p:txBody>
      </p:sp>
    </p:spTree>
    <p:extLst>
      <p:ext uri="{BB962C8B-B14F-4D97-AF65-F5344CB8AC3E}">
        <p14:creationId xmlns:p14="http://schemas.microsoft.com/office/powerpoint/2010/main" val="133088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533"/>
    </mc:Choice>
    <mc:Fallback>
      <p:transition spd="slow" advTm="385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3A29-E90C-4F0D-AB5D-8564E141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3074" name="Picture 2" descr="An Introduction to Morphological Operations for Digital Image Text ...">
            <a:extLst>
              <a:ext uri="{FF2B5EF4-FFF2-40B4-BE49-F238E27FC236}">
                <a16:creationId xmlns:a16="http://schemas.microsoft.com/office/drawing/2014/main" id="{F65E59CA-1D1E-4007-9CDD-4E2F2E833A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7017"/>
          <a:stretch/>
        </p:blipFill>
        <p:spPr bwMode="auto">
          <a:xfrm>
            <a:off x="838200" y="2480570"/>
            <a:ext cx="5027295" cy="305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 Introduction to Morphological Operations for Digital Image Text ...">
            <a:extLst>
              <a:ext uri="{FF2B5EF4-FFF2-40B4-BE49-F238E27FC236}">
                <a16:creationId xmlns:a16="http://schemas.microsoft.com/office/drawing/2014/main" id="{8FC6993D-4FC1-4005-A06F-8E811CCFE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3" b="8813"/>
          <a:stretch/>
        </p:blipFill>
        <p:spPr bwMode="auto">
          <a:xfrm>
            <a:off x="6484775" y="2480569"/>
            <a:ext cx="4944990" cy="305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2DC47F-6253-4E39-89D1-4F399D4733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063620" cy="53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Dilation</a:t>
            </a:r>
          </a:p>
        </p:txBody>
      </p:sp>
    </p:spTree>
    <p:extLst>
      <p:ext uri="{BB962C8B-B14F-4D97-AF65-F5344CB8AC3E}">
        <p14:creationId xmlns:p14="http://schemas.microsoft.com/office/powerpoint/2010/main" val="1056777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031"/>
    </mc:Choice>
    <mc:Fallback>
      <p:transition spd="slow" advTm="14503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2E28-5E60-4301-911C-04883254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002F-35EC-4066-958F-7F768B43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operations related to the shape or morphology of features in an image</a:t>
            </a:r>
          </a:p>
          <a:p>
            <a:r>
              <a:rPr lang="en-US" dirty="0"/>
              <a:t>On Binary Images</a:t>
            </a:r>
          </a:p>
        </p:txBody>
      </p:sp>
      <p:pic>
        <p:nvPicPr>
          <p:cNvPr id="6146" name="Picture 2" descr="Introduction to Morphological Operators - ppt video online download">
            <a:extLst>
              <a:ext uri="{FF2B5EF4-FFF2-40B4-BE49-F238E27FC236}">
                <a16:creationId xmlns:a16="http://schemas.microsoft.com/office/drawing/2014/main" id="{ECDA6EF4-175B-4467-9390-7D242716B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45306" r="9013" b="12381"/>
          <a:stretch/>
        </p:blipFill>
        <p:spPr bwMode="auto">
          <a:xfrm>
            <a:off x="3769566" y="3679924"/>
            <a:ext cx="5645021" cy="218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91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24"/>
    </mc:Choice>
    <mc:Fallback>
      <p:transition spd="slow" advTm="297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8155-1F3F-4D93-B318-407046E4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356B-626E-4330-9805-18BF270C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A small shape or template called a 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structuring element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, a matrix that identifies the pixel in the image being processed and defines the neighborhood used in the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74"/>
    </mc:Choice>
    <mc:Fallback>
      <p:transition spd="slow" advTm="332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25BE-EBD6-480F-9D3B-A44045DB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DA30-790E-4738-A2E2-F13BCEFE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Hit, Fit or Miss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717DD8-8748-4902-A801-31E933B1E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90" y="2695008"/>
            <a:ext cx="5067996" cy="240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8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054"/>
    </mc:Choice>
    <mc:Fallback>
      <p:transition spd="slow" advTm="9905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74E5-93A3-4952-991A-C12B2152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Structuring Element</a:t>
            </a:r>
          </a:p>
        </p:txBody>
      </p:sp>
      <p:pic>
        <p:nvPicPr>
          <p:cNvPr id="9218" name="Picture 2" descr="Morphological Operations in Image Processing | by Nickson Joram ...">
            <a:extLst>
              <a:ext uri="{FF2B5EF4-FFF2-40B4-BE49-F238E27FC236}">
                <a16:creationId xmlns:a16="http://schemas.microsoft.com/office/drawing/2014/main" id="{4C73CD62-633C-4945-8017-852A80F0E2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811" y="1690688"/>
            <a:ext cx="54271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78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76"/>
    </mc:Choice>
    <mc:Fallback>
      <p:transition spd="slow" advTm="2797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1"/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Dilation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C44B229B-DDE0-466E-89E2-98256A6C5C06}" type="slidenum">
              <a:rPr lang="en-US" altLang="en-US" sz="1400">
                <a:solidFill>
                  <a:srgbClr val="3333CC"/>
                </a:solidFill>
              </a:rPr>
              <a:pPr algn="r" eaLnBrk="1" hangingPunct="1"/>
              <a:t>8</a:t>
            </a:fld>
            <a:endParaRPr lang="en-US" altLang="en-US" sz="1400">
              <a:solidFill>
                <a:srgbClr val="3333CC"/>
              </a:solidFill>
            </a:endParaRPr>
          </a:p>
        </p:txBody>
      </p:sp>
      <p:graphicFrame>
        <p:nvGraphicFramePr>
          <p:cNvPr id="44036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6911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36912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44049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6924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36925" name="Group 29"/>
          <p:cNvGrpSpPr>
            <a:grpSpLocks/>
          </p:cNvGrpSpPr>
          <p:nvPr/>
        </p:nvGrpSpPr>
        <p:grpSpPr bwMode="auto">
          <a:xfrm>
            <a:off x="4419601" y="2667001"/>
            <a:ext cx="1825625" cy="1901825"/>
            <a:chOff x="1824" y="1680"/>
            <a:chExt cx="1150" cy="1198"/>
          </a:xfrm>
        </p:grpSpPr>
        <p:sp>
          <p:nvSpPr>
            <p:cNvPr id="336927" name="Rectangle 30"/>
            <p:cNvSpPr>
              <a:spLocks noChangeArrowheads="1"/>
            </p:cNvSpPr>
            <p:nvPr/>
          </p:nvSpPr>
          <p:spPr bwMode="auto">
            <a:xfrm>
              <a:off x="2591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36928" name="Rectangle 31"/>
            <p:cNvSpPr>
              <a:spLocks noChangeArrowheads="1"/>
            </p:cNvSpPr>
            <p:nvPr/>
          </p:nvSpPr>
          <p:spPr bwMode="auto">
            <a:xfrm>
              <a:off x="2208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36929" name="Rectangle 32"/>
            <p:cNvSpPr>
              <a:spLocks noChangeArrowheads="1"/>
            </p:cNvSpPr>
            <p:nvPr/>
          </p:nvSpPr>
          <p:spPr bwMode="auto">
            <a:xfrm>
              <a:off x="1824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36930" name="Line 33"/>
            <p:cNvSpPr>
              <a:spLocks noChangeShapeType="1"/>
            </p:cNvSpPr>
            <p:nvPr/>
          </p:nvSpPr>
          <p:spPr bwMode="auto">
            <a:xfrm>
              <a:off x="1824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931" name="Line 34"/>
            <p:cNvSpPr>
              <a:spLocks noChangeShapeType="1"/>
            </p:cNvSpPr>
            <p:nvPr/>
          </p:nvSpPr>
          <p:spPr bwMode="auto">
            <a:xfrm>
              <a:off x="1824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932" name="Line 35"/>
            <p:cNvSpPr>
              <a:spLocks noChangeShapeType="1"/>
            </p:cNvSpPr>
            <p:nvPr/>
          </p:nvSpPr>
          <p:spPr bwMode="auto">
            <a:xfrm>
              <a:off x="1824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933" name="Line 36"/>
            <p:cNvSpPr>
              <a:spLocks noChangeShapeType="1"/>
            </p:cNvSpPr>
            <p:nvPr/>
          </p:nvSpPr>
          <p:spPr bwMode="auto">
            <a:xfrm>
              <a:off x="2208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934" name="Line 37"/>
            <p:cNvSpPr>
              <a:spLocks noChangeShapeType="1"/>
            </p:cNvSpPr>
            <p:nvPr/>
          </p:nvSpPr>
          <p:spPr bwMode="auto">
            <a:xfrm>
              <a:off x="2591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935" name="Line 38"/>
            <p:cNvSpPr>
              <a:spLocks noChangeShapeType="1"/>
            </p:cNvSpPr>
            <p:nvPr/>
          </p:nvSpPr>
          <p:spPr bwMode="auto">
            <a:xfrm>
              <a:off x="2975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936" name="AutoShape 39"/>
            <p:cNvSpPr>
              <a:spLocks noChangeArrowheads="1"/>
            </p:cNvSpPr>
            <p:nvPr/>
          </p:nvSpPr>
          <p:spPr bwMode="auto">
            <a:xfrm>
              <a:off x="2255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36937" name="AutoShape 40"/>
            <p:cNvSpPr>
              <a:spLocks noChangeArrowheads="1"/>
            </p:cNvSpPr>
            <p:nvPr/>
          </p:nvSpPr>
          <p:spPr bwMode="auto">
            <a:xfrm>
              <a:off x="2255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336926" name="Rectangle 20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32669"/>
      </p:ext>
    </p:extLst>
  </p:cSld>
  <p:clrMapOvr>
    <a:masterClrMapping/>
  </p:clrMapOvr>
  <p:transition spd="med" advTm="9491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1"/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</a:rPr>
              <a:t>Example for Dilation</a:t>
            </a: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4F9DDE7-ED87-454F-90E2-50F037469045}" type="slidenum">
              <a:rPr lang="en-US" altLang="en-US" sz="1400">
                <a:solidFill>
                  <a:srgbClr val="3333CC"/>
                </a:solidFill>
              </a:rPr>
              <a:pPr algn="r" eaLnBrk="1" hangingPunct="1"/>
              <a:t>9</a:t>
            </a:fld>
            <a:endParaRPr lang="en-US" altLang="en-US" sz="1400">
              <a:solidFill>
                <a:srgbClr val="3333CC"/>
              </a:solidFill>
            </a:endParaRP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/>
        </p:nvGraphicFramePr>
        <p:xfrm>
          <a:off x="4419600" y="2057400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7935" name="Text Box 15"/>
          <p:cNvSpPr txBox="1">
            <a:spLocks noChangeArrowheads="1"/>
          </p:cNvSpPr>
          <p:nvPr/>
        </p:nvSpPr>
        <p:spPr bwMode="auto">
          <a:xfrm>
            <a:off x="2039939" y="2022476"/>
            <a:ext cx="164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Input image</a:t>
            </a:r>
          </a:p>
        </p:txBody>
      </p:sp>
      <p:sp>
        <p:nvSpPr>
          <p:cNvPr id="337936" name="Text Box 16"/>
          <p:cNvSpPr txBox="1">
            <a:spLocks noChangeArrowheads="1"/>
          </p:cNvSpPr>
          <p:nvPr/>
        </p:nvSpPr>
        <p:spPr bwMode="auto">
          <a:xfrm>
            <a:off x="1597025" y="3276601"/>
            <a:ext cx="2649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Structuring Element</a:t>
            </a:r>
          </a:p>
        </p:txBody>
      </p:sp>
      <p:graphicFrame>
        <p:nvGraphicFramePr>
          <p:cNvPr id="45073" name="Group 17"/>
          <p:cNvGraphicFramePr>
            <a:graphicFrameLocks noGrp="1"/>
          </p:cNvGraphicFramePr>
          <p:nvPr/>
        </p:nvGraphicFramePr>
        <p:xfrm>
          <a:off x="4419600" y="4740275"/>
          <a:ext cx="6097588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1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34" charset="0"/>
                          <a:ea typeface="ＭＳ Ｐゴシック" pitchFamily="-109" charset="-128"/>
                        </a:rPr>
                        <a:t>0</a:t>
                      </a: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34" charset="0"/>
                        <a:ea typeface="ＭＳ Ｐゴシック" pitchFamily="-109" charset="-128"/>
                      </a:endParaRPr>
                    </a:p>
                  </a:txBody>
                  <a:tcPr marL="90000" marR="90000" marT="120123" marB="45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7948" name="Text Box 28"/>
          <p:cNvSpPr txBox="1">
            <a:spLocks noChangeArrowheads="1"/>
          </p:cNvSpPr>
          <p:nvPr/>
        </p:nvSpPr>
        <p:spPr bwMode="auto">
          <a:xfrm>
            <a:off x="1981200" y="4765676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Output Image</a:t>
            </a:r>
          </a:p>
        </p:txBody>
      </p:sp>
      <p:grpSp>
        <p:nvGrpSpPr>
          <p:cNvPr id="337949" name="Group 29"/>
          <p:cNvGrpSpPr>
            <a:grpSpLocks/>
          </p:cNvGrpSpPr>
          <p:nvPr/>
        </p:nvGrpSpPr>
        <p:grpSpPr bwMode="auto">
          <a:xfrm>
            <a:off x="5029201" y="2667001"/>
            <a:ext cx="1825625" cy="1901825"/>
            <a:chOff x="2208" y="1680"/>
            <a:chExt cx="1150" cy="1198"/>
          </a:xfrm>
        </p:grpSpPr>
        <p:sp>
          <p:nvSpPr>
            <p:cNvPr id="337951" name="Rectangle 30"/>
            <p:cNvSpPr>
              <a:spLocks noChangeArrowheads="1"/>
            </p:cNvSpPr>
            <p:nvPr/>
          </p:nvSpPr>
          <p:spPr bwMode="auto">
            <a:xfrm>
              <a:off x="2975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37952" name="Rectangle 31"/>
            <p:cNvSpPr>
              <a:spLocks noChangeArrowheads="1"/>
            </p:cNvSpPr>
            <p:nvPr/>
          </p:nvSpPr>
          <p:spPr bwMode="auto">
            <a:xfrm>
              <a:off x="2592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37953" name="Rectangle 32"/>
            <p:cNvSpPr>
              <a:spLocks noChangeArrowheads="1"/>
            </p:cNvSpPr>
            <p:nvPr/>
          </p:nvSpPr>
          <p:spPr bwMode="auto">
            <a:xfrm>
              <a:off x="2208" y="2032"/>
              <a:ext cx="3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700"/>
                </a:spcBef>
              </a:pPr>
              <a:r>
                <a:rPr lang="en-US" altLang="en-US" sz="280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337954" name="Line 33"/>
            <p:cNvSpPr>
              <a:spLocks noChangeShapeType="1"/>
            </p:cNvSpPr>
            <p:nvPr/>
          </p:nvSpPr>
          <p:spPr bwMode="auto">
            <a:xfrm>
              <a:off x="2208" y="2032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55" name="Line 34"/>
            <p:cNvSpPr>
              <a:spLocks noChangeShapeType="1"/>
            </p:cNvSpPr>
            <p:nvPr/>
          </p:nvSpPr>
          <p:spPr bwMode="auto">
            <a:xfrm>
              <a:off x="2208" y="2400"/>
              <a:ext cx="1149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56" name="Line 35"/>
            <p:cNvSpPr>
              <a:spLocks noChangeShapeType="1"/>
            </p:cNvSpPr>
            <p:nvPr/>
          </p:nvSpPr>
          <p:spPr bwMode="auto">
            <a:xfrm>
              <a:off x="2208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57" name="Line 36"/>
            <p:cNvSpPr>
              <a:spLocks noChangeShapeType="1"/>
            </p:cNvSpPr>
            <p:nvPr/>
          </p:nvSpPr>
          <p:spPr bwMode="auto">
            <a:xfrm>
              <a:off x="2592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58" name="Line 37"/>
            <p:cNvSpPr>
              <a:spLocks noChangeShapeType="1"/>
            </p:cNvSpPr>
            <p:nvPr/>
          </p:nvSpPr>
          <p:spPr bwMode="auto">
            <a:xfrm>
              <a:off x="2975" y="2032"/>
              <a:ext cx="0" cy="36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59" name="Line 38"/>
            <p:cNvSpPr>
              <a:spLocks noChangeShapeType="1"/>
            </p:cNvSpPr>
            <p:nvPr/>
          </p:nvSpPr>
          <p:spPr bwMode="auto">
            <a:xfrm>
              <a:off x="3359" y="2032"/>
              <a:ext cx="0" cy="36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60" name="AutoShape 39"/>
            <p:cNvSpPr>
              <a:spLocks noChangeArrowheads="1"/>
            </p:cNvSpPr>
            <p:nvPr/>
          </p:nvSpPr>
          <p:spPr bwMode="auto">
            <a:xfrm>
              <a:off x="2640" y="2496"/>
              <a:ext cx="238" cy="382"/>
            </a:xfrm>
            <a:prstGeom prst="downArrow">
              <a:avLst>
                <a:gd name="adj1" fmla="val 50000"/>
                <a:gd name="adj2" fmla="val 40126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37961" name="AutoShape 40"/>
            <p:cNvSpPr>
              <a:spLocks noChangeArrowheads="1"/>
            </p:cNvSpPr>
            <p:nvPr/>
          </p:nvSpPr>
          <p:spPr bwMode="auto">
            <a:xfrm>
              <a:off x="2640" y="1680"/>
              <a:ext cx="238" cy="286"/>
            </a:xfrm>
            <a:prstGeom prst="downArrow">
              <a:avLst>
                <a:gd name="adj1" fmla="val 50000"/>
                <a:gd name="adj2" fmla="val 3004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337950" name="Rectangle 20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2046"/>
      </p:ext>
    </p:extLst>
  </p:cSld>
  <p:clrMapOvr>
    <a:masterClrMapping/>
  </p:clrMapOvr>
  <p:transition spd="med" advTm="2588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6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609</Words>
  <Application>Microsoft Office PowerPoint</Application>
  <PresentationFormat>Widescreen</PresentationFormat>
  <Paragraphs>400</Paragraphs>
  <Slides>28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medium-content-serif-font</vt:lpstr>
      <vt:lpstr>Times New Roman</vt:lpstr>
      <vt:lpstr>Office Theme</vt:lpstr>
      <vt:lpstr>Equation</vt:lpstr>
      <vt:lpstr>Morphological Image Processing</vt:lpstr>
      <vt:lpstr>Application</vt:lpstr>
      <vt:lpstr>Application</vt:lpstr>
      <vt:lpstr>Morphological Operation</vt:lpstr>
      <vt:lpstr>Structuring Element</vt:lpstr>
      <vt:lpstr>Structuring Element</vt:lpstr>
      <vt:lpstr>Different Types of Structuring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Opening</vt:lpstr>
      <vt:lpstr>PowerPoint Presentation</vt:lpstr>
      <vt:lpstr>Closing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Shibli</dc:creator>
  <cp:lastModifiedBy>Asus</cp:lastModifiedBy>
  <cp:revision>18</cp:revision>
  <dcterms:created xsi:type="dcterms:W3CDTF">2019-09-15T19:26:11Z</dcterms:created>
  <dcterms:modified xsi:type="dcterms:W3CDTF">2020-08-22T13:50:32Z</dcterms:modified>
</cp:coreProperties>
</file>