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72" r:id="rId2"/>
    <p:sldId id="274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300" r:id="rId21"/>
    <p:sldId id="301" r:id="rId22"/>
    <p:sldId id="302" r:id="rId23"/>
    <p:sldId id="303" r:id="rId24"/>
    <p:sldId id="304" r:id="rId25"/>
    <p:sldId id="3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E398302-4AE8-4334-A544-F1F4B8F12F64}" type="datetime3">
              <a:rPr lang="en-US" altLang="ja-JP" smtClean="0"/>
              <a:pPr>
                <a:defRPr/>
              </a:pPr>
              <a:t>30 September 2019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kalpoma@gmail.com 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38FF-7ED5-42A6-B12D-2DD6A4B99C7D}" type="slidenum">
              <a:rPr lang="en-US" altLang="ja-JP" smtClean="0"/>
              <a:pPr/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67813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2782D96-18F9-4AD0-B429-E05B4A980E10}" type="slidenum">
              <a:rPr lang="en-US" altLang="en-US">
                <a:solidFill>
                  <a:srgbClr val="000000"/>
                </a:solidFill>
              </a:rPr>
              <a:pPr/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74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68BA8DB-F71B-410A-8767-BDCAEBB5AD2B}" type="slidenum">
              <a:rPr lang="en-US" altLang="en-US">
                <a:solidFill>
                  <a:srgbClr val="000000"/>
                </a:solidFill>
              </a:rPr>
              <a:pPr/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68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9/29/2019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983826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0" y="2214563"/>
            <a:ext cx="5202767" cy="3881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5467" y="2214563"/>
            <a:ext cx="5204884" cy="3881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fld id="{EB5733F5-C706-4C97-B889-B37FDAF63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162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32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84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983826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0" y="2214563"/>
            <a:ext cx="5202767" cy="3881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85467" y="2214564"/>
            <a:ext cx="5204884" cy="1863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85467" y="4230688"/>
            <a:ext cx="5204884" cy="1865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0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fld id="{9AC4666A-AB85-4356-99C4-5BDDB2A0C2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47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Char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Excel_Chart4.xls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png"/><Relationship Id="rId5" Type="http://schemas.openxmlformats.org/officeDocument/2006/relationships/image" Target="../media/image20.wmf"/><Relationship Id="rId10" Type="http://schemas.openxmlformats.org/officeDocument/2006/relationships/image" Target="../media/image22.w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Char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Excel_Chart2.xls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68778" y="2273121"/>
            <a:ext cx="10468864" cy="1828800"/>
          </a:xfrm>
        </p:spPr>
        <p:txBody>
          <a:bodyPr/>
          <a:lstStyle/>
          <a:p>
            <a:r>
              <a:rPr lang="en-US" dirty="0" smtClean="0"/>
              <a:t>Image Derivatives &amp; </a:t>
            </a:r>
            <a:br>
              <a:rPr lang="en-US" dirty="0" smtClean="0"/>
            </a:br>
            <a:r>
              <a:rPr lang="en-US" dirty="0" smtClean="0"/>
              <a:t>Edge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640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800">
              <a:solidFill>
                <a:srgbClr val="003366"/>
              </a:solidFill>
              <a:latin typeface="Times New Roman" pitchFamily="18" charset="0"/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2673350" y="519114"/>
          <a:ext cx="6489700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Chart" r:id="rId3" imgW="5981700" imgH="2552700" progId="Excel.Chart.8">
                  <p:embed/>
                </p:oleObj>
              </mc:Choice>
              <mc:Fallback>
                <p:oleObj name="Chart" r:id="rId3" imgW="5981700" imgH="25527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57" t="14384" r="1315" b="1961"/>
                      <a:stretch>
                        <a:fillRect/>
                      </a:stretch>
                    </p:blipFill>
                    <p:spPr bwMode="auto">
                      <a:xfrm>
                        <a:off x="2673350" y="519114"/>
                        <a:ext cx="6489700" cy="237013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205" name="Group 293"/>
          <p:cNvGraphicFramePr>
            <a:graphicFrameLocks noGrp="1"/>
          </p:cNvGraphicFramePr>
          <p:nvPr/>
        </p:nvGraphicFramePr>
        <p:xfrm>
          <a:off x="2978150" y="2901950"/>
          <a:ext cx="6096000" cy="298450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/>
                  </a:extLst>
                </a:gridCol>
                <a:gridCol w="242888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7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8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7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8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7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8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7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8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7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922737" name="Text Box 113"/>
          <p:cNvSpPr txBox="1">
            <a:spLocks noChangeArrowheads="1"/>
          </p:cNvSpPr>
          <p:nvPr/>
        </p:nvSpPr>
        <p:spPr bwMode="auto">
          <a:xfrm>
            <a:off x="8458201" y="0"/>
            <a:ext cx="2200275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>
                <a:solidFill>
                  <a:srgbClr val="003366"/>
                </a:solidFill>
                <a:latin typeface="Times New Roman" pitchFamily="18" charset="0"/>
              </a:rPr>
              <a:t>2</a:t>
            </a:r>
            <a:r>
              <a:rPr lang="en-US" sz="2800" baseline="30000">
                <a:solidFill>
                  <a:srgbClr val="003366"/>
                </a:solidFill>
                <a:latin typeface="Times New Roman" pitchFamily="18" charset="0"/>
              </a:rPr>
              <a:t>nd</a:t>
            </a:r>
            <a:r>
              <a:rPr lang="en-US" sz="2800">
                <a:solidFill>
                  <a:srgbClr val="003366"/>
                </a:solidFill>
                <a:latin typeface="Times New Roman" pitchFamily="18" charset="0"/>
              </a:rPr>
              <a:t> Derivative</a:t>
            </a:r>
          </a:p>
        </p:txBody>
      </p:sp>
      <p:graphicFrame>
        <p:nvGraphicFramePr>
          <p:cNvPr id="922738" name="Object 114"/>
          <p:cNvGraphicFramePr>
            <a:graphicFrameLocks noChangeAspect="1"/>
          </p:cNvGraphicFramePr>
          <p:nvPr/>
        </p:nvGraphicFramePr>
        <p:xfrm>
          <a:off x="2670176" y="3957638"/>
          <a:ext cx="6513513" cy="237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Chart" r:id="rId5" imgW="5981700" imgH="2552700" progId="Excel.Chart.8">
                  <p:embed/>
                </p:oleObj>
              </mc:Choice>
              <mc:Fallback>
                <p:oleObj name="Chart" r:id="rId5" imgW="5981700" imgH="25527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85" t="11705" r="1180" b="4489"/>
                      <a:stretch>
                        <a:fillRect/>
                      </a:stretch>
                    </p:blipFill>
                    <p:spPr bwMode="auto">
                      <a:xfrm>
                        <a:off x="2670176" y="3957638"/>
                        <a:ext cx="6513513" cy="237966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7" name="Group 117"/>
          <p:cNvGraphicFramePr>
            <a:graphicFrameLocks noGrp="1"/>
          </p:cNvGraphicFramePr>
          <p:nvPr/>
        </p:nvGraphicFramePr>
        <p:xfrm>
          <a:off x="2998788" y="3505201"/>
          <a:ext cx="6096000" cy="301625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/>
                  </a:extLst>
                </a:gridCol>
                <a:gridCol w="242887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8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7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8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7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8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7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8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7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8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4210" name="Rectangle 7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70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38915" name="Picture 2" descr="Definition for a second derivative&#10;ï±Must be zero in flat areas&#10;ï±Must be non zero at the onset and end of a gray-level step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28600"/>
            <a:ext cx="842327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19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457200"/>
            <a:ext cx="73787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2</a:t>
            </a:r>
            <a:r>
              <a:rPr lang="en-US" altLang="en-US" sz="4000" baseline="30000"/>
              <a:t>nd</a:t>
            </a:r>
            <a:r>
              <a:rPr lang="en-US" altLang="en-US" sz="4000"/>
              <a:t> Derivative for Image Enhancement</a:t>
            </a: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1905000" y="2057401"/>
            <a:ext cx="8534400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IE" sz="2400" dirty="0">
                <a:solidFill>
                  <a:srgbClr val="C00000"/>
                </a:solidFill>
                <a:latin typeface="Arial" charset="0"/>
                <a:cs typeface="Arial" charset="0"/>
              </a:rPr>
              <a:t>The 2nd derivative is more useful for image enhancement than the 1st derivative </a:t>
            </a:r>
            <a:r>
              <a:rPr lang="en-IE" sz="2400" dirty="0">
                <a:solidFill>
                  <a:srgbClr val="003366"/>
                </a:solidFill>
                <a:latin typeface="Arial" charset="0"/>
                <a:cs typeface="Arial" charset="0"/>
              </a:rPr>
              <a:t>- S</a:t>
            </a:r>
            <a:r>
              <a:rPr lang="en-IE" sz="2400" i="1" dirty="0">
                <a:solidFill>
                  <a:srgbClr val="003366"/>
                </a:solidFill>
                <a:latin typeface="Arial" charset="0"/>
                <a:cs typeface="Arial" charset="0"/>
              </a:rPr>
              <a:t>tronger response to fine detail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1905000" y="3429000"/>
            <a:ext cx="733583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IE" sz="2400" dirty="0">
                <a:solidFill>
                  <a:srgbClr val="003366"/>
                </a:solidFill>
                <a:latin typeface="Arial" charset="0"/>
                <a:cs typeface="Arial" charset="0"/>
              </a:rPr>
              <a:t>We will come back to the 1st order derivative later on</a:t>
            </a:r>
            <a:endParaRPr lang="en-US" sz="2400" dirty="0">
              <a:solidFill>
                <a:srgbClr val="003366"/>
              </a:solidFill>
              <a:latin typeface="Arial" charset="0"/>
              <a:cs typeface="Arial" charset="0"/>
            </a:endParaRPr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1905000" y="4340225"/>
            <a:ext cx="7883890" cy="60939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IE" sz="2400" dirty="0">
                <a:solidFill>
                  <a:srgbClr val="003366"/>
                </a:solidFill>
                <a:latin typeface="Arial" charset="0"/>
                <a:cs typeface="Arial" charset="0"/>
              </a:rPr>
              <a:t>The first sharpening filter we will look at is the </a:t>
            </a:r>
            <a:r>
              <a:rPr lang="en-IE" sz="2400" b="1" i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Laplacian</a:t>
            </a:r>
            <a:endParaRPr lang="en-IE" sz="2400" b="1" i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457200"/>
            <a:ext cx="7378700" cy="1143000"/>
          </a:xfrm>
        </p:spPr>
        <p:txBody>
          <a:bodyPr/>
          <a:lstStyle/>
          <a:p>
            <a:r>
              <a:rPr lang="en-US" altLang="en-US" smtClean="0"/>
              <a:t>Laplacian Filter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4114800" y="2514600"/>
          <a:ext cx="35814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1143000" imgH="444500" progId="Equation.3">
                  <p:embed/>
                </p:oleObj>
              </mc:Choice>
              <mc:Fallback>
                <p:oleObj name="Equation" r:id="rId3" imgW="1143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14600"/>
                        <a:ext cx="3581400" cy="13922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2209800" y="4191000"/>
          <a:ext cx="46482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2489200" imgH="419100" progId="Equation.3">
                  <p:embed/>
                </p:oleObj>
              </mc:Choice>
              <mc:Fallback>
                <p:oleObj name="Equation" r:id="rId5" imgW="2489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91000"/>
                        <a:ext cx="46482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1905000" y="1833564"/>
            <a:ext cx="8229600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  <a:defRPr/>
            </a:pPr>
            <a:r>
              <a:rPr lang="en-IE" sz="3200">
                <a:solidFill>
                  <a:srgbClr val="003366"/>
                </a:solidFill>
                <a:cs typeface="Arial" pitchFamily="34" charset="0"/>
              </a:rPr>
              <a:t>The Laplacian is defined as follows:</a:t>
            </a:r>
            <a:endParaRPr lang="en-US" sz="3200">
              <a:solidFill>
                <a:srgbClr val="003366"/>
              </a:solidFill>
              <a:cs typeface="Arial" pitchFamily="34" charset="0"/>
            </a:endParaRPr>
          </a:p>
        </p:txBody>
      </p:sp>
      <p:graphicFrame>
        <p:nvGraphicFramePr>
          <p:cNvPr id="5124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2209800" y="5181600"/>
          <a:ext cx="48006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7" imgW="2489200" imgH="444500" progId="Equation.3">
                  <p:embed/>
                </p:oleObj>
              </mc:Choice>
              <mc:Fallback>
                <p:oleObj name="Equation" r:id="rId7" imgW="2489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81600"/>
                        <a:ext cx="48006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0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Laplacian Filter</a:t>
            </a:r>
          </a:p>
        </p:txBody>
      </p:sp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1981200" y="1801814"/>
            <a:ext cx="8229600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  <a:defRPr/>
            </a:pPr>
            <a:r>
              <a:rPr lang="en-IE" sz="3200">
                <a:solidFill>
                  <a:srgbClr val="003366"/>
                </a:solidFill>
                <a:cs typeface="Arial" pitchFamily="34" charset="0"/>
              </a:rPr>
              <a:t>So, the Laplacian can be given as follows:</a:t>
            </a:r>
          </a:p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  <a:defRPr/>
            </a:pPr>
            <a:endParaRPr lang="en-IE" sz="3200">
              <a:solidFill>
                <a:srgbClr val="003366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  <a:defRPr/>
            </a:pPr>
            <a:endParaRPr lang="en-IE" sz="3200">
              <a:solidFill>
                <a:srgbClr val="003366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  <a:defRPr/>
            </a:pPr>
            <a:endParaRPr lang="en-US" sz="3200">
              <a:solidFill>
                <a:srgbClr val="003366"/>
              </a:solidFill>
              <a:latin typeface="Times New Roman" pitchFamily="18" charset="0"/>
            </a:endParaRPr>
          </a:p>
        </p:txBody>
      </p:sp>
      <p:grpSp>
        <p:nvGrpSpPr>
          <p:cNvPr id="6151" name="Group 9"/>
          <p:cNvGrpSpPr>
            <a:grpSpLocks/>
          </p:cNvGrpSpPr>
          <p:nvPr/>
        </p:nvGrpSpPr>
        <p:grpSpPr bwMode="auto">
          <a:xfrm>
            <a:off x="2819400" y="2514600"/>
            <a:ext cx="6096000" cy="1600200"/>
            <a:chOff x="438" y="1182"/>
            <a:chExt cx="4109" cy="1300"/>
          </a:xfrm>
        </p:grpSpPr>
        <p:graphicFrame>
          <p:nvGraphicFramePr>
            <p:cNvPr id="6146" name="Object 7"/>
            <p:cNvGraphicFramePr>
              <a:graphicFrameLocks noChangeAspect="1"/>
            </p:cNvGraphicFramePr>
            <p:nvPr/>
          </p:nvGraphicFramePr>
          <p:xfrm>
            <a:off x="438" y="1182"/>
            <a:ext cx="3775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Equation" r:id="rId3" imgW="1892300" imgH="228600" progId="Equation.3">
                    <p:embed/>
                  </p:oleObj>
                </mc:Choice>
                <mc:Fallback>
                  <p:oleObj name="Equation" r:id="rId3" imgW="1892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1182"/>
                          <a:ext cx="3775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Object 8"/>
            <p:cNvGraphicFramePr>
              <a:graphicFrameLocks noChangeAspect="1"/>
            </p:cNvGraphicFramePr>
            <p:nvPr/>
          </p:nvGraphicFramePr>
          <p:xfrm>
            <a:off x="1406" y="1654"/>
            <a:ext cx="3141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Equation" r:id="rId5" imgW="1574800" imgH="203200" progId="Equation.3">
                    <p:embed/>
                  </p:oleObj>
                </mc:Choice>
                <mc:Fallback>
                  <p:oleObj name="Equation" r:id="rId5" imgW="15748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1654"/>
                          <a:ext cx="3141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Object 9"/>
            <p:cNvGraphicFramePr>
              <a:graphicFrameLocks noChangeAspect="1"/>
            </p:cNvGraphicFramePr>
            <p:nvPr/>
          </p:nvGraphicFramePr>
          <p:xfrm>
            <a:off x="1406" y="2076"/>
            <a:ext cx="134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Equation" r:id="rId7" imgW="672808" imgH="203112" progId="Equation.3">
                    <p:embed/>
                  </p:oleObj>
                </mc:Choice>
                <mc:Fallback>
                  <p:oleObj name="Equation" r:id="rId7" imgW="672808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2076"/>
                          <a:ext cx="1342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391400" y="4114800"/>
            <a:ext cx="2139950" cy="2128838"/>
            <a:chOff x="3689" y="895"/>
            <a:chExt cx="988" cy="983"/>
          </a:xfrm>
        </p:grpSpPr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2400">
                  <a:solidFill>
                    <a:srgbClr val="003366"/>
                  </a:solidFill>
                </a:rPr>
                <a:t>0</a:t>
              </a:r>
              <a:endParaRPr lang="en-US" altLang="en-US" sz="2400">
                <a:solidFill>
                  <a:srgbClr val="003366"/>
                </a:solidFill>
              </a:endParaRPr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2400">
                  <a:solidFill>
                    <a:srgbClr val="003366"/>
                  </a:solidFill>
                </a:rPr>
                <a:t>1</a:t>
              </a:r>
              <a:endParaRPr lang="en-US" altLang="en-US" sz="2400">
                <a:solidFill>
                  <a:srgbClr val="003366"/>
                </a:solidFill>
              </a:endParaRP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2400">
                  <a:solidFill>
                    <a:srgbClr val="003366"/>
                  </a:solidFill>
                </a:rPr>
                <a:t>0</a:t>
              </a:r>
              <a:endParaRPr lang="en-US" altLang="en-US" sz="2400">
                <a:solidFill>
                  <a:srgbClr val="003366"/>
                </a:solidFill>
              </a:endParaRPr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2400">
                  <a:solidFill>
                    <a:srgbClr val="003366"/>
                  </a:solidFill>
                </a:rPr>
                <a:t>1</a:t>
              </a:r>
              <a:endParaRPr lang="en-US" altLang="en-US" sz="2400">
                <a:solidFill>
                  <a:srgbClr val="003366"/>
                </a:solidFill>
              </a:endParaRPr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2400">
                  <a:solidFill>
                    <a:srgbClr val="003366"/>
                  </a:solidFill>
                </a:rPr>
                <a:t>-4</a:t>
              </a:r>
              <a:endParaRPr lang="en-US" altLang="en-US" sz="2400">
                <a:solidFill>
                  <a:srgbClr val="003366"/>
                </a:solidFill>
              </a:endParaRPr>
            </a:p>
          </p:txBody>
        </p:sp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2400">
                  <a:solidFill>
                    <a:srgbClr val="003366"/>
                  </a:solidFill>
                </a:rPr>
                <a:t>1</a:t>
              </a:r>
              <a:endParaRPr lang="en-US" altLang="en-US" sz="2400">
                <a:solidFill>
                  <a:srgbClr val="003366"/>
                </a:solidFill>
              </a:endParaRPr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2400">
                  <a:solidFill>
                    <a:srgbClr val="003366"/>
                  </a:solidFill>
                </a:rPr>
                <a:t>0</a:t>
              </a:r>
              <a:endParaRPr lang="en-US" altLang="en-US" sz="2400">
                <a:solidFill>
                  <a:srgbClr val="003366"/>
                </a:solidFill>
              </a:endParaRPr>
            </a:p>
          </p:txBody>
        </p:sp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2400">
                  <a:solidFill>
                    <a:srgbClr val="003366"/>
                  </a:solidFill>
                </a:rPr>
                <a:t>1</a:t>
              </a:r>
              <a:endParaRPr lang="en-US" altLang="en-US" sz="2400">
                <a:solidFill>
                  <a:srgbClr val="003366"/>
                </a:solidFill>
              </a:endParaRPr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 sz="2400">
                  <a:solidFill>
                    <a:srgbClr val="003366"/>
                  </a:solidFill>
                </a:rPr>
                <a:t>0</a:t>
              </a:r>
              <a:endParaRPr lang="en-US" altLang="en-US" sz="2400">
                <a:solidFill>
                  <a:srgbClr val="003366"/>
                </a:solidFill>
              </a:endParaRPr>
            </a:p>
          </p:txBody>
        </p:sp>
      </p:grpSp>
      <p:sp>
        <p:nvSpPr>
          <p:cNvPr id="927764" name="Text Box 20"/>
          <p:cNvSpPr txBox="1">
            <a:spLocks noChangeArrowheads="1"/>
          </p:cNvSpPr>
          <p:nvPr/>
        </p:nvSpPr>
        <p:spPr bwMode="auto">
          <a:xfrm>
            <a:off x="3429001" y="4419601"/>
            <a:ext cx="3140075" cy="138271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Can we implement it using a filter/ mask?</a:t>
            </a:r>
          </a:p>
        </p:txBody>
      </p:sp>
      <p:sp>
        <p:nvSpPr>
          <p:cNvPr id="6154" name="Rectangle 18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2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r>
              <a:rPr lang="en-US" altLang="en-US" smtClean="0"/>
              <a:t>Laplacian Filter</a:t>
            </a: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77089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68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r>
              <a:rPr lang="en-US" altLang="en-US" smtClean="0"/>
              <a:t>Laplacian Filter</a:t>
            </a: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2057400" y="1714500"/>
            <a:ext cx="8229600" cy="5143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  <a:defRPr/>
            </a:pPr>
            <a:r>
              <a:rPr lang="en-IE" sz="3200" dirty="0">
                <a:solidFill>
                  <a:srgbClr val="003366"/>
                </a:solidFill>
                <a:latin typeface="Constantia" pitchFamily="18" charset="0"/>
                <a:cs typeface="Arial" pitchFamily="34" charset="0"/>
              </a:rPr>
              <a:t>Applying the </a:t>
            </a:r>
            <a:r>
              <a:rPr lang="en-IE" sz="3200" dirty="0" err="1">
                <a:solidFill>
                  <a:srgbClr val="003366"/>
                </a:solidFill>
                <a:latin typeface="Constantia" pitchFamily="18" charset="0"/>
                <a:cs typeface="Arial" pitchFamily="34" charset="0"/>
              </a:rPr>
              <a:t>Laplacian</a:t>
            </a:r>
            <a:r>
              <a:rPr lang="en-IE" sz="3200" dirty="0">
                <a:solidFill>
                  <a:srgbClr val="003366"/>
                </a:solidFill>
                <a:latin typeface="Constantia" pitchFamily="18" charset="0"/>
                <a:cs typeface="Arial" pitchFamily="34" charset="0"/>
              </a:rPr>
              <a:t> to an image we get a new image that highlights edges and other discontinuities</a:t>
            </a:r>
            <a:endParaRPr lang="en-US" sz="3200" dirty="0">
              <a:solidFill>
                <a:srgbClr val="003366"/>
              </a:solidFill>
              <a:latin typeface="Constantia" pitchFamily="18" charset="0"/>
              <a:cs typeface="Arial" pitchFamily="34" charset="0"/>
            </a:endParaRPr>
          </a:p>
        </p:txBody>
      </p:sp>
      <p:grpSp>
        <p:nvGrpSpPr>
          <p:cNvPr id="41988" name="Group 13"/>
          <p:cNvGrpSpPr>
            <a:grpSpLocks/>
          </p:cNvGrpSpPr>
          <p:nvPr/>
        </p:nvGrpSpPr>
        <p:grpSpPr bwMode="auto">
          <a:xfrm>
            <a:off x="2697164" y="3171826"/>
            <a:ext cx="6829425" cy="3457575"/>
            <a:chOff x="709" y="1758"/>
            <a:chExt cx="4302" cy="2178"/>
          </a:xfrm>
        </p:grpSpPr>
        <p:pic>
          <p:nvPicPr>
            <p:cNvPr id="41989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6" t="49696" r="40327"/>
            <a:stretch>
              <a:fillRect/>
            </a:stretch>
          </p:blipFill>
          <p:spPr bwMode="auto">
            <a:xfrm>
              <a:off x="3553" y="1758"/>
              <a:ext cx="1458" cy="1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6" b="50000"/>
            <a:stretch>
              <a:fillRect/>
            </a:stretch>
          </p:blipFill>
          <p:spPr bwMode="auto">
            <a:xfrm>
              <a:off x="709" y="1758"/>
              <a:ext cx="2888" cy="1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1" name="Text Box 9"/>
            <p:cNvSpPr txBox="1">
              <a:spLocks noChangeArrowheads="1"/>
            </p:cNvSpPr>
            <p:nvPr/>
          </p:nvSpPr>
          <p:spPr bwMode="auto">
            <a:xfrm>
              <a:off x="1154" y="3359"/>
              <a:ext cx="6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3366"/>
                  </a:solidFill>
                </a:rPr>
                <a:t>Original</a:t>
              </a:r>
              <a:br>
                <a:rPr lang="en-IE" altLang="en-US">
                  <a:solidFill>
                    <a:srgbClr val="003366"/>
                  </a:solidFill>
                </a:rPr>
              </a:br>
              <a:r>
                <a:rPr lang="en-IE" altLang="en-US">
                  <a:solidFill>
                    <a:srgbClr val="003366"/>
                  </a:solidFill>
                </a:rPr>
                <a:t>Image</a:t>
              </a:r>
              <a:endParaRPr lang="en-US" altLang="en-US">
                <a:solidFill>
                  <a:srgbClr val="003366"/>
                </a:solidFill>
              </a:endParaRPr>
            </a:p>
          </p:txBody>
        </p:sp>
        <p:sp>
          <p:nvSpPr>
            <p:cNvPr id="41992" name="Text Box 10"/>
            <p:cNvSpPr txBox="1">
              <a:spLocks noChangeArrowheads="1"/>
            </p:cNvSpPr>
            <p:nvPr/>
          </p:nvSpPr>
          <p:spPr bwMode="auto">
            <a:xfrm>
              <a:off x="2363" y="3359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3366"/>
                  </a:solidFill>
                </a:rPr>
                <a:t>Laplacian</a:t>
              </a:r>
              <a:br>
                <a:rPr lang="en-IE" altLang="en-US">
                  <a:solidFill>
                    <a:srgbClr val="003366"/>
                  </a:solidFill>
                </a:rPr>
              </a:br>
              <a:r>
                <a:rPr lang="en-IE" altLang="en-US">
                  <a:solidFill>
                    <a:srgbClr val="003366"/>
                  </a:solidFill>
                </a:rPr>
                <a:t>Filtered Image</a:t>
              </a:r>
              <a:endParaRPr lang="en-US" altLang="en-US">
                <a:solidFill>
                  <a:srgbClr val="003366"/>
                </a:solidFill>
              </a:endParaRPr>
            </a:p>
          </p:txBody>
        </p:sp>
        <p:sp>
          <p:nvSpPr>
            <p:cNvPr id="41993" name="Text Box 12"/>
            <p:cNvSpPr txBox="1">
              <a:spLocks noChangeArrowheads="1"/>
            </p:cNvSpPr>
            <p:nvPr/>
          </p:nvSpPr>
          <p:spPr bwMode="auto">
            <a:xfrm>
              <a:off x="3648" y="3359"/>
              <a:ext cx="127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3366"/>
                  </a:solidFill>
                </a:rPr>
                <a:t>Laplacian</a:t>
              </a:r>
              <a:br>
                <a:rPr lang="en-IE" altLang="en-US">
                  <a:solidFill>
                    <a:srgbClr val="003366"/>
                  </a:solidFill>
                </a:rPr>
              </a:br>
              <a:r>
                <a:rPr lang="en-IE" altLang="en-US">
                  <a:solidFill>
                    <a:srgbClr val="003366"/>
                  </a:solidFill>
                </a:rPr>
                <a:t>Filtered Image</a:t>
              </a:r>
              <a:br>
                <a:rPr lang="en-IE" altLang="en-US">
                  <a:solidFill>
                    <a:srgbClr val="003366"/>
                  </a:solidFill>
                </a:rPr>
              </a:br>
              <a:r>
                <a:rPr lang="en-IE" altLang="en-US">
                  <a:solidFill>
                    <a:srgbClr val="003366"/>
                  </a:solidFill>
                </a:rPr>
                <a:t>Scaled for Display</a:t>
              </a:r>
              <a:endParaRPr lang="en-US" altLang="en-US">
                <a:solidFill>
                  <a:srgbClr val="00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6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Laplacian Image Enhancement</a:t>
            </a:r>
          </a:p>
        </p:txBody>
      </p:sp>
      <p:sp>
        <p:nvSpPr>
          <p:cNvPr id="277508" name="Rectangle 3"/>
          <p:cNvSpPr>
            <a:spLocks noChangeArrowheads="1"/>
          </p:cNvSpPr>
          <p:nvPr/>
        </p:nvSpPr>
        <p:spPr bwMode="auto">
          <a:xfrm>
            <a:off x="1905000" y="1981200"/>
            <a:ext cx="5943600" cy="838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  <a:defRPr/>
            </a:pPr>
            <a:r>
              <a:rPr lang="en-IE" sz="2400">
                <a:solidFill>
                  <a:srgbClr val="003366"/>
                </a:solidFill>
                <a:latin typeface="Arial" charset="0"/>
                <a:cs typeface="Arial" charset="0"/>
              </a:rPr>
              <a:t>The result of a Laplacian filtering is not an enhanced image</a:t>
            </a:r>
          </a:p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  <a:defRPr/>
            </a:pPr>
            <a:endParaRPr lang="en-IE" sz="2400">
              <a:solidFill>
                <a:srgbClr val="003366"/>
              </a:solidFill>
              <a:latin typeface="Arial" charset="0"/>
              <a:cs typeface="Arial" charset="0"/>
            </a:endParaRPr>
          </a:p>
        </p:txBody>
      </p:sp>
      <p:grpSp>
        <p:nvGrpSpPr>
          <p:cNvPr id="7173" name="Group 10"/>
          <p:cNvGrpSpPr>
            <a:grpSpLocks/>
          </p:cNvGrpSpPr>
          <p:nvPr/>
        </p:nvGrpSpPr>
        <p:grpSpPr bwMode="auto">
          <a:xfrm>
            <a:off x="7991476" y="1471613"/>
            <a:ext cx="2314575" cy="3522662"/>
            <a:chOff x="4004" y="831"/>
            <a:chExt cx="1458" cy="2219"/>
          </a:xfrm>
        </p:grpSpPr>
        <p:pic>
          <p:nvPicPr>
            <p:cNvPr id="717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6" t="49696" r="40327"/>
            <a:stretch>
              <a:fillRect/>
            </a:stretch>
          </p:blipFill>
          <p:spPr bwMode="auto">
            <a:xfrm>
              <a:off x="4004" y="831"/>
              <a:ext cx="1458" cy="1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9" name="Text Box 9"/>
            <p:cNvSpPr txBox="1">
              <a:spLocks noChangeArrowheads="1"/>
            </p:cNvSpPr>
            <p:nvPr/>
          </p:nvSpPr>
          <p:spPr bwMode="auto">
            <a:xfrm>
              <a:off x="4111" y="2473"/>
              <a:ext cx="127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3366"/>
                  </a:solidFill>
                </a:rPr>
                <a:t>Laplacian</a:t>
              </a:r>
              <a:br>
                <a:rPr lang="en-IE" altLang="en-US">
                  <a:solidFill>
                    <a:srgbClr val="003366"/>
                  </a:solidFill>
                </a:rPr>
              </a:br>
              <a:r>
                <a:rPr lang="en-IE" altLang="en-US">
                  <a:solidFill>
                    <a:srgbClr val="003366"/>
                  </a:solidFill>
                </a:rPr>
                <a:t>Filtered Image</a:t>
              </a:r>
              <a:br>
                <a:rPr lang="en-IE" altLang="en-US">
                  <a:solidFill>
                    <a:srgbClr val="003366"/>
                  </a:solidFill>
                </a:rPr>
              </a:br>
              <a:r>
                <a:rPr lang="en-IE" altLang="en-US">
                  <a:solidFill>
                    <a:srgbClr val="003366"/>
                  </a:solidFill>
                </a:rPr>
                <a:t>Scaled for Display</a:t>
              </a:r>
              <a:endParaRPr lang="en-US" altLang="en-US">
                <a:solidFill>
                  <a:srgbClr val="003366"/>
                </a:solidFill>
              </a:endParaRPr>
            </a:p>
          </p:txBody>
        </p:sp>
      </p:grpSp>
      <p:graphicFrame>
        <p:nvGraphicFramePr>
          <p:cNvPr id="7170" name="Object 8"/>
          <p:cNvGraphicFramePr>
            <a:graphicFrameLocks noChangeAspect="1"/>
          </p:cNvGraphicFramePr>
          <p:nvPr/>
        </p:nvGraphicFramePr>
        <p:xfrm>
          <a:off x="4322764" y="4876800"/>
          <a:ext cx="5126037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4" imgW="1905000" imgH="457200" progId="Equation.DSMT4">
                  <p:embed/>
                </p:oleObj>
              </mc:Choice>
              <mc:Fallback>
                <p:oleObj name="Equation" r:id="rId4" imgW="1905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4" y="4876800"/>
                        <a:ext cx="5126037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3" name="Rectangle 9"/>
          <p:cNvSpPr>
            <a:spLocks noChangeArrowheads="1"/>
          </p:cNvSpPr>
          <p:nvPr/>
        </p:nvSpPr>
        <p:spPr bwMode="auto">
          <a:xfrm>
            <a:off x="1905000" y="3276600"/>
            <a:ext cx="5867400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  <a:defRPr/>
            </a:pPr>
            <a:r>
              <a:rPr lang="en-IE" sz="2800">
                <a:solidFill>
                  <a:srgbClr val="003366"/>
                </a:solidFill>
                <a:latin typeface="Times New Roman" pitchFamily="18" charset="0"/>
              </a:rPr>
              <a:t>To generate the final enhanced image</a:t>
            </a:r>
            <a:endParaRPr lang="en-US" sz="2800">
              <a:solidFill>
                <a:srgbClr val="003366"/>
              </a:solidFill>
              <a:latin typeface="Times New Roman" pitchFamily="18" charset="0"/>
            </a:endParaRPr>
          </a:p>
        </p:txBody>
      </p:sp>
      <p:pic>
        <p:nvPicPr>
          <p:cNvPr id="717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95"/>
          <a:stretch>
            <a:fillRect/>
          </a:stretch>
        </p:blipFill>
        <p:spPr bwMode="auto">
          <a:xfrm>
            <a:off x="1981200" y="4424364"/>
            <a:ext cx="22860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Oval 12"/>
          <p:cNvSpPr>
            <a:spLocks noChangeArrowheads="1"/>
          </p:cNvSpPr>
          <p:nvPr/>
        </p:nvSpPr>
        <p:spPr bwMode="auto">
          <a:xfrm>
            <a:off x="2870200" y="5168900"/>
            <a:ext cx="501650" cy="3190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sz="280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66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Laplacian Image Enhancement</a:t>
            </a: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1981200" y="5437188"/>
            <a:ext cx="8229600" cy="22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  <a:defRPr/>
            </a:pPr>
            <a:r>
              <a:rPr lang="en-IE" sz="3200">
                <a:solidFill>
                  <a:srgbClr val="003366"/>
                </a:solidFill>
                <a:cs typeface="Arial" pitchFamily="34" charset="0"/>
              </a:rPr>
              <a:t>In the final sharpened image edges and fine detail are much more obvious</a:t>
            </a:r>
            <a:endParaRPr lang="en-US" sz="3200">
              <a:solidFill>
                <a:srgbClr val="003366"/>
              </a:solidFill>
              <a:cs typeface="Arial" pitchFamily="34" charset="0"/>
            </a:endParaRP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6" r="40298" b="50000"/>
          <a:stretch>
            <a:fillRect/>
          </a:stretch>
        </p:blipFill>
        <p:spPr bwMode="auto">
          <a:xfrm>
            <a:off x="2025650" y="2160589"/>
            <a:ext cx="229870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3" t="49666"/>
          <a:stretch>
            <a:fillRect/>
          </a:stretch>
        </p:blipFill>
        <p:spPr bwMode="auto">
          <a:xfrm>
            <a:off x="7861301" y="2152650"/>
            <a:ext cx="2297113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ext Box 10"/>
          <p:cNvSpPr txBox="1">
            <a:spLocks noChangeArrowheads="1"/>
          </p:cNvSpPr>
          <p:nvPr/>
        </p:nvSpPr>
        <p:spPr bwMode="auto">
          <a:xfrm>
            <a:off x="4392613" y="2930525"/>
            <a:ext cx="412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5400">
                <a:solidFill>
                  <a:srgbClr val="003366"/>
                </a:solidFill>
              </a:rPr>
              <a:t>-</a:t>
            </a:r>
            <a:endParaRPr lang="en-US" altLang="en-US" sz="5400">
              <a:solidFill>
                <a:srgbClr val="003366"/>
              </a:solidFill>
            </a:endParaRPr>
          </a:p>
        </p:txBody>
      </p:sp>
      <p:sp>
        <p:nvSpPr>
          <p:cNvPr id="43015" name="Text Box 11"/>
          <p:cNvSpPr txBox="1">
            <a:spLocks noChangeArrowheads="1"/>
          </p:cNvSpPr>
          <p:nvPr/>
        </p:nvSpPr>
        <p:spPr bwMode="auto">
          <a:xfrm>
            <a:off x="7208838" y="3011488"/>
            <a:ext cx="584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5400">
                <a:solidFill>
                  <a:srgbClr val="003366"/>
                </a:solidFill>
              </a:rPr>
              <a:t>=</a:t>
            </a:r>
            <a:endParaRPr lang="en-US" altLang="en-US" sz="5400">
              <a:solidFill>
                <a:srgbClr val="003366"/>
              </a:solidFill>
            </a:endParaRPr>
          </a:p>
        </p:txBody>
      </p:sp>
      <p:sp>
        <p:nvSpPr>
          <p:cNvPr id="43016" name="Text Box 18"/>
          <p:cNvSpPr txBox="1">
            <a:spLocks noChangeArrowheads="1"/>
          </p:cNvSpPr>
          <p:nvPr/>
        </p:nvSpPr>
        <p:spPr bwMode="auto">
          <a:xfrm>
            <a:off x="2706688" y="4699000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>
                <a:solidFill>
                  <a:srgbClr val="003366"/>
                </a:solidFill>
              </a:rPr>
              <a:t>Original</a:t>
            </a:r>
            <a:br>
              <a:rPr lang="en-IE" altLang="en-US">
                <a:solidFill>
                  <a:srgbClr val="003366"/>
                </a:solidFill>
              </a:rPr>
            </a:br>
            <a:r>
              <a:rPr lang="en-IE" altLang="en-US">
                <a:solidFill>
                  <a:srgbClr val="003366"/>
                </a:solidFill>
              </a:rPr>
              <a:t>Image</a:t>
            </a:r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43017" name="Text Box 19"/>
          <p:cNvSpPr txBox="1">
            <a:spLocks noChangeArrowheads="1"/>
          </p:cNvSpPr>
          <p:nvPr/>
        </p:nvSpPr>
        <p:spPr bwMode="auto">
          <a:xfrm>
            <a:off x="5230813" y="4699000"/>
            <a:ext cx="164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>
                <a:solidFill>
                  <a:srgbClr val="003366"/>
                </a:solidFill>
              </a:rPr>
              <a:t>Laplacian</a:t>
            </a:r>
            <a:br>
              <a:rPr lang="en-IE" altLang="en-US">
                <a:solidFill>
                  <a:srgbClr val="003366"/>
                </a:solidFill>
              </a:rPr>
            </a:br>
            <a:r>
              <a:rPr lang="en-IE" altLang="en-US">
                <a:solidFill>
                  <a:srgbClr val="003366"/>
                </a:solidFill>
              </a:rPr>
              <a:t>Filtered Image</a:t>
            </a:r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43018" name="Text Box 20"/>
          <p:cNvSpPr txBox="1">
            <a:spLocks noChangeArrowheads="1"/>
          </p:cNvSpPr>
          <p:nvPr/>
        </p:nvSpPr>
        <p:spPr bwMode="auto">
          <a:xfrm>
            <a:off x="8364538" y="46990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>
                <a:solidFill>
                  <a:srgbClr val="003366"/>
                </a:solidFill>
              </a:rPr>
              <a:t>Sharpened</a:t>
            </a:r>
            <a:br>
              <a:rPr lang="en-IE" altLang="en-US">
                <a:solidFill>
                  <a:srgbClr val="003366"/>
                </a:solidFill>
              </a:rPr>
            </a:br>
            <a:r>
              <a:rPr lang="en-IE" altLang="en-US">
                <a:solidFill>
                  <a:srgbClr val="003366"/>
                </a:solidFill>
              </a:rPr>
              <a:t>Image</a:t>
            </a:r>
            <a:endParaRPr lang="en-US" altLang="en-US">
              <a:solidFill>
                <a:srgbClr val="003366"/>
              </a:solidFill>
            </a:endParaRPr>
          </a:p>
        </p:txBody>
      </p:sp>
      <p:pic>
        <p:nvPicPr>
          <p:cNvPr id="43019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31" b="50000"/>
          <a:stretch>
            <a:fillRect/>
          </a:stretch>
        </p:blipFill>
        <p:spPr bwMode="auto">
          <a:xfrm>
            <a:off x="4873625" y="2160589"/>
            <a:ext cx="226695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1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Laplacian Image Enhancement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6" r="40298" b="50000"/>
          <a:stretch>
            <a:fillRect/>
          </a:stretch>
        </p:blipFill>
        <p:spPr bwMode="auto">
          <a:xfrm>
            <a:off x="2008188" y="1981201"/>
            <a:ext cx="3935412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3" t="49666"/>
          <a:stretch>
            <a:fillRect/>
          </a:stretch>
        </p:blipFill>
        <p:spPr bwMode="auto">
          <a:xfrm>
            <a:off x="6096000" y="1981200"/>
            <a:ext cx="3932238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21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Sharpening Spatial Filters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09600" y="2193058"/>
            <a:ext cx="1097280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  <a:defRPr/>
            </a:pPr>
            <a:r>
              <a:rPr lang="en-IE" sz="2400" dirty="0">
                <a:solidFill>
                  <a:srgbClr val="003366"/>
                </a:solidFill>
                <a:ea typeface="+mn-ea"/>
                <a:cs typeface="Arial" pitchFamily="34" charset="0"/>
              </a:rPr>
              <a:t>Previously we have looked at smoothing filters which </a:t>
            </a:r>
            <a:r>
              <a:rPr lang="en-IE" sz="2400" b="1" dirty="0">
                <a:solidFill>
                  <a:srgbClr val="FF0000"/>
                </a:solidFill>
                <a:ea typeface="+mn-ea"/>
                <a:cs typeface="Arial" pitchFamily="34" charset="0"/>
              </a:rPr>
              <a:t>remove fine detail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  <a:defRPr/>
            </a:pPr>
            <a:r>
              <a:rPr lang="en-IE" sz="2400" i="1" dirty="0">
                <a:solidFill>
                  <a:srgbClr val="800000"/>
                </a:solidFill>
                <a:ea typeface="+mn-ea"/>
                <a:cs typeface="Arial" pitchFamily="34" charset="0"/>
              </a:rPr>
              <a:t>Sharpening spatial filters</a:t>
            </a:r>
            <a:r>
              <a:rPr lang="en-IE" sz="2400" dirty="0">
                <a:solidFill>
                  <a:srgbClr val="003366"/>
                </a:solidFill>
                <a:ea typeface="+mn-ea"/>
                <a:cs typeface="Arial" pitchFamily="34" charset="0"/>
              </a:rPr>
              <a:t> seek to </a:t>
            </a:r>
            <a:r>
              <a:rPr lang="en-IE" sz="2400" dirty="0">
                <a:solidFill>
                  <a:srgbClr val="FF0000"/>
                </a:solidFill>
                <a:ea typeface="+mn-ea"/>
                <a:cs typeface="Arial" pitchFamily="34" charset="0"/>
              </a:rPr>
              <a:t>highlight fine detail</a:t>
            </a:r>
          </a:p>
          <a:p>
            <a:pPr marL="827088" lvl="1" indent="-285750" eaLnBrk="1" hangingPunct="1">
              <a:lnSpc>
                <a:spcPct val="150000"/>
              </a:lnSpc>
              <a:spcBef>
                <a:spcPct val="20000"/>
              </a:spcBef>
              <a:buClr>
                <a:srgbClr val="003366"/>
              </a:buClr>
              <a:buSzPct val="55000"/>
              <a:buFont typeface="Wingdings" pitchFamily="2" charset="2"/>
              <a:buChar char="n"/>
              <a:defRPr/>
            </a:pPr>
            <a:r>
              <a:rPr lang="en-IE" sz="2400" dirty="0">
                <a:solidFill>
                  <a:srgbClr val="003366"/>
                </a:solidFill>
                <a:ea typeface="+mn-ea"/>
                <a:cs typeface="Arial" pitchFamily="34" charset="0"/>
              </a:rPr>
              <a:t>Remove blurring from images</a:t>
            </a:r>
          </a:p>
          <a:p>
            <a:pPr marL="827088" lvl="1" indent="-285750" eaLnBrk="1" hangingPunct="1">
              <a:lnSpc>
                <a:spcPct val="150000"/>
              </a:lnSpc>
              <a:spcBef>
                <a:spcPct val="20000"/>
              </a:spcBef>
              <a:buClr>
                <a:srgbClr val="003366"/>
              </a:buClr>
              <a:buSzPct val="55000"/>
              <a:buFont typeface="Wingdings" pitchFamily="2" charset="2"/>
              <a:buChar char="n"/>
              <a:defRPr/>
            </a:pPr>
            <a:r>
              <a:rPr lang="en-IE" sz="2400" dirty="0">
                <a:solidFill>
                  <a:srgbClr val="003366"/>
                </a:solidFill>
                <a:ea typeface="+mn-ea"/>
                <a:cs typeface="Arial" pitchFamily="34" charset="0"/>
              </a:rPr>
              <a:t>Highlight edges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  <a:defRPr/>
            </a:pPr>
            <a:r>
              <a:rPr lang="en-IE" sz="2400" dirty="0">
                <a:solidFill>
                  <a:srgbClr val="003366"/>
                </a:solidFill>
                <a:ea typeface="+mn-ea"/>
                <a:cs typeface="Arial" pitchFamily="34" charset="0"/>
              </a:rPr>
              <a:t>Sharpening filters are based on </a:t>
            </a:r>
            <a:r>
              <a:rPr lang="en-IE" sz="2800" b="1" i="1" dirty="0">
                <a:solidFill>
                  <a:srgbClr val="FF0000"/>
                </a:solidFill>
                <a:latin typeface="Constantia" pitchFamily="18" charset="0"/>
                <a:ea typeface="+mn-ea"/>
                <a:cs typeface="Arial" pitchFamily="34" charset="0"/>
              </a:rPr>
              <a:t>spatial differentiation</a:t>
            </a:r>
            <a:endParaRPr lang="en-US" sz="2400" b="1" i="1" dirty="0">
              <a:solidFill>
                <a:srgbClr val="FF0000"/>
              </a:solidFill>
              <a:latin typeface="Constantia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/>
              <a:t>Gradient Operators</a:t>
            </a: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1981200" y="1828800"/>
            <a:ext cx="2573338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solidFill>
                  <a:srgbClr val="800000"/>
                </a:solidFill>
                <a:latin typeface="Times New Roman" pitchFamily="18" charset="0"/>
              </a:rPr>
              <a:t>Prewitt Operator</a:t>
            </a: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>
            <p:ph idx="1"/>
          </p:nvPr>
        </p:nvGraphicFramePr>
        <p:xfrm>
          <a:off x="2438400" y="3146426"/>
          <a:ext cx="36385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4" imgW="2070100" imgH="508000" progId="Equation.DSMT4">
                  <p:embed/>
                </p:oleObj>
              </mc:Choice>
              <mc:Fallback>
                <p:oleObj name="Equation" r:id="rId4" imgW="20701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46426"/>
                        <a:ext cx="36385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6">
            <a:lum bright="-26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0" r="13959" b="62326"/>
          <a:stretch>
            <a:fillRect/>
          </a:stretch>
        </p:blipFill>
        <p:spPr bwMode="auto">
          <a:xfrm>
            <a:off x="8064500" y="1860550"/>
            <a:ext cx="237490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0863" name="Group 47"/>
          <p:cNvGraphicFramePr>
            <a:graphicFrameLocks noGrp="1"/>
          </p:cNvGraphicFramePr>
          <p:nvPr/>
        </p:nvGraphicFramePr>
        <p:xfrm>
          <a:off x="3313113" y="4421189"/>
          <a:ext cx="2347912" cy="1562101"/>
        </p:xfrm>
        <a:graphic>
          <a:graphicData uri="http://schemas.openxmlformats.org/drawingml/2006/table">
            <a:tbl>
              <a:tblPr/>
              <a:tblGrid>
                <a:gridCol w="782637">
                  <a:extLst>
                    <a:ext uri="{9D8B030D-6E8A-4147-A177-3AD203B41FA5}"/>
                  </a:extLst>
                </a:gridCol>
                <a:gridCol w="782638">
                  <a:extLst>
                    <a:ext uri="{9D8B030D-6E8A-4147-A177-3AD203B41FA5}"/>
                  </a:extLst>
                </a:gridCol>
                <a:gridCol w="782637">
                  <a:extLst>
                    <a:ext uri="{9D8B030D-6E8A-4147-A177-3AD203B41FA5}"/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3315" name="Object 65"/>
          <p:cNvGraphicFramePr>
            <a:graphicFrameLocks noChangeAspect="1"/>
          </p:cNvGraphicFramePr>
          <p:nvPr/>
        </p:nvGraphicFramePr>
        <p:xfrm>
          <a:off x="6248400" y="4648201"/>
          <a:ext cx="954088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7" imgW="342751" imgH="393529" progId="Equation.DSMT4">
                  <p:embed/>
                </p:oleObj>
              </mc:Choice>
              <mc:Fallback>
                <p:oleObj name="Equation" r:id="rId7" imgW="342751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648201"/>
                        <a:ext cx="954088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82" name="Group 66"/>
          <p:cNvGraphicFramePr>
            <a:graphicFrameLocks noGrp="1"/>
          </p:cNvGraphicFramePr>
          <p:nvPr/>
        </p:nvGraphicFramePr>
        <p:xfrm>
          <a:off x="7381876" y="4419601"/>
          <a:ext cx="2347913" cy="1562101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/>
                  </a:extLst>
                </a:gridCol>
                <a:gridCol w="782637">
                  <a:extLst>
                    <a:ext uri="{9D8B030D-6E8A-4147-A177-3AD203B41FA5}"/>
                  </a:extLst>
                </a:gridCol>
                <a:gridCol w="782638">
                  <a:extLst>
                    <a:ext uri="{9D8B030D-6E8A-4147-A177-3AD203B41FA5}"/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3316" name="Object 84"/>
          <p:cNvGraphicFramePr>
            <a:graphicFrameLocks noChangeAspect="1"/>
          </p:cNvGraphicFramePr>
          <p:nvPr/>
        </p:nvGraphicFramePr>
        <p:xfrm>
          <a:off x="2170114" y="4622800"/>
          <a:ext cx="95408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9" imgW="342751" imgH="418918" progId="Equation.DSMT4">
                  <p:embed/>
                </p:oleObj>
              </mc:Choice>
              <mc:Fallback>
                <p:oleObj name="Equation" r:id="rId9" imgW="342751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4" y="4622800"/>
                        <a:ext cx="95408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901" name="Text Box 85"/>
          <p:cNvSpPr txBox="1">
            <a:spLocks noChangeArrowheads="1"/>
          </p:cNvSpPr>
          <p:nvPr/>
        </p:nvSpPr>
        <p:spPr bwMode="auto">
          <a:xfrm>
            <a:off x="3336926" y="5994400"/>
            <a:ext cx="3597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rgbClr val="003366"/>
                </a:solidFill>
                <a:cs typeface="Arial" pitchFamily="34" charset="0"/>
              </a:rPr>
              <a:t>Extract horizontal edges</a:t>
            </a:r>
          </a:p>
        </p:txBody>
      </p:sp>
      <p:sp>
        <p:nvSpPr>
          <p:cNvPr id="290902" name="Text Box 86"/>
          <p:cNvSpPr txBox="1">
            <a:spLocks noChangeArrowheads="1"/>
          </p:cNvSpPr>
          <p:nvPr/>
        </p:nvSpPr>
        <p:spPr bwMode="auto">
          <a:xfrm>
            <a:off x="6781801" y="6019800"/>
            <a:ext cx="3597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solidFill>
                  <a:srgbClr val="003366"/>
                </a:solidFill>
                <a:cs typeface="Arial" pitchFamily="34" charset="0"/>
              </a:rPr>
              <a:t>Extract vertical edges</a:t>
            </a:r>
          </a:p>
        </p:txBody>
      </p:sp>
      <p:sp>
        <p:nvSpPr>
          <p:cNvPr id="13358" name="Rectangle 11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359" name="Rectangle 46"/>
          <p:cNvSpPr>
            <a:spLocks noChangeArrowheads="1"/>
          </p:cNvSpPr>
          <p:nvPr/>
        </p:nvSpPr>
        <p:spPr bwMode="auto">
          <a:xfrm>
            <a:off x="2209800" y="2484439"/>
            <a:ext cx="5562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1600" b="1">
                <a:solidFill>
                  <a:srgbClr val="000000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 is used for detecting edges horizontally and vertically.</a:t>
            </a:r>
            <a:endParaRPr lang="en-US" altLang="en-US" sz="2400" b="1">
              <a:latin typeface="Constantia" panose="02030602050306030303" pitchFamily="18" charset="0"/>
            </a:endParaRPr>
          </a:p>
        </p:txBody>
      </p:sp>
      <p:sp>
        <p:nvSpPr>
          <p:cNvPr id="14" name="Text Box 47"/>
          <p:cNvSpPr txBox="1">
            <a:spLocks noChangeArrowheads="1"/>
          </p:cNvSpPr>
          <p:nvPr/>
        </p:nvSpPr>
        <p:spPr bwMode="auto">
          <a:xfrm>
            <a:off x="8320088" y="4038600"/>
            <a:ext cx="1814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 i="1" dirty="0">
                <a:solidFill>
                  <a:srgbClr val="003366"/>
                </a:solidFill>
                <a:cs typeface="Arial" pitchFamily="34" charset="0"/>
              </a:rPr>
              <a:t>Pixel Arrangement</a:t>
            </a:r>
          </a:p>
        </p:txBody>
      </p:sp>
    </p:spTree>
    <p:extLst>
      <p:ext uri="{BB962C8B-B14F-4D97-AF65-F5344CB8AC3E}">
        <p14:creationId xmlns:p14="http://schemas.microsoft.com/office/powerpoint/2010/main" val="394622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901" grpId="0" autoUpdateAnimBg="0"/>
      <p:bldP spid="29090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868" name="Group 4"/>
          <p:cNvGraphicFramePr>
            <a:graphicFrameLocks noGrp="1"/>
          </p:cNvGraphicFramePr>
          <p:nvPr/>
        </p:nvGraphicFramePr>
        <p:xfrm>
          <a:off x="3395663" y="1830389"/>
          <a:ext cx="2347912" cy="1562101"/>
        </p:xfrm>
        <a:graphic>
          <a:graphicData uri="http://schemas.openxmlformats.org/drawingml/2006/table">
            <a:tbl>
              <a:tblPr/>
              <a:tblGrid>
                <a:gridCol w="782637">
                  <a:extLst>
                    <a:ext uri="{9D8B030D-6E8A-4147-A177-3AD203B41FA5}"/>
                  </a:extLst>
                </a:gridCol>
                <a:gridCol w="782638">
                  <a:extLst>
                    <a:ext uri="{9D8B030D-6E8A-4147-A177-3AD203B41FA5}"/>
                  </a:extLst>
                </a:gridCol>
                <a:gridCol w="782637">
                  <a:extLst>
                    <a:ext uri="{9D8B030D-6E8A-4147-A177-3AD203B41FA5}"/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-2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4338" name="Object 22"/>
          <p:cNvGraphicFramePr>
            <a:graphicFrameLocks noChangeAspect="1"/>
          </p:cNvGraphicFramePr>
          <p:nvPr/>
        </p:nvGraphicFramePr>
        <p:xfrm>
          <a:off x="6172200" y="2057401"/>
          <a:ext cx="954088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342751" imgH="393529" progId="Equation.DSMT4">
                  <p:embed/>
                </p:oleObj>
              </mc:Choice>
              <mc:Fallback>
                <p:oleObj name="Equation" r:id="rId3" imgW="342751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057401"/>
                        <a:ext cx="954088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87" name="Group 23"/>
          <p:cNvGraphicFramePr>
            <a:graphicFrameLocks noGrp="1"/>
          </p:cNvGraphicFramePr>
          <p:nvPr/>
        </p:nvGraphicFramePr>
        <p:xfrm>
          <a:off x="7464426" y="1828801"/>
          <a:ext cx="2347913" cy="1562101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/>
                  </a:extLst>
                </a:gridCol>
                <a:gridCol w="782637">
                  <a:extLst>
                    <a:ext uri="{9D8B030D-6E8A-4147-A177-3AD203B41FA5}"/>
                  </a:extLst>
                </a:gridCol>
                <a:gridCol w="782638">
                  <a:extLst>
                    <a:ext uri="{9D8B030D-6E8A-4147-A177-3AD203B41FA5}"/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-2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4339" name="Object 41"/>
          <p:cNvGraphicFramePr>
            <a:graphicFrameLocks noChangeAspect="1"/>
          </p:cNvGraphicFramePr>
          <p:nvPr/>
        </p:nvGraphicFramePr>
        <p:xfrm>
          <a:off x="2209800" y="2057400"/>
          <a:ext cx="95408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5" imgW="342751" imgH="418918" progId="Equation.DSMT4">
                  <p:embed/>
                </p:oleObj>
              </mc:Choice>
              <mc:Fallback>
                <p:oleObj name="Equation" r:id="rId5" imgW="342751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057400"/>
                        <a:ext cx="95408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5" name="Text Box 42"/>
          <p:cNvSpPr txBox="1">
            <a:spLocks noChangeArrowheads="1"/>
          </p:cNvSpPr>
          <p:nvPr/>
        </p:nvSpPr>
        <p:spPr bwMode="auto">
          <a:xfrm>
            <a:off x="3495676" y="3365500"/>
            <a:ext cx="2295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 i="1">
                <a:solidFill>
                  <a:srgbClr val="003366"/>
                </a:solidFill>
                <a:cs typeface="Arial" pitchFamily="34" charset="0"/>
              </a:rPr>
              <a:t>Extract horizontal edges</a:t>
            </a:r>
          </a:p>
        </p:txBody>
      </p:sp>
      <p:graphicFrame>
        <p:nvGraphicFramePr>
          <p:cNvPr id="14340" name="Object 43"/>
          <p:cNvGraphicFramePr>
            <a:graphicFrameLocks noChangeAspect="1"/>
          </p:cNvGraphicFramePr>
          <p:nvPr/>
        </p:nvGraphicFramePr>
        <p:xfrm>
          <a:off x="1981201" y="4683125"/>
          <a:ext cx="49180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7" imgW="2235200" imgH="508000" progId="Equation.DSMT4">
                  <p:embed/>
                </p:oleObj>
              </mc:Choice>
              <mc:Fallback>
                <p:oleObj name="Equation" r:id="rId7" imgW="22352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4683125"/>
                        <a:ext cx="491807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7" name="AutoShape 45"/>
          <p:cNvSpPr>
            <a:spLocks noChangeArrowheads="1"/>
          </p:cNvSpPr>
          <p:nvPr/>
        </p:nvSpPr>
        <p:spPr bwMode="auto">
          <a:xfrm>
            <a:off x="3025776" y="3886201"/>
            <a:ext cx="3306763" cy="550863"/>
          </a:xfrm>
          <a:prstGeom prst="wedgeRectCallout">
            <a:avLst>
              <a:gd name="adj1" fmla="val 30366"/>
              <a:gd name="adj2" fmla="val 11023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1600">
                <a:solidFill>
                  <a:srgbClr val="003366"/>
                </a:solidFill>
                <a:cs typeface="Arial" pitchFamily="34" charset="0"/>
              </a:rPr>
              <a:t>Emphasize more the current point (x direction)</a:t>
            </a:r>
          </a:p>
        </p:txBody>
      </p:sp>
      <p:sp>
        <p:nvSpPr>
          <p:cNvPr id="36908" name="AutoShape 46"/>
          <p:cNvSpPr>
            <a:spLocks noChangeArrowheads="1"/>
          </p:cNvSpPr>
          <p:nvPr/>
        </p:nvSpPr>
        <p:spPr bwMode="auto">
          <a:xfrm>
            <a:off x="2035175" y="5886450"/>
            <a:ext cx="3505200" cy="590550"/>
          </a:xfrm>
          <a:prstGeom prst="wedgeRectCallout">
            <a:avLst>
              <a:gd name="adj1" fmla="val -5074"/>
              <a:gd name="adj2" fmla="val -100806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1600">
                <a:solidFill>
                  <a:srgbClr val="003366"/>
                </a:solidFill>
                <a:cs typeface="Arial" pitchFamily="34" charset="0"/>
              </a:rPr>
              <a:t>Emphasize more the current point (y direction</a:t>
            </a:r>
            <a:r>
              <a:rPr lang="en-US" sz="2000">
                <a:solidFill>
                  <a:srgbClr val="003366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36909" name="Text Box 47"/>
          <p:cNvSpPr txBox="1">
            <a:spLocks noChangeArrowheads="1"/>
          </p:cNvSpPr>
          <p:nvPr/>
        </p:nvSpPr>
        <p:spPr bwMode="auto">
          <a:xfrm>
            <a:off x="7772401" y="6124575"/>
            <a:ext cx="1814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 i="1" dirty="0">
                <a:solidFill>
                  <a:srgbClr val="003366"/>
                </a:solidFill>
                <a:cs typeface="Arial" pitchFamily="34" charset="0"/>
              </a:rPr>
              <a:t>Pixel Arrangement</a:t>
            </a:r>
          </a:p>
        </p:txBody>
      </p:sp>
      <p:sp>
        <p:nvSpPr>
          <p:cNvPr id="14381" name="Rectangle 48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7378700" cy="1143000"/>
          </a:xfrm>
          <a:noFill/>
        </p:spPr>
        <p:txBody>
          <a:bodyPr/>
          <a:lstStyle/>
          <a:p>
            <a:r>
              <a:rPr lang="en-US" altLang="en-US" smtClean="0"/>
              <a:t>Gradient Operators</a:t>
            </a:r>
          </a:p>
        </p:txBody>
      </p:sp>
      <p:sp>
        <p:nvSpPr>
          <p:cNvPr id="36911" name="Text Box 49"/>
          <p:cNvSpPr txBox="1">
            <a:spLocks noChangeArrowheads="1"/>
          </p:cNvSpPr>
          <p:nvPr/>
        </p:nvSpPr>
        <p:spPr bwMode="auto">
          <a:xfrm>
            <a:off x="7680326" y="3429000"/>
            <a:ext cx="2073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 i="1">
                <a:solidFill>
                  <a:srgbClr val="003366"/>
                </a:solidFill>
                <a:cs typeface="Arial" pitchFamily="34" charset="0"/>
              </a:rPr>
              <a:t>Extract vertical edges</a:t>
            </a:r>
          </a:p>
        </p:txBody>
      </p:sp>
      <p:sp>
        <p:nvSpPr>
          <p:cNvPr id="292914" name="Rectangle 50"/>
          <p:cNvSpPr>
            <a:spLocks noChangeArrowheads="1"/>
          </p:cNvSpPr>
          <p:nvPr/>
        </p:nvSpPr>
        <p:spPr bwMode="auto">
          <a:xfrm>
            <a:off x="1600200" y="1219200"/>
            <a:ext cx="2355850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>
                <a:solidFill>
                  <a:srgbClr val="800000"/>
                </a:solidFill>
                <a:latin typeface="Times New Roman" pitchFamily="18" charset="0"/>
              </a:rPr>
              <a:t>Sobel Operator</a:t>
            </a:r>
          </a:p>
        </p:txBody>
      </p:sp>
      <p:sp>
        <p:nvSpPr>
          <p:cNvPr id="14384" name="Rectangle 14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14385" name="Picture 7"/>
          <p:cNvPicPr>
            <a:picLocks noChangeAspect="1" noChangeArrowheads="1"/>
          </p:cNvPicPr>
          <p:nvPr/>
        </p:nvPicPr>
        <p:blipFill>
          <a:blip r:embed="rId9">
            <a:lum bright="-26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0" r="13959" b="62326"/>
          <a:stretch>
            <a:fillRect/>
          </a:stretch>
        </p:blipFill>
        <p:spPr bwMode="auto">
          <a:xfrm>
            <a:off x="7543800" y="3917950"/>
            <a:ext cx="237490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6" name="Rectangle 16"/>
          <p:cNvSpPr>
            <a:spLocks noChangeArrowheads="1"/>
          </p:cNvSpPr>
          <p:nvPr/>
        </p:nvSpPr>
        <p:spPr bwMode="auto">
          <a:xfrm>
            <a:off x="5495925" y="6477000"/>
            <a:ext cx="2643188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80808"/>
                </a:solidFill>
                <a:latin typeface="Constantia" panose="02030602050306030303" pitchFamily="18" charset="0"/>
              </a:rPr>
              <a:t>Same as Prewitt Operator</a:t>
            </a:r>
          </a:p>
        </p:txBody>
      </p:sp>
    </p:spTree>
    <p:extLst>
      <p:ext uri="{BB962C8B-B14F-4D97-AF65-F5344CB8AC3E}">
        <p14:creationId xmlns:p14="http://schemas.microsoft.com/office/powerpoint/2010/main" val="20127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457200"/>
            <a:ext cx="7378700" cy="11430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Sobel Operator: Example</a:t>
            </a:r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1981200" y="1714500"/>
            <a:ext cx="848995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  <a:defRPr/>
            </a:pPr>
            <a:endParaRPr lang="en-IE" sz="3200" dirty="0">
              <a:solidFill>
                <a:srgbClr val="003366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  <a:defRPr/>
            </a:pPr>
            <a:endParaRPr lang="en-IE" sz="3200" dirty="0">
              <a:solidFill>
                <a:srgbClr val="003366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  <a:defRPr/>
            </a:pPr>
            <a:endParaRPr lang="en-IE" sz="3200" dirty="0">
              <a:solidFill>
                <a:srgbClr val="003366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  <a:defRPr/>
            </a:pPr>
            <a:endParaRPr lang="en-IE" sz="3200" dirty="0">
              <a:solidFill>
                <a:srgbClr val="003366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  <a:defRPr/>
            </a:pPr>
            <a:endParaRPr lang="en-IE" sz="3200" dirty="0">
              <a:solidFill>
                <a:srgbClr val="003366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  <a:defRPr/>
            </a:pPr>
            <a:r>
              <a:rPr lang="en-IE" sz="3200" dirty="0">
                <a:solidFill>
                  <a:srgbClr val="003366"/>
                </a:solidFill>
                <a:cs typeface="Arial" pitchFamily="34" charset="0"/>
              </a:rPr>
              <a:t>Sobel filters are typically used for edge detection</a:t>
            </a:r>
            <a:endParaRPr lang="en-US" sz="3200" dirty="0">
              <a:solidFill>
                <a:srgbClr val="003366"/>
              </a:solidFill>
              <a:cs typeface="Arial" pitchFamily="34" charset="0"/>
            </a:endParaRP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9" r="20061"/>
          <a:stretch>
            <a:fillRect/>
          </a:stretch>
        </p:blipFill>
        <p:spPr bwMode="auto">
          <a:xfrm>
            <a:off x="5454650" y="1920876"/>
            <a:ext cx="25590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81"/>
          <a:stretch>
            <a:fillRect/>
          </a:stretch>
        </p:blipFill>
        <p:spPr bwMode="auto">
          <a:xfrm>
            <a:off x="2043113" y="1920876"/>
            <a:ext cx="25273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AutoShape 9"/>
          <p:cNvSpPr>
            <a:spLocks noChangeArrowheads="1"/>
          </p:cNvSpPr>
          <p:nvPr/>
        </p:nvSpPr>
        <p:spPr bwMode="auto">
          <a:xfrm>
            <a:off x="4595813" y="2924176"/>
            <a:ext cx="831850" cy="523875"/>
          </a:xfrm>
          <a:prstGeom prst="rightArrow">
            <a:avLst>
              <a:gd name="adj1" fmla="val 54009"/>
              <a:gd name="adj2" fmla="val 56443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>
              <a:solidFill>
                <a:srgbClr val="003366"/>
              </a:solidFill>
            </a:endParaRPr>
          </a:p>
        </p:txBody>
      </p:sp>
      <p:sp>
        <p:nvSpPr>
          <p:cNvPr id="49159" name="Text Box 10"/>
          <p:cNvSpPr txBox="1">
            <a:spLocks noChangeArrowheads="1"/>
          </p:cNvSpPr>
          <p:nvPr/>
        </p:nvSpPr>
        <p:spPr bwMode="auto">
          <a:xfrm>
            <a:off x="8077200" y="1981201"/>
            <a:ext cx="2287588" cy="24161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IE" altLang="en-US" sz="2200">
                <a:solidFill>
                  <a:srgbClr val="000000"/>
                </a:solidFill>
              </a:rPr>
              <a:t>An image of a contact lens which is enhanced in order to make defects more obvious</a:t>
            </a:r>
            <a:endParaRPr lang="en-US" altLang="en-US" sz="2200">
              <a:solidFill>
                <a:srgbClr val="000000"/>
              </a:solidFill>
            </a:endParaRPr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6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3"/>
          <a:stretch>
            <a:fillRect/>
          </a:stretch>
        </p:blipFill>
        <p:spPr bwMode="auto">
          <a:xfrm>
            <a:off x="2286001" y="1676400"/>
            <a:ext cx="7586663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Sharpening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8991601" y="6553201"/>
            <a:ext cx="13456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kumimoji="1" lang="en-US" sz="1400">
                <a:solidFill>
                  <a:prstClr val="black"/>
                </a:solidFill>
                <a:latin typeface="Calibri"/>
              </a:rPr>
              <a:t>Source: D. Lowe</a:t>
            </a:r>
          </a:p>
        </p:txBody>
      </p:sp>
      <p:sp>
        <p:nvSpPr>
          <p:cNvPr id="5018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77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28A7B26-9B09-4E31-8035-2C59B24B676C}" type="slidenum"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en-US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2" name="Date Placeholder 2"/>
          <p:cNvSpPr>
            <a:spLocks noGrp="1"/>
          </p:cNvSpPr>
          <p:nvPr>
            <p:ph type="dt" sz="quarter" idx="4294967295"/>
          </p:nvPr>
        </p:nvSpPr>
        <p:spPr bwMode="auto">
          <a:xfrm>
            <a:off x="7988300" y="6361113"/>
            <a:ext cx="190658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400">
                <a:solidFill>
                  <a:srgbClr val="898989"/>
                </a:solidFill>
              </a:rPr>
              <a:t>2016/1/27</a:t>
            </a:r>
            <a:endParaRPr lang="ja-JP" altLang="en-US" sz="14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2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Group 5"/>
          <p:cNvGrpSpPr>
            <a:grpSpLocks noChangeAspect="1"/>
          </p:cNvGrpSpPr>
          <p:nvPr/>
        </p:nvGrpSpPr>
        <p:grpSpPr bwMode="auto">
          <a:xfrm>
            <a:off x="5410200" y="3200400"/>
            <a:ext cx="1390650" cy="1371600"/>
            <a:chOff x="144" y="144"/>
            <a:chExt cx="1152" cy="1136"/>
          </a:xfrm>
        </p:grpSpPr>
        <p:sp>
          <p:nvSpPr>
            <p:cNvPr id="39944" name="Rectangle 6"/>
            <p:cNvSpPr>
              <a:spLocks noChangeArrowheads="1"/>
            </p:cNvSpPr>
            <p:nvPr/>
          </p:nvSpPr>
          <p:spPr bwMode="auto">
            <a:xfrm>
              <a:off x="912" y="901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spcBef>
                  <a:spcPct val="20000"/>
                </a:spcBef>
                <a:defRPr/>
              </a:pPr>
              <a:r>
                <a:rPr kumimoji="1" lang="en-US" sz="2000">
                  <a:solidFill>
                    <a:prstClr val="black"/>
                  </a:solidFill>
                  <a:latin typeface="Calibri"/>
                </a:rPr>
                <a:t>-1</a:t>
              </a:r>
            </a:p>
          </p:txBody>
        </p:sp>
        <p:sp>
          <p:nvSpPr>
            <p:cNvPr id="39945" name="Rectangle 7"/>
            <p:cNvSpPr>
              <a:spLocks noChangeArrowheads="1"/>
            </p:cNvSpPr>
            <p:nvPr/>
          </p:nvSpPr>
          <p:spPr bwMode="auto">
            <a:xfrm>
              <a:off x="528" y="901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spcBef>
                  <a:spcPct val="20000"/>
                </a:spcBef>
                <a:defRPr/>
              </a:pPr>
              <a:r>
                <a:rPr kumimoji="1" lang="en-US" sz="200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  <p:sp>
          <p:nvSpPr>
            <p:cNvPr id="39946" name="Rectangle 8"/>
            <p:cNvSpPr>
              <a:spLocks noChangeArrowheads="1"/>
            </p:cNvSpPr>
            <p:nvPr/>
          </p:nvSpPr>
          <p:spPr bwMode="auto">
            <a:xfrm>
              <a:off x="144" y="901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spcBef>
                  <a:spcPct val="20000"/>
                </a:spcBef>
                <a:defRPr/>
              </a:pPr>
              <a:r>
                <a:rPr kumimoji="1" lang="en-US" sz="200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39947" name="Rectangle 9"/>
            <p:cNvSpPr>
              <a:spLocks noChangeArrowheads="1"/>
            </p:cNvSpPr>
            <p:nvPr/>
          </p:nvSpPr>
          <p:spPr bwMode="auto">
            <a:xfrm>
              <a:off x="912" y="523"/>
              <a:ext cx="384" cy="38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spcBef>
                  <a:spcPct val="20000"/>
                </a:spcBef>
                <a:defRPr/>
              </a:pPr>
              <a:r>
                <a:rPr kumimoji="1" lang="en-US" sz="2000">
                  <a:solidFill>
                    <a:prstClr val="black"/>
                  </a:solidFill>
                  <a:latin typeface="Calibri"/>
                </a:rPr>
                <a:t>-2</a:t>
              </a:r>
            </a:p>
          </p:txBody>
        </p:sp>
        <p:sp>
          <p:nvSpPr>
            <p:cNvPr id="39948" name="Rectangle 10"/>
            <p:cNvSpPr>
              <a:spLocks noChangeArrowheads="1"/>
            </p:cNvSpPr>
            <p:nvPr/>
          </p:nvSpPr>
          <p:spPr bwMode="auto">
            <a:xfrm>
              <a:off x="528" y="523"/>
              <a:ext cx="384" cy="38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spcBef>
                  <a:spcPct val="20000"/>
                </a:spcBef>
                <a:defRPr/>
              </a:pPr>
              <a:r>
                <a:rPr kumimoji="1" lang="en-US" sz="200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  <p:sp>
          <p:nvSpPr>
            <p:cNvPr id="39949" name="Rectangle 11"/>
            <p:cNvSpPr>
              <a:spLocks noChangeArrowheads="1"/>
            </p:cNvSpPr>
            <p:nvPr/>
          </p:nvSpPr>
          <p:spPr bwMode="auto">
            <a:xfrm>
              <a:off x="144" y="523"/>
              <a:ext cx="384" cy="38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spcBef>
                  <a:spcPct val="20000"/>
                </a:spcBef>
                <a:defRPr/>
              </a:pPr>
              <a:r>
                <a:rPr kumimoji="1" lang="en-US" sz="200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sp>
          <p:nvSpPr>
            <p:cNvPr id="39950" name="Rectangle 12"/>
            <p:cNvSpPr>
              <a:spLocks noChangeArrowheads="1"/>
            </p:cNvSpPr>
            <p:nvPr/>
          </p:nvSpPr>
          <p:spPr bwMode="auto">
            <a:xfrm>
              <a:off x="912" y="144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spcBef>
                  <a:spcPct val="20000"/>
                </a:spcBef>
                <a:defRPr/>
              </a:pPr>
              <a:r>
                <a:rPr kumimoji="1" lang="en-US" sz="2000">
                  <a:solidFill>
                    <a:prstClr val="black"/>
                  </a:solidFill>
                  <a:latin typeface="Calibri"/>
                </a:rPr>
                <a:t>-1</a:t>
              </a:r>
            </a:p>
          </p:txBody>
        </p:sp>
        <p:sp>
          <p:nvSpPr>
            <p:cNvPr id="39951" name="Rectangle 13"/>
            <p:cNvSpPr>
              <a:spLocks noChangeArrowheads="1"/>
            </p:cNvSpPr>
            <p:nvPr/>
          </p:nvSpPr>
          <p:spPr bwMode="auto">
            <a:xfrm>
              <a:off x="528" y="144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spcBef>
                  <a:spcPct val="20000"/>
                </a:spcBef>
                <a:defRPr/>
              </a:pPr>
              <a:r>
                <a:rPr kumimoji="1" lang="en-US" sz="200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  <p:sp>
          <p:nvSpPr>
            <p:cNvPr id="39952" name="Rectangle 14"/>
            <p:cNvSpPr>
              <a:spLocks noChangeArrowheads="1"/>
            </p:cNvSpPr>
            <p:nvPr/>
          </p:nvSpPr>
          <p:spPr bwMode="auto">
            <a:xfrm>
              <a:off x="144" y="144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spcBef>
                  <a:spcPct val="20000"/>
                </a:spcBef>
                <a:defRPr/>
              </a:pPr>
              <a:r>
                <a:rPr kumimoji="1" lang="en-US" sz="200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39953" name="Line 15"/>
            <p:cNvSpPr>
              <a:spLocks noChangeShapeType="1"/>
            </p:cNvSpPr>
            <p:nvPr/>
          </p:nvSpPr>
          <p:spPr bwMode="auto">
            <a:xfrm>
              <a:off x="144" y="144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defRPr/>
              </a:pPr>
              <a:endParaRPr kumimoji="1"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954" name="Line 16"/>
            <p:cNvSpPr>
              <a:spLocks noChangeShapeType="1"/>
            </p:cNvSpPr>
            <p:nvPr/>
          </p:nvSpPr>
          <p:spPr bwMode="auto">
            <a:xfrm>
              <a:off x="144" y="523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defRPr/>
              </a:pPr>
              <a:endParaRPr kumimoji="1"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955" name="Line 17"/>
            <p:cNvSpPr>
              <a:spLocks noChangeShapeType="1"/>
            </p:cNvSpPr>
            <p:nvPr/>
          </p:nvSpPr>
          <p:spPr bwMode="auto">
            <a:xfrm>
              <a:off x="144" y="90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defRPr/>
              </a:pPr>
              <a:endParaRPr kumimoji="1"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956" name="Line 18"/>
            <p:cNvSpPr>
              <a:spLocks noChangeShapeType="1"/>
            </p:cNvSpPr>
            <p:nvPr/>
          </p:nvSpPr>
          <p:spPr bwMode="auto">
            <a:xfrm>
              <a:off x="144" y="1280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defRPr/>
              </a:pPr>
              <a:endParaRPr kumimoji="1"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957" name="Line 19"/>
            <p:cNvSpPr>
              <a:spLocks noChangeShapeType="1"/>
            </p:cNvSpPr>
            <p:nvPr/>
          </p:nvSpPr>
          <p:spPr bwMode="auto">
            <a:xfrm>
              <a:off x="144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defRPr/>
              </a:pPr>
              <a:endParaRPr kumimoji="1"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958" name="Line 20"/>
            <p:cNvSpPr>
              <a:spLocks noChangeShapeType="1"/>
            </p:cNvSpPr>
            <p:nvPr/>
          </p:nvSpPr>
          <p:spPr bwMode="auto">
            <a:xfrm>
              <a:off x="528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defRPr/>
              </a:pPr>
              <a:endParaRPr kumimoji="1"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959" name="Line 21"/>
            <p:cNvSpPr>
              <a:spLocks noChangeShapeType="1"/>
            </p:cNvSpPr>
            <p:nvPr/>
          </p:nvSpPr>
          <p:spPr bwMode="auto">
            <a:xfrm>
              <a:off x="912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defRPr/>
              </a:pPr>
              <a:endParaRPr kumimoji="1"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960" name="Line 22"/>
            <p:cNvSpPr>
              <a:spLocks noChangeShapeType="1"/>
            </p:cNvSpPr>
            <p:nvPr/>
          </p:nvSpPr>
          <p:spPr bwMode="auto">
            <a:xfrm>
              <a:off x="1296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defRPr/>
              </a:pPr>
              <a:endParaRPr kumimoji="1" lang="en-US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51204" name="Picture 4" descr="C:\Documents and Settings\Derek Hoiem\My Documents\Classes\Spring10 - Computer Vision\figs\einste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371600"/>
            <a:ext cx="36290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Picture 5" descr="C:\Documents and Settings\Derek Hoiem\My Documents\Classes\Spring10 - Computer Vision\figs\einstein_sobel_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6" y="1371600"/>
            <a:ext cx="36290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8078293" y="6019800"/>
            <a:ext cx="18551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kumimoji="1" lang="en-US" sz="2000">
                <a:solidFill>
                  <a:prstClr val="black"/>
                </a:solidFill>
                <a:latin typeface="Calibri"/>
              </a:rPr>
              <a:t>Vertical Edge</a:t>
            </a:r>
          </a:p>
          <a:p>
            <a:pPr algn="ctr" defTabSz="457200">
              <a:defRPr/>
            </a:pPr>
            <a:r>
              <a:rPr kumimoji="1" lang="en-US" sz="2000">
                <a:solidFill>
                  <a:prstClr val="black"/>
                </a:solidFill>
                <a:latin typeface="Calibri"/>
              </a:rPr>
              <a:t>(absolute value)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02300" y="4648200"/>
            <a:ext cx="702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kumimoji="1" lang="en-US">
                <a:solidFill>
                  <a:prstClr val="black"/>
                </a:solidFill>
                <a:latin typeface="Calibri"/>
              </a:rPr>
              <a:t>Sobel</a:t>
            </a:r>
          </a:p>
        </p:txBody>
      </p:sp>
      <p:sp>
        <p:nvSpPr>
          <p:cNvPr id="5120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77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FF36B2-937A-4E92-9221-409E2B9E3EC8}" type="slidenum"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en-US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9" name="Date Placeholder 2"/>
          <p:cNvSpPr>
            <a:spLocks noGrp="1"/>
          </p:cNvSpPr>
          <p:nvPr>
            <p:ph type="dt" sz="quarter" idx="4294967295"/>
          </p:nvPr>
        </p:nvSpPr>
        <p:spPr bwMode="auto">
          <a:xfrm>
            <a:off x="7988300" y="6361113"/>
            <a:ext cx="190658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400">
                <a:solidFill>
                  <a:srgbClr val="898989"/>
                </a:solidFill>
              </a:rPr>
              <a:t>2016/1/27</a:t>
            </a:r>
            <a:endParaRPr lang="ja-JP" altLang="en-US" sz="14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7" name="Group 5"/>
          <p:cNvGrpSpPr>
            <a:grpSpLocks noChangeAspect="1"/>
          </p:cNvGrpSpPr>
          <p:nvPr/>
        </p:nvGrpSpPr>
        <p:grpSpPr bwMode="auto">
          <a:xfrm>
            <a:off x="5410200" y="3211513"/>
            <a:ext cx="1390650" cy="1371600"/>
            <a:chOff x="144" y="144"/>
            <a:chExt cx="1152" cy="1136"/>
          </a:xfrm>
        </p:grpSpPr>
        <p:sp>
          <p:nvSpPr>
            <p:cNvPr id="40969" name="Rectangle 6"/>
            <p:cNvSpPr>
              <a:spLocks noChangeArrowheads="1"/>
            </p:cNvSpPr>
            <p:nvPr/>
          </p:nvSpPr>
          <p:spPr bwMode="auto">
            <a:xfrm>
              <a:off x="912" y="901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spcBef>
                  <a:spcPct val="20000"/>
                </a:spcBef>
                <a:defRPr/>
              </a:pPr>
              <a:r>
                <a:rPr kumimoji="1" lang="en-US" sz="2000">
                  <a:solidFill>
                    <a:prstClr val="black"/>
                  </a:solidFill>
                  <a:latin typeface="Calibri"/>
                </a:rPr>
                <a:t>-1</a:t>
              </a:r>
            </a:p>
          </p:txBody>
        </p:sp>
        <p:sp>
          <p:nvSpPr>
            <p:cNvPr id="40970" name="Rectangle 7"/>
            <p:cNvSpPr>
              <a:spLocks noChangeArrowheads="1"/>
            </p:cNvSpPr>
            <p:nvPr/>
          </p:nvSpPr>
          <p:spPr bwMode="auto">
            <a:xfrm>
              <a:off x="528" y="901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spcBef>
                  <a:spcPct val="20000"/>
                </a:spcBef>
                <a:defRPr/>
              </a:pPr>
              <a:r>
                <a:rPr kumimoji="1" lang="en-US" sz="2000">
                  <a:solidFill>
                    <a:prstClr val="black"/>
                  </a:solidFill>
                  <a:latin typeface="Calibri"/>
                </a:rPr>
                <a:t>-2</a:t>
              </a:r>
            </a:p>
          </p:txBody>
        </p:sp>
        <p:sp>
          <p:nvSpPr>
            <p:cNvPr id="40971" name="Rectangle 8"/>
            <p:cNvSpPr>
              <a:spLocks noChangeArrowheads="1"/>
            </p:cNvSpPr>
            <p:nvPr/>
          </p:nvSpPr>
          <p:spPr bwMode="auto">
            <a:xfrm>
              <a:off x="144" y="901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spcBef>
                  <a:spcPct val="20000"/>
                </a:spcBef>
                <a:defRPr/>
              </a:pPr>
              <a:r>
                <a:rPr kumimoji="1" lang="en-US" sz="2000">
                  <a:solidFill>
                    <a:prstClr val="black"/>
                  </a:solidFill>
                  <a:latin typeface="Calibri"/>
                </a:rPr>
                <a:t>-1</a:t>
              </a:r>
            </a:p>
          </p:txBody>
        </p:sp>
        <p:sp>
          <p:nvSpPr>
            <p:cNvPr id="40972" name="Rectangle 9"/>
            <p:cNvSpPr>
              <a:spLocks noChangeArrowheads="1"/>
            </p:cNvSpPr>
            <p:nvPr/>
          </p:nvSpPr>
          <p:spPr bwMode="auto">
            <a:xfrm>
              <a:off x="912" y="523"/>
              <a:ext cx="384" cy="38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spcBef>
                  <a:spcPct val="20000"/>
                </a:spcBef>
                <a:defRPr/>
              </a:pPr>
              <a:r>
                <a:rPr kumimoji="1" lang="en-US" sz="200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  <p:sp>
          <p:nvSpPr>
            <p:cNvPr id="40973" name="Rectangle 10"/>
            <p:cNvSpPr>
              <a:spLocks noChangeArrowheads="1"/>
            </p:cNvSpPr>
            <p:nvPr/>
          </p:nvSpPr>
          <p:spPr bwMode="auto">
            <a:xfrm>
              <a:off x="528" y="523"/>
              <a:ext cx="384" cy="38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spcBef>
                  <a:spcPct val="20000"/>
                </a:spcBef>
                <a:defRPr/>
              </a:pPr>
              <a:r>
                <a:rPr kumimoji="1" lang="en-US" sz="200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  <p:sp>
          <p:nvSpPr>
            <p:cNvPr id="40974" name="Rectangle 11"/>
            <p:cNvSpPr>
              <a:spLocks noChangeArrowheads="1"/>
            </p:cNvSpPr>
            <p:nvPr/>
          </p:nvSpPr>
          <p:spPr bwMode="auto">
            <a:xfrm>
              <a:off x="144" y="523"/>
              <a:ext cx="384" cy="38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spcBef>
                  <a:spcPct val="20000"/>
                </a:spcBef>
                <a:defRPr/>
              </a:pPr>
              <a:r>
                <a:rPr kumimoji="1" lang="en-US" sz="200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  <p:sp>
          <p:nvSpPr>
            <p:cNvPr id="40975" name="Rectangle 12"/>
            <p:cNvSpPr>
              <a:spLocks noChangeArrowheads="1"/>
            </p:cNvSpPr>
            <p:nvPr/>
          </p:nvSpPr>
          <p:spPr bwMode="auto">
            <a:xfrm>
              <a:off x="912" y="144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spcBef>
                  <a:spcPct val="20000"/>
                </a:spcBef>
                <a:defRPr/>
              </a:pPr>
              <a:r>
                <a:rPr kumimoji="1" lang="en-US" sz="200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40976" name="Rectangle 13"/>
            <p:cNvSpPr>
              <a:spLocks noChangeArrowheads="1"/>
            </p:cNvSpPr>
            <p:nvPr/>
          </p:nvSpPr>
          <p:spPr bwMode="auto">
            <a:xfrm>
              <a:off x="528" y="144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spcBef>
                  <a:spcPct val="20000"/>
                </a:spcBef>
                <a:defRPr/>
              </a:pPr>
              <a:r>
                <a:rPr kumimoji="1" lang="en-US" sz="200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sp>
          <p:nvSpPr>
            <p:cNvPr id="40977" name="Rectangle 14"/>
            <p:cNvSpPr>
              <a:spLocks noChangeArrowheads="1"/>
            </p:cNvSpPr>
            <p:nvPr/>
          </p:nvSpPr>
          <p:spPr bwMode="auto">
            <a:xfrm>
              <a:off x="144" y="144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spcBef>
                  <a:spcPct val="20000"/>
                </a:spcBef>
                <a:defRPr/>
              </a:pPr>
              <a:r>
                <a:rPr kumimoji="1" lang="en-US" sz="200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40978" name="Line 15"/>
            <p:cNvSpPr>
              <a:spLocks noChangeShapeType="1"/>
            </p:cNvSpPr>
            <p:nvPr/>
          </p:nvSpPr>
          <p:spPr bwMode="auto">
            <a:xfrm>
              <a:off x="144" y="144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defRPr/>
              </a:pPr>
              <a:endParaRPr kumimoji="1"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979" name="Line 16"/>
            <p:cNvSpPr>
              <a:spLocks noChangeShapeType="1"/>
            </p:cNvSpPr>
            <p:nvPr/>
          </p:nvSpPr>
          <p:spPr bwMode="auto">
            <a:xfrm>
              <a:off x="144" y="523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defRPr/>
              </a:pPr>
              <a:endParaRPr kumimoji="1"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980" name="Line 17"/>
            <p:cNvSpPr>
              <a:spLocks noChangeShapeType="1"/>
            </p:cNvSpPr>
            <p:nvPr/>
          </p:nvSpPr>
          <p:spPr bwMode="auto">
            <a:xfrm>
              <a:off x="144" y="90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defRPr/>
              </a:pPr>
              <a:endParaRPr kumimoji="1"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981" name="Line 18"/>
            <p:cNvSpPr>
              <a:spLocks noChangeShapeType="1"/>
            </p:cNvSpPr>
            <p:nvPr/>
          </p:nvSpPr>
          <p:spPr bwMode="auto">
            <a:xfrm>
              <a:off x="144" y="1280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defRPr/>
              </a:pPr>
              <a:endParaRPr kumimoji="1"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982" name="Line 19"/>
            <p:cNvSpPr>
              <a:spLocks noChangeShapeType="1"/>
            </p:cNvSpPr>
            <p:nvPr/>
          </p:nvSpPr>
          <p:spPr bwMode="auto">
            <a:xfrm>
              <a:off x="144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defRPr/>
              </a:pPr>
              <a:endParaRPr kumimoji="1"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983" name="Line 20"/>
            <p:cNvSpPr>
              <a:spLocks noChangeShapeType="1"/>
            </p:cNvSpPr>
            <p:nvPr/>
          </p:nvSpPr>
          <p:spPr bwMode="auto">
            <a:xfrm>
              <a:off x="528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defRPr/>
              </a:pPr>
              <a:endParaRPr kumimoji="1"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984" name="Line 21"/>
            <p:cNvSpPr>
              <a:spLocks noChangeShapeType="1"/>
            </p:cNvSpPr>
            <p:nvPr/>
          </p:nvSpPr>
          <p:spPr bwMode="auto">
            <a:xfrm>
              <a:off x="912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defRPr/>
              </a:pPr>
              <a:endParaRPr kumimoji="1"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985" name="Line 22"/>
            <p:cNvSpPr>
              <a:spLocks noChangeShapeType="1"/>
            </p:cNvSpPr>
            <p:nvPr/>
          </p:nvSpPr>
          <p:spPr bwMode="auto">
            <a:xfrm>
              <a:off x="1296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defTabSz="457200">
                <a:defRPr/>
              </a:pPr>
              <a:endParaRPr kumimoji="1"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8078293" y="6019800"/>
            <a:ext cx="18551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kumimoji="1" lang="en-US" sz="2000">
                <a:solidFill>
                  <a:prstClr val="black"/>
                </a:solidFill>
                <a:latin typeface="Calibri"/>
              </a:rPr>
              <a:t>Horizontal Edge</a:t>
            </a:r>
          </a:p>
          <a:p>
            <a:pPr algn="ctr" defTabSz="457200">
              <a:defRPr/>
            </a:pPr>
            <a:r>
              <a:rPr kumimoji="1" lang="en-US" sz="2000">
                <a:solidFill>
                  <a:prstClr val="black"/>
                </a:solidFill>
                <a:latin typeface="Calibri"/>
              </a:rPr>
              <a:t>(absolute value)</a:t>
            </a:r>
          </a:p>
        </p:txBody>
      </p:sp>
      <p:pic>
        <p:nvPicPr>
          <p:cNvPr id="52229" name="Picture 4" descr="C:\Documents and Settings\Derek Hoiem\My Documents\Classes\Spring10 - Computer Vision\figs\einste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371600"/>
            <a:ext cx="36290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87" name="Picture 3" descr="C:\Documents and Settings\Derek Hoiem\My Documents\Classes\Spring10 - Computer Vision\figs\einstein_sobel_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6" y="1371600"/>
            <a:ext cx="36290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702300" y="4659313"/>
            <a:ext cx="702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kumimoji="1" lang="en-US">
                <a:solidFill>
                  <a:prstClr val="black"/>
                </a:solidFill>
                <a:latin typeface="Calibri"/>
              </a:rPr>
              <a:t>Sobel</a:t>
            </a:r>
          </a:p>
        </p:txBody>
      </p:sp>
      <p:sp>
        <p:nvSpPr>
          <p:cNvPr id="5223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77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3DCF9C8-C28B-4322-A09C-B927A9C01E8E}" type="slidenum"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en-US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3" name="Date Placeholder 2"/>
          <p:cNvSpPr>
            <a:spLocks noGrp="1"/>
          </p:cNvSpPr>
          <p:nvPr>
            <p:ph type="dt" sz="quarter" idx="4294967295"/>
          </p:nvPr>
        </p:nvSpPr>
        <p:spPr bwMode="auto">
          <a:xfrm>
            <a:off x="7988300" y="6361113"/>
            <a:ext cx="190658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400">
                <a:solidFill>
                  <a:srgbClr val="898989"/>
                </a:solidFill>
              </a:rPr>
              <a:t>2016/1/27</a:t>
            </a:r>
            <a:endParaRPr lang="ja-JP" altLang="en-US" sz="14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08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altLang="en-US" sz="3200" dirty="0">
                <a:solidFill>
                  <a:srgbClr val="003366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Sharpening filters are based on </a:t>
            </a:r>
            <a:r>
              <a:rPr lang="en-IE" altLang="en-US" sz="3200" dirty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first- and second-order derivatives of image.</a:t>
            </a:r>
          </a:p>
          <a:p>
            <a:pPr lvl="1"/>
            <a:endParaRPr lang="en-IE" altLang="en-US" sz="900" dirty="0">
              <a:solidFill>
                <a:srgbClr val="C00000"/>
              </a:solidFill>
              <a:latin typeface="Constantia" panose="02030602050306030303" pitchFamily="18" charset="0"/>
              <a:cs typeface="Arial" panose="020B0604020202020204" pitchFamily="34" charset="0"/>
            </a:endParaRPr>
          </a:p>
          <a:p>
            <a:pPr lvl="1"/>
            <a:r>
              <a:rPr lang="en-IE" altLang="en-US" sz="3200" dirty="0">
                <a:solidFill>
                  <a:srgbClr val="080808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The derivatives of a digital function are defined in terms of differences.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81000"/>
            <a:ext cx="7378700" cy="1143000"/>
          </a:xfrm>
        </p:spPr>
        <p:txBody>
          <a:bodyPr/>
          <a:lstStyle/>
          <a:p>
            <a:r>
              <a:rPr lang="en-US" altLang="en-US" smtClean="0"/>
              <a:t>Spatial Differentiation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2057400"/>
            <a:ext cx="8029575" cy="1219200"/>
          </a:xfrm>
        </p:spPr>
        <p:txBody>
          <a:bodyPr/>
          <a:lstStyle/>
          <a:p>
            <a:r>
              <a:rPr lang="en-IE" altLang="en-US" smtClean="0">
                <a:latin typeface="Arial" panose="020B0604020202020204" pitchFamily="34" charset="0"/>
                <a:cs typeface="Arial" panose="020B0604020202020204" pitchFamily="34" charset="0"/>
              </a:rPr>
              <a:t>Let’s consider a simple 1 dimensional example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r="36916" b="45802"/>
          <a:stretch>
            <a:fillRect/>
          </a:stretch>
        </p:blipFill>
        <p:spPr bwMode="auto">
          <a:xfrm>
            <a:off x="4521200" y="3141664"/>
            <a:ext cx="2717800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19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4147" y="296865"/>
            <a:ext cx="10972800" cy="1143000"/>
          </a:xfrm>
        </p:spPr>
        <p:txBody>
          <a:bodyPr/>
          <a:lstStyle/>
          <a:p>
            <a:r>
              <a:rPr lang="en-US" altLang="en-US" dirty="0" smtClean="0"/>
              <a:t>Spatial Differentiation</a:t>
            </a:r>
          </a:p>
        </p:txBody>
      </p:sp>
      <p:pic>
        <p:nvPicPr>
          <p:cNvPr id="288772" name="Picture 4"/>
          <p:cNvPicPr>
            <a:picLocks noChangeAspect="1" noChangeArrowheads="1"/>
          </p:cNvPicPr>
          <p:nvPr/>
        </p:nvPicPr>
        <p:blipFill>
          <a:blip r:embed="rId2">
            <a:lum bright="-60000" contras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2" t="56818" b="14615"/>
          <a:stretch>
            <a:fillRect/>
          </a:stretch>
        </p:blipFill>
        <p:spPr bwMode="auto">
          <a:xfrm>
            <a:off x="2133600" y="4208464"/>
            <a:ext cx="7899400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r="36916" b="45802"/>
          <a:stretch>
            <a:fillRect/>
          </a:stretch>
        </p:blipFill>
        <p:spPr bwMode="auto">
          <a:xfrm>
            <a:off x="4659312" y="1730375"/>
            <a:ext cx="2719388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774" name="Line 6"/>
          <p:cNvSpPr>
            <a:spLocks noChangeShapeType="1"/>
          </p:cNvSpPr>
          <p:nvPr/>
        </p:nvSpPr>
        <p:spPr bwMode="auto">
          <a:xfrm>
            <a:off x="4649788" y="3100388"/>
            <a:ext cx="29718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endParaRPr lang="en-US" sz="280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36870" name="TextBox 10"/>
          <p:cNvSpPr txBox="1">
            <a:spLocks noChangeArrowheads="1"/>
          </p:cNvSpPr>
          <p:nvPr/>
        </p:nvSpPr>
        <p:spPr bwMode="auto">
          <a:xfrm>
            <a:off x="4257675" y="290988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366"/>
                </a:solidFill>
              </a:rPr>
              <a:t>A</a:t>
            </a:r>
          </a:p>
        </p:txBody>
      </p:sp>
      <p:sp>
        <p:nvSpPr>
          <p:cNvPr id="36871" name="TextBox 11"/>
          <p:cNvSpPr txBox="1">
            <a:spLocks noChangeArrowheads="1"/>
          </p:cNvSpPr>
          <p:nvPr/>
        </p:nvSpPr>
        <p:spPr bwMode="auto">
          <a:xfrm>
            <a:off x="7683500" y="291306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366"/>
                </a:solidFill>
              </a:rPr>
              <a:t>B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</a:t>
            </a:r>
            <a:r>
              <a:rPr lang="en-US" altLang="en-US" baseline="30000" smtClean="0"/>
              <a:t>st</a:t>
            </a:r>
            <a:r>
              <a:rPr lang="en-US" altLang="en-US" smtClean="0"/>
              <a:t> Derivative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2214564"/>
            <a:ext cx="9144000" cy="4643437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IE" altLang="en-US" sz="2800">
                <a:latin typeface="Arial" panose="020B0604020202020204" pitchFamily="34" charset="0"/>
                <a:cs typeface="Arial" panose="020B0604020202020204" pitchFamily="34" charset="0"/>
              </a:rPr>
              <a:t> The 1</a:t>
            </a:r>
            <a:r>
              <a:rPr lang="en-IE" altLang="en-US" sz="2800" baseline="3000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IE" altLang="en-US" sz="2800">
                <a:latin typeface="Arial" panose="020B0604020202020204" pitchFamily="34" charset="0"/>
                <a:cs typeface="Arial" panose="020B0604020202020204" pitchFamily="34" charset="0"/>
              </a:rPr>
              <a:t> derivative of a function is given by: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IE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IE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IE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IE" altLang="en-US" sz="2800">
                <a:latin typeface="Arial" panose="020B0604020202020204" pitchFamily="34" charset="0"/>
                <a:cs typeface="Arial" panose="020B0604020202020204" pitchFamily="34" charset="0"/>
              </a:rPr>
              <a:t> Its just the difference between subsequent values and measures the rate of change of the function</a:t>
            </a:r>
          </a:p>
          <a:p>
            <a:endParaRPr lang="en-US" altLang="en-US" sz="3600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343400" y="2971801"/>
          <a:ext cx="36576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282700" imgH="393700" progId="Equation.3">
                  <p:embed/>
                </p:oleObj>
              </mc:Choice>
              <mc:Fallback>
                <p:oleObj name="Equation" r:id="rId3" imgW="1282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971801"/>
                        <a:ext cx="3657600" cy="11223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5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640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800">
              <a:solidFill>
                <a:srgbClr val="003366"/>
              </a:solidFill>
              <a:latin typeface="Times New Roman" pitchFamily="18" charset="0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673350" y="519114"/>
          <a:ext cx="6489700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hart" r:id="rId3" imgW="5981700" imgH="2552700" progId="Excel.Chart.8">
                  <p:embed/>
                </p:oleObj>
              </mc:Choice>
              <mc:Fallback>
                <p:oleObj name="Chart" r:id="rId3" imgW="5981700" imgH="25527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57" t="14384" r="1315" b="1961"/>
                      <a:stretch>
                        <a:fillRect/>
                      </a:stretch>
                    </p:blipFill>
                    <p:spPr bwMode="auto">
                      <a:xfrm>
                        <a:off x="2673350" y="519114"/>
                        <a:ext cx="6489700" cy="237013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6486" name="Object 6"/>
          <p:cNvGraphicFramePr>
            <a:graphicFrameLocks noChangeAspect="1"/>
          </p:cNvGraphicFramePr>
          <p:nvPr/>
        </p:nvGraphicFramePr>
        <p:xfrm>
          <a:off x="2600325" y="3890964"/>
          <a:ext cx="6604000" cy="235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Chart" r:id="rId5" imgW="5981700" imgH="2552700" progId="Excel.Chart.8">
                  <p:embed/>
                </p:oleObj>
              </mc:Choice>
              <mc:Fallback>
                <p:oleObj name="Chart" r:id="rId5" imgW="5981700" imgH="25527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57" t="15231" r="1195" b="3250"/>
                      <a:stretch>
                        <a:fillRect/>
                      </a:stretch>
                    </p:blipFill>
                    <p:spPr bwMode="auto">
                      <a:xfrm>
                        <a:off x="2600325" y="3890964"/>
                        <a:ext cx="6604000" cy="235743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205" name="Group 293"/>
          <p:cNvGraphicFramePr>
            <a:graphicFrameLocks noGrp="1"/>
          </p:cNvGraphicFramePr>
          <p:nvPr/>
        </p:nvGraphicFramePr>
        <p:xfrm>
          <a:off x="2978150" y="2901950"/>
          <a:ext cx="6096000" cy="298450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/>
                  </a:extLst>
                </a:gridCol>
                <a:gridCol w="242888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7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8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7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8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7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8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7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8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7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295151" name="Group 239"/>
          <p:cNvGraphicFramePr>
            <a:graphicFrameLocks noGrp="1"/>
          </p:cNvGraphicFramePr>
          <p:nvPr/>
        </p:nvGraphicFramePr>
        <p:xfrm>
          <a:off x="2982913" y="3429001"/>
          <a:ext cx="6096000" cy="301625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/>
                  </a:extLst>
                </a:gridCol>
                <a:gridCol w="242887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8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7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8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7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8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7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8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7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  <a:gridCol w="242888">
                  <a:extLst>
                    <a:ext uri="{9D8B030D-6E8A-4147-A177-3AD203B41FA5}"/>
                  </a:extLst>
                </a:gridCol>
                <a:gridCol w="244475">
                  <a:extLst>
                    <a:ext uri="{9D8B030D-6E8A-4147-A177-3AD203B41FA5}"/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916596" name="Text Box 116"/>
          <p:cNvSpPr txBox="1">
            <a:spLocks noChangeArrowheads="1"/>
          </p:cNvSpPr>
          <p:nvPr/>
        </p:nvSpPr>
        <p:spPr bwMode="auto">
          <a:xfrm>
            <a:off x="8548688" y="0"/>
            <a:ext cx="2119312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>
                <a:solidFill>
                  <a:srgbClr val="003366"/>
                </a:solidFill>
                <a:latin typeface="Times New Roman" pitchFamily="18" charset="0"/>
              </a:rPr>
              <a:t>1</a:t>
            </a:r>
            <a:r>
              <a:rPr lang="en-US" sz="2800" baseline="30000">
                <a:solidFill>
                  <a:srgbClr val="003366"/>
                </a:solidFill>
                <a:latin typeface="Times New Roman" pitchFamily="18" charset="0"/>
              </a:rPr>
              <a:t>st</a:t>
            </a:r>
            <a:r>
              <a:rPr lang="en-US" sz="2800">
                <a:solidFill>
                  <a:srgbClr val="003366"/>
                </a:solidFill>
                <a:latin typeface="Times New Roman" pitchFamily="18" charset="0"/>
              </a:rPr>
              <a:t> Derivative</a:t>
            </a:r>
          </a:p>
        </p:txBody>
      </p:sp>
      <p:sp>
        <p:nvSpPr>
          <p:cNvPr id="2162" name="Rectangle 7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05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37891" name="Picture 2" descr="Definition for a first derivative&#10;ï±Must be zero in flat segments&#10;ï±Must be nonzero at the onset of a gray-level step or ram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28600"/>
            <a:ext cx="8221663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0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</a:t>
            </a:r>
            <a:r>
              <a:rPr lang="en-US" altLang="en-US" baseline="30000" smtClean="0"/>
              <a:t>nd</a:t>
            </a:r>
            <a:r>
              <a:rPr lang="en-US" altLang="en-US" smtClean="0"/>
              <a:t> Derivative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209800" y="2057400"/>
            <a:ext cx="80772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IE" sz="2800">
                <a:solidFill>
                  <a:srgbClr val="003366"/>
                </a:solidFill>
                <a:cs typeface="Arial" pitchFamily="34" charset="0"/>
              </a:rPr>
              <a:t>The 2nd derivative of a function is given by:</a:t>
            </a:r>
          </a:p>
          <a:p>
            <a:pPr eaLnBrk="1" hangingPunct="1">
              <a:defRPr/>
            </a:pPr>
            <a:endParaRPr lang="en-IE" sz="2800">
              <a:solidFill>
                <a:srgbClr val="003366"/>
              </a:solidFill>
              <a:cs typeface="Arial" pitchFamily="34" charset="0"/>
            </a:endParaRPr>
          </a:p>
          <a:p>
            <a:pPr eaLnBrk="1" hangingPunct="1">
              <a:defRPr/>
            </a:pPr>
            <a:endParaRPr lang="en-IE" sz="2800">
              <a:solidFill>
                <a:srgbClr val="003366"/>
              </a:solidFill>
              <a:cs typeface="Arial" pitchFamily="34" charset="0"/>
            </a:endParaRPr>
          </a:p>
          <a:p>
            <a:pPr eaLnBrk="1" hangingPunct="1">
              <a:defRPr/>
            </a:pPr>
            <a:endParaRPr lang="en-IE" sz="2800">
              <a:solidFill>
                <a:srgbClr val="003366"/>
              </a:solidFill>
              <a:cs typeface="Arial" pitchFamily="34" charset="0"/>
            </a:endParaRPr>
          </a:p>
          <a:p>
            <a:pPr eaLnBrk="1" hangingPunct="1">
              <a:defRPr/>
            </a:pPr>
            <a:endParaRPr lang="en-IE" sz="2800">
              <a:solidFill>
                <a:srgbClr val="003366"/>
              </a:solidFill>
              <a:cs typeface="Arial" pitchFamily="34" charset="0"/>
            </a:endParaRPr>
          </a:p>
          <a:p>
            <a:pPr eaLnBrk="1" hangingPunct="1">
              <a:defRPr/>
            </a:pPr>
            <a:r>
              <a:rPr lang="en-IE" sz="2800">
                <a:solidFill>
                  <a:srgbClr val="003366"/>
                </a:solidFill>
                <a:cs typeface="Arial" pitchFamily="34" charset="0"/>
              </a:rPr>
              <a:t>Simply takes into account the values both before and after the current value</a:t>
            </a:r>
            <a:endParaRPr lang="en-US" sz="2800">
              <a:solidFill>
                <a:srgbClr val="003366"/>
              </a:solidFill>
              <a:cs typeface="Arial" pitchFamily="34" charset="0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ph idx="1"/>
          </p:nvPr>
        </p:nvGraphicFramePr>
        <p:xfrm>
          <a:off x="2895600" y="2743200"/>
          <a:ext cx="60198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2057400" imgH="419100" progId="Equation.3">
                  <p:embed/>
                </p:oleObj>
              </mc:Choice>
              <mc:Fallback>
                <p:oleObj name="Equation" r:id="rId3" imgW="2057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6019800" cy="12271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1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128</TotalTime>
  <Words>587</Words>
  <Application>Microsoft Office PowerPoint</Application>
  <PresentationFormat>Widescreen</PresentationFormat>
  <Paragraphs>259</Paragraphs>
  <Slides>25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ＭＳ ゴシック</vt:lpstr>
      <vt:lpstr>ＭＳ Ｐゴシック</vt:lpstr>
      <vt:lpstr>Arial</vt:lpstr>
      <vt:lpstr>Calibri</vt:lpstr>
      <vt:lpstr>Century Gothic</vt:lpstr>
      <vt:lpstr>Constantia</vt:lpstr>
      <vt:lpstr>Palatino Linotype</vt:lpstr>
      <vt:lpstr>Times New Roman</vt:lpstr>
      <vt:lpstr>Wingdings</vt:lpstr>
      <vt:lpstr>Wingdings 2</vt:lpstr>
      <vt:lpstr>Presentation on brainstorming</vt:lpstr>
      <vt:lpstr>Microsoft Equation 3.0</vt:lpstr>
      <vt:lpstr>Microsoft Office Excel Chart</vt:lpstr>
      <vt:lpstr>Microsoft Excel Chart</vt:lpstr>
      <vt:lpstr>MathType 6.0 Equation</vt:lpstr>
      <vt:lpstr>Image Derivatives &amp;  Edge Detection</vt:lpstr>
      <vt:lpstr>Sharpening Spatial Filters</vt:lpstr>
      <vt:lpstr>PowerPoint Presentation</vt:lpstr>
      <vt:lpstr>Spatial Differentiation</vt:lpstr>
      <vt:lpstr>Spatial Differentiation</vt:lpstr>
      <vt:lpstr>1st Derivative</vt:lpstr>
      <vt:lpstr>PowerPoint Presentation</vt:lpstr>
      <vt:lpstr>PowerPoint Presentation</vt:lpstr>
      <vt:lpstr>2nd Derivative</vt:lpstr>
      <vt:lpstr>PowerPoint Presentation</vt:lpstr>
      <vt:lpstr>PowerPoint Presentation</vt:lpstr>
      <vt:lpstr>2nd Derivative for Image Enhancement</vt:lpstr>
      <vt:lpstr>Laplacian Filter</vt:lpstr>
      <vt:lpstr>Laplacian Filter</vt:lpstr>
      <vt:lpstr>Laplacian Filter</vt:lpstr>
      <vt:lpstr>Laplacian Filter</vt:lpstr>
      <vt:lpstr>Laplacian Image Enhancement</vt:lpstr>
      <vt:lpstr>Laplacian Image Enhancement</vt:lpstr>
      <vt:lpstr>Laplacian Image Enhancement</vt:lpstr>
      <vt:lpstr>Gradient Operators</vt:lpstr>
      <vt:lpstr>Gradient Operators</vt:lpstr>
      <vt:lpstr>Sobel Operator: Example</vt:lpstr>
      <vt:lpstr>Sharpening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Shibli</dc:creator>
  <cp:lastModifiedBy>Shibli</cp:lastModifiedBy>
  <cp:revision>13</cp:revision>
  <dcterms:created xsi:type="dcterms:W3CDTF">2019-09-29T17:28:52Z</dcterms:created>
  <dcterms:modified xsi:type="dcterms:W3CDTF">2019-09-29T19:37:31Z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