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60"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4" d="100"/>
          <a:sy n="74" d="100"/>
        </p:scale>
        <p:origin x="1013" y="67"/>
      </p:cViewPr>
      <p:guideLst>
        <p:guide orient="horz" pos="2860"/>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2486025" y="2133600"/>
            <a:ext cx="9695180" cy="508635"/>
          </a:xfrm>
          <a:prstGeom prst="rect">
            <a:avLst/>
          </a:prstGeom>
        </p:spPr>
        <p:txBody>
          <a:bodyPr vert="horz" wrap="square" lIns="0" tIns="16510" rIns="0" bIns="0" rtlCol="0">
            <a:spAutoFit/>
          </a:bodyPr>
          <a:lstStyle/>
          <a:p>
            <a:pPr marL="3213735">
              <a:lnSpc>
                <a:spcPct val="100000"/>
              </a:lnSpc>
              <a:spcBef>
                <a:spcPts val="130"/>
              </a:spcBef>
            </a:pPr>
            <a:r>
              <a:rPr lang="en-GB" altLang="en-IN" spc="15" dirty="0"/>
              <a:t>MOKKA DURGA SOWSEELYA</a:t>
            </a:r>
            <a:endParaRPr lang="en-GB" altLang="en-IN"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628650"/>
          </a:xfrm>
          <a:prstGeom prst="rect">
            <a:avLst/>
          </a:prstGeom>
        </p:spPr>
        <p:txBody>
          <a:bodyPr vert="horz" wrap="square" lIns="0" tIns="13335" rIns="0" bIns="0" rtlCol="0">
            <a:spAutoFit/>
          </a:bodyPr>
          <a:lstStyle/>
          <a:p>
            <a:pPr marL="12700">
              <a:lnSpc>
                <a:spcPct val="100000"/>
              </a:lnSpc>
              <a:spcBef>
                <a:spcPts val="105"/>
              </a:spcBef>
            </a:pPr>
            <a:r>
              <a:rPr sz="4000" dirty="0">
                <a:latin typeface="Segoe UI Black" panose="020B0A02040204020203" charset="0"/>
                <a:cs typeface="Segoe UI Black" panose="020B0A02040204020203" charset="0"/>
              </a:rPr>
              <a:t>R</a:t>
            </a:r>
            <a:r>
              <a:rPr sz="4000" spc="-40" dirty="0">
                <a:latin typeface="Segoe UI Black" panose="020B0A02040204020203" charset="0"/>
                <a:cs typeface="Segoe UI Black" panose="020B0A02040204020203" charset="0"/>
              </a:rPr>
              <a:t>E</a:t>
            </a:r>
            <a:r>
              <a:rPr sz="4000" spc="15" dirty="0">
                <a:latin typeface="Segoe UI Black" panose="020B0A02040204020203" charset="0"/>
                <a:cs typeface="Segoe UI Black" panose="020B0A02040204020203" charset="0"/>
              </a:rPr>
              <a:t>S</a:t>
            </a:r>
            <a:r>
              <a:rPr sz="4000" spc="-30" dirty="0">
                <a:latin typeface="Segoe UI Black" panose="020B0A02040204020203" charset="0"/>
                <a:cs typeface="Segoe UI Black" panose="020B0A02040204020203" charset="0"/>
              </a:rPr>
              <a:t>U</a:t>
            </a:r>
            <a:r>
              <a:rPr sz="4000" spc="-405" dirty="0">
                <a:latin typeface="Segoe UI Black" panose="020B0A02040204020203" charset="0"/>
                <a:cs typeface="Segoe UI Black" panose="020B0A02040204020203" charset="0"/>
              </a:rPr>
              <a:t>L</a:t>
            </a:r>
            <a:r>
              <a:rPr sz="4000" dirty="0">
                <a:latin typeface="Segoe UI Black" panose="020B0A02040204020203" charset="0"/>
                <a:cs typeface="Segoe UI Black" panose="020B0A02040204020203" charset="0"/>
              </a:rPr>
              <a:t>TS</a:t>
            </a:r>
            <a:endParaRPr sz="4000" dirty="0">
              <a:latin typeface="Segoe UI Black" panose="020B0A02040204020203" charset="0"/>
              <a:cs typeface="Segoe UI Black" panose="020B0A02040204020203"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8" name="Picture 7" descr="vedha output1"/>
          <p:cNvPicPr>
            <a:picLocks noChangeAspect="1"/>
          </p:cNvPicPr>
          <p:nvPr/>
        </p:nvPicPr>
        <p:blipFill>
          <a:blip r:embed="rId2"/>
          <a:stretch>
            <a:fillRect/>
          </a:stretch>
        </p:blipFill>
        <p:spPr>
          <a:xfrm>
            <a:off x="1219200" y="1828800"/>
            <a:ext cx="2453640" cy="2712720"/>
          </a:xfrm>
          <a:prstGeom prst="rect">
            <a:avLst/>
          </a:prstGeom>
        </p:spPr>
      </p:pic>
      <p:pic>
        <p:nvPicPr>
          <p:cNvPr id="10" name="Picture 9" descr="vedha output2"/>
          <p:cNvPicPr>
            <a:picLocks noChangeAspect="1"/>
          </p:cNvPicPr>
          <p:nvPr/>
        </p:nvPicPr>
        <p:blipFill>
          <a:blip r:embed="rId3"/>
          <a:stretch>
            <a:fillRect/>
          </a:stretch>
        </p:blipFill>
        <p:spPr>
          <a:xfrm>
            <a:off x="4191000" y="1752600"/>
            <a:ext cx="2415540" cy="2705100"/>
          </a:xfrm>
          <a:prstGeom prst="rect">
            <a:avLst/>
          </a:prstGeom>
        </p:spPr>
      </p:pic>
      <p:pic>
        <p:nvPicPr>
          <p:cNvPr id="11" name="Picture 10" descr="vedha output3"/>
          <p:cNvPicPr>
            <a:picLocks noChangeAspect="1"/>
          </p:cNvPicPr>
          <p:nvPr/>
        </p:nvPicPr>
        <p:blipFill>
          <a:blip r:embed="rId4"/>
          <a:stretch>
            <a:fillRect/>
          </a:stretch>
        </p:blipFill>
        <p:spPr>
          <a:xfrm>
            <a:off x="7086600" y="1676400"/>
            <a:ext cx="2407920" cy="27584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IN" altLang="en-US" dirty="0">
                <a:latin typeface="Segoe UI Black" panose="020B0A02040204020203" charset="0"/>
                <a:cs typeface="Segoe UI Black" panose="020B0A02040204020203" charset="0"/>
              </a:rPr>
              <a:t>Project link</a:t>
            </a:r>
            <a:endParaRPr lang="en-IN" altLang="en-US" dirty="0">
              <a:latin typeface="Segoe UI Black" panose="020B0A02040204020203" charset="0"/>
              <a:cs typeface="Segoe UI Black" panose="020B0A02040204020203" charset="0"/>
            </a:endParaRPr>
          </a:p>
        </p:txBody>
      </p:sp>
      <p:sp>
        <p:nvSpPr>
          <p:cNvPr id="5" name="Text Placeholder 3"/>
          <p:cNvSpPr txBox="1"/>
          <p:nvPr/>
        </p:nvSpPr>
        <p:spPr>
          <a:xfrm>
            <a:off x="1143000" y="2133600"/>
            <a:ext cx="10972800" cy="276860"/>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IN" kern="0" dirty="0">
                <a:solidFill>
                  <a:schemeClr val="tx2"/>
                </a:solidFill>
              </a:rPr>
              <a:t>https://github.com/Sowseelya99/sowseelya.git</a:t>
            </a:r>
            <a:endParaRPr lang="en-IN" kern="0" dirty="0">
              <a:solidFill>
                <a:schemeClr val="tx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sp>
        <p:nvSpPr>
          <p:cNvPr id="23" name="Subtitle 22"/>
          <p:cNvSpPr>
            <a:spLocks noGrp="1"/>
          </p:cNvSpPr>
          <p:nvPr>
            <p:ph type="subTitle" idx="4"/>
          </p:nvPr>
        </p:nvSpPr>
        <p:spPr>
          <a:xfrm>
            <a:off x="1127760" y="1694815"/>
            <a:ext cx="8345805" cy="3569970"/>
          </a:xfrm>
        </p:spPr>
        <p:txBody>
          <a:bodyPr>
            <a:noAutofit/>
          </a:bodyPr>
          <a:lstStyle/>
          <a:p>
            <a:pPr algn="just"/>
            <a:r>
              <a:rPr lang="en-US">
                <a:latin typeface="SimSun" panose="02010600030101010101" pitchFamily="2" charset="-122"/>
                <a:ea typeface="SimSun" panose="02010600030101010101" pitchFamily="2" charset="-122"/>
                <a:cs typeface="Times New Roman" panose="02020603050405020304" charset="0"/>
              </a:rPr>
              <a:t>Keyloggers are a type of malicious software (malware) designed to record and capture every keystroke made on a computer's keyboard. They are often used by cybercriminals to steal sensitive information such as passwords, credit card numbers, and other personal data. Keyloggers can be hardware-based or software-based</a:t>
            </a:r>
            <a:r>
              <a:rPr lang="en-GB" altLang="en-US">
                <a:latin typeface="SimSun" panose="02010600030101010101" pitchFamily="2" charset="-122"/>
                <a:ea typeface="SimSun" panose="02010600030101010101" pitchFamily="2" charset="-122"/>
                <a:cs typeface="Times New Roman" panose="02020603050405020304" charset="0"/>
              </a:rPr>
              <a:t>.</a:t>
            </a:r>
            <a:endParaRPr lang="en-US">
              <a:latin typeface="SimSun" panose="02010600030101010101" pitchFamily="2" charset="-122"/>
              <a:ea typeface="SimSun" panose="02010600030101010101" pitchFamily="2" charset="-122"/>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r>
              <a:rPr lang="en-US" b="1">
                <a:latin typeface="Segoe UI Black" panose="020B0A02040204020203" charset="0"/>
                <a:cs typeface="Segoe UI Black" panose="020B0A02040204020203" charset="0"/>
              </a:rPr>
              <a:t>Hardware Keyloggers:</a:t>
            </a:r>
            <a:r>
              <a:rPr lang="en-US">
                <a:latin typeface="SimSun" panose="02010600030101010101" pitchFamily="2" charset="-122"/>
                <a:ea typeface="SimSun" panose="02010600030101010101" pitchFamily="2" charset="-122"/>
                <a:cs typeface="Times New Roman" panose="02020603050405020304" charset="0"/>
              </a:rPr>
              <a:t> These are physical devices that are plugged into the keyboard or installed within the computer's hardware. They capture keystrokes directly from the keyboard.</a:t>
            </a:r>
            <a:endParaRPr lang="en-US">
              <a:latin typeface="SimSun" panose="02010600030101010101" pitchFamily="2" charset="-122"/>
              <a:ea typeface="SimSun" panose="02010600030101010101" pitchFamily="2" charset="-122"/>
              <a:cs typeface="Times New Roman" panose="02020603050405020304" charset="0"/>
            </a:endParaRPr>
          </a:p>
          <a:p>
            <a:pPr algn="just"/>
            <a:endParaRPr lang="en-US">
              <a:latin typeface="Segoe UI Black" panose="020B0A02040204020203" charset="0"/>
              <a:ea typeface="SimSun" panose="02010600030101010101" pitchFamily="2" charset="-122"/>
              <a:cs typeface="Segoe UI Black" panose="020B0A02040204020203" charset="0"/>
            </a:endParaRPr>
          </a:p>
          <a:p>
            <a:pPr algn="just"/>
            <a:r>
              <a:rPr lang="en-US" b="1">
                <a:latin typeface="Segoe UI Black" panose="020B0A02040204020203" charset="0"/>
                <a:cs typeface="Segoe UI Black" panose="020B0A02040204020203" charset="0"/>
              </a:rPr>
              <a:t>Software Keyloggers:</a:t>
            </a:r>
            <a:r>
              <a:rPr lang="en-US">
                <a:latin typeface="Segoe UI Black" panose="020B0A02040204020203" charset="0"/>
                <a:cs typeface="Segoe UI Black" panose="020B0A02040204020203" charset="0"/>
              </a:rPr>
              <a:t> </a:t>
            </a:r>
            <a:r>
              <a:rPr lang="en-US">
                <a:latin typeface="SimSun" panose="02010600030101010101" pitchFamily="2" charset="-122"/>
                <a:ea typeface="SimSun" panose="02010600030101010101" pitchFamily="2" charset="-122"/>
                <a:cs typeface="Times New Roman" panose="02020603050405020304" charset="0"/>
              </a:rPr>
              <a:t>These are programs that run silently in the background, recording keystrokes and sending the captured data to an attacker. They can be installed through malicious downloads, phishing emails, or exploit vulnerabilities in software.</a:t>
            </a:r>
            <a:endParaRPr lang="en-US">
              <a:latin typeface="SimSun" panose="02010600030101010101" pitchFamily="2" charset="-122"/>
              <a:ea typeface="SimSun" panose="02010600030101010101" pitchFamily="2" charset="-122"/>
              <a:cs typeface="Times New Roman" panose="0202060305040502030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ctrTitle"/>
          </p:nvPr>
        </p:nvSpPr>
        <p:spPr>
          <a:xfrm>
            <a:off x="1127760" y="762000"/>
            <a:ext cx="5397500" cy="669925"/>
          </a:xfrm>
          <a:prstGeom prst="rect">
            <a:avLst/>
          </a:prstGeom>
        </p:spPr>
        <p:txBody>
          <a:bodyPr vert="horz" wrap="square" lIns="0" tIns="16510" rIns="0" bIns="0" rtlCol="0">
            <a:spAutoFit/>
          </a:bodyPr>
          <a:lstStyle/>
          <a:p>
            <a:pPr marL="12700">
              <a:lnSpc>
                <a:spcPct val="100000"/>
              </a:lnSpc>
              <a:spcBef>
                <a:spcPts val="130"/>
              </a:spcBef>
            </a:pPr>
            <a:r>
              <a:rPr lang="en-IN" sz="4250">
                <a:latin typeface="Bahnschrift SemiBold" panose="020B0502040204020203" charset="0"/>
                <a:cs typeface="Bahnschrift SemiBold" panose="020B0502040204020203" charset="0"/>
              </a:rPr>
              <a:t>KeyLogger&amp;Security</a:t>
            </a:r>
            <a:endParaRPr lang="en-IN" sz="4250">
              <a:latin typeface="Bahnschrift SemiBold" panose="020B0502040204020203" charset="0"/>
              <a:cs typeface="Bahnschrift SemiBold" panose="020B0502040204020203"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sp>
        <p:nvSpPr>
          <p:cNvPr id="23" name="Subtitle 22"/>
          <p:cNvSpPr>
            <a:spLocks noGrp="1"/>
          </p:cNvSpPr>
          <p:nvPr>
            <p:ph type="subTitle" idx="4"/>
          </p:nvPr>
        </p:nvSpPr>
        <p:spPr>
          <a:xfrm>
            <a:off x="1828800" y="1433195"/>
            <a:ext cx="8534400" cy="3028315"/>
          </a:xfrm>
        </p:spPr>
        <p:txBody>
          <a:bodyPr>
            <a:noAutofit/>
          </a:bodyPr>
          <a:lstStyle/>
          <a:p>
            <a:pPr marL="342900" indent="-342900">
              <a:buAutoNum type="arabicPeriod"/>
            </a:pPr>
            <a:r>
              <a:rPr lang="en-US" sz="2400">
                <a:latin typeface="SimSun" panose="02010600030101010101" pitchFamily="2" charset="-122"/>
                <a:ea typeface="SimSun" panose="02010600030101010101" pitchFamily="2" charset="-122"/>
                <a:cs typeface="Times New Roman" panose="02020603050405020304" charset="0"/>
              </a:rPr>
              <a:t>Problem statement</a:t>
            </a:r>
            <a:endParaRPr lang="en-US" sz="2400">
              <a:latin typeface="SimSun" panose="02010600030101010101" pitchFamily="2" charset="-122"/>
              <a:ea typeface="SimSun" panose="02010600030101010101" pitchFamily="2" charset="-122"/>
              <a:cs typeface="Times New Roman" panose="02020603050405020304" charset="0"/>
            </a:endParaRPr>
          </a:p>
          <a:p>
            <a:pPr marL="342900" indent="-342900">
              <a:buAutoNum type="arabicPeriod"/>
            </a:pPr>
            <a:r>
              <a:rPr lang="en-US" sz="2400">
                <a:latin typeface="SimSun" panose="02010600030101010101" pitchFamily="2" charset="-122"/>
                <a:ea typeface="SimSun" panose="02010600030101010101" pitchFamily="2" charset="-122"/>
                <a:cs typeface="Times New Roman" panose="02020603050405020304" charset="0"/>
              </a:rPr>
              <a:t>Project overview</a:t>
            </a:r>
            <a:endParaRPr lang="en-US" sz="2400">
              <a:latin typeface="SimSun" panose="02010600030101010101" pitchFamily="2" charset="-122"/>
              <a:ea typeface="SimSun" panose="02010600030101010101" pitchFamily="2" charset="-122"/>
              <a:cs typeface="Times New Roman" panose="02020603050405020304" charset="0"/>
            </a:endParaRPr>
          </a:p>
          <a:p>
            <a:pPr marL="342900" indent="-342900">
              <a:buAutoNum type="arabicPeriod"/>
            </a:pPr>
            <a:r>
              <a:rPr lang="en-US" sz="2400">
                <a:latin typeface="SimSun" panose="02010600030101010101" pitchFamily="2" charset="-122"/>
                <a:ea typeface="SimSun" panose="02010600030101010101" pitchFamily="2" charset="-122"/>
                <a:cs typeface="Times New Roman" panose="02020603050405020304" charset="0"/>
              </a:rPr>
              <a:t>Who are the end users?</a:t>
            </a:r>
            <a:endParaRPr lang="en-US" sz="2400">
              <a:latin typeface="SimSun" panose="02010600030101010101" pitchFamily="2" charset="-122"/>
              <a:ea typeface="SimSun" panose="02010600030101010101" pitchFamily="2" charset="-122"/>
              <a:cs typeface="Times New Roman" panose="02020603050405020304" charset="0"/>
            </a:endParaRPr>
          </a:p>
          <a:p>
            <a:pPr marL="342900" indent="-342900">
              <a:buAutoNum type="arabicPeriod"/>
            </a:pPr>
            <a:r>
              <a:rPr lang="en-US" sz="2400">
                <a:latin typeface="SimSun" panose="02010600030101010101" pitchFamily="2" charset="-122"/>
                <a:ea typeface="SimSun" panose="02010600030101010101" pitchFamily="2" charset="-122"/>
                <a:cs typeface="Times New Roman" panose="02020603050405020304" charset="0"/>
              </a:rPr>
              <a:t>Solution and its value proposition</a:t>
            </a:r>
            <a:endParaRPr lang="en-US" sz="2400">
              <a:latin typeface="SimSun" panose="02010600030101010101" pitchFamily="2" charset="-122"/>
              <a:ea typeface="SimSun" panose="02010600030101010101" pitchFamily="2" charset="-122"/>
              <a:cs typeface="Times New Roman" panose="02020603050405020304" charset="0"/>
            </a:endParaRPr>
          </a:p>
          <a:p>
            <a:pPr marL="342900" indent="-342900">
              <a:buAutoNum type="arabicPeriod"/>
            </a:pPr>
            <a:r>
              <a:rPr lang="en-US" sz="2400">
                <a:latin typeface="SimSun" panose="02010600030101010101" pitchFamily="2" charset="-122"/>
                <a:ea typeface="SimSun" panose="02010600030101010101" pitchFamily="2" charset="-122"/>
                <a:cs typeface="Times New Roman" panose="02020603050405020304" charset="0"/>
              </a:rPr>
              <a:t>The wow in your solution</a:t>
            </a:r>
            <a:endParaRPr lang="en-US" sz="2400">
              <a:latin typeface="SimSun" panose="02010600030101010101" pitchFamily="2" charset="-122"/>
              <a:ea typeface="SimSun" panose="02010600030101010101" pitchFamily="2" charset="-122"/>
              <a:cs typeface="Times New Roman" panose="02020603050405020304" charset="0"/>
            </a:endParaRPr>
          </a:p>
          <a:p>
            <a:pPr marL="342900" indent="-342900">
              <a:buAutoNum type="arabicPeriod"/>
            </a:pPr>
            <a:r>
              <a:rPr lang="en-US" sz="2400">
                <a:latin typeface="SimSun" panose="02010600030101010101" pitchFamily="2" charset="-122"/>
                <a:ea typeface="SimSun" panose="02010600030101010101" pitchFamily="2" charset="-122"/>
                <a:cs typeface="Times New Roman" panose="02020603050405020304" charset="0"/>
              </a:rPr>
              <a:t>Modelling</a:t>
            </a:r>
            <a:endParaRPr lang="en-US" sz="2400">
              <a:latin typeface="SimSun" panose="02010600030101010101" pitchFamily="2" charset="-122"/>
              <a:ea typeface="SimSun" panose="02010600030101010101" pitchFamily="2" charset="-122"/>
              <a:cs typeface="Times New Roman" panose="02020603050405020304" charset="0"/>
            </a:endParaRPr>
          </a:p>
          <a:p>
            <a:pPr marL="342900" indent="-342900">
              <a:buAutoNum type="arabicPeriod"/>
            </a:pPr>
            <a:r>
              <a:rPr lang="en-US" sz="2400">
                <a:latin typeface="SimSun" panose="02010600030101010101" pitchFamily="2" charset="-122"/>
                <a:ea typeface="SimSun" panose="02010600030101010101" pitchFamily="2" charset="-122"/>
                <a:cs typeface="Times New Roman" panose="02020603050405020304" charset="0"/>
              </a:rPr>
              <a:t>Results</a:t>
            </a:r>
            <a:endParaRPr lang="en-US" sz="2400">
              <a:latin typeface="SimSun" panose="02010600030101010101" pitchFamily="2" charset="-122"/>
              <a:ea typeface="SimSun" panose="02010600030101010101" pitchFamily="2" charset="-122"/>
              <a:cs typeface="Times New Roman" panose="02020603050405020304" charset="0"/>
            </a:endParaRPr>
          </a:p>
          <a:p>
            <a:pPr marL="342900" indent="-342900">
              <a:buAutoNum type="arabicPeriod"/>
            </a:pPr>
            <a:r>
              <a:rPr lang="en-US" sz="2400">
                <a:latin typeface="SimSun" panose="02010600030101010101" pitchFamily="2" charset="-122"/>
                <a:ea typeface="SimSun" panose="02010600030101010101" pitchFamily="2" charset="-122"/>
                <a:cs typeface="Times New Roman" panose="02020603050405020304" charset="0"/>
              </a:rPr>
              <a:t>Project Link</a:t>
            </a:r>
            <a:endParaRPr lang="en-US" sz="2400">
              <a:latin typeface="SimSun" panose="02010600030101010101" pitchFamily="2" charset="-122"/>
              <a:ea typeface="SimSun" panose="02010600030101010101" pitchFamily="2" charset="-122"/>
              <a:cs typeface="Times New Roman" panose="0202060305040502030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3195"/>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ctrTitle"/>
          </p:nvPr>
        </p:nvSpPr>
        <p:spPr>
          <a:xfrm>
            <a:off x="739775" y="445388"/>
            <a:ext cx="2357120" cy="505460"/>
          </a:xfrm>
          <a:prstGeom prst="rect">
            <a:avLst/>
          </a:prstGeom>
        </p:spPr>
        <p:txBody>
          <a:bodyPr vert="horz" wrap="square" lIns="0" tIns="13335" rIns="0" bIns="0" rtlCol="0">
            <a:spAutoFit/>
          </a:bodyPr>
          <a:lstStyle/>
          <a:p>
            <a:pPr marL="12700">
              <a:lnSpc>
                <a:spcPct val="100000"/>
              </a:lnSpc>
              <a:spcBef>
                <a:spcPts val="105"/>
              </a:spcBef>
            </a:pPr>
            <a:r>
              <a:rPr spc="25" dirty="0">
                <a:latin typeface="Segoe UI Black" panose="020B0A02040204020203" charset="0"/>
                <a:cs typeface="Segoe UI Black" panose="020B0A02040204020203" charset="0"/>
              </a:rPr>
              <a:t>A</a:t>
            </a:r>
            <a:r>
              <a:rPr spc="-5" dirty="0">
                <a:latin typeface="Segoe UI Black" panose="020B0A02040204020203" charset="0"/>
                <a:cs typeface="Segoe UI Black" panose="020B0A02040204020203" charset="0"/>
              </a:rPr>
              <a:t>G</a:t>
            </a:r>
            <a:r>
              <a:rPr spc="-35" dirty="0">
                <a:latin typeface="Segoe UI Black" panose="020B0A02040204020203" charset="0"/>
                <a:cs typeface="Segoe UI Black" panose="020B0A02040204020203" charset="0"/>
              </a:rPr>
              <a:t>E</a:t>
            </a:r>
            <a:r>
              <a:rPr spc="15" dirty="0">
                <a:latin typeface="Segoe UI Black" panose="020B0A02040204020203" charset="0"/>
                <a:cs typeface="Segoe UI Black" panose="020B0A02040204020203" charset="0"/>
              </a:rPr>
              <a:t>N</a:t>
            </a:r>
            <a:r>
              <a:rPr dirty="0">
                <a:latin typeface="Segoe UI Black" panose="020B0A02040204020203" charset="0"/>
                <a:cs typeface="Segoe UI Black" panose="020B0A02040204020203" charset="0"/>
              </a:rPr>
              <a:t>DA</a:t>
            </a:r>
            <a:endParaRPr dirty="0">
              <a:latin typeface="Segoe UI Black" panose="020B0A02040204020203" charset="0"/>
              <a:cs typeface="Segoe UI Black" panose="020B0A02040204020203" charset="0"/>
            </a:endParaRPr>
          </a:p>
        </p:txBody>
      </p:sp>
      <p:sp>
        <p:nvSpPr>
          <p:cNvPr id="22" name="object 22"/>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352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11" name="Subtitle 10"/>
          <p:cNvSpPr>
            <a:spLocks noGrp="1"/>
          </p:cNvSpPr>
          <p:nvPr>
            <p:ph type="subTitle" idx="4"/>
          </p:nvPr>
        </p:nvSpPr>
        <p:spPr>
          <a:xfrm>
            <a:off x="1371600" y="1828800"/>
            <a:ext cx="8168005" cy="4431665"/>
          </a:xfrm>
        </p:spPr>
        <p:txBody>
          <a:bodyPr wrap="square"/>
          <a:lstStyle/>
          <a:p>
            <a:pPr marL="285750" indent="-285750" algn="just">
              <a:buFont typeface="Wingdings" panose="05000000000000000000" charset="0"/>
              <a:buChar char="Ø"/>
            </a:pPr>
            <a:r>
              <a:rPr lang="en-US">
                <a:latin typeface="SimSun" panose="02010600030101010101" pitchFamily="2" charset="-122"/>
                <a:ea typeface="SimSun" panose="02010600030101010101" pitchFamily="2" charset="-122"/>
              </a:rPr>
              <a:t>Keyloggers pose a significant threat to information security by covertly capturing keystrokes to steal sensitive information such as login credentials, financial data, and personal information. These malicious tools can be hardware-based or software-based and are often used by cybercriminals to gain unauthorized access to private accounts and systems. Despite existing security measures, keyloggers continue to evolve, making it challenging to detect and prevent their infiltration.</a:t>
            </a:r>
            <a:endParaRPr lang="en-US">
              <a:latin typeface="SimSun" panose="02010600030101010101" pitchFamily="2" charset="-122"/>
              <a:ea typeface="SimSun" panose="02010600030101010101" pitchFamily="2" charset="-122"/>
            </a:endParaRPr>
          </a:p>
          <a:p>
            <a:pPr indent="0" algn="just">
              <a:buFont typeface="Wingdings" panose="05000000000000000000" charset="0"/>
              <a:buNone/>
            </a:pPr>
            <a:endParaRPr lang="en-US">
              <a:latin typeface="SimSun" panose="02010600030101010101" pitchFamily="2" charset="-122"/>
              <a:ea typeface="SimSun" panose="02010600030101010101" pitchFamily="2" charset="-122"/>
            </a:endParaRPr>
          </a:p>
          <a:p>
            <a:pPr marL="285750" indent="-285750" algn="just">
              <a:buFont typeface="Wingdings" panose="05000000000000000000" charset="0"/>
              <a:buChar char="Ø"/>
            </a:pPr>
            <a:r>
              <a:rPr lang="en-US">
                <a:latin typeface="SimSun" panose="02010600030101010101" pitchFamily="2" charset="-122"/>
                <a:ea typeface="SimSun" panose="02010600030101010101" pitchFamily="2" charset="-122"/>
              </a:rPr>
              <a:t>The primary objective is to develop comprehensive and robust solutions that can effectively detect the presence of keyloggers, mitigate their impact, and enhance user awareness to prevent their installation. This involves the integration of advanced detection techniques, proactive security practices, and user education to safeguard sensitive information from being compromised by keylogger attacks.</a:t>
            </a:r>
            <a:endParaRPr lang="en-US">
              <a:latin typeface="SimSun" panose="02010600030101010101" pitchFamily="2" charset="-122"/>
              <a:ea typeface="SimSun" panose="02010600030101010101" pitchFamily="2" charset="-122"/>
            </a:endParaRPr>
          </a:p>
        </p:txBody>
      </p:sp>
      <p:sp>
        <p:nvSpPr>
          <p:cNvPr id="7" name="object 7"/>
          <p:cNvSpPr txBox="1">
            <a:spLocks noGrp="1"/>
          </p:cNvSpPr>
          <p:nvPr>
            <p:ph type="ctrTitle"/>
          </p:nvPr>
        </p:nvSpPr>
        <p:spPr>
          <a:xfrm>
            <a:off x="834072" y="575055"/>
            <a:ext cx="5636895" cy="57023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latin typeface="Segoe UI Black" panose="020B0A02040204020203" charset="0"/>
                <a:cs typeface="Segoe UI Black" panose="020B0A02040204020203" charset="0"/>
              </a:rPr>
              <a:t>P</a:t>
            </a:r>
            <a:r>
              <a:rPr sz="3600" spc="15" dirty="0">
                <a:latin typeface="Segoe UI Black" panose="020B0A02040204020203" charset="0"/>
                <a:cs typeface="Segoe UI Black" panose="020B0A02040204020203" charset="0"/>
              </a:rPr>
              <a:t>ROB</a:t>
            </a:r>
            <a:r>
              <a:rPr sz="3600" spc="55" dirty="0">
                <a:latin typeface="Segoe UI Black" panose="020B0A02040204020203" charset="0"/>
                <a:cs typeface="Segoe UI Black" panose="020B0A02040204020203" charset="0"/>
              </a:rPr>
              <a:t>L</a:t>
            </a:r>
            <a:r>
              <a:rPr sz="3600" spc="-20" dirty="0">
                <a:latin typeface="Segoe UI Black" panose="020B0A02040204020203" charset="0"/>
                <a:cs typeface="Segoe UI Black" panose="020B0A02040204020203" charset="0"/>
              </a:rPr>
              <a:t>E</a:t>
            </a:r>
            <a:r>
              <a:rPr sz="3600" spc="20" dirty="0">
                <a:latin typeface="Segoe UI Black" panose="020B0A02040204020203" charset="0"/>
                <a:cs typeface="Segoe UI Black" panose="020B0A02040204020203" charset="0"/>
              </a:rPr>
              <a:t>M</a:t>
            </a:r>
            <a:r>
              <a:rPr sz="3600" dirty="0">
                <a:latin typeface="Segoe UI Black" panose="020B0A02040204020203" charset="0"/>
                <a:cs typeface="Segoe UI Black" panose="020B0A02040204020203" charset="0"/>
              </a:rPr>
              <a:t>	</a:t>
            </a:r>
            <a:r>
              <a:rPr sz="3600" spc="10" dirty="0">
                <a:latin typeface="Segoe UI Black" panose="020B0A02040204020203" charset="0"/>
                <a:cs typeface="Segoe UI Black" panose="020B0A02040204020203" charset="0"/>
              </a:rPr>
              <a:t>S</a:t>
            </a:r>
            <a:r>
              <a:rPr sz="3600" spc="-370" dirty="0">
                <a:latin typeface="Segoe UI Black" panose="020B0A02040204020203" charset="0"/>
                <a:cs typeface="Segoe UI Black" panose="020B0A02040204020203" charset="0"/>
              </a:rPr>
              <a:t>T</a:t>
            </a:r>
            <a:r>
              <a:rPr sz="3600" spc="-375" dirty="0">
                <a:latin typeface="Segoe UI Black" panose="020B0A02040204020203" charset="0"/>
                <a:cs typeface="Segoe UI Black" panose="020B0A02040204020203" charset="0"/>
              </a:rPr>
              <a:t>A</a:t>
            </a:r>
            <a:r>
              <a:rPr sz="3600" spc="15" dirty="0">
                <a:latin typeface="Segoe UI Black" panose="020B0A02040204020203" charset="0"/>
                <a:cs typeface="Segoe UI Black" panose="020B0A02040204020203" charset="0"/>
              </a:rPr>
              <a:t>T</a:t>
            </a:r>
            <a:r>
              <a:rPr sz="3600" spc="-10" dirty="0">
                <a:latin typeface="Segoe UI Black" panose="020B0A02040204020203" charset="0"/>
                <a:cs typeface="Segoe UI Black" panose="020B0A02040204020203" charset="0"/>
              </a:rPr>
              <a:t>E</a:t>
            </a:r>
            <a:r>
              <a:rPr sz="3600" spc="-20" dirty="0">
                <a:latin typeface="Segoe UI Black" panose="020B0A02040204020203" charset="0"/>
                <a:cs typeface="Segoe UI Black" panose="020B0A02040204020203" charset="0"/>
              </a:rPr>
              <a:t>ME</a:t>
            </a:r>
            <a:r>
              <a:rPr sz="3600" spc="10" dirty="0">
                <a:latin typeface="Segoe UI Black" panose="020B0A02040204020203" charset="0"/>
                <a:cs typeface="Segoe UI Black" panose="020B0A02040204020203" charset="0"/>
              </a:rPr>
              <a:t>NT</a:t>
            </a:r>
            <a:endParaRPr sz="3600">
              <a:latin typeface="Segoe UI Black" panose="020B0A02040204020203" charset="0"/>
              <a:cs typeface="Segoe UI Black" panose="020B0A02040204020203"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11" name="Subtitle 10"/>
          <p:cNvSpPr>
            <a:spLocks noGrp="1"/>
          </p:cNvSpPr>
          <p:nvPr>
            <p:ph type="subTitle" idx="4"/>
          </p:nvPr>
        </p:nvSpPr>
        <p:spPr>
          <a:xfrm>
            <a:off x="1143000" y="1600200"/>
            <a:ext cx="8009890" cy="3970020"/>
          </a:xfrm>
        </p:spPr>
        <p:txBody>
          <a:bodyPr wrap="square"/>
          <a:lstStyle/>
          <a:p>
            <a:pPr algn="just"/>
            <a:r>
              <a:rPr lang="en-US" sz="2000" b="1">
                <a:latin typeface="Segoe UI Black" panose="020B0A02040204020203" charset="0"/>
                <a:cs typeface="Segoe UI Black" panose="020B0A02040204020203" charset="0"/>
              </a:rPr>
              <a:t>Objective:</a:t>
            </a:r>
            <a:endParaRPr lang="en-US" sz="2000" b="1">
              <a:latin typeface="Segoe UI Black" panose="020B0A02040204020203" charset="0"/>
              <a:cs typeface="Segoe UI Black" panose="020B0A02040204020203" charset="0"/>
            </a:endParaRPr>
          </a:p>
          <a:p>
            <a:pPr algn="just"/>
            <a:r>
              <a:rPr lang="en-US">
                <a:latin typeface="SimSun" panose="02010600030101010101" pitchFamily="2" charset="-122"/>
                <a:ea typeface="SimSun" panose="02010600030101010101" pitchFamily="2" charset="-122"/>
                <a:cs typeface="Times New Roman" panose="02020603050405020304" charset="0"/>
              </a:rPr>
              <a:t>Develop solutions to identify, mitigate, and prevent keylogger attacks, protecting sensitive information.</a:t>
            </a:r>
            <a:endParaRPr lang="en-US">
              <a:latin typeface="SimSun" panose="02010600030101010101" pitchFamily="2" charset="-122"/>
              <a:ea typeface="SimSun" panose="02010600030101010101" pitchFamily="2" charset="-122"/>
              <a:cs typeface="Times New Roman" panose="02020603050405020304" charset="0"/>
            </a:endParaRPr>
          </a:p>
          <a:p>
            <a:pPr algn="just"/>
            <a:endParaRPr lang="en-US" sz="2000" b="1">
              <a:latin typeface="Times New Roman" panose="02020603050405020304" charset="0"/>
              <a:cs typeface="Times New Roman" panose="02020603050405020304" charset="0"/>
            </a:endParaRPr>
          </a:p>
          <a:p>
            <a:pPr algn="just"/>
            <a:r>
              <a:rPr lang="en-US" sz="2000" b="1">
                <a:latin typeface="Segoe UI Black" panose="020B0A02040204020203" charset="0"/>
                <a:cs typeface="Segoe UI Black" panose="020B0A02040204020203" charset="0"/>
              </a:rPr>
              <a:t>Key Components:</a:t>
            </a:r>
            <a:endParaRPr lang="en-US" sz="2000" b="1">
              <a:latin typeface="Segoe UI Black" panose="020B0A02040204020203" charset="0"/>
              <a:cs typeface="Segoe UI Black" panose="020B0A02040204020203" charset="0"/>
            </a:endParaRPr>
          </a:p>
          <a:p>
            <a:pPr marL="342900" indent="-342900" algn="just">
              <a:buFont typeface="+mj-lt"/>
              <a:buAutoNum type="arabicPeriod"/>
            </a:pPr>
            <a:r>
              <a:rPr lang="en-US" b="1">
                <a:latin typeface="Segoe UI Black" panose="020B0A02040204020203" charset="0"/>
                <a:cs typeface="Segoe UI Black" panose="020B0A02040204020203" charset="0"/>
              </a:rPr>
              <a:t>Detection Mechanisms:</a:t>
            </a:r>
            <a:r>
              <a:rPr lang="en-US">
                <a:latin typeface="Times New Roman" panose="02020603050405020304" charset="0"/>
                <a:cs typeface="Times New Roman" panose="02020603050405020304" charset="0"/>
              </a:rPr>
              <a:t> </a:t>
            </a:r>
            <a:r>
              <a:rPr lang="en-US">
                <a:latin typeface="SimSun" panose="02010600030101010101" pitchFamily="2" charset="-122"/>
                <a:ea typeface="SimSun" panose="02010600030101010101" pitchFamily="2" charset="-122"/>
                <a:cs typeface="Times New Roman" panose="02020603050405020304" charset="0"/>
              </a:rPr>
              <a:t>Enhance antivirus software, use machine learning for behavioral analysis, and detect hardware keyloggers.</a:t>
            </a:r>
            <a:endParaRPr lang="en-US">
              <a:latin typeface="SimSun" panose="02010600030101010101" pitchFamily="2" charset="-122"/>
              <a:ea typeface="SimSun" panose="02010600030101010101" pitchFamily="2" charset="-122"/>
              <a:cs typeface="Times New Roman" panose="02020603050405020304" charset="0"/>
            </a:endParaRPr>
          </a:p>
          <a:p>
            <a:pPr marL="342900" indent="-342900" algn="just">
              <a:buFont typeface="+mj-lt"/>
              <a:buAutoNum type="arabicPeriod"/>
            </a:pPr>
            <a:r>
              <a:rPr lang="en-US" b="1">
                <a:latin typeface="Segoe UI Black" panose="020B0A02040204020203" charset="0"/>
                <a:cs typeface="Segoe UI Black" panose="020B0A02040204020203" charset="0"/>
              </a:rPr>
              <a:t>Preventive Measures:</a:t>
            </a:r>
            <a:r>
              <a:rPr lang="en-US">
                <a:latin typeface="Segoe UI Black" panose="020B0A02040204020203" charset="0"/>
                <a:cs typeface="Segoe UI Black" panose="020B0A02040204020203" charset="0"/>
              </a:rPr>
              <a:t> </a:t>
            </a:r>
            <a:r>
              <a:rPr lang="en-US">
                <a:latin typeface="SimSun" panose="02010600030101010101" pitchFamily="2" charset="-122"/>
                <a:ea typeface="SimSun" panose="02010600030101010101" pitchFamily="2" charset="-122"/>
                <a:cs typeface="Times New Roman" panose="02020603050405020304" charset="0"/>
              </a:rPr>
              <a:t>Regular software updates, firewall configurations, and secure authentication with 2FA and password managers.</a:t>
            </a:r>
            <a:endParaRPr lang="en-US">
              <a:latin typeface="SimSun" panose="02010600030101010101" pitchFamily="2" charset="-122"/>
              <a:ea typeface="SimSun" panose="02010600030101010101" pitchFamily="2" charset="-122"/>
              <a:cs typeface="Times New Roman" panose="02020603050405020304" charset="0"/>
            </a:endParaRPr>
          </a:p>
          <a:p>
            <a:pPr marL="342900" indent="-342900" algn="just">
              <a:buFont typeface="+mj-lt"/>
              <a:buAutoNum type="arabicPeriod"/>
            </a:pPr>
            <a:r>
              <a:rPr lang="en-US" b="1">
                <a:latin typeface="Segoe UI Black" panose="020B0A02040204020203" charset="0"/>
                <a:cs typeface="Segoe UI Black" panose="020B0A02040204020203" charset="0"/>
              </a:rPr>
              <a:t>User Education:</a:t>
            </a:r>
            <a:r>
              <a:rPr lang="en-US">
                <a:latin typeface="Times New Roman" panose="02020603050405020304" charset="0"/>
                <a:cs typeface="Times New Roman" panose="02020603050405020304" charset="0"/>
              </a:rPr>
              <a:t> </a:t>
            </a:r>
            <a:r>
              <a:rPr lang="en-US">
                <a:latin typeface="SimSun" panose="02010600030101010101" pitchFamily="2" charset="-122"/>
                <a:ea typeface="SimSun" panose="02010600030101010101" pitchFamily="2" charset="-122"/>
                <a:cs typeface="Times New Roman" panose="02020603050405020304" charset="0"/>
              </a:rPr>
              <a:t>Conduct training programs and awareness campaigns on phishing and safe practices.</a:t>
            </a:r>
            <a:endParaRPr lang="en-US">
              <a:latin typeface="SimSun" panose="02010600030101010101" pitchFamily="2" charset="-122"/>
              <a:ea typeface="SimSun" panose="02010600030101010101" pitchFamily="2" charset="-122"/>
              <a:cs typeface="Times New Roman" panose="02020603050405020304" charset="0"/>
            </a:endParaRPr>
          </a:p>
          <a:p>
            <a:pPr marL="342900" indent="-342900" algn="just">
              <a:buFont typeface="+mj-lt"/>
              <a:buAutoNum type="arabicPeriod"/>
            </a:pPr>
            <a:r>
              <a:rPr lang="en-US" b="1">
                <a:latin typeface="Segoe UI Black" panose="020B0A02040204020203" charset="0"/>
                <a:cs typeface="Segoe UI Black" panose="020B0A02040204020203" charset="0"/>
              </a:rPr>
              <a:t>Response Protocols:</a:t>
            </a:r>
            <a:r>
              <a:rPr lang="en-US">
                <a:latin typeface="Times New Roman" panose="02020603050405020304" charset="0"/>
                <a:cs typeface="Times New Roman" panose="02020603050405020304" charset="0"/>
              </a:rPr>
              <a:t> </a:t>
            </a:r>
            <a:r>
              <a:rPr lang="en-US">
                <a:latin typeface="SimSun" panose="02010600030101010101" pitchFamily="2" charset="-122"/>
                <a:ea typeface="SimSun" panose="02010600030101010101" pitchFamily="2" charset="-122"/>
                <a:cs typeface="Times New Roman" panose="02020603050405020304" charset="0"/>
              </a:rPr>
              <a:t>Implement incident response plans, continuous monitoring, and regular security audits.</a:t>
            </a:r>
            <a:endParaRPr lang="en-US">
              <a:latin typeface="SimSun" panose="02010600030101010101" pitchFamily="2" charset="-122"/>
              <a:ea typeface="SimSun" panose="02010600030101010101" pitchFamily="2" charset="-122"/>
              <a:cs typeface="Times New Roman" panose="02020603050405020304" charset="0"/>
            </a:endParaRPr>
          </a:p>
        </p:txBody>
      </p:sp>
      <p:sp>
        <p:nvSpPr>
          <p:cNvPr id="7" name="object 7"/>
          <p:cNvSpPr txBox="1">
            <a:spLocks noGrp="1"/>
          </p:cNvSpPr>
          <p:nvPr>
            <p:ph type="ctrTitle"/>
          </p:nvPr>
        </p:nvSpPr>
        <p:spPr>
          <a:xfrm>
            <a:off x="739775" y="829627"/>
            <a:ext cx="5263515" cy="57023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a:latin typeface="Segoe UI Black" panose="020B0A02040204020203" charset="0"/>
                <a:cs typeface="Segoe UI Black" panose="020B0A02040204020203" charset="0"/>
              </a:rPr>
              <a:t>PROJECT</a:t>
            </a:r>
            <a:r>
              <a:rPr lang="en-IN" sz="3600" spc="5" dirty="0">
                <a:latin typeface="Segoe UI Black" panose="020B0A02040204020203" charset="0"/>
                <a:cs typeface="Segoe UI Black" panose="020B0A02040204020203" charset="0"/>
              </a:rPr>
              <a:t> </a:t>
            </a:r>
            <a:r>
              <a:rPr sz="3600" spc="-20" dirty="0">
                <a:latin typeface="Segoe UI Black" panose="020B0A02040204020203" charset="0"/>
                <a:cs typeface="Segoe UI Black" panose="020B0A02040204020203" charset="0"/>
              </a:rPr>
              <a:t>OVERVIEW</a:t>
            </a:r>
            <a:endParaRPr sz="3600">
              <a:latin typeface="Segoe UI Black" panose="020B0A02040204020203" charset="0"/>
              <a:cs typeface="Segoe UI Black" panose="020B0A02040204020203"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0" name="Subtitle 9"/>
          <p:cNvSpPr>
            <a:spLocks noGrp="1"/>
          </p:cNvSpPr>
          <p:nvPr>
            <p:ph type="subTitle" idx="4"/>
          </p:nvPr>
        </p:nvSpPr>
        <p:spPr>
          <a:xfrm>
            <a:off x="1276350" y="1219200"/>
            <a:ext cx="8355965" cy="4681855"/>
          </a:xfrm>
        </p:spPr>
        <p:txBody>
          <a:bodyPr>
            <a:noAutofit/>
          </a:bodyPr>
          <a:lstStyle/>
          <a:p>
            <a:pPr algn="just"/>
            <a:r>
              <a:rPr lang="en-US" b="1">
                <a:latin typeface="Segoe UI Black" panose="020B0A02040204020203" charset="0"/>
                <a:cs typeface="Segoe UI Black" panose="020B0A02040204020203" charset="0"/>
              </a:rPr>
              <a:t>Cybercriminals:</a:t>
            </a:r>
            <a:r>
              <a:rPr lang="en-US">
                <a:latin typeface="Times New Roman" panose="02020603050405020304" charset="0"/>
                <a:cs typeface="Times New Roman" panose="02020603050405020304" charset="0"/>
              </a:rPr>
              <a:t> </a:t>
            </a:r>
            <a:r>
              <a:rPr lang="en-US">
                <a:latin typeface="SimSun" panose="02010600030101010101" pitchFamily="2" charset="-122"/>
                <a:ea typeface="SimSun" panose="02010600030101010101" pitchFamily="2" charset="-122"/>
                <a:cs typeface="Times New Roman" panose="02020603050405020304" charset="0"/>
              </a:rPr>
              <a:t>The primary end users, using keyloggers to steal sensitive information such as login credentials, credit card numbers, and personal data for financial gain or identity theft.</a:t>
            </a:r>
            <a:endParaRPr lang="en-US">
              <a:latin typeface="SimSun" panose="02010600030101010101" pitchFamily="2" charset="-122"/>
              <a:ea typeface="SimSun" panose="02010600030101010101" pitchFamily="2" charset="-122"/>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r>
              <a:rPr lang="en-US" b="1">
                <a:latin typeface="Segoe UI Black" panose="020B0A02040204020203" charset="0"/>
                <a:cs typeface="Segoe UI Black" panose="020B0A02040204020203" charset="0"/>
              </a:rPr>
              <a:t>Industrial Spies:</a:t>
            </a:r>
            <a:r>
              <a:rPr lang="en-US">
                <a:latin typeface="Times New Roman" panose="02020603050405020304" charset="0"/>
                <a:cs typeface="Times New Roman" panose="02020603050405020304" charset="0"/>
              </a:rPr>
              <a:t> </a:t>
            </a:r>
            <a:r>
              <a:rPr lang="en-US">
                <a:latin typeface="SimSun" panose="02010600030101010101" pitchFamily="2" charset="-122"/>
                <a:ea typeface="SimSun" panose="02010600030101010101" pitchFamily="2" charset="-122"/>
                <a:cs typeface="Times New Roman" panose="02020603050405020304" charset="0"/>
              </a:rPr>
              <a:t>Individuals or entities using keyloggers to gather confidential business information, trade secrets, and competitive intelligence from rival companies.</a:t>
            </a:r>
            <a:endParaRPr lang="en-US">
              <a:latin typeface="SimSun" panose="02010600030101010101" pitchFamily="2" charset="-122"/>
              <a:ea typeface="SimSun" panose="02010600030101010101" pitchFamily="2" charset="-122"/>
              <a:cs typeface="Times New Roman" panose="02020603050405020304" charset="0"/>
            </a:endParaRPr>
          </a:p>
          <a:p>
            <a:pPr algn="just"/>
            <a:endParaRPr lang="en-US">
              <a:latin typeface="SimSun" panose="02010600030101010101" pitchFamily="2" charset="-122"/>
              <a:ea typeface="SimSun" panose="02010600030101010101" pitchFamily="2" charset="-122"/>
              <a:cs typeface="Times New Roman" panose="02020603050405020304" charset="0"/>
            </a:endParaRPr>
          </a:p>
          <a:p>
            <a:pPr algn="just"/>
            <a:r>
              <a:rPr lang="en-US" b="1">
                <a:latin typeface="Segoe UI Black" panose="020B0A02040204020203" charset="0"/>
                <a:cs typeface="Segoe UI Black" panose="020B0A02040204020203" charset="0"/>
              </a:rPr>
              <a:t>Disgruntled Employees:</a:t>
            </a:r>
            <a:r>
              <a:rPr lang="en-US">
                <a:latin typeface="Times New Roman" panose="02020603050405020304" charset="0"/>
                <a:cs typeface="Times New Roman" panose="02020603050405020304" charset="0"/>
              </a:rPr>
              <a:t> </a:t>
            </a:r>
            <a:r>
              <a:rPr lang="en-US">
                <a:latin typeface="SimSun" panose="02010600030101010101" pitchFamily="2" charset="-122"/>
                <a:ea typeface="SimSun" panose="02010600030101010101" pitchFamily="2" charset="-122"/>
                <a:cs typeface="Times New Roman" panose="02020603050405020304" charset="0"/>
              </a:rPr>
              <a:t>Employees who may use keyloggers to collect sensitive information from their employers for sabotage, theft, or personal revenge.</a:t>
            </a:r>
            <a:endParaRPr lang="en-US">
              <a:latin typeface="SimSun" panose="02010600030101010101" pitchFamily="2" charset="-122"/>
              <a:ea typeface="SimSun" panose="02010600030101010101" pitchFamily="2" charset="-122"/>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r>
              <a:rPr lang="en-US" b="1">
                <a:latin typeface="Segoe UI Black" panose="020B0A02040204020203" charset="0"/>
                <a:cs typeface="Segoe UI Black" panose="020B0A02040204020203" charset="0"/>
              </a:rPr>
              <a:t>Governments and Intelligence Agencies:</a:t>
            </a:r>
            <a:r>
              <a:rPr lang="en-US" b="1">
                <a:latin typeface="Times New Roman" panose="02020603050405020304" charset="0"/>
                <a:cs typeface="Times New Roman" panose="02020603050405020304" charset="0"/>
              </a:rPr>
              <a:t> </a:t>
            </a:r>
            <a:r>
              <a:rPr lang="en-US">
                <a:latin typeface="SimSun" panose="02010600030101010101" pitchFamily="2" charset="-122"/>
                <a:ea typeface="SimSun" panose="02010600030101010101" pitchFamily="2" charset="-122"/>
                <a:cs typeface="Times New Roman" panose="02020603050405020304" charset="0"/>
              </a:rPr>
              <a:t>Entities using keyloggers for surveillance and intelligence gathering on individuals or groups of interest, both domestically and internationally.</a:t>
            </a:r>
            <a:endParaRPr lang="en-US">
              <a:latin typeface="SimSun" panose="02010600030101010101" pitchFamily="2" charset="-122"/>
              <a:ea typeface="SimSun" panose="02010600030101010101" pitchFamily="2" charset="-122"/>
              <a:cs typeface="Times New Roman" panose="02020603050405020304" charset="0"/>
            </a:endParaRPr>
          </a:p>
          <a:p>
            <a:pPr algn="just"/>
            <a:endParaRPr lang="en-US">
              <a:latin typeface="SimSun" panose="02010600030101010101" pitchFamily="2" charset="-122"/>
              <a:ea typeface="SimSun" panose="02010600030101010101" pitchFamily="2" charset="-122"/>
              <a:cs typeface="Times New Roman" panose="02020603050405020304" charset="0"/>
            </a:endParaRPr>
          </a:p>
          <a:p>
            <a:pPr algn="just"/>
            <a:r>
              <a:rPr lang="en-US" b="1">
                <a:latin typeface="Segoe UI Black" panose="020B0A02040204020203" charset="0"/>
                <a:cs typeface="Segoe UI Black" panose="020B0A02040204020203" charset="0"/>
              </a:rPr>
              <a:t>Private Investigators:</a:t>
            </a:r>
            <a:r>
              <a:rPr lang="en-US" b="1">
                <a:latin typeface="Times New Roman" panose="02020603050405020304" charset="0"/>
                <a:cs typeface="Times New Roman" panose="02020603050405020304" charset="0"/>
              </a:rPr>
              <a:t> </a:t>
            </a:r>
            <a:r>
              <a:rPr lang="en-US">
                <a:latin typeface="SimSun" panose="02010600030101010101" pitchFamily="2" charset="-122"/>
                <a:ea typeface="SimSun" panose="02010600030101010101" pitchFamily="2" charset="-122"/>
                <a:cs typeface="Times New Roman" panose="02020603050405020304" charset="0"/>
              </a:rPr>
              <a:t>Individuals who might use keyloggers in investigations to monitor and gather evidence on suspects, often in cases of fraud, infidelity, or other persona</a:t>
            </a:r>
            <a:r>
              <a:rPr lang="en-US">
                <a:latin typeface="SimSun" panose="02010600030101010101" pitchFamily="2" charset="-122"/>
                <a:ea typeface="SimSun" panose="02010600030101010101" pitchFamily="2" charset="-122"/>
                <a:cs typeface="Times New Roman" panose="02020603050405020304" charset="0"/>
              </a:rPr>
              <a:t>l matters.</a:t>
            </a:r>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ctrTitle"/>
          </p:nvPr>
        </p:nvSpPr>
        <p:spPr>
          <a:xfrm>
            <a:off x="1143254" y="609345"/>
            <a:ext cx="5800851" cy="447040"/>
          </a:xfrm>
          <a:prstGeom prst="rect">
            <a:avLst/>
          </a:prstGeom>
        </p:spPr>
        <p:txBody>
          <a:bodyPr vert="horz" wrap="square" lIns="0" tIns="16510" rIns="0" bIns="0" rtlCol="0">
            <a:spAutoFit/>
          </a:bodyPr>
          <a:lstStyle/>
          <a:p>
            <a:pPr marL="12700">
              <a:lnSpc>
                <a:spcPct val="100000"/>
              </a:lnSpc>
              <a:spcBef>
                <a:spcPts val="130"/>
              </a:spcBef>
            </a:pPr>
            <a:r>
              <a:rPr sz="2800" spc="25" dirty="0">
                <a:latin typeface="Segoe UI Black" panose="020B0A02040204020203" charset="0"/>
                <a:cs typeface="Segoe UI Black" panose="020B0A02040204020203" charset="0"/>
              </a:rPr>
              <a:t>W</a:t>
            </a:r>
            <a:r>
              <a:rPr sz="2800" spc="-20" dirty="0">
                <a:latin typeface="Segoe UI Black" panose="020B0A02040204020203" charset="0"/>
                <a:cs typeface="Segoe UI Black" panose="020B0A02040204020203" charset="0"/>
              </a:rPr>
              <a:t>H</a:t>
            </a:r>
            <a:r>
              <a:rPr sz="2800" spc="20" dirty="0">
                <a:latin typeface="Segoe UI Black" panose="020B0A02040204020203" charset="0"/>
                <a:cs typeface="Segoe UI Black" panose="020B0A02040204020203" charset="0"/>
              </a:rPr>
              <a:t>O</a:t>
            </a:r>
            <a:r>
              <a:rPr sz="2800" spc="-235" dirty="0">
                <a:latin typeface="Segoe UI Black" panose="020B0A02040204020203" charset="0"/>
                <a:cs typeface="Segoe UI Black" panose="020B0A02040204020203" charset="0"/>
              </a:rPr>
              <a:t> </a:t>
            </a:r>
            <a:r>
              <a:rPr sz="2800" spc="-10" dirty="0">
                <a:latin typeface="Segoe UI Black" panose="020B0A02040204020203" charset="0"/>
                <a:cs typeface="Segoe UI Black" panose="020B0A02040204020203" charset="0"/>
              </a:rPr>
              <a:t>AR</a:t>
            </a:r>
            <a:r>
              <a:rPr sz="2800" spc="15" dirty="0">
                <a:latin typeface="Segoe UI Black" panose="020B0A02040204020203" charset="0"/>
                <a:cs typeface="Segoe UI Black" panose="020B0A02040204020203" charset="0"/>
              </a:rPr>
              <a:t>E</a:t>
            </a:r>
            <a:r>
              <a:rPr sz="2800" spc="-35" dirty="0">
                <a:latin typeface="Segoe UI Black" panose="020B0A02040204020203" charset="0"/>
                <a:cs typeface="Segoe UI Black" panose="020B0A02040204020203" charset="0"/>
              </a:rPr>
              <a:t> </a:t>
            </a:r>
            <a:r>
              <a:rPr sz="2800" spc="-10" dirty="0">
                <a:latin typeface="Segoe UI Black" panose="020B0A02040204020203" charset="0"/>
                <a:cs typeface="Segoe UI Black" panose="020B0A02040204020203" charset="0"/>
              </a:rPr>
              <a:t>T</a:t>
            </a:r>
            <a:r>
              <a:rPr sz="2800" spc="-15" dirty="0">
                <a:latin typeface="Segoe UI Black" panose="020B0A02040204020203" charset="0"/>
                <a:cs typeface="Segoe UI Black" panose="020B0A02040204020203" charset="0"/>
              </a:rPr>
              <a:t>H</a:t>
            </a:r>
            <a:r>
              <a:rPr sz="2800" spc="15" dirty="0">
                <a:latin typeface="Segoe UI Black" panose="020B0A02040204020203" charset="0"/>
                <a:cs typeface="Segoe UI Black" panose="020B0A02040204020203" charset="0"/>
              </a:rPr>
              <a:t>E</a:t>
            </a:r>
            <a:r>
              <a:rPr sz="2800" spc="-35" dirty="0">
                <a:latin typeface="Segoe UI Black" panose="020B0A02040204020203" charset="0"/>
                <a:cs typeface="Segoe UI Black" panose="020B0A02040204020203" charset="0"/>
              </a:rPr>
              <a:t> </a:t>
            </a:r>
            <a:r>
              <a:rPr sz="2800" spc="-20" dirty="0">
                <a:latin typeface="Segoe UI Black" panose="020B0A02040204020203" charset="0"/>
                <a:cs typeface="Segoe UI Black" panose="020B0A02040204020203" charset="0"/>
              </a:rPr>
              <a:t>E</a:t>
            </a:r>
            <a:r>
              <a:rPr sz="2800" spc="30" dirty="0">
                <a:latin typeface="Segoe UI Black" panose="020B0A02040204020203" charset="0"/>
                <a:cs typeface="Segoe UI Black" panose="020B0A02040204020203" charset="0"/>
              </a:rPr>
              <a:t>N</a:t>
            </a:r>
            <a:r>
              <a:rPr sz="2800" spc="15" dirty="0">
                <a:latin typeface="Segoe UI Black" panose="020B0A02040204020203" charset="0"/>
                <a:cs typeface="Segoe UI Black" panose="020B0A02040204020203" charset="0"/>
              </a:rPr>
              <a:t>D</a:t>
            </a:r>
            <a:r>
              <a:rPr sz="2800" spc="-45" dirty="0">
                <a:latin typeface="Segoe UI Black" panose="020B0A02040204020203" charset="0"/>
                <a:cs typeface="Segoe UI Black" panose="020B0A02040204020203" charset="0"/>
              </a:rPr>
              <a:t> </a:t>
            </a:r>
            <a:r>
              <a:rPr sz="2800" dirty="0">
                <a:latin typeface="Segoe UI Black" panose="020B0A02040204020203" charset="0"/>
                <a:cs typeface="Segoe UI Black" panose="020B0A02040204020203" charset="0"/>
              </a:rPr>
              <a:t>U</a:t>
            </a:r>
            <a:r>
              <a:rPr sz="2800" spc="10" dirty="0">
                <a:latin typeface="Segoe UI Black" panose="020B0A02040204020203" charset="0"/>
                <a:cs typeface="Segoe UI Black" panose="020B0A02040204020203" charset="0"/>
              </a:rPr>
              <a:t>S</a:t>
            </a:r>
            <a:r>
              <a:rPr sz="2800" spc="-25" dirty="0">
                <a:latin typeface="Segoe UI Black" panose="020B0A02040204020203" charset="0"/>
                <a:cs typeface="Segoe UI Black" panose="020B0A02040204020203" charset="0"/>
              </a:rPr>
              <a:t>E</a:t>
            </a:r>
            <a:r>
              <a:rPr sz="2800" spc="-10" dirty="0">
                <a:latin typeface="Segoe UI Black" panose="020B0A02040204020203" charset="0"/>
                <a:cs typeface="Segoe UI Black" panose="020B0A02040204020203" charset="0"/>
              </a:rPr>
              <a:t>R</a:t>
            </a:r>
            <a:r>
              <a:rPr sz="2800" spc="5" dirty="0">
                <a:latin typeface="Segoe UI Black" panose="020B0A02040204020203" charset="0"/>
                <a:cs typeface="Segoe UI Black" panose="020B0A02040204020203" charset="0"/>
              </a:rPr>
              <a:t>S?</a:t>
            </a:r>
            <a:endParaRPr sz="2800">
              <a:latin typeface="Segoe UI Black" panose="020B0A02040204020203" charset="0"/>
              <a:cs typeface="Segoe UI Black" panose="020B0A02040204020203" charset="0"/>
            </a:endParaRPr>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524000"/>
            <a:ext cx="1964055" cy="2496185"/>
          </a:xfrm>
          <a:prstGeom prst="rect">
            <a:avLst/>
          </a:prstGeom>
        </p:spPr>
      </p:pic>
      <p:sp>
        <p:nvSpPr>
          <p:cNvPr id="10" name="Subtitle 9"/>
          <p:cNvSpPr>
            <a:spLocks noGrp="1"/>
          </p:cNvSpPr>
          <p:nvPr>
            <p:ph type="subTitle" idx="4"/>
          </p:nvPr>
        </p:nvSpPr>
        <p:spPr>
          <a:xfrm>
            <a:off x="2269490" y="1695450"/>
            <a:ext cx="7113270" cy="4458970"/>
          </a:xfrm>
        </p:spPr>
        <p:txBody>
          <a:bodyPr wrap="square">
            <a:noAutofit/>
          </a:bodyPr>
          <a:lstStyle/>
          <a:p>
            <a:pPr algn="just"/>
            <a:r>
              <a:rPr lang="en-US">
                <a:latin typeface="SimSun" panose="02010600030101010101" pitchFamily="2" charset="-122"/>
                <a:ea typeface="SimSun" panose="02010600030101010101" pitchFamily="2" charset="-122"/>
              </a:rPr>
              <a:t>The Keylogger Detection and Prevention Project offers a comprehensive security framework designed to detect, prevent, and respond to keylogger threats. The solution encompasses the following components:</a:t>
            </a:r>
            <a:endParaRPr lang="en-US">
              <a:latin typeface="SimSun" panose="02010600030101010101" pitchFamily="2" charset="-122"/>
              <a:ea typeface="SimSun" panose="02010600030101010101" pitchFamily="2" charset="-122"/>
            </a:endParaRPr>
          </a:p>
          <a:p>
            <a:pPr algn="just"/>
            <a:endParaRPr lang="en-US">
              <a:latin typeface="SimSun" panose="02010600030101010101" pitchFamily="2" charset="-122"/>
              <a:ea typeface="SimSun" panose="02010600030101010101" pitchFamily="2" charset="-122"/>
            </a:endParaRPr>
          </a:p>
          <a:p>
            <a:pPr algn="just"/>
            <a:r>
              <a:rPr lang="en-US" b="1">
                <a:latin typeface="Segoe UI Black" panose="020B0A02040204020203" charset="0"/>
                <a:cs typeface="Segoe UI Black" panose="020B0A02040204020203" charset="0"/>
              </a:rPr>
              <a:t>Enhanced Detection Mechanisms:</a:t>
            </a:r>
            <a:endParaRPr lang="en-US" b="1">
              <a:latin typeface="Segoe UI Black" panose="020B0A02040204020203" charset="0"/>
              <a:cs typeface="Segoe UI Black" panose="020B0A02040204020203" charset="0"/>
            </a:endParaRPr>
          </a:p>
          <a:p>
            <a:pPr marL="342900" indent="-342900" algn="just">
              <a:buAutoNum type="arabicPeriod"/>
            </a:pPr>
            <a:r>
              <a:rPr lang="en-US">
                <a:latin typeface="SimSun" panose="02010600030101010101" pitchFamily="2" charset="-122"/>
                <a:ea typeface="SimSun" panose="02010600030101010101" pitchFamily="2" charset="-122"/>
              </a:rPr>
              <a:t>Advanced Antivirus and Anti-malware</a:t>
            </a:r>
            <a:endParaRPr lang="en-US">
              <a:latin typeface="SimSun" panose="02010600030101010101" pitchFamily="2" charset="-122"/>
              <a:ea typeface="SimSun" panose="02010600030101010101" pitchFamily="2" charset="-122"/>
            </a:endParaRPr>
          </a:p>
          <a:p>
            <a:pPr marL="342900" indent="-342900" algn="just">
              <a:buAutoNum type="arabicPeriod"/>
            </a:pPr>
            <a:r>
              <a:rPr lang="en-US">
                <a:latin typeface="SimSun" panose="02010600030101010101" pitchFamily="2" charset="-122"/>
                <a:ea typeface="SimSun" panose="02010600030101010101" pitchFamily="2" charset="-122"/>
              </a:rPr>
              <a:t>Behavioral Analysis Tools</a:t>
            </a:r>
            <a:endParaRPr lang="en-US">
              <a:latin typeface="SimSun" panose="02010600030101010101" pitchFamily="2" charset="-122"/>
              <a:ea typeface="SimSun" panose="02010600030101010101" pitchFamily="2" charset="-122"/>
            </a:endParaRPr>
          </a:p>
          <a:p>
            <a:pPr marL="342900" indent="-342900" algn="just">
              <a:buAutoNum type="arabicPeriod"/>
            </a:pPr>
            <a:r>
              <a:rPr lang="en-US">
                <a:latin typeface="SimSun" panose="02010600030101010101" pitchFamily="2" charset="-122"/>
                <a:ea typeface="SimSun" panose="02010600030101010101" pitchFamily="2" charset="-122"/>
              </a:rPr>
              <a:t>Hardware Scanning Tools</a:t>
            </a:r>
            <a:endParaRPr lang="en-US">
              <a:latin typeface="SimSun" panose="02010600030101010101" pitchFamily="2" charset="-122"/>
              <a:ea typeface="SimSun" panose="02010600030101010101" pitchFamily="2" charset="-122"/>
            </a:endParaRPr>
          </a:p>
          <a:p>
            <a:pPr algn="just"/>
            <a:r>
              <a:rPr lang="en-US" b="1">
                <a:latin typeface="Segoe UI Black" panose="020B0A02040204020203" charset="0"/>
                <a:ea typeface="SimSun" panose="02010600030101010101" pitchFamily="2" charset="-122"/>
                <a:cs typeface="Segoe UI Black" panose="020B0A02040204020203" charset="0"/>
              </a:rPr>
              <a:t>Enhanced Security:</a:t>
            </a:r>
            <a:r>
              <a:rPr lang="en-US">
                <a:latin typeface="Segoe UI Black" panose="020B0A02040204020203" charset="0"/>
                <a:ea typeface="SimSun" panose="02010600030101010101" pitchFamily="2" charset="-122"/>
                <a:cs typeface="Segoe UI Black" panose="020B0A02040204020203" charset="0"/>
              </a:rPr>
              <a:t> </a:t>
            </a:r>
            <a:r>
              <a:rPr lang="en-US">
                <a:latin typeface="SimSun" panose="02010600030101010101" pitchFamily="2" charset="-122"/>
                <a:ea typeface="SimSun" panose="02010600030101010101" pitchFamily="2" charset="-122"/>
              </a:rPr>
              <a:t>Comprehensive detection and prevention mechanisms significantly reduce the risk of keylogger attacks, protecting sensitive information from unauthorized access</a:t>
            </a:r>
            <a:r>
              <a:rPr lang="en-US"/>
              <a:t>.</a:t>
            </a:r>
            <a:endParaRPr lang="en-US"/>
          </a:p>
          <a:p>
            <a:pPr algn="just"/>
            <a:r>
              <a:rPr lang="en-US" b="1">
                <a:latin typeface="Segoe UI Black" panose="020B0A02040204020203" charset="0"/>
                <a:cs typeface="Segoe UI Black" panose="020B0A02040204020203" charset="0"/>
              </a:rPr>
              <a:t>Proactive Protection: </a:t>
            </a:r>
            <a:r>
              <a:rPr lang="en-US">
                <a:latin typeface="SimSun" panose="02010600030101010101" pitchFamily="2" charset="-122"/>
                <a:ea typeface="SimSun" panose="02010600030101010101" pitchFamily="2" charset="-122"/>
              </a:rPr>
              <a:t>Regular updates, firewalls, and secure authentication practices ensure systems are resilient against evolving keylogger threats.</a:t>
            </a:r>
            <a:endParaRPr lang="en-US">
              <a:latin typeface="SimSun" panose="02010600030101010101" pitchFamily="2" charset="-122"/>
              <a:ea typeface="SimSun" panose="02010600030101010101" pitchFamily="2" charset="-122"/>
            </a:endParaRPr>
          </a:p>
          <a:p>
            <a:pPr algn="just"/>
            <a:r>
              <a:rPr lang="en-US" b="1">
                <a:latin typeface="Segoe UI Black" panose="020B0A02040204020203" charset="0"/>
                <a:cs typeface="Segoe UI Black" panose="020B0A02040204020203" charset="0"/>
              </a:rPr>
              <a:t>User Empowerment:</a:t>
            </a:r>
            <a:r>
              <a:rPr lang="en-US"/>
              <a:t> </a:t>
            </a:r>
            <a:r>
              <a:rPr lang="en-US" sz="1600">
                <a:latin typeface="SimSun" panose="02010600030101010101" pitchFamily="2" charset="-122"/>
                <a:ea typeface="SimSun" panose="02010600030101010101" pitchFamily="2" charset="-122"/>
              </a:rPr>
              <a:t>Through education and training, users become the first line of defense, able to recognize and avoid potential keylogger installations.</a:t>
            </a:r>
            <a:endParaRPr lang="en-US" sz="1600">
              <a:latin typeface="SimSun" panose="02010600030101010101" pitchFamily="2" charset="-122"/>
              <a:ea typeface="SimSun" panose="02010600030101010101" pitchFamily="2" charset="-122"/>
            </a:endParaRPr>
          </a:p>
        </p:txBody>
      </p:sp>
      <p:sp>
        <p:nvSpPr>
          <p:cNvPr id="3" name="object 3"/>
          <p:cNvSpPr/>
          <p:nvPr/>
        </p:nvSpPr>
        <p:spPr>
          <a:xfrm>
            <a:off x="9982200" y="5410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829800" y="6172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ctrTitle"/>
          </p:nvPr>
        </p:nvSpPr>
        <p:spPr>
          <a:xfrm>
            <a:off x="558165" y="857885"/>
            <a:ext cx="9763125" cy="443865"/>
          </a:xfrm>
          <a:prstGeom prst="rect">
            <a:avLst/>
          </a:prstGeom>
        </p:spPr>
        <p:txBody>
          <a:bodyPr vert="horz" wrap="square" lIns="0" tIns="13335" rIns="0" bIns="0" rtlCol="0">
            <a:spAutoFit/>
          </a:bodyPr>
          <a:lstStyle/>
          <a:p>
            <a:pPr marL="12700">
              <a:lnSpc>
                <a:spcPct val="100000"/>
              </a:lnSpc>
              <a:spcBef>
                <a:spcPts val="105"/>
              </a:spcBef>
            </a:pPr>
            <a:r>
              <a:rPr sz="2800" spc="-40" dirty="0">
                <a:latin typeface="Segoe UI Black" panose="020B0A02040204020203" charset="0"/>
                <a:cs typeface="Segoe UI Black" panose="020B0A02040204020203" charset="0"/>
              </a:rPr>
              <a:t>Y</a:t>
            </a:r>
            <a:r>
              <a:rPr sz="2800" spc="10" dirty="0">
                <a:latin typeface="Segoe UI Black" panose="020B0A02040204020203" charset="0"/>
                <a:cs typeface="Segoe UI Black" panose="020B0A02040204020203" charset="0"/>
              </a:rPr>
              <a:t>O</a:t>
            </a:r>
            <a:r>
              <a:rPr sz="2800" spc="25" dirty="0">
                <a:latin typeface="Segoe UI Black" panose="020B0A02040204020203" charset="0"/>
                <a:cs typeface="Segoe UI Black" panose="020B0A02040204020203" charset="0"/>
              </a:rPr>
              <a:t>U</a:t>
            </a:r>
            <a:r>
              <a:rPr sz="2800" dirty="0">
                <a:latin typeface="Segoe UI Black" panose="020B0A02040204020203" charset="0"/>
                <a:cs typeface="Segoe UI Black" panose="020B0A02040204020203" charset="0"/>
              </a:rPr>
              <a:t>R</a:t>
            </a:r>
            <a:r>
              <a:rPr sz="2800" spc="5" dirty="0">
                <a:latin typeface="Segoe UI Black" panose="020B0A02040204020203" charset="0"/>
                <a:cs typeface="Segoe UI Black" panose="020B0A02040204020203" charset="0"/>
              </a:rPr>
              <a:t> </a:t>
            </a:r>
            <a:r>
              <a:rPr sz="2800" spc="25" dirty="0">
                <a:latin typeface="Segoe UI Black" panose="020B0A02040204020203" charset="0"/>
                <a:cs typeface="Segoe UI Black" panose="020B0A02040204020203" charset="0"/>
              </a:rPr>
              <a:t>S</a:t>
            </a:r>
            <a:r>
              <a:rPr sz="2800" spc="10" dirty="0">
                <a:latin typeface="Segoe UI Black" panose="020B0A02040204020203" charset="0"/>
                <a:cs typeface="Segoe UI Black" panose="020B0A02040204020203" charset="0"/>
              </a:rPr>
              <a:t>O</a:t>
            </a:r>
            <a:r>
              <a:rPr sz="2800" spc="25" dirty="0">
                <a:latin typeface="Segoe UI Black" panose="020B0A02040204020203" charset="0"/>
                <a:cs typeface="Segoe UI Black" panose="020B0A02040204020203" charset="0"/>
              </a:rPr>
              <a:t>LU</a:t>
            </a:r>
            <a:r>
              <a:rPr sz="2800" spc="-35" dirty="0">
                <a:latin typeface="Segoe UI Black" panose="020B0A02040204020203" charset="0"/>
                <a:cs typeface="Segoe UI Black" panose="020B0A02040204020203" charset="0"/>
              </a:rPr>
              <a:t>T</a:t>
            </a:r>
            <a:r>
              <a:rPr sz="2800" spc="-30" dirty="0">
                <a:latin typeface="Segoe UI Black" panose="020B0A02040204020203" charset="0"/>
                <a:cs typeface="Segoe UI Black" panose="020B0A02040204020203" charset="0"/>
              </a:rPr>
              <a:t>I</a:t>
            </a:r>
            <a:r>
              <a:rPr sz="2800" spc="10" dirty="0">
                <a:latin typeface="Segoe UI Black" panose="020B0A02040204020203" charset="0"/>
                <a:cs typeface="Segoe UI Black" panose="020B0A02040204020203" charset="0"/>
              </a:rPr>
              <a:t>O</a:t>
            </a:r>
            <a:r>
              <a:rPr sz="2800" dirty="0">
                <a:latin typeface="Segoe UI Black" panose="020B0A02040204020203" charset="0"/>
                <a:cs typeface="Segoe UI Black" panose="020B0A02040204020203" charset="0"/>
              </a:rPr>
              <a:t>N</a:t>
            </a:r>
            <a:r>
              <a:rPr sz="2800" spc="-345" dirty="0">
                <a:latin typeface="Segoe UI Black" panose="020B0A02040204020203" charset="0"/>
                <a:cs typeface="Segoe UI Black" panose="020B0A02040204020203" charset="0"/>
              </a:rPr>
              <a:t> </a:t>
            </a:r>
            <a:r>
              <a:rPr sz="2800" spc="-35" dirty="0">
                <a:latin typeface="Segoe UI Black" panose="020B0A02040204020203" charset="0"/>
                <a:cs typeface="Segoe UI Black" panose="020B0A02040204020203" charset="0"/>
              </a:rPr>
              <a:t>A</a:t>
            </a:r>
            <a:r>
              <a:rPr sz="2800" spc="-5" dirty="0">
                <a:latin typeface="Segoe UI Black" panose="020B0A02040204020203" charset="0"/>
                <a:cs typeface="Segoe UI Black" panose="020B0A02040204020203" charset="0"/>
              </a:rPr>
              <a:t>N</a:t>
            </a:r>
            <a:r>
              <a:rPr sz="2800" dirty="0">
                <a:latin typeface="Segoe UI Black" panose="020B0A02040204020203" charset="0"/>
                <a:cs typeface="Segoe UI Black" panose="020B0A02040204020203" charset="0"/>
              </a:rPr>
              <a:t>D</a:t>
            </a:r>
            <a:r>
              <a:rPr sz="2800" spc="35" dirty="0">
                <a:latin typeface="Segoe UI Black" panose="020B0A02040204020203" charset="0"/>
                <a:cs typeface="Segoe UI Black" panose="020B0A02040204020203" charset="0"/>
              </a:rPr>
              <a:t> </a:t>
            </a:r>
            <a:r>
              <a:rPr sz="2800" spc="-30" dirty="0">
                <a:latin typeface="Segoe UI Black" panose="020B0A02040204020203" charset="0"/>
                <a:cs typeface="Segoe UI Black" panose="020B0A02040204020203" charset="0"/>
              </a:rPr>
              <a:t>I</a:t>
            </a:r>
            <a:r>
              <a:rPr sz="2800" spc="-35" dirty="0">
                <a:latin typeface="Segoe UI Black" panose="020B0A02040204020203" charset="0"/>
                <a:cs typeface="Segoe UI Black" panose="020B0A02040204020203" charset="0"/>
              </a:rPr>
              <a:t>T</a:t>
            </a:r>
            <a:r>
              <a:rPr sz="2800" dirty="0">
                <a:latin typeface="Segoe UI Black" panose="020B0A02040204020203" charset="0"/>
                <a:cs typeface="Segoe UI Black" panose="020B0A02040204020203" charset="0"/>
              </a:rPr>
              <a:t>S</a:t>
            </a:r>
            <a:r>
              <a:rPr sz="2800" spc="60" dirty="0">
                <a:latin typeface="Segoe UI Black" panose="020B0A02040204020203" charset="0"/>
                <a:cs typeface="Segoe UI Black" panose="020B0A02040204020203" charset="0"/>
              </a:rPr>
              <a:t> </a:t>
            </a:r>
            <a:r>
              <a:rPr sz="2800" spc="-295" dirty="0">
                <a:latin typeface="Segoe UI Black" panose="020B0A02040204020203" charset="0"/>
                <a:cs typeface="Segoe UI Black" panose="020B0A02040204020203" charset="0"/>
              </a:rPr>
              <a:t>V</a:t>
            </a:r>
            <a:r>
              <a:rPr sz="2800" spc="-35" dirty="0">
                <a:latin typeface="Segoe UI Black" panose="020B0A02040204020203" charset="0"/>
                <a:cs typeface="Segoe UI Black" panose="020B0A02040204020203" charset="0"/>
              </a:rPr>
              <a:t>A</a:t>
            </a:r>
            <a:r>
              <a:rPr sz="2800" spc="25" dirty="0">
                <a:latin typeface="Segoe UI Black" panose="020B0A02040204020203" charset="0"/>
                <a:cs typeface="Segoe UI Black" panose="020B0A02040204020203" charset="0"/>
              </a:rPr>
              <a:t>LU</a:t>
            </a:r>
            <a:r>
              <a:rPr sz="2800" dirty="0">
                <a:latin typeface="Segoe UI Black" panose="020B0A02040204020203" charset="0"/>
                <a:cs typeface="Segoe UI Black" panose="020B0A02040204020203" charset="0"/>
              </a:rPr>
              <a:t>E</a:t>
            </a:r>
            <a:r>
              <a:rPr sz="2800" spc="-65" dirty="0">
                <a:latin typeface="Segoe UI Black" panose="020B0A02040204020203" charset="0"/>
                <a:cs typeface="Segoe UI Black" panose="020B0A02040204020203" charset="0"/>
              </a:rPr>
              <a:t> </a:t>
            </a:r>
            <a:r>
              <a:rPr sz="2800" spc="-15" dirty="0">
                <a:latin typeface="Segoe UI Black" panose="020B0A02040204020203" charset="0"/>
                <a:cs typeface="Segoe UI Black" panose="020B0A02040204020203" charset="0"/>
              </a:rPr>
              <a:t>P</a:t>
            </a:r>
            <a:r>
              <a:rPr sz="2800" spc="-30" dirty="0">
                <a:latin typeface="Segoe UI Black" panose="020B0A02040204020203" charset="0"/>
                <a:cs typeface="Segoe UI Black" panose="020B0A02040204020203" charset="0"/>
              </a:rPr>
              <a:t>R</a:t>
            </a:r>
            <a:r>
              <a:rPr sz="2800" spc="10" dirty="0">
                <a:latin typeface="Segoe UI Black" panose="020B0A02040204020203" charset="0"/>
                <a:cs typeface="Segoe UI Black" panose="020B0A02040204020203" charset="0"/>
              </a:rPr>
              <a:t>O</a:t>
            </a:r>
            <a:r>
              <a:rPr sz="2800" spc="-15" dirty="0">
                <a:latin typeface="Segoe UI Black" panose="020B0A02040204020203" charset="0"/>
                <a:cs typeface="Segoe UI Black" panose="020B0A02040204020203" charset="0"/>
              </a:rPr>
              <a:t>P</a:t>
            </a:r>
            <a:r>
              <a:rPr sz="2800" spc="10" dirty="0">
                <a:latin typeface="Segoe UI Black" panose="020B0A02040204020203" charset="0"/>
                <a:cs typeface="Segoe UI Black" panose="020B0A02040204020203" charset="0"/>
              </a:rPr>
              <a:t>O</a:t>
            </a:r>
            <a:r>
              <a:rPr sz="2800" spc="25" dirty="0">
                <a:latin typeface="Segoe UI Black" panose="020B0A02040204020203" charset="0"/>
                <a:cs typeface="Segoe UI Black" panose="020B0A02040204020203" charset="0"/>
              </a:rPr>
              <a:t>S</a:t>
            </a:r>
            <a:r>
              <a:rPr sz="2800" spc="-30" dirty="0">
                <a:latin typeface="Segoe UI Black" panose="020B0A02040204020203" charset="0"/>
                <a:cs typeface="Segoe UI Black" panose="020B0A02040204020203" charset="0"/>
              </a:rPr>
              <a:t>I</a:t>
            </a:r>
            <a:r>
              <a:rPr sz="2800" spc="-35" dirty="0">
                <a:latin typeface="Segoe UI Black" panose="020B0A02040204020203" charset="0"/>
                <a:cs typeface="Segoe UI Black" panose="020B0A02040204020203" charset="0"/>
              </a:rPr>
              <a:t>T</a:t>
            </a:r>
            <a:r>
              <a:rPr sz="2800" spc="-30" dirty="0">
                <a:latin typeface="Segoe UI Black" panose="020B0A02040204020203" charset="0"/>
                <a:cs typeface="Segoe UI Black" panose="020B0A02040204020203" charset="0"/>
              </a:rPr>
              <a:t>I</a:t>
            </a:r>
            <a:r>
              <a:rPr sz="2800" spc="10" dirty="0">
                <a:latin typeface="Segoe UI Black" panose="020B0A02040204020203" charset="0"/>
                <a:cs typeface="Segoe UI Black" panose="020B0A02040204020203" charset="0"/>
              </a:rPr>
              <a:t>O</a:t>
            </a:r>
            <a:r>
              <a:rPr sz="2800" dirty="0">
                <a:latin typeface="Segoe UI Black" panose="020B0A02040204020203" charset="0"/>
                <a:cs typeface="Segoe UI Black" panose="020B0A02040204020203" charset="0"/>
              </a:rPr>
              <a:t>N</a:t>
            </a:r>
            <a:endParaRPr sz="2800">
              <a:latin typeface="Segoe UI Black" panose="020B0A02040204020203" charset="0"/>
              <a:cs typeface="Segoe UI Black" panose="020B0A02040204020203"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3195"/>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Subtitle 8"/>
          <p:cNvSpPr>
            <a:spLocks noGrp="1"/>
          </p:cNvSpPr>
          <p:nvPr>
            <p:ph type="subTitle" idx="4"/>
          </p:nvPr>
        </p:nvSpPr>
        <p:spPr>
          <a:xfrm>
            <a:off x="929005" y="1447800"/>
            <a:ext cx="8357235" cy="4613910"/>
          </a:xfrm>
        </p:spPr>
        <p:txBody>
          <a:bodyPr>
            <a:noAutofit/>
          </a:bodyPr>
          <a:lstStyle/>
          <a:p>
            <a:pPr marL="342900" indent="-342900" algn="just">
              <a:buAutoNum type="arabicPeriod"/>
            </a:pPr>
            <a:r>
              <a:rPr lang="en-US" b="1">
                <a:latin typeface="Segoe UI Black" panose="020B0A02040204020203" charset="0"/>
                <a:cs typeface="Segoe UI Black" panose="020B0A02040204020203" charset="0"/>
              </a:rPr>
              <a:t>AI-Powered Behavioral Analysis:</a:t>
            </a:r>
            <a:endParaRPr lang="en-US" b="1">
              <a:latin typeface="Segoe UI Black" panose="020B0A02040204020203" charset="0"/>
              <a:cs typeface="Segoe UI Black" panose="020B0A02040204020203" charset="0"/>
            </a:endParaRPr>
          </a:p>
          <a:p>
            <a:pPr marL="342900" indent="-342900" algn="just">
              <a:buAutoNum type="arabicPeriod"/>
            </a:pPr>
            <a:endParaRPr lang="en-US" b="1">
              <a:latin typeface="Times New Roman" panose="02020603050405020304" charset="0"/>
              <a:cs typeface="Times New Roman" panose="02020603050405020304" charset="0"/>
            </a:endParaRPr>
          </a:p>
          <a:p>
            <a:pPr lvl="1" algn="just"/>
            <a:r>
              <a:rPr lang="en-US" b="1">
                <a:latin typeface="Segoe UI Black" panose="020B0A02040204020203" charset="0"/>
                <a:cs typeface="Segoe UI Black" panose="020B0A02040204020203" charset="0"/>
              </a:rPr>
              <a:t>Cutting-Edge Machine Learning:</a:t>
            </a:r>
            <a:r>
              <a:rPr lang="en-US">
                <a:latin typeface="Times New Roman" panose="02020603050405020304" charset="0"/>
                <a:cs typeface="Times New Roman" panose="02020603050405020304" charset="0"/>
              </a:rPr>
              <a:t> </a:t>
            </a:r>
            <a:r>
              <a:rPr lang="en-US">
                <a:latin typeface="SimSun" panose="02010600030101010101" pitchFamily="2" charset="-122"/>
                <a:ea typeface="SimSun" panose="02010600030101010101" pitchFamily="2" charset="-122"/>
                <a:cs typeface="Times New Roman" panose="02020603050405020304" charset="0"/>
              </a:rPr>
              <a:t>Our solution leverages advanced machine learning algorithms to detect even the most sophisticated keyloggers by analyzing user behavior and identifying anomalies that traditional methods might miss.</a:t>
            </a:r>
            <a:endParaRPr lang="en-US">
              <a:latin typeface="SimSun" panose="02010600030101010101" pitchFamily="2" charset="-122"/>
              <a:ea typeface="SimSun" panose="02010600030101010101" pitchFamily="2" charset="-122"/>
              <a:cs typeface="Times New Roman" panose="02020603050405020304" charset="0"/>
            </a:endParaRPr>
          </a:p>
          <a:p>
            <a:pPr lvl="1" algn="just"/>
            <a:r>
              <a:rPr lang="en-US" b="1">
                <a:latin typeface="Segoe UI Black" panose="020B0A02040204020203" charset="0"/>
                <a:cs typeface="Segoe UI Black" panose="020B0A02040204020203" charset="0"/>
              </a:rPr>
              <a:t>Adaptive Detection:</a:t>
            </a:r>
            <a:r>
              <a:rPr lang="en-US">
                <a:latin typeface="Times New Roman" panose="02020603050405020304" charset="0"/>
                <a:cs typeface="Times New Roman" panose="02020603050405020304" charset="0"/>
              </a:rPr>
              <a:t> </a:t>
            </a:r>
            <a:r>
              <a:rPr lang="en-US">
                <a:latin typeface="SimSun" panose="02010600030101010101" pitchFamily="2" charset="-122"/>
                <a:ea typeface="SimSun" panose="02010600030101010101" pitchFamily="2" charset="-122"/>
                <a:cs typeface="Times New Roman" panose="02020603050405020304" charset="0"/>
              </a:rPr>
              <a:t>The AI continually learns and adapts to new keylogger tactics, ensuring up-to-date protection against evolving threats.</a:t>
            </a:r>
            <a:endParaRPr lang="en-US">
              <a:latin typeface="SimSun" panose="02010600030101010101" pitchFamily="2" charset="-122"/>
              <a:ea typeface="SimSun" panose="02010600030101010101" pitchFamily="2" charset="-122"/>
              <a:cs typeface="Times New Roman" panose="02020603050405020304" charset="0"/>
            </a:endParaRPr>
          </a:p>
          <a:p>
            <a:pPr algn="just"/>
            <a:endParaRPr lang="en-US">
              <a:latin typeface="Times New Roman" panose="02020603050405020304" charset="0"/>
              <a:cs typeface="Times New Roman" panose="02020603050405020304" charset="0"/>
            </a:endParaRPr>
          </a:p>
          <a:p>
            <a:pPr indent="0" algn="just">
              <a:buNone/>
            </a:pPr>
            <a:r>
              <a:rPr lang="en-IN" altLang="en-US" b="1">
                <a:latin typeface="Times New Roman" panose="02020603050405020304" charset="0"/>
                <a:cs typeface="Times New Roman" panose="02020603050405020304" charset="0"/>
              </a:rPr>
              <a:t> 2. </a:t>
            </a:r>
            <a:r>
              <a:rPr lang="en-IN" altLang="en-US" b="1">
                <a:latin typeface="Segoe UI Black" panose="020B0A02040204020203" charset="0"/>
                <a:cs typeface="Segoe UI Black" panose="020B0A02040204020203" charset="0"/>
              </a:rPr>
              <a:t> </a:t>
            </a:r>
            <a:r>
              <a:rPr lang="en-US" b="1">
                <a:latin typeface="Segoe UI Black" panose="020B0A02040204020203" charset="0"/>
                <a:cs typeface="Segoe UI Black" panose="020B0A02040204020203" charset="0"/>
              </a:rPr>
              <a:t>Holistic Protection Suite:</a:t>
            </a:r>
            <a:endParaRPr lang="en-US" b="1">
              <a:latin typeface="Times New Roman" panose="02020603050405020304" charset="0"/>
              <a:cs typeface="Times New Roman" panose="02020603050405020304" charset="0"/>
            </a:endParaRPr>
          </a:p>
          <a:p>
            <a:pPr algn="just"/>
            <a:endParaRPr lang="en-US" b="1">
              <a:latin typeface="Times New Roman" panose="02020603050405020304" charset="0"/>
              <a:cs typeface="Times New Roman" panose="02020603050405020304" charset="0"/>
            </a:endParaRPr>
          </a:p>
          <a:p>
            <a:pPr lvl="1" algn="just"/>
            <a:r>
              <a:rPr lang="en-US" b="1">
                <a:latin typeface="Segoe UI Black" panose="020B0A02040204020203" charset="0"/>
                <a:cs typeface="Segoe UI Black" panose="020B0A02040204020203" charset="0"/>
              </a:rPr>
              <a:t>Multi-Layered Defense:</a:t>
            </a:r>
            <a:r>
              <a:rPr lang="en-US">
                <a:latin typeface="Segoe UI Black" panose="020B0A02040204020203" charset="0"/>
                <a:cs typeface="Segoe UI Black" panose="020B0A02040204020203" charset="0"/>
              </a:rPr>
              <a:t> </a:t>
            </a:r>
            <a:r>
              <a:rPr lang="en-US">
                <a:latin typeface="SimSun" panose="02010600030101010101" pitchFamily="2" charset="-122"/>
                <a:ea typeface="SimSun" panose="02010600030101010101" pitchFamily="2" charset="-122"/>
                <a:cs typeface="Times New Roman" panose="02020603050405020304" charset="0"/>
              </a:rPr>
              <a:t>Combining hardware scanning tools, enhanced antivirus, and firewall configurations, our solution offers comprehensive protection from both hardware and software keyloggers.</a:t>
            </a:r>
            <a:endParaRPr lang="en-US">
              <a:latin typeface="SimSun" panose="02010600030101010101" pitchFamily="2" charset="-122"/>
              <a:ea typeface="SimSun" panose="02010600030101010101" pitchFamily="2" charset="-122"/>
              <a:cs typeface="Times New Roman" panose="02020603050405020304" charset="0"/>
            </a:endParaRPr>
          </a:p>
          <a:p>
            <a:pPr lvl="1" algn="just"/>
            <a:r>
              <a:rPr lang="en-US" b="1">
                <a:latin typeface="Segoe UI Black" panose="020B0A02040204020203" charset="0"/>
                <a:cs typeface="Segoe UI Black" panose="020B0A02040204020203" charset="0"/>
              </a:rPr>
              <a:t>Zero-Day Threat Mitigation:</a:t>
            </a:r>
            <a:r>
              <a:rPr lang="en-US" b="1">
                <a:latin typeface="Times New Roman" panose="02020603050405020304" charset="0"/>
                <a:cs typeface="Times New Roman" panose="02020603050405020304" charset="0"/>
              </a:rPr>
              <a:t> </a:t>
            </a:r>
            <a:r>
              <a:rPr lang="en-US">
                <a:latin typeface="SimSun" panose="02010600030101010101" pitchFamily="2" charset="-122"/>
                <a:ea typeface="SimSun" panose="02010600030101010101" pitchFamily="2" charset="-122"/>
                <a:cs typeface="Times New Roman" panose="02020603050405020304" charset="0"/>
              </a:rPr>
              <a:t>Our proactive approach includes the ability to detect and neutralize unknown and emerging keylogger threats before they can cause harm.</a:t>
            </a:r>
            <a:endParaRPr lang="en-US">
              <a:latin typeface="SimSun" panose="02010600030101010101" pitchFamily="2" charset="-122"/>
              <a:ea typeface="SimSun" panose="02010600030101010101" pitchFamily="2" charset="-122"/>
              <a:cs typeface="Times New Roman" panose="02020603050405020304" charset="0"/>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9757410" y="3146425"/>
            <a:ext cx="2407285" cy="3253740"/>
          </a:xfrm>
          <a:prstGeom prst="rect">
            <a:avLst/>
          </a:prstGeom>
        </p:spPr>
      </p:pic>
      <p:sp>
        <p:nvSpPr>
          <p:cNvPr id="7" name="object 7"/>
          <p:cNvSpPr txBox="1">
            <a:spLocks noGrp="1"/>
          </p:cNvSpPr>
          <p:nvPr>
            <p:ph type="ctrTitle"/>
          </p:nvPr>
        </p:nvSpPr>
        <p:spPr>
          <a:xfrm>
            <a:off x="739775" y="654938"/>
            <a:ext cx="7543165" cy="508635"/>
          </a:xfrm>
          <a:prstGeom prst="rect">
            <a:avLst/>
          </a:prstGeom>
        </p:spPr>
        <p:txBody>
          <a:bodyPr vert="horz" wrap="square" lIns="0" tIns="16510" rIns="0" bIns="0" rtlCol="0">
            <a:spAutoFit/>
          </a:bodyPr>
          <a:lstStyle/>
          <a:p>
            <a:pPr marL="12700">
              <a:lnSpc>
                <a:spcPct val="100000"/>
              </a:lnSpc>
              <a:spcBef>
                <a:spcPts val="130"/>
              </a:spcBef>
            </a:pPr>
            <a:r>
              <a:rPr spc="15" dirty="0">
                <a:latin typeface="Segoe UI Black" panose="020B0A02040204020203" charset="0"/>
                <a:cs typeface="Segoe UI Black" panose="020B0A02040204020203" charset="0"/>
              </a:rPr>
              <a:t>THE</a:t>
            </a:r>
            <a:r>
              <a:rPr spc="20" dirty="0">
                <a:latin typeface="Segoe UI Black" panose="020B0A02040204020203" charset="0"/>
                <a:cs typeface="Segoe UI Black" panose="020B0A02040204020203" charset="0"/>
              </a:rPr>
              <a:t> </a:t>
            </a:r>
            <a:r>
              <a:rPr spc="10" dirty="0">
                <a:latin typeface="Segoe UI Black" panose="020B0A02040204020203" charset="0"/>
                <a:cs typeface="Segoe UI Black" panose="020B0A02040204020203" charset="0"/>
              </a:rPr>
              <a:t>WOW</a:t>
            </a:r>
            <a:r>
              <a:rPr spc="85" dirty="0">
                <a:latin typeface="Segoe UI Black" panose="020B0A02040204020203" charset="0"/>
                <a:cs typeface="Segoe UI Black" panose="020B0A02040204020203" charset="0"/>
              </a:rPr>
              <a:t> </a:t>
            </a:r>
            <a:r>
              <a:rPr spc="10" dirty="0">
                <a:latin typeface="Segoe UI Black" panose="020B0A02040204020203" charset="0"/>
                <a:cs typeface="Segoe UI Black" panose="020B0A02040204020203" charset="0"/>
              </a:rPr>
              <a:t>IN</a:t>
            </a:r>
            <a:r>
              <a:rPr spc="-5" dirty="0">
                <a:latin typeface="Segoe UI Black" panose="020B0A02040204020203" charset="0"/>
                <a:cs typeface="Segoe UI Black" panose="020B0A02040204020203" charset="0"/>
              </a:rPr>
              <a:t> </a:t>
            </a:r>
            <a:r>
              <a:rPr spc="15" dirty="0">
                <a:latin typeface="Segoe UI Black" panose="020B0A02040204020203" charset="0"/>
                <a:cs typeface="Segoe UI Black" panose="020B0A02040204020203" charset="0"/>
              </a:rPr>
              <a:t>YOUR</a:t>
            </a:r>
            <a:r>
              <a:rPr spc="-10" dirty="0">
                <a:latin typeface="Segoe UI Black" panose="020B0A02040204020203" charset="0"/>
                <a:cs typeface="Segoe UI Black" panose="020B0A02040204020203" charset="0"/>
              </a:rPr>
              <a:t> </a:t>
            </a:r>
            <a:r>
              <a:rPr spc="20" dirty="0">
                <a:latin typeface="Segoe UI Black" panose="020B0A02040204020203" charset="0"/>
                <a:cs typeface="Segoe UI Black" panose="020B0A02040204020203" charset="0"/>
              </a:rPr>
              <a:t>SOLUTION</a:t>
            </a:r>
            <a:endParaRPr>
              <a:latin typeface="Segoe UI Black" panose="020B0A02040204020203" charset="0"/>
              <a:cs typeface="Segoe UI Black" panose="020B0A02040204020203" charset="0"/>
            </a:endParaRPr>
          </a:p>
        </p:txBody>
      </p:sp>
      <p:sp>
        <p:nvSpPr>
          <p:cNvPr id="8" name="object 8"/>
          <p:cNvSpPr txBox="1"/>
          <p:nvPr/>
        </p:nvSpPr>
        <p:spPr>
          <a:xfrm>
            <a:off x="11277218" y="6473337"/>
            <a:ext cx="228600"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p:nvPr/>
        </p:nvSpPr>
        <p:spPr>
          <a:xfrm>
            <a:off x="739775" y="1242695"/>
            <a:ext cx="8514715" cy="5200015"/>
          </a:xfrm>
          <a:prstGeom prst="rect">
            <a:avLst/>
          </a:prstGeom>
        </p:spPr>
        <p:txBody>
          <a:bodyPr vert="horz" wrap="square" lIns="0" tIns="12700" rIns="0" bIns="0" rtlCol="0">
            <a:noAutofit/>
          </a:bodyPr>
          <a:lstStyle/>
          <a:p>
            <a:pPr marL="12700" algn="just">
              <a:lnSpc>
                <a:spcPct val="100000"/>
              </a:lnSpc>
              <a:spcBef>
                <a:spcPts val="100"/>
              </a:spcBef>
            </a:pPr>
            <a:r>
              <a:rPr sz="1800" b="1">
                <a:latin typeface="Segoe UI Black" panose="020B0A02040204020203" charset="0"/>
                <a:cs typeface="Segoe UI Black" panose="020B0A02040204020203" charset="0"/>
              </a:rPr>
              <a:t>Machine Learning-Based Behavioral Analysis:</a:t>
            </a:r>
            <a:endParaRPr sz="1800" b="1">
              <a:latin typeface="Segoe UI Black" panose="020B0A02040204020203" charset="0"/>
              <a:cs typeface="Segoe UI Black" panose="020B0A02040204020203" charset="0"/>
            </a:endParaRPr>
          </a:p>
          <a:p>
            <a:pPr marL="12700" algn="just">
              <a:lnSpc>
                <a:spcPct val="100000"/>
              </a:lnSpc>
              <a:spcBef>
                <a:spcPts val="100"/>
              </a:spcBef>
            </a:pPr>
            <a:endParaRPr sz="1800">
              <a:latin typeface="Times New Roman" panose="02020603050405020304" charset="0"/>
              <a:cs typeface="Times New Roman" panose="02020603050405020304" charset="0"/>
            </a:endParaRPr>
          </a:p>
          <a:p>
            <a:pPr marL="298450" indent="-285750" algn="just">
              <a:lnSpc>
                <a:spcPct val="100000"/>
              </a:lnSpc>
              <a:spcBef>
                <a:spcPts val="100"/>
              </a:spcBef>
              <a:buFont typeface="Arial" panose="020B0604020202020204" pitchFamily="34" charset="0"/>
              <a:buChar char="•"/>
            </a:pPr>
            <a:r>
              <a:rPr sz="1800" b="1">
                <a:latin typeface="Segoe UI Black" panose="020B0A02040204020203" charset="0"/>
                <a:cs typeface="Segoe UI Black" panose="020B0A02040204020203" charset="0"/>
              </a:rPr>
              <a:t>Data Collection:</a:t>
            </a:r>
            <a:r>
              <a:rPr sz="1800">
                <a:latin typeface="Times New Roman" panose="02020603050405020304" charset="0"/>
                <a:cs typeface="Times New Roman" panose="02020603050405020304" charset="0"/>
              </a:rPr>
              <a:t> </a:t>
            </a:r>
            <a:r>
              <a:rPr sz="1800">
                <a:latin typeface="SimSun" panose="02010600030101010101" pitchFamily="2" charset="-122"/>
                <a:ea typeface="SimSun" panose="02010600030101010101" pitchFamily="2" charset="-122"/>
                <a:cs typeface="Times New Roman" panose="02020603050405020304" charset="0"/>
              </a:rPr>
              <a:t>Aggregates data on normal user behaviors and keylogger patterns from keystroke dynamics, application usage, and network traffic.</a:t>
            </a:r>
            <a:endParaRPr sz="1800">
              <a:latin typeface="SimSun" panose="02010600030101010101" pitchFamily="2" charset="-122"/>
              <a:ea typeface="SimSun" panose="02010600030101010101" pitchFamily="2" charset="-122"/>
              <a:cs typeface="Times New Roman" panose="02020603050405020304" charset="0"/>
            </a:endParaRPr>
          </a:p>
          <a:p>
            <a:pPr marL="298450" indent="-285750" algn="just">
              <a:lnSpc>
                <a:spcPct val="100000"/>
              </a:lnSpc>
              <a:spcBef>
                <a:spcPts val="100"/>
              </a:spcBef>
              <a:buFont typeface="Arial" panose="020B0604020202020204" pitchFamily="34" charset="0"/>
              <a:buChar char="•"/>
            </a:pPr>
            <a:r>
              <a:rPr sz="1800" b="1">
                <a:latin typeface="Segoe UI Black" panose="020B0A02040204020203" charset="0"/>
                <a:cs typeface="Segoe UI Black" panose="020B0A02040204020203" charset="0"/>
              </a:rPr>
              <a:t>Feature Extraction:</a:t>
            </a:r>
            <a:r>
              <a:rPr sz="1800" b="1">
                <a:latin typeface="SimSun" panose="02010600030101010101" pitchFamily="2" charset="-122"/>
                <a:ea typeface="SimSun" panose="02010600030101010101" pitchFamily="2" charset="-122"/>
                <a:cs typeface="Times New Roman" panose="02020603050405020304" charset="0"/>
              </a:rPr>
              <a:t> </a:t>
            </a:r>
            <a:r>
              <a:rPr sz="1800">
                <a:latin typeface="SimSun" panose="02010600030101010101" pitchFamily="2" charset="-122"/>
                <a:ea typeface="SimSun" panose="02010600030101010101" pitchFamily="2" charset="-122"/>
                <a:cs typeface="Times New Roman" panose="02020603050405020304" charset="0"/>
              </a:rPr>
              <a:t>Identifies key features such as typing speed, unusual key sequences, and unexpected application behaviors.</a:t>
            </a:r>
            <a:endParaRPr sz="1800">
              <a:latin typeface="SimSun" panose="02010600030101010101" pitchFamily="2" charset="-122"/>
              <a:ea typeface="SimSun" panose="02010600030101010101" pitchFamily="2" charset="-122"/>
              <a:cs typeface="Times New Roman" panose="02020603050405020304" charset="0"/>
            </a:endParaRPr>
          </a:p>
          <a:p>
            <a:pPr marL="298450" indent="-285750" algn="just">
              <a:lnSpc>
                <a:spcPct val="100000"/>
              </a:lnSpc>
              <a:spcBef>
                <a:spcPts val="100"/>
              </a:spcBef>
              <a:buFont typeface="Arial" panose="020B0604020202020204" pitchFamily="34" charset="0"/>
              <a:buChar char="•"/>
            </a:pPr>
            <a:r>
              <a:rPr sz="1800" b="1">
                <a:latin typeface="Segoe UI Black" panose="020B0A02040204020203" charset="0"/>
                <a:cs typeface="Segoe UI Black" panose="020B0A02040204020203" charset="0"/>
              </a:rPr>
              <a:t>Model Training</a:t>
            </a:r>
            <a:r>
              <a:rPr lang="en-GB" sz="1800" b="1">
                <a:latin typeface="Segoe UI Black" panose="020B0A02040204020203" charset="0"/>
                <a:cs typeface="Segoe UI Black" panose="020B0A02040204020203" charset="0"/>
              </a:rPr>
              <a:t> </a:t>
            </a:r>
            <a:r>
              <a:rPr sz="1800" b="1">
                <a:latin typeface="Segoe UI Black" panose="020B0A02040204020203" charset="0"/>
                <a:cs typeface="Segoe UI Black" panose="020B0A02040204020203" charset="0"/>
              </a:rPr>
              <a:t>:</a:t>
            </a:r>
            <a:r>
              <a:rPr sz="1800">
                <a:latin typeface="SimSun" panose="02010600030101010101" pitchFamily="2" charset="-122"/>
                <a:ea typeface="SimSun" panose="02010600030101010101" pitchFamily="2" charset="-122"/>
                <a:cs typeface="Times New Roman" panose="02020603050405020304" charset="0"/>
              </a:rPr>
              <a:t> Utilizes machine learning algorithms like anomaly detection and neural networks trained on the extracted features to differentiate between normal and suspicious activities.</a:t>
            </a:r>
            <a:endParaRPr sz="1800">
              <a:latin typeface="SimSun" panose="02010600030101010101" pitchFamily="2" charset="-122"/>
              <a:ea typeface="SimSun" panose="02010600030101010101" pitchFamily="2" charset="-122"/>
              <a:cs typeface="Times New Roman" panose="02020603050405020304" charset="0"/>
            </a:endParaRPr>
          </a:p>
          <a:p>
            <a:pPr marL="298450" indent="-285750" algn="just">
              <a:lnSpc>
                <a:spcPct val="100000"/>
              </a:lnSpc>
              <a:spcBef>
                <a:spcPts val="100"/>
              </a:spcBef>
              <a:buFont typeface="Arial" panose="020B0604020202020204" pitchFamily="34" charset="0"/>
              <a:buChar char="•"/>
            </a:pPr>
            <a:r>
              <a:rPr sz="1800" b="1">
                <a:latin typeface="Segoe UI Black" panose="020B0A02040204020203" charset="0"/>
                <a:cs typeface="Segoe UI Black" panose="020B0A02040204020203" charset="0"/>
              </a:rPr>
              <a:t>Real-Time Monitoring</a:t>
            </a:r>
            <a:r>
              <a:rPr sz="1800" b="1">
                <a:latin typeface="Segoe UI Black" panose="020B0A02040204020203" charset="0"/>
                <a:ea typeface="SimSun" panose="02010600030101010101" pitchFamily="2" charset="-122"/>
                <a:cs typeface="Segoe UI Black" panose="020B0A02040204020203" charset="0"/>
              </a:rPr>
              <a:t>:</a:t>
            </a:r>
            <a:r>
              <a:rPr sz="1800">
                <a:latin typeface="SimSun" panose="02010600030101010101" pitchFamily="2" charset="-122"/>
                <a:ea typeface="SimSun" panose="02010600030101010101" pitchFamily="2" charset="-122"/>
                <a:cs typeface="Times New Roman" panose="02020603050405020304" charset="0"/>
              </a:rPr>
              <a:t> Deploys these models to continuously monitor user activities, flagging anomalies that indicate potential keylogger presence</a:t>
            </a:r>
            <a:r>
              <a:rPr sz="1800">
                <a:latin typeface="Times New Roman" panose="02020603050405020304" charset="0"/>
                <a:cs typeface="Times New Roman" panose="02020603050405020304" charset="0"/>
              </a:rPr>
              <a:t>.</a:t>
            </a:r>
            <a:endParaRPr sz="1800">
              <a:latin typeface="Times New Roman" panose="02020603050405020304" charset="0"/>
              <a:cs typeface="Times New Roman" panose="02020603050405020304" charset="0"/>
            </a:endParaRPr>
          </a:p>
          <a:p>
            <a:pPr marL="12700" algn="just">
              <a:lnSpc>
                <a:spcPct val="100000"/>
              </a:lnSpc>
              <a:spcBef>
                <a:spcPts val="100"/>
              </a:spcBef>
            </a:pPr>
            <a:r>
              <a:rPr sz="1800" b="1">
                <a:latin typeface="Segoe UI Black" panose="020B0A02040204020203" charset="0"/>
                <a:cs typeface="Segoe UI Black" panose="020B0A02040204020203" charset="0"/>
              </a:rPr>
              <a:t>Signature-Based Detection:</a:t>
            </a:r>
            <a:endParaRPr sz="1800" b="1">
              <a:latin typeface="Segoe UI Black" panose="020B0A02040204020203" charset="0"/>
              <a:cs typeface="Segoe UI Black" panose="020B0A02040204020203" charset="0"/>
            </a:endParaRPr>
          </a:p>
          <a:p>
            <a:pPr marL="12700" algn="just">
              <a:lnSpc>
                <a:spcPct val="100000"/>
              </a:lnSpc>
              <a:spcBef>
                <a:spcPts val="100"/>
              </a:spcBef>
            </a:pPr>
            <a:endParaRPr sz="1800">
              <a:latin typeface="Times New Roman" panose="02020603050405020304" charset="0"/>
              <a:cs typeface="Times New Roman" panose="02020603050405020304" charset="0"/>
            </a:endParaRPr>
          </a:p>
          <a:p>
            <a:pPr marL="298450" indent="-285750" algn="just">
              <a:lnSpc>
                <a:spcPct val="100000"/>
              </a:lnSpc>
              <a:spcBef>
                <a:spcPts val="100"/>
              </a:spcBef>
              <a:buFont typeface="Arial" panose="020B0604020202020204" pitchFamily="34" charset="0"/>
              <a:buChar char="•"/>
            </a:pPr>
            <a:r>
              <a:rPr sz="1800" b="1">
                <a:latin typeface="Segoe UI Black" panose="020B0A02040204020203" charset="0"/>
                <a:cs typeface="Segoe UI Black" panose="020B0A02040204020203" charset="0"/>
              </a:rPr>
              <a:t>Signature Database</a:t>
            </a:r>
            <a:r>
              <a:rPr sz="1800">
                <a:latin typeface="Segoe UI Black" panose="020B0A02040204020203" charset="0"/>
                <a:cs typeface="Segoe UI Black" panose="020B0A02040204020203" charset="0"/>
              </a:rPr>
              <a:t>:</a:t>
            </a:r>
            <a:r>
              <a:rPr sz="1800">
                <a:latin typeface="Times New Roman" panose="02020603050405020304" charset="0"/>
                <a:cs typeface="Times New Roman" panose="02020603050405020304" charset="0"/>
              </a:rPr>
              <a:t> </a:t>
            </a:r>
            <a:r>
              <a:rPr sz="1800">
                <a:latin typeface="SimSun" panose="02010600030101010101" pitchFamily="2" charset="-122"/>
                <a:ea typeface="SimSun" panose="02010600030101010101" pitchFamily="2" charset="-122"/>
                <a:cs typeface="Times New Roman" panose="02020603050405020304" charset="0"/>
              </a:rPr>
              <a:t>Maintains an updated database of known keylogger signatures, including patterns and code snippets.</a:t>
            </a:r>
            <a:endParaRPr sz="1800">
              <a:latin typeface="Times New Roman" panose="02020603050405020304" charset="0"/>
              <a:cs typeface="Times New Roman" panose="02020603050405020304" charset="0"/>
            </a:endParaRPr>
          </a:p>
          <a:p>
            <a:pPr marL="298450" indent="-285750" algn="just">
              <a:lnSpc>
                <a:spcPct val="100000"/>
              </a:lnSpc>
              <a:spcBef>
                <a:spcPts val="100"/>
              </a:spcBef>
              <a:buFont typeface="Arial" panose="020B0604020202020204" pitchFamily="34" charset="0"/>
              <a:buChar char="•"/>
            </a:pPr>
            <a:r>
              <a:rPr sz="1800" b="1">
                <a:latin typeface="Segoe UI Black" panose="020B0A02040204020203" charset="0"/>
                <a:cs typeface="Segoe UI Black" panose="020B0A02040204020203" charset="0"/>
              </a:rPr>
              <a:t>Scanning Tools</a:t>
            </a:r>
            <a:r>
              <a:rPr sz="1800">
                <a:latin typeface="Segoe UI Black" panose="020B0A02040204020203" charset="0"/>
                <a:cs typeface="Segoe UI Black" panose="020B0A02040204020203" charset="0"/>
              </a:rPr>
              <a:t>:</a:t>
            </a:r>
            <a:r>
              <a:rPr sz="1800">
                <a:latin typeface="Times New Roman" panose="02020603050405020304" charset="0"/>
                <a:cs typeface="Times New Roman" panose="02020603050405020304" charset="0"/>
              </a:rPr>
              <a:t> </a:t>
            </a:r>
            <a:r>
              <a:rPr sz="1800">
                <a:latin typeface="SimSun" panose="02010600030101010101" pitchFamily="2" charset="-122"/>
                <a:ea typeface="SimSun" panose="02010600030101010101" pitchFamily="2" charset="-122"/>
                <a:cs typeface="Times New Roman" panose="02020603050405020304" charset="0"/>
              </a:rPr>
              <a:t>Develops and utilizes tools to scan systems for these known signatures, both in software and hardware components.</a:t>
            </a:r>
            <a:endParaRPr sz="1800">
              <a:latin typeface="SimSun" panose="02010600030101010101" pitchFamily="2" charset="-122"/>
              <a:ea typeface="SimSun" panose="02010600030101010101" pitchFamily="2" charset="-122"/>
              <a:cs typeface="Times New Roman" panose="02020603050405020304"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628650"/>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Segoe UI Black" panose="020B0A02040204020203" charset="0"/>
                <a:cs typeface="Segoe UI Black" panose="020B0A02040204020203" charset="0"/>
              </a:rPr>
              <a:t>M</a:t>
            </a:r>
            <a:r>
              <a:rPr sz="4000" b="1" dirty="0">
                <a:latin typeface="Segoe UI Black" panose="020B0A02040204020203" charset="0"/>
                <a:cs typeface="Segoe UI Black" panose="020B0A02040204020203" charset="0"/>
              </a:rPr>
              <a:t>O</a:t>
            </a:r>
            <a:r>
              <a:rPr sz="4000" b="1" spc="-15" dirty="0">
                <a:latin typeface="Segoe UI Black" panose="020B0A02040204020203" charset="0"/>
                <a:cs typeface="Segoe UI Black" panose="020B0A02040204020203" charset="0"/>
              </a:rPr>
              <a:t>D</a:t>
            </a:r>
            <a:r>
              <a:rPr sz="4000" b="1" spc="-35" dirty="0">
                <a:latin typeface="Segoe UI Black" panose="020B0A02040204020203" charset="0"/>
                <a:cs typeface="Segoe UI Black" panose="020B0A02040204020203" charset="0"/>
              </a:rPr>
              <a:t>E</a:t>
            </a:r>
            <a:r>
              <a:rPr sz="4000" b="1" spc="-30" dirty="0">
                <a:latin typeface="Segoe UI Black" panose="020B0A02040204020203" charset="0"/>
                <a:cs typeface="Segoe UI Black" panose="020B0A02040204020203" charset="0"/>
              </a:rPr>
              <a:t>LL</a:t>
            </a:r>
            <a:r>
              <a:rPr sz="4000" b="1" spc="-5" dirty="0">
                <a:latin typeface="Segoe UI Black" panose="020B0A02040204020203" charset="0"/>
                <a:cs typeface="Segoe UI Black" panose="020B0A02040204020203" charset="0"/>
              </a:rPr>
              <a:t>I</a:t>
            </a:r>
            <a:r>
              <a:rPr sz="4000" b="1" spc="30" dirty="0">
                <a:latin typeface="Segoe UI Black" panose="020B0A02040204020203" charset="0"/>
                <a:cs typeface="Segoe UI Black" panose="020B0A02040204020203" charset="0"/>
              </a:rPr>
              <a:t>N</a:t>
            </a:r>
            <a:r>
              <a:rPr sz="4000" b="1" spc="5" dirty="0">
                <a:latin typeface="Segoe UI Black" panose="020B0A02040204020203" charset="0"/>
                <a:cs typeface="Segoe UI Black" panose="020B0A02040204020203" charset="0"/>
              </a:rPr>
              <a:t>G</a:t>
            </a:r>
            <a:endParaRPr sz="4000">
              <a:latin typeface="Segoe UI Black" panose="020B0A02040204020203" charset="0"/>
              <a:cs typeface="Segoe UI Black" panose="020B0A02040204020203"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6245</Words>
  <Application>WPS Presentation</Application>
  <PresentationFormat>Widescreen</PresentationFormat>
  <Paragraphs>136</Paragraphs>
  <Slides>11</Slides>
  <Notes>0</Notes>
  <HiddenSlides>0</HiddenSlides>
  <MMClips>0</MMClips>
  <ScaleCrop>false</ScaleCrop>
  <HeadingPairs>
    <vt:vector size="6" baseType="variant">
      <vt:variant>
        <vt:lpstr>已用的字体</vt:lpstr>
      </vt:variant>
      <vt:variant>
        <vt:i4>27</vt:i4>
      </vt:variant>
      <vt:variant>
        <vt:lpstr>主题</vt:lpstr>
      </vt:variant>
      <vt:variant>
        <vt:i4>1</vt:i4>
      </vt:variant>
      <vt:variant>
        <vt:lpstr>幻灯片标题</vt:lpstr>
      </vt:variant>
      <vt:variant>
        <vt:i4>11</vt:i4>
      </vt:variant>
    </vt:vector>
  </HeadingPairs>
  <TitlesOfParts>
    <vt:vector size="39" baseType="lpstr">
      <vt:lpstr>Arial</vt:lpstr>
      <vt:lpstr>SimSun</vt:lpstr>
      <vt:lpstr>Wingdings</vt:lpstr>
      <vt:lpstr>Trebuchet MS</vt:lpstr>
      <vt:lpstr>Times New Roman</vt:lpstr>
      <vt:lpstr>Wingdings</vt:lpstr>
      <vt:lpstr>Calibri</vt:lpstr>
      <vt:lpstr>Microsoft YaHei</vt:lpstr>
      <vt:lpstr>Arial Unicode MS</vt:lpstr>
      <vt:lpstr>Segoe Script</vt:lpstr>
      <vt:lpstr>Segoe UI</vt:lpstr>
      <vt:lpstr>Segoe UI Black</vt:lpstr>
      <vt:lpstr>Lucida Sans Unicode</vt:lpstr>
      <vt:lpstr>Lucida Sans</vt:lpstr>
      <vt:lpstr>Trebuchet MS</vt:lpstr>
      <vt:lpstr>Bahnschrift SemiBold</vt:lpstr>
      <vt:lpstr>Segoe UI Emoji</vt:lpstr>
      <vt:lpstr>Sitka Display</vt:lpstr>
      <vt:lpstr>Segoe UI Semilight</vt:lpstr>
      <vt:lpstr>Segoe UI Symbol</vt:lpstr>
      <vt:lpstr>Segoe UI Historic</vt:lpstr>
      <vt:lpstr>Segoe UI Semibold</vt:lpstr>
      <vt:lpstr>SimSun-ExtB</vt:lpstr>
      <vt:lpstr>Segoe UI Light</vt:lpstr>
      <vt:lpstr>Sitka Banner</vt:lpstr>
      <vt:lpstr>Segoe Print</vt:lpstr>
      <vt:lpstr>Sitka Heading</vt:lpstr>
      <vt:lpstr>Office Theme</vt:lpstr>
      <vt:lpstr>KOSURI VEDHAVATHI</vt:lpstr>
      <vt:lpstr>KeyLogger&amp;Security</vt:lpstr>
      <vt:lpstr>AGENDA</vt:lpstr>
      <vt:lpstr>PROBLEM	STATEMENT</vt:lpstr>
      <vt:lpstr>PROJECT OVERVIEW</vt:lpstr>
      <vt:lpstr>WHO ARE THE END USERS?</vt:lpstr>
      <vt:lpstr>YOUR SOLUTION AND ITS VALUE PROPOSITION</vt:lpstr>
      <vt:lpstr>THE WOW IN YOUR SOLUTION</vt:lpstr>
      <vt:lpstr>PowerPoint 演示文稿</vt:lpstr>
      <vt:lpstr>RESULTS</vt:lpstr>
      <vt:lpstr>Project link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Jerry</cp:lastModifiedBy>
  <cp:revision>7</cp:revision>
  <dcterms:created xsi:type="dcterms:W3CDTF">2024-06-03T05:48:00Z</dcterms:created>
  <dcterms:modified xsi:type="dcterms:W3CDTF">2024-06-18T10:53:28Z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2024-06-03T11:00:00Z</vt:filetime>
  </property>
  <property fmtid="{D5CDD505-2E9C-101B-9397-08002B2CF9AE}" pid="4" name="ICV">
    <vt:lpwstr>C10449A754CE4EEE9FDA43DCFD14D5FB_13</vt:lpwstr>
  </property>
  <property fmtid="{D5CDD505-2E9C-101B-9397-08002B2CF9AE}" pid="5" name="KSOProductBuildVer">
    <vt:lpwstr>1033-12.2.0.17119</vt:lpwstr>
  </property>
</Properties>
</file>