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345" r:id="rId9"/>
    <p:sldId id="346" r:id="rId10"/>
    <p:sldId id="347" r:id="rId11"/>
    <p:sldId id="348" r:id="rId12"/>
    <p:sldId id="351" r:id="rId13"/>
    <p:sldId id="352" r:id="rId14"/>
    <p:sldId id="353" r:id="rId15"/>
    <p:sldId id="437" r:id="rId16"/>
    <p:sldId id="354" r:id="rId17"/>
    <p:sldId id="355" r:id="rId18"/>
    <p:sldId id="436" r:id="rId19"/>
    <p:sldId id="356" r:id="rId20"/>
    <p:sldId id="357" r:id="rId21"/>
    <p:sldId id="366" r:id="rId22"/>
    <p:sldId id="367" r:id="rId23"/>
    <p:sldId id="368" r:id="rId24"/>
    <p:sldId id="369" r:id="rId25"/>
    <p:sldId id="370" r:id="rId26"/>
    <p:sldId id="371" r:id="rId27"/>
    <p:sldId id="372" r:id="rId28"/>
    <p:sldId id="373" r:id="rId29"/>
    <p:sldId id="374" r:id="rId30"/>
    <p:sldId id="438" r:id="rId31"/>
    <p:sldId id="439" r:id="rId32"/>
    <p:sldId id="441" r:id="rId33"/>
    <p:sldId id="448" r:id="rId34"/>
    <p:sldId id="449" r:id="rId35"/>
    <p:sldId id="440" r:id="rId36"/>
    <p:sldId id="394" r:id="rId3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sorterViewPr>
    <p:cViewPr>
      <p:scale>
        <a:sx n="100" d="100"/>
        <a:sy n="100" d="100"/>
      </p:scale>
      <p:origin x="0" y="-885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8.svg"/></Relationships>
</file>

<file path=ppt/diagrams/_rels/data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8.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90945-829B-4E8B-AB3E-C3AC9B2C65EA}"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087377-0FCD-47EE-BC71-7F7F0E310524}">
      <dgm:prSet/>
      <dgm:spPr/>
      <dgm:t>
        <a:bodyPr/>
        <a:lstStyle/>
        <a:p>
          <a:pPr>
            <a:defRPr cap="all"/>
          </a:pPr>
          <a:r>
            <a:rPr lang="es-AR"/>
            <a:t>La importancia de la variabilidad en las respuestas es una de las características principales en la investigación. </a:t>
          </a:r>
          <a:endParaRPr lang="en-US"/>
        </a:p>
      </dgm:t>
    </dgm:pt>
    <dgm:pt modelId="{A0F0DFE1-2401-4C9D-97D8-AC5D5BF91283}" type="parTrans" cxnId="{ECCBD3F8-4E8A-47EC-B914-3F0A8B411527}">
      <dgm:prSet/>
      <dgm:spPr/>
      <dgm:t>
        <a:bodyPr/>
        <a:lstStyle/>
        <a:p>
          <a:endParaRPr lang="en-US"/>
        </a:p>
      </dgm:t>
    </dgm:pt>
    <dgm:pt modelId="{0C159174-6417-4609-BE07-0F93A75AC73B}" type="sibTrans" cxnId="{ECCBD3F8-4E8A-47EC-B914-3F0A8B411527}">
      <dgm:prSet/>
      <dgm:spPr/>
      <dgm:t>
        <a:bodyPr/>
        <a:lstStyle/>
        <a:p>
          <a:endParaRPr lang="en-US"/>
        </a:p>
      </dgm:t>
    </dgm:pt>
    <dgm:pt modelId="{851C6F41-8694-4006-84F7-321711879DB4}">
      <dgm:prSet/>
      <dgm:spPr/>
      <dgm:t>
        <a:bodyPr/>
        <a:lstStyle/>
        <a:p>
          <a:pPr>
            <a:defRPr cap="all"/>
          </a:pPr>
          <a:r>
            <a:rPr lang="es-AR"/>
            <a:t>Sin esta variabilidad, los eventos serían enteramente predecibles y, por lo tanto, no habría necesidad de utilizar métodos estadísticos. </a:t>
          </a:r>
          <a:endParaRPr lang="en-US"/>
        </a:p>
      </dgm:t>
    </dgm:pt>
    <dgm:pt modelId="{93973953-2DD7-4D9E-950A-4CB8AE15AA7C}" type="parTrans" cxnId="{B43F9D31-DB11-4F95-9EA6-039190232F98}">
      <dgm:prSet/>
      <dgm:spPr/>
      <dgm:t>
        <a:bodyPr/>
        <a:lstStyle/>
        <a:p>
          <a:endParaRPr lang="en-US"/>
        </a:p>
      </dgm:t>
    </dgm:pt>
    <dgm:pt modelId="{476CBA7D-5E13-4DED-A753-B69FDCFC0E60}" type="sibTrans" cxnId="{B43F9D31-DB11-4F95-9EA6-039190232F98}">
      <dgm:prSet/>
      <dgm:spPr/>
      <dgm:t>
        <a:bodyPr/>
        <a:lstStyle/>
        <a:p>
          <a:endParaRPr lang="en-US"/>
        </a:p>
      </dgm:t>
    </dgm:pt>
    <dgm:pt modelId="{7F426022-5D10-472D-895B-7BCA63D3A507}" type="pres">
      <dgm:prSet presAssocID="{99090945-829B-4E8B-AB3E-C3AC9B2C65EA}" presName="root" presStyleCnt="0">
        <dgm:presLayoutVars>
          <dgm:dir/>
          <dgm:resizeHandles val="exact"/>
        </dgm:presLayoutVars>
      </dgm:prSet>
      <dgm:spPr/>
    </dgm:pt>
    <dgm:pt modelId="{36064598-6B78-4C01-8A97-A6930EA0D39E}" type="pres">
      <dgm:prSet presAssocID="{8B087377-0FCD-47EE-BC71-7F7F0E310524}" presName="compNode" presStyleCnt="0"/>
      <dgm:spPr/>
    </dgm:pt>
    <dgm:pt modelId="{8543FF0A-D170-46C4-8E03-3472AFEDA1D9}" type="pres">
      <dgm:prSet presAssocID="{8B087377-0FCD-47EE-BC71-7F7F0E310524}" presName="iconBgRect" presStyleLbl="bgShp" presStyleIdx="0" presStyleCnt="2"/>
      <dgm:spPr>
        <a:prstGeom prst="round2DiagRect">
          <a:avLst>
            <a:gd name="adj1" fmla="val 29727"/>
            <a:gd name="adj2" fmla="val 0"/>
          </a:avLst>
        </a:prstGeom>
      </dgm:spPr>
    </dgm:pt>
    <dgm:pt modelId="{2E45AC1D-A54F-40D1-9AC7-D4112E314A99}" type="pres">
      <dgm:prSet presAssocID="{8B087377-0FCD-47EE-BC71-7F7F0E31052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A281AEDD-963A-44B4-A2CA-B69A15FCDB2D}" type="pres">
      <dgm:prSet presAssocID="{8B087377-0FCD-47EE-BC71-7F7F0E310524}" presName="spaceRect" presStyleCnt="0"/>
      <dgm:spPr/>
    </dgm:pt>
    <dgm:pt modelId="{F01CF476-3972-44F4-928A-50205773D15F}" type="pres">
      <dgm:prSet presAssocID="{8B087377-0FCD-47EE-BC71-7F7F0E310524}" presName="textRect" presStyleLbl="revTx" presStyleIdx="0" presStyleCnt="2">
        <dgm:presLayoutVars>
          <dgm:chMax val="1"/>
          <dgm:chPref val="1"/>
        </dgm:presLayoutVars>
      </dgm:prSet>
      <dgm:spPr/>
    </dgm:pt>
    <dgm:pt modelId="{3B7FD6B0-7373-4195-AA5A-85C12AE88A33}" type="pres">
      <dgm:prSet presAssocID="{0C159174-6417-4609-BE07-0F93A75AC73B}" presName="sibTrans" presStyleCnt="0"/>
      <dgm:spPr/>
    </dgm:pt>
    <dgm:pt modelId="{17C7AAEB-8ACA-432F-9969-E252A89FF893}" type="pres">
      <dgm:prSet presAssocID="{851C6F41-8694-4006-84F7-321711879DB4}" presName="compNode" presStyleCnt="0"/>
      <dgm:spPr/>
    </dgm:pt>
    <dgm:pt modelId="{C52FC274-5BF5-4E94-B659-150AF3B950E0}" type="pres">
      <dgm:prSet presAssocID="{851C6F41-8694-4006-84F7-321711879DB4}" presName="iconBgRect" presStyleLbl="bgShp" presStyleIdx="1" presStyleCnt="2"/>
      <dgm:spPr>
        <a:prstGeom prst="round2DiagRect">
          <a:avLst>
            <a:gd name="adj1" fmla="val 29727"/>
            <a:gd name="adj2" fmla="val 0"/>
          </a:avLst>
        </a:prstGeom>
      </dgm:spPr>
    </dgm:pt>
    <dgm:pt modelId="{B5AF9B46-6748-4364-96C4-D3FF46545B04}" type="pres">
      <dgm:prSet presAssocID="{851C6F41-8694-4006-84F7-321711879DB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vil Face Outline"/>
        </a:ext>
      </dgm:extLst>
    </dgm:pt>
    <dgm:pt modelId="{B481A250-3FFB-4581-B784-E88A64B158F5}" type="pres">
      <dgm:prSet presAssocID="{851C6F41-8694-4006-84F7-321711879DB4}" presName="spaceRect" presStyleCnt="0"/>
      <dgm:spPr/>
    </dgm:pt>
    <dgm:pt modelId="{98F8E30F-0584-4D31-A27B-011758B4AC64}" type="pres">
      <dgm:prSet presAssocID="{851C6F41-8694-4006-84F7-321711879DB4}" presName="textRect" presStyleLbl="revTx" presStyleIdx="1" presStyleCnt="2">
        <dgm:presLayoutVars>
          <dgm:chMax val="1"/>
          <dgm:chPref val="1"/>
        </dgm:presLayoutVars>
      </dgm:prSet>
      <dgm:spPr/>
    </dgm:pt>
  </dgm:ptLst>
  <dgm:cxnLst>
    <dgm:cxn modelId="{B43F9D31-DB11-4F95-9EA6-039190232F98}" srcId="{99090945-829B-4E8B-AB3E-C3AC9B2C65EA}" destId="{851C6F41-8694-4006-84F7-321711879DB4}" srcOrd="1" destOrd="0" parTransId="{93973953-2DD7-4D9E-950A-4CB8AE15AA7C}" sibTransId="{476CBA7D-5E13-4DED-A753-B69FDCFC0E60}"/>
    <dgm:cxn modelId="{6E578D89-0073-4E06-B2D2-171316696342}" type="presOf" srcId="{99090945-829B-4E8B-AB3E-C3AC9B2C65EA}" destId="{7F426022-5D10-472D-895B-7BCA63D3A507}" srcOrd="0" destOrd="0" presId="urn:microsoft.com/office/officeart/2018/5/layout/IconLeafLabelList"/>
    <dgm:cxn modelId="{B605FEED-DA6F-4FA4-8970-189D8EAAABFD}" type="presOf" srcId="{8B087377-0FCD-47EE-BC71-7F7F0E310524}" destId="{F01CF476-3972-44F4-928A-50205773D15F}" srcOrd="0" destOrd="0" presId="urn:microsoft.com/office/officeart/2018/5/layout/IconLeafLabelList"/>
    <dgm:cxn modelId="{82F088F2-9BA5-461B-B344-23207FF1AF11}" type="presOf" srcId="{851C6F41-8694-4006-84F7-321711879DB4}" destId="{98F8E30F-0584-4D31-A27B-011758B4AC64}" srcOrd="0" destOrd="0" presId="urn:microsoft.com/office/officeart/2018/5/layout/IconLeafLabelList"/>
    <dgm:cxn modelId="{ECCBD3F8-4E8A-47EC-B914-3F0A8B411527}" srcId="{99090945-829B-4E8B-AB3E-C3AC9B2C65EA}" destId="{8B087377-0FCD-47EE-BC71-7F7F0E310524}" srcOrd="0" destOrd="0" parTransId="{A0F0DFE1-2401-4C9D-97D8-AC5D5BF91283}" sibTransId="{0C159174-6417-4609-BE07-0F93A75AC73B}"/>
    <dgm:cxn modelId="{9246C414-C2EF-46E2-8459-841F40DD6F8C}" type="presParOf" srcId="{7F426022-5D10-472D-895B-7BCA63D3A507}" destId="{36064598-6B78-4C01-8A97-A6930EA0D39E}" srcOrd="0" destOrd="0" presId="urn:microsoft.com/office/officeart/2018/5/layout/IconLeafLabelList"/>
    <dgm:cxn modelId="{E7FCB606-94D5-41D4-97AB-50126D2F03F1}" type="presParOf" srcId="{36064598-6B78-4C01-8A97-A6930EA0D39E}" destId="{8543FF0A-D170-46C4-8E03-3472AFEDA1D9}" srcOrd="0" destOrd="0" presId="urn:microsoft.com/office/officeart/2018/5/layout/IconLeafLabelList"/>
    <dgm:cxn modelId="{D44CB2F6-12BE-482D-929D-100C64552AF6}" type="presParOf" srcId="{36064598-6B78-4C01-8A97-A6930EA0D39E}" destId="{2E45AC1D-A54F-40D1-9AC7-D4112E314A99}" srcOrd="1" destOrd="0" presId="urn:microsoft.com/office/officeart/2018/5/layout/IconLeafLabelList"/>
    <dgm:cxn modelId="{8E0BCE88-018F-411A-A855-81CF6BD4C85E}" type="presParOf" srcId="{36064598-6B78-4C01-8A97-A6930EA0D39E}" destId="{A281AEDD-963A-44B4-A2CA-B69A15FCDB2D}" srcOrd="2" destOrd="0" presId="urn:microsoft.com/office/officeart/2018/5/layout/IconLeafLabelList"/>
    <dgm:cxn modelId="{4938AC61-7B05-45F6-9593-E5C9AF7C02C9}" type="presParOf" srcId="{36064598-6B78-4C01-8A97-A6930EA0D39E}" destId="{F01CF476-3972-44F4-928A-50205773D15F}" srcOrd="3" destOrd="0" presId="urn:microsoft.com/office/officeart/2018/5/layout/IconLeafLabelList"/>
    <dgm:cxn modelId="{79280DED-6027-4B14-B636-D5D68F4993D0}" type="presParOf" srcId="{7F426022-5D10-472D-895B-7BCA63D3A507}" destId="{3B7FD6B0-7373-4195-AA5A-85C12AE88A33}" srcOrd="1" destOrd="0" presId="urn:microsoft.com/office/officeart/2018/5/layout/IconLeafLabelList"/>
    <dgm:cxn modelId="{3B0D3526-478F-49C1-9264-937548919C8C}" type="presParOf" srcId="{7F426022-5D10-472D-895B-7BCA63D3A507}" destId="{17C7AAEB-8ACA-432F-9969-E252A89FF893}" srcOrd="2" destOrd="0" presId="urn:microsoft.com/office/officeart/2018/5/layout/IconLeafLabelList"/>
    <dgm:cxn modelId="{2138CD2A-EE4E-4A1F-ABE1-65DD57E80F80}" type="presParOf" srcId="{17C7AAEB-8ACA-432F-9969-E252A89FF893}" destId="{C52FC274-5BF5-4E94-B659-150AF3B950E0}" srcOrd="0" destOrd="0" presId="urn:microsoft.com/office/officeart/2018/5/layout/IconLeafLabelList"/>
    <dgm:cxn modelId="{FFFBD06D-5AB7-4B8E-B832-A5F3DB4D49C0}" type="presParOf" srcId="{17C7AAEB-8ACA-432F-9969-E252A89FF893}" destId="{B5AF9B46-6748-4364-96C4-D3FF46545B04}" srcOrd="1" destOrd="0" presId="urn:microsoft.com/office/officeart/2018/5/layout/IconLeafLabelList"/>
    <dgm:cxn modelId="{683F8B5E-C4B9-4C05-9748-0260AEBF4F92}" type="presParOf" srcId="{17C7AAEB-8ACA-432F-9969-E252A89FF893}" destId="{B481A250-3FFB-4581-B784-E88A64B158F5}" srcOrd="2" destOrd="0" presId="urn:microsoft.com/office/officeart/2018/5/layout/IconLeafLabelList"/>
    <dgm:cxn modelId="{3FD275DA-EF8F-42B3-BFBB-95DEDEAC24B4}" type="presParOf" srcId="{17C7AAEB-8ACA-432F-9969-E252A89FF893}" destId="{98F8E30F-0584-4D31-A27B-011758B4AC64}"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6EB423-60DA-41AC-8204-1DE03E209C5F}"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52E9DBA-C871-4728-A4F6-8C59F7F6C9F5}">
      <dgm:prSet/>
      <dgm:spPr/>
      <dgm:t>
        <a:bodyPr/>
        <a:lstStyle/>
        <a:p>
          <a:pPr>
            <a:defRPr cap="all"/>
          </a:pPr>
          <a:r>
            <a:rPr lang="es-AR"/>
            <a:t>Otro concepto fundamental en la aplicación de métodos estadísticos es el concepto de probabilidad. </a:t>
          </a:r>
          <a:endParaRPr lang="en-US"/>
        </a:p>
      </dgm:t>
    </dgm:pt>
    <dgm:pt modelId="{BF0F2E70-8AB1-4934-9310-36957FD289D6}" type="parTrans" cxnId="{E0D86099-47A9-44A1-A82C-D31E00FFF4D6}">
      <dgm:prSet/>
      <dgm:spPr/>
      <dgm:t>
        <a:bodyPr/>
        <a:lstStyle/>
        <a:p>
          <a:endParaRPr lang="en-US"/>
        </a:p>
      </dgm:t>
    </dgm:pt>
    <dgm:pt modelId="{5F00E6C3-3A67-4A01-B4FC-24564C1EAE85}" type="sibTrans" cxnId="{E0D86099-47A9-44A1-A82C-D31E00FFF4D6}">
      <dgm:prSet/>
      <dgm:spPr/>
      <dgm:t>
        <a:bodyPr/>
        <a:lstStyle/>
        <a:p>
          <a:endParaRPr lang="en-US"/>
        </a:p>
      </dgm:t>
    </dgm:pt>
    <dgm:pt modelId="{4B27BC2F-2AAB-4BB1-AD11-85FE618A4E25}">
      <dgm:prSet/>
      <dgm:spPr/>
      <dgm:t>
        <a:bodyPr/>
        <a:lstStyle/>
        <a:p>
          <a:pPr>
            <a:defRPr cap="all"/>
          </a:pPr>
          <a:r>
            <a:rPr lang="es-AR"/>
            <a:t>Cuál es la probabilidad de que un transplantado del corazón sobreviva dos años después? Cuál es la probabilidad de que un paciente responda a un tratamiento en particular? </a:t>
          </a:r>
          <a:endParaRPr lang="en-US"/>
        </a:p>
      </dgm:t>
    </dgm:pt>
    <dgm:pt modelId="{152E8B16-8739-40AD-AE68-96C36A336D12}" type="parTrans" cxnId="{45FB962D-D9D2-4DBA-879F-00EAE8C9549A}">
      <dgm:prSet/>
      <dgm:spPr/>
      <dgm:t>
        <a:bodyPr/>
        <a:lstStyle/>
        <a:p>
          <a:endParaRPr lang="en-US"/>
        </a:p>
      </dgm:t>
    </dgm:pt>
    <dgm:pt modelId="{1646DC84-FA17-4E95-8834-50F120A4F663}" type="sibTrans" cxnId="{45FB962D-D9D2-4DBA-879F-00EAE8C9549A}">
      <dgm:prSet/>
      <dgm:spPr/>
      <dgm:t>
        <a:bodyPr/>
        <a:lstStyle/>
        <a:p>
          <a:endParaRPr lang="en-US"/>
        </a:p>
      </dgm:t>
    </dgm:pt>
    <dgm:pt modelId="{50F97127-8DFD-4C86-AAE1-1697503FC513}" type="pres">
      <dgm:prSet presAssocID="{786EB423-60DA-41AC-8204-1DE03E209C5F}" presName="root" presStyleCnt="0">
        <dgm:presLayoutVars>
          <dgm:dir/>
          <dgm:resizeHandles val="exact"/>
        </dgm:presLayoutVars>
      </dgm:prSet>
      <dgm:spPr/>
    </dgm:pt>
    <dgm:pt modelId="{D9998019-9277-4F0B-8BAA-A856138FA427}" type="pres">
      <dgm:prSet presAssocID="{052E9DBA-C871-4728-A4F6-8C59F7F6C9F5}" presName="compNode" presStyleCnt="0"/>
      <dgm:spPr/>
    </dgm:pt>
    <dgm:pt modelId="{D4758AC6-3AF3-489C-AD8A-39CEFCE88534}" type="pres">
      <dgm:prSet presAssocID="{052E9DBA-C871-4728-A4F6-8C59F7F6C9F5}" presName="iconBgRect" presStyleLbl="bgShp" presStyleIdx="0" presStyleCnt="2"/>
      <dgm:spPr>
        <a:prstGeom prst="round2DiagRect">
          <a:avLst>
            <a:gd name="adj1" fmla="val 29727"/>
            <a:gd name="adj2" fmla="val 0"/>
          </a:avLst>
        </a:prstGeom>
      </dgm:spPr>
    </dgm:pt>
    <dgm:pt modelId="{3AB3C15B-3CC6-4F6A-A48C-F93D5CA75466}" type="pres">
      <dgm:prSet presAssocID="{052E9DBA-C871-4728-A4F6-8C59F7F6C9F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C55CCDF-D961-476D-9EE1-31087D27858D}" type="pres">
      <dgm:prSet presAssocID="{052E9DBA-C871-4728-A4F6-8C59F7F6C9F5}" presName="spaceRect" presStyleCnt="0"/>
      <dgm:spPr/>
    </dgm:pt>
    <dgm:pt modelId="{E5506B5E-BB28-431D-A2C1-8183BDFCE3B2}" type="pres">
      <dgm:prSet presAssocID="{052E9DBA-C871-4728-A4F6-8C59F7F6C9F5}" presName="textRect" presStyleLbl="revTx" presStyleIdx="0" presStyleCnt="2">
        <dgm:presLayoutVars>
          <dgm:chMax val="1"/>
          <dgm:chPref val="1"/>
        </dgm:presLayoutVars>
      </dgm:prSet>
      <dgm:spPr/>
    </dgm:pt>
    <dgm:pt modelId="{49903E17-BA5F-4492-BE47-AD70EB3D9A80}" type="pres">
      <dgm:prSet presAssocID="{5F00E6C3-3A67-4A01-B4FC-24564C1EAE85}" presName="sibTrans" presStyleCnt="0"/>
      <dgm:spPr/>
    </dgm:pt>
    <dgm:pt modelId="{898DD381-9776-48A9-99E1-A6BC1BEEC7B7}" type="pres">
      <dgm:prSet presAssocID="{4B27BC2F-2AAB-4BB1-AD11-85FE618A4E25}" presName="compNode" presStyleCnt="0"/>
      <dgm:spPr/>
    </dgm:pt>
    <dgm:pt modelId="{D807137B-4364-46B8-9442-912E761AB4E2}" type="pres">
      <dgm:prSet presAssocID="{4B27BC2F-2AAB-4BB1-AD11-85FE618A4E25}" presName="iconBgRect" presStyleLbl="bgShp" presStyleIdx="1" presStyleCnt="2"/>
      <dgm:spPr>
        <a:prstGeom prst="round2DiagRect">
          <a:avLst>
            <a:gd name="adj1" fmla="val 29727"/>
            <a:gd name="adj2" fmla="val 0"/>
          </a:avLst>
        </a:prstGeom>
      </dgm:spPr>
    </dgm:pt>
    <dgm:pt modelId="{965E4D72-7704-46DD-9547-6AE45AC6A8F5}" type="pres">
      <dgm:prSet presAssocID="{4B27BC2F-2AAB-4BB1-AD11-85FE618A4E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a:ext>
      </dgm:extLst>
    </dgm:pt>
    <dgm:pt modelId="{CBA68420-4B68-4FC1-A865-B64D909B2966}" type="pres">
      <dgm:prSet presAssocID="{4B27BC2F-2AAB-4BB1-AD11-85FE618A4E25}" presName="spaceRect" presStyleCnt="0"/>
      <dgm:spPr/>
    </dgm:pt>
    <dgm:pt modelId="{A515ED6E-7585-49A5-8F4D-A986846555EE}" type="pres">
      <dgm:prSet presAssocID="{4B27BC2F-2AAB-4BB1-AD11-85FE618A4E25}" presName="textRect" presStyleLbl="revTx" presStyleIdx="1" presStyleCnt="2">
        <dgm:presLayoutVars>
          <dgm:chMax val="1"/>
          <dgm:chPref val="1"/>
        </dgm:presLayoutVars>
      </dgm:prSet>
      <dgm:spPr/>
    </dgm:pt>
  </dgm:ptLst>
  <dgm:cxnLst>
    <dgm:cxn modelId="{863F5121-D560-4960-96A9-DDE2F6A648CA}" type="presOf" srcId="{052E9DBA-C871-4728-A4F6-8C59F7F6C9F5}" destId="{E5506B5E-BB28-431D-A2C1-8183BDFCE3B2}" srcOrd="0" destOrd="0" presId="urn:microsoft.com/office/officeart/2018/5/layout/IconLeafLabelList"/>
    <dgm:cxn modelId="{45FB962D-D9D2-4DBA-879F-00EAE8C9549A}" srcId="{786EB423-60DA-41AC-8204-1DE03E209C5F}" destId="{4B27BC2F-2AAB-4BB1-AD11-85FE618A4E25}" srcOrd="1" destOrd="0" parTransId="{152E8B16-8739-40AD-AE68-96C36A336D12}" sibTransId="{1646DC84-FA17-4E95-8834-50F120A4F663}"/>
    <dgm:cxn modelId="{6F44687D-C766-44D3-8231-157F243061E0}" type="presOf" srcId="{4B27BC2F-2AAB-4BB1-AD11-85FE618A4E25}" destId="{A515ED6E-7585-49A5-8F4D-A986846555EE}" srcOrd="0" destOrd="0" presId="urn:microsoft.com/office/officeart/2018/5/layout/IconLeafLabelList"/>
    <dgm:cxn modelId="{55D00382-7C6A-47B6-8FFA-A5CCC229694E}" type="presOf" srcId="{786EB423-60DA-41AC-8204-1DE03E209C5F}" destId="{50F97127-8DFD-4C86-AAE1-1697503FC513}" srcOrd="0" destOrd="0" presId="urn:microsoft.com/office/officeart/2018/5/layout/IconLeafLabelList"/>
    <dgm:cxn modelId="{E0D86099-47A9-44A1-A82C-D31E00FFF4D6}" srcId="{786EB423-60DA-41AC-8204-1DE03E209C5F}" destId="{052E9DBA-C871-4728-A4F6-8C59F7F6C9F5}" srcOrd="0" destOrd="0" parTransId="{BF0F2E70-8AB1-4934-9310-36957FD289D6}" sibTransId="{5F00E6C3-3A67-4A01-B4FC-24564C1EAE85}"/>
    <dgm:cxn modelId="{FE145856-6D54-4E5F-AA14-BB2E6CF17C8D}" type="presParOf" srcId="{50F97127-8DFD-4C86-AAE1-1697503FC513}" destId="{D9998019-9277-4F0B-8BAA-A856138FA427}" srcOrd="0" destOrd="0" presId="urn:microsoft.com/office/officeart/2018/5/layout/IconLeafLabelList"/>
    <dgm:cxn modelId="{E8F7898A-8E30-4922-923D-AC08BA84D50A}" type="presParOf" srcId="{D9998019-9277-4F0B-8BAA-A856138FA427}" destId="{D4758AC6-3AF3-489C-AD8A-39CEFCE88534}" srcOrd="0" destOrd="0" presId="urn:microsoft.com/office/officeart/2018/5/layout/IconLeafLabelList"/>
    <dgm:cxn modelId="{3798402E-5BC8-4C50-9557-6A7D0F7C6DDB}" type="presParOf" srcId="{D9998019-9277-4F0B-8BAA-A856138FA427}" destId="{3AB3C15B-3CC6-4F6A-A48C-F93D5CA75466}" srcOrd="1" destOrd="0" presId="urn:microsoft.com/office/officeart/2018/5/layout/IconLeafLabelList"/>
    <dgm:cxn modelId="{9BE39F54-09AF-43E3-9EDF-BDABAE11AB5F}" type="presParOf" srcId="{D9998019-9277-4F0B-8BAA-A856138FA427}" destId="{7C55CCDF-D961-476D-9EE1-31087D27858D}" srcOrd="2" destOrd="0" presId="urn:microsoft.com/office/officeart/2018/5/layout/IconLeafLabelList"/>
    <dgm:cxn modelId="{8E6AA7CF-365D-4599-86CD-31C7710DBEDB}" type="presParOf" srcId="{D9998019-9277-4F0B-8BAA-A856138FA427}" destId="{E5506B5E-BB28-431D-A2C1-8183BDFCE3B2}" srcOrd="3" destOrd="0" presId="urn:microsoft.com/office/officeart/2018/5/layout/IconLeafLabelList"/>
    <dgm:cxn modelId="{C65783DE-3DA6-4745-954D-DA1D4608D397}" type="presParOf" srcId="{50F97127-8DFD-4C86-AAE1-1697503FC513}" destId="{49903E17-BA5F-4492-BE47-AD70EB3D9A80}" srcOrd="1" destOrd="0" presId="urn:microsoft.com/office/officeart/2018/5/layout/IconLeafLabelList"/>
    <dgm:cxn modelId="{3A759186-18FF-4448-AC34-13AE3D6B9055}" type="presParOf" srcId="{50F97127-8DFD-4C86-AAE1-1697503FC513}" destId="{898DD381-9776-48A9-99E1-A6BC1BEEC7B7}" srcOrd="2" destOrd="0" presId="urn:microsoft.com/office/officeart/2018/5/layout/IconLeafLabelList"/>
    <dgm:cxn modelId="{4E802D9F-AB56-4FD0-8369-B49186A38025}" type="presParOf" srcId="{898DD381-9776-48A9-99E1-A6BC1BEEC7B7}" destId="{D807137B-4364-46B8-9442-912E761AB4E2}" srcOrd="0" destOrd="0" presId="urn:microsoft.com/office/officeart/2018/5/layout/IconLeafLabelList"/>
    <dgm:cxn modelId="{65310471-AEBF-410D-8172-F304CC18EAA5}" type="presParOf" srcId="{898DD381-9776-48A9-99E1-A6BC1BEEC7B7}" destId="{965E4D72-7704-46DD-9547-6AE45AC6A8F5}" srcOrd="1" destOrd="0" presId="urn:microsoft.com/office/officeart/2018/5/layout/IconLeafLabelList"/>
    <dgm:cxn modelId="{850407EC-E652-405E-AC8F-F084118F1A8C}" type="presParOf" srcId="{898DD381-9776-48A9-99E1-A6BC1BEEC7B7}" destId="{CBA68420-4B68-4FC1-A865-B64D909B2966}" srcOrd="2" destOrd="0" presId="urn:microsoft.com/office/officeart/2018/5/layout/IconLeafLabelList"/>
    <dgm:cxn modelId="{4A8B3349-E19C-47D9-BAEB-01783B89B93C}" type="presParOf" srcId="{898DD381-9776-48A9-99E1-A6BC1BEEC7B7}" destId="{A515ED6E-7585-49A5-8F4D-A986846555E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E87A8B-5693-433C-BF9C-E302B0270C1D}"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D167C4B7-B7F6-40DB-88B8-95BF0037AD91}">
      <dgm:prSet/>
      <dgm:spPr/>
      <dgm:t>
        <a:bodyPr/>
        <a:lstStyle/>
        <a:p>
          <a:r>
            <a:rPr lang="es-AR"/>
            <a:t>Teniendo los datos apropiados, los métodos estadísticos pueden ayudar a responder estos interrogantes. </a:t>
          </a:r>
          <a:endParaRPr lang="en-US"/>
        </a:p>
      </dgm:t>
    </dgm:pt>
    <dgm:pt modelId="{68B0C970-80A7-4519-AA0A-6C9B77630C53}" type="parTrans" cxnId="{224319A9-CFC0-41E9-87CD-1C703A2B58DD}">
      <dgm:prSet/>
      <dgm:spPr/>
      <dgm:t>
        <a:bodyPr/>
        <a:lstStyle/>
        <a:p>
          <a:endParaRPr lang="en-US"/>
        </a:p>
      </dgm:t>
    </dgm:pt>
    <dgm:pt modelId="{76F9016E-79E8-4CF8-A95C-E9778D434C8F}" type="sibTrans" cxnId="{224319A9-CFC0-41E9-87CD-1C703A2B58DD}">
      <dgm:prSet/>
      <dgm:spPr/>
      <dgm:t>
        <a:bodyPr/>
        <a:lstStyle/>
        <a:p>
          <a:endParaRPr lang="en-US"/>
        </a:p>
      </dgm:t>
    </dgm:pt>
    <dgm:pt modelId="{29BED6FD-0B55-49A2-9E5E-75C3AB8CE51B}">
      <dgm:prSet/>
      <dgm:spPr/>
      <dgm:t>
        <a:bodyPr/>
        <a:lstStyle/>
        <a:p>
          <a:r>
            <a:rPr lang="es-AR" dirty="0"/>
            <a:t>Debe recordarse, sin embargo, que rara vez la estadística dará la respuesta definitiva, debido a que su aplicación estará siempre asociada a cierto nivel de incertidumbre. </a:t>
          </a:r>
          <a:endParaRPr lang="en-US" dirty="0"/>
        </a:p>
      </dgm:t>
    </dgm:pt>
    <dgm:pt modelId="{13F0B302-8211-4E36-93D3-1E5A3E2EEAD0}" type="parTrans" cxnId="{84BD5E09-6884-46DF-9523-450439D1E884}">
      <dgm:prSet/>
      <dgm:spPr/>
      <dgm:t>
        <a:bodyPr/>
        <a:lstStyle/>
        <a:p>
          <a:endParaRPr lang="en-US"/>
        </a:p>
      </dgm:t>
    </dgm:pt>
    <dgm:pt modelId="{5508A843-4E53-4623-BE62-3BBB7ABFC7D5}" type="sibTrans" cxnId="{84BD5E09-6884-46DF-9523-450439D1E884}">
      <dgm:prSet/>
      <dgm:spPr/>
      <dgm:t>
        <a:bodyPr/>
        <a:lstStyle/>
        <a:p>
          <a:endParaRPr lang="en-US"/>
        </a:p>
      </dgm:t>
    </dgm:pt>
    <dgm:pt modelId="{A90EC8E6-BE78-4601-9A9E-7F64E0D060E8}" type="pres">
      <dgm:prSet presAssocID="{25E87A8B-5693-433C-BF9C-E302B0270C1D}" presName="hierChild1" presStyleCnt="0">
        <dgm:presLayoutVars>
          <dgm:chPref val="1"/>
          <dgm:dir/>
          <dgm:animOne val="branch"/>
          <dgm:animLvl val="lvl"/>
          <dgm:resizeHandles/>
        </dgm:presLayoutVars>
      </dgm:prSet>
      <dgm:spPr/>
    </dgm:pt>
    <dgm:pt modelId="{27AD170D-88AE-49F3-A8E2-CF578EC16EF1}" type="pres">
      <dgm:prSet presAssocID="{D167C4B7-B7F6-40DB-88B8-95BF0037AD91}" presName="hierRoot1" presStyleCnt="0"/>
      <dgm:spPr/>
    </dgm:pt>
    <dgm:pt modelId="{AAF1C318-DDD4-4050-8224-235C98DBAB0C}" type="pres">
      <dgm:prSet presAssocID="{D167C4B7-B7F6-40DB-88B8-95BF0037AD91}" presName="composite" presStyleCnt="0"/>
      <dgm:spPr/>
    </dgm:pt>
    <dgm:pt modelId="{3D6BB77B-E4EA-4223-BAE0-E686B7A9AE2E}" type="pres">
      <dgm:prSet presAssocID="{D167C4B7-B7F6-40DB-88B8-95BF0037AD91}" presName="background" presStyleLbl="node0" presStyleIdx="0" presStyleCnt="2"/>
      <dgm:spPr/>
    </dgm:pt>
    <dgm:pt modelId="{C03E17A1-8E73-4A4E-991E-386BF9847B7D}" type="pres">
      <dgm:prSet presAssocID="{D167C4B7-B7F6-40DB-88B8-95BF0037AD91}" presName="text" presStyleLbl="fgAcc0" presStyleIdx="0" presStyleCnt="2">
        <dgm:presLayoutVars>
          <dgm:chPref val="3"/>
        </dgm:presLayoutVars>
      </dgm:prSet>
      <dgm:spPr/>
    </dgm:pt>
    <dgm:pt modelId="{2CB14CFE-B6CB-4D68-9E85-B767CFD88F03}" type="pres">
      <dgm:prSet presAssocID="{D167C4B7-B7F6-40DB-88B8-95BF0037AD91}" presName="hierChild2" presStyleCnt="0"/>
      <dgm:spPr/>
    </dgm:pt>
    <dgm:pt modelId="{8189AA9F-42B8-4F9D-A7C0-54C37A28ED7E}" type="pres">
      <dgm:prSet presAssocID="{29BED6FD-0B55-49A2-9E5E-75C3AB8CE51B}" presName="hierRoot1" presStyleCnt="0"/>
      <dgm:spPr/>
    </dgm:pt>
    <dgm:pt modelId="{C2FF2E37-C25B-4702-8697-92B5B660853D}" type="pres">
      <dgm:prSet presAssocID="{29BED6FD-0B55-49A2-9E5E-75C3AB8CE51B}" presName="composite" presStyleCnt="0"/>
      <dgm:spPr/>
    </dgm:pt>
    <dgm:pt modelId="{BEFCF5DA-7595-4F5D-A57B-12D837D7F8AF}" type="pres">
      <dgm:prSet presAssocID="{29BED6FD-0B55-49A2-9E5E-75C3AB8CE51B}" presName="background" presStyleLbl="node0" presStyleIdx="1" presStyleCnt="2"/>
      <dgm:spPr/>
    </dgm:pt>
    <dgm:pt modelId="{3500FC85-F362-4C08-843D-3F0739897DBD}" type="pres">
      <dgm:prSet presAssocID="{29BED6FD-0B55-49A2-9E5E-75C3AB8CE51B}" presName="text" presStyleLbl="fgAcc0" presStyleIdx="1" presStyleCnt="2">
        <dgm:presLayoutVars>
          <dgm:chPref val="3"/>
        </dgm:presLayoutVars>
      </dgm:prSet>
      <dgm:spPr/>
    </dgm:pt>
    <dgm:pt modelId="{2C2AFDAA-FE93-4294-B974-60B18BC5CC0F}" type="pres">
      <dgm:prSet presAssocID="{29BED6FD-0B55-49A2-9E5E-75C3AB8CE51B}" presName="hierChild2" presStyleCnt="0"/>
      <dgm:spPr/>
    </dgm:pt>
  </dgm:ptLst>
  <dgm:cxnLst>
    <dgm:cxn modelId="{84BD5E09-6884-46DF-9523-450439D1E884}" srcId="{25E87A8B-5693-433C-BF9C-E302B0270C1D}" destId="{29BED6FD-0B55-49A2-9E5E-75C3AB8CE51B}" srcOrd="1" destOrd="0" parTransId="{13F0B302-8211-4E36-93D3-1E5A3E2EEAD0}" sibTransId="{5508A843-4E53-4623-BE62-3BBB7ABFC7D5}"/>
    <dgm:cxn modelId="{D4A29717-3B19-4EF1-A0B1-7F43BF6F4798}" type="presOf" srcId="{29BED6FD-0B55-49A2-9E5E-75C3AB8CE51B}" destId="{3500FC85-F362-4C08-843D-3F0739897DBD}" srcOrd="0" destOrd="0" presId="urn:microsoft.com/office/officeart/2005/8/layout/hierarchy1"/>
    <dgm:cxn modelId="{B10E1734-4C03-40FB-89A3-8B6702DF5770}" type="presOf" srcId="{25E87A8B-5693-433C-BF9C-E302B0270C1D}" destId="{A90EC8E6-BE78-4601-9A9E-7F64E0D060E8}" srcOrd="0" destOrd="0" presId="urn:microsoft.com/office/officeart/2005/8/layout/hierarchy1"/>
    <dgm:cxn modelId="{224319A9-CFC0-41E9-87CD-1C703A2B58DD}" srcId="{25E87A8B-5693-433C-BF9C-E302B0270C1D}" destId="{D167C4B7-B7F6-40DB-88B8-95BF0037AD91}" srcOrd="0" destOrd="0" parTransId="{68B0C970-80A7-4519-AA0A-6C9B77630C53}" sibTransId="{76F9016E-79E8-4CF8-A95C-E9778D434C8F}"/>
    <dgm:cxn modelId="{28DF63BA-9F45-43AD-B369-85E8FF9148F8}" type="presOf" srcId="{D167C4B7-B7F6-40DB-88B8-95BF0037AD91}" destId="{C03E17A1-8E73-4A4E-991E-386BF9847B7D}" srcOrd="0" destOrd="0" presId="urn:microsoft.com/office/officeart/2005/8/layout/hierarchy1"/>
    <dgm:cxn modelId="{FFF8E247-68DC-4C50-A7A4-7A326442CE0C}" type="presParOf" srcId="{A90EC8E6-BE78-4601-9A9E-7F64E0D060E8}" destId="{27AD170D-88AE-49F3-A8E2-CF578EC16EF1}" srcOrd="0" destOrd="0" presId="urn:microsoft.com/office/officeart/2005/8/layout/hierarchy1"/>
    <dgm:cxn modelId="{D0B58003-2C0C-4C24-A804-1B6883728F1E}" type="presParOf" srcId="{27AD170D-88AE-49F3-A8E2-CF578EC16EF1}" destId="{AAF1C318-DDD4-4050-8224-235C98DBAB0C}" srcOrd="0" destOrd="0" presId="urn:microsoft.com/office/officeart/2005/8/layout/hierarchy1"/>
    <dgm:cxn modelId="{40009AC3-7E7C-4E38-886D-0FC186D3A518}" type="presParOf" srcId="{AAF1C318-DDD4-4050-8224-235C98DBAB0C}" destId="{3D6BB77B-E4EA-4223-BAE0-E686B7A9AE2E}" srcOrd="0" destOrd="0" presId="urn:microsoft.com/office/officeart/2005/8/layout/hierarchy1"/>
    <dgm:cxn modelId="{33759ADD-9F50-4B9D-A10E-B1FBD99C0E96}" type="presParOf" srcId="{AAF1C318-DDD4-4050-8224-235C98DBAB0C}" destId="{C03E17A1-8E73-4A4E-991E-386BF9847B7D}" srcOrd="1" destOrd="0" presId="urn:microsoft.com/office/officeart/2005/8/layout/hierarchy1"/>
    <dgm:cxn modelId="{5D8D1770-8D10-402E-A6AB-50982284F4C0}" type="presParOf" srcId="{27AD170D-88AE-49F3-A8E2-CF578EC16EF1}" destId="{2CB14CFE-B6CB-4D68-9E85-B767CFD88F03}" srcOrd="1" destOrd="0" presId="urn:microsoft.com/office/officeart/2005/8/layout/hierarchy1"/>
    <dgm:cxn modelId="{0B724959-FD38-47CC-B20F-29D2DFE5374F}" type="presParOf" srcId="{A90EC8E6-BE78-4601-9A9E-7F64E0D060E8}" destId="{8189AA9F-42B8-4F9D-A7C0-54C37A28ED7E}" srcOrd="1" destOrd="0" presId="urn:microsoft.com/office/officeart/2005/8/layout/hierarchy1"/>
    <dgm:cxn modelId="{342C2E0B-6693-4F4E-8BB5-702B14244058}" type="presParOf" srcId="{8189AA9F-42B8-4F9D-A7C0-54C37A28ED7E}" destId="{C2FF2E37-C25B-4702-8697-92B5B660853D}" srcOrd="0" destOrd="0" presId="urn:microsoft.com/office/officeart/2005/8/layout/hierarchy1"/>
    <dgm:cxn modelId="{5FB71332-15FB-4F78-A492-5942EBC835D1}" type="presParOf" srcId="{C2FF2E37-C25B-4702-8697-92B5B660853D}" destId="{BEFCF5DA-7595-4F5D-A57B-12D837D7F8AF}" srcOrd="0" destOrd="0" presId="urn:microsoft.com/office/officeart/2005/8/layout/hierarchy1"/>
    <dgm:cxn modelId="{3415F0A1-094D-4F96-9F2E-FE5254B2723C}" type="presParOf" srcId="{C2FF2E37-C25B-4702-8697-92B5B660853D}" destId="{3500FC85-F362-4C08-843D-3F0739897DBD}" srcOrd="1" destOrd="0" presId="urn:microsoft.com/office/officeart/2005/8/layout/hierarchy1"/>
    <dgm:cxn modelId="{65DCA106-07DF-43E4-BA4C-ABFB23F1B8F9}" type="presParOf" srcId="{8189AA9F-42B8-4F9D-A7C0-54C37A28ED7E}" destId="{2C2AFDAA-FE93-4294-B974-60B18BC5CC0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B3F022-B983-490F-8674-B80DD0FDD96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C780AF0-BA58-4BBE-8424-92EC5E6BD05B}">
      <dgm:prSet/>
      <dgm:spPr/>
      <dgm:t>
        <a:bodyPr/>
        <a:lstStyle/>
        <a:p>
          <a:r>
            <a:rPr lang="es-AR"/>
            <a:t>La base del análisis estadístico inferencial se asienta en el concepto de que se toman datos sobre una muestra de individuos con el fin de utilizar esta información para obtener conclusiones sobre la población completa.</a:t>
          </a:r>
          <a:endParaRPr lang="en-US"/>
        </a:p>
      </dgm:t>
    </dgm:pt>
    <dgm:pt modelId="{03E3A037-C01F-4DA0-8B2A-26DDCDA477FF}" type="parTrans" cxnId="{DA96B1B1-9C4D-41F9-AFCF-93ADEA5EB98A}">
      <dgm:prSet/>
      <dgm:spPr/>
      <dgm:t>
        <a:bodyPr/>
        <a:lstStyle/>
        <a:p>
          <a:endParaRPr lang="en-US"/>
        </a:p>
      </dgm:t>
    </dgm:pt>
    <dgm:pt modelId="{B3483205-60D8-4765-BA4C-929CB928A4A2}" type="sibTrans" cxnId="{DA96B1B1-9C4D-41F9-AFCF-93ADEA5EB98A}">
      <dgm:prSet/>
      <dgm:spPr/>
      <dgm:t>
        <a:bodyPr/>
        <a:lstStyle/>
        <a:p>
          <a:endParaRPr lang="en-US"/>
        </a:p>
      </dgm:t>
    </dgm:pt>
    <dgm:pt modelId="{68F2F63C-21B0-43FE-87BE-47D01E02E371}">
      <dgm:prSet/>
      <dgm:spPr/>
      <dgm:t>
        <a:bodyPr/>
        <a:lstStyle/>
        <a:p>
          <a:r>
            <a:rPr lang="es-AR"/>
            <a:t>La forma en que las muestras son seleccionadas es de capital importancia para la validez de los análisis estadísticos realizados. </a:t>
          </a:r>
          <a:endParaRPr lang="en-US"/>
        </a:p>
      </dgm:t>
    </dgm:pt>
    <dgm:pt modelId="{C53C4AE0-B817-410F-B140-A88E13719507}" type="parTrans" cxnId="{FA0E13CD-ADE4-4641-9AAA-92F18CF9EC3A}">
      <dgm:prSet/>
      <dgm:spPr/>
      <dgm:t>
        <a:bodyPr/>
        <a:lstStyle/>
        <a:p>
          <a:endParaRPr lang="en-US"/>
        </a:p>
      </dgm:t>
    </dgm:pt>
    <dgm:pt modelId="{9C9309B2-4B25-4F53-9763-A5A131A3AAED}" type="sibTrans" cxnId="{FA0E13CD-ADE4-4641-9AAA-92F18CF9EC3A}">
      <dgm:prSet/>
      <dgm:spPr/>
      <dgm:t>
        <a:bodyPr/>
        <a:lstStyle/>
        <a:p>
          <a:endParaRPr lang="en-US"/>
        </a:p>
      </dgm:t>
    </dgm:pt>
    <dgm:pt modelId="{84C7DCD5-666A-490F-AAF8-9D8D1651C7C1}">
      <dgm:prSet/>
      <dgm:spPr/>
      <dgm:t>
        <a:bodyPr/>
        <a:lstStyle/>
        <a:p>
          <a:r>
            <a:rPr lang="es-AR"/>
            <a:t>Se toman muestras de pacientes para estudiar porque es infrecuente tener la posibilidad de estudiar a toda la población. </a:t>
          </a:r>
          <a:endParaRPr lang="en-US"/>
        </a:p>
      </dgm:t>
    </dgm:pt>
    <dgm:pt modelId="{0C3F9F72-CB22-4AD2-8B12-683FA176E56A}" type="parTrans" cxnId="{56CBF9EB-DD14-42DE-97F7-F506D99F268B}">
      <dgm:prSet/>
      <dgm:spPr/>
      <dgm:t>
        <a:bodyPr/>
        <a:lstStyle/>
        <a:p>
          <a:endParaRPr lang="en-US"/>
        </a:p>
      </dgm:t>
    </dgm:pt>
    <dgm:pt modelId="{603C3BF0-EE2C-4C53-AF42-B24009868D84}" type="sibTrans" cxnId="{56CBF9EB-DD14-42DE-97F7-F506D99F268B}">
      <dgm:prSet/>
      <dgm:spPr/>
      <dgm:t>
        <a:bodyPr/>
        <a:lstStyle/>
        <a:p>
          <a:endParaRPr lang="en-US"/>
        </a:p>
      </dgm:t>
    </dgm:pt>
    <dgm:pt modelId="{931CA508-CB5B-435A-ACDF-A19D272ED377}" type="pres">
      <dgm:prSet presAssocID="{1BB3F022-B983-490F-8674-B80DD0FDD961}" presName="linear" presStyleCnt="0">
        <dgm:presLayoutVars>
          <dgm:animLvl val="lvl"/>
          <dgm:resizeHandles val="exact"/>
        </dgm:presLayoutVars>
      </dgm:prSet>
      <dgm:spPr/>
    </dgm:pt>
    <dgm:pt modelId="{949A869A-493B-4B33-9DB1-815CF78A38B6}" type="pres">
      <dgm:prSet presAssocID="{CC780AF0-BA58-4BBE-8424-92EC5E6BD05B}" presName="parentText" presStyleLbl="node1" presStyleIdx="0" presStyleCnt="3">
        <dgm:presLayoutVars>
          <dgm:chMax val="0"/>
          <dgm:bulletEnabled val="1"/>
        </dgm:presLayoutVars>
      </dgm:prSet>
      <dgm:spPr/>
    </dgm:pt>
    <dgm:pt modelId="{3A89F8D5-C6E0-4C52-A779-7AFF3BC28D33}" type="pres">
      <dgm:prSet presAssocID="{B3483205-60D8-4765-BA4C-929CB928A4A2}" presName="spacer" presStyleCnt="0"/>
      <dgm:spPr/>
    </dgm:pt>
    <dgm:pt modelId="{FE8B23F0-83C1-43F6-96DD-F1CA88A3C12C}" type="pres">
      <dgm:prSet presAssocID="{68F2F63C-21B0-43FE-87BE-47D01E02E371}" presName="parentText" presStyleLbl="node1" presStyleIdx="1" presStyleCnt="3">
        <dgm:presLayoutVars>
          <dgm:chMax val="0"/>
          <dgm:bulletEnabled val="1"/>
        </dgm:presLayoutVars>
      </dgm:prSet>
      <dgm:spPr/>
    </dgm:pt>
    <dgm:pt modelId="{C984FD57-FD2D-4998-8C93-48AB1DFB733B}" type="pres">
      <dgm:prSet presAssocID="{9C9309B2-4B25-4F53-9763-A5A131A3AAED}" presName="spacer" presStyleCnt="0"/>
      <dgm:spPr/>
    </dgm:pt>
    <dgm:pt modelId="{430AC93B-3A2F-4D33-9805-81CF0BEE234A}" type="pres">
      <dgm:prSet presAssocID="{84C7DCD5-666A-490F-AAF8-9D8D1651C7C1}" presName="parentText" presStyleLbl="node1" presStyleIdx="2" presStyleCnt="3">
        <dgm:presLayoutVars>
          <dgm:chMax val="0"/>
          <dgm:bulletEnabled val="1"/>
        </dgm:presLayoutVars>
      </dgm:prSet>
      <dgm:spPr/>
    </dgm:pt>
  </dgm:ptLst>
  <dgm:cxnLst>
    <dgm:cxn modelId="{DA4D431D-AF9F-464D-9FF8-29A11158A293}" type="presOf" srcId="{CC780AF0-BA58-4BBE-8424-92EC5E6BD05B}" destId="{949A869A-493B-4B33-9DB1-815CF78A38B6}" srcOrd="0" destOrd="0" presId="urn:microsoft.com/office/officeart/2005/8/layout/vList2"/>
    <dgm:cxn modelId="{88B88C33-0FE7-483D-9EF1-CA7B237B5BCA}" type="presOf" srcId="{1BB3F022-B983-490F-8674-B80DD0FDD961}" destId="{931CA508-CB5B-435A-ACDF-A19D272ED377}" srcOrd="0" destOrd="0" presId="urn:microsoft.com/office/officeart/2005/8/layout/vList2"/>
    <dgm:cxn modelId="{DA96B1B1-9C4D-41F9-AFCF-93ADEA5EB98A}" srcId="{1BB3F022-B983-490F-8674-B80DD0FDD961}" destId="{CC780AF0-BA58-4BBE-8424-92EC5E6BD05B}" srcOrd="0" destOrd="0" parTransId="{03E3A037-C01F-4DA0-8B2A-26DDCDA477FF}" sibTransId="{B3483205-60D8-4765-BA4C-929CB928A4A2}"/>
    <dgm:cxn modelId="{FA0E13CD-ADE4-4641-9AAA-92F18CF9EC3A}" srcId="{1BB3F022-B983-490F-8674-B80DD0FDD961}" destId="{68F2F63C-21B0-43FE-87BE-47D01E02E371}" srcOrd="1" destOrd="0" parTransId="{C53C4AE0-B817-410F-B140-A88E13719507}" sibTransId="{9C9309B2-4B25-4F53-9763-A5A131A3AAED}"/>
    <dgm:cxn modelId="{D6DD90D5-59B7-4100-980F-505B7D8457AA}" type="presOf" srcId="{84C7DCD5-666A-490F-AAF8-9D8D1651C7C1}" destId="{430AC93B-3A2F-4D33-9805-81CF0BEE234A}" srcOrd="0" destOrd="0" presId="urn:microsoft.com/office/officeart/2005/8/layout/vList2"/>
    <dgm:cxn modelId="{56CBF9EB-DD14-42DE-97F7-F506D99F268B}" srcId="{1BB3F022-B983-490F-8674-B80DD0FDD961}" destId="{84C7DCD5-666A-490F-AAF8-9D8D1651C7C1}" srcOrd="2" destOrd="0" parTransId="{0C3F9F72-CB22-4AD2-8B12-683FA176E56A}" sibTransId="{603C3BF0-EE2C-4C53-AF42-B24009868D84}"/>
    <dgm:cxn modelId="{A99520EC-9A6E-4B60-ACEB-ED116AD35196}" type="presOf" srcId="{68F2F63C-21B0-43FE-87BE-47D01E02E371}" destId="{FE8B23F0-83C1-43F6-96DD-F1CA88A3C12C}" srcOrd="0" destOrd="0" presId="urn:microsoft.com/office/officeart/2005/8/layout/vList2"/>
    <dgm:cxn modelId="{4C716ACB-379D-41F5-A297-5321BE7AE109}" type="presParOf" srcId="{931CA508-CB5B-435A-ACDF-A19D272ED377}" destId="{949A869A-493B-4B33-9DB1-815CF78A38B6}" srcOrd="0" destOrd="0" presId="urn:microsoft.com/office/officeart/2005/8/layout/vList2"/>
    <dgm:cxn modelId="{1A054C46-A492-4691-BFE3-CD705718B049}" type="presParOf" srcId="{931CA508-CB5B-435A-ACDF-A19D272ED377}" destId="{3A89F8D5-C6E0-4C52-A779-7AFF3BC28D33}" srcOrd="1" destOrd="0" presId="urn:microsoft.com/office/officeart/2005/8/layout/vList2"/>
    <dgm:cxn modelId="{5100E5E3-E8B9-4124-AA78-B2CF33160831}" type="presParOf" srcId="{931CA508-CB5B-435A-ACDF-A19D272ED377}" destId="{FE8B23F0-83C1-43F6-96DD-F1CA88A3C12C}" srcOrd="2" destOrd="0" presId="urn:microsoft.com/office/officeart/2005/8/layout/vList2"/>
    <dgm:cxn modelId="{C796C76A-FF63-4427-B0A4-40D209F6CCF1}" type="presParOf" srcId="{931CA508-CB5B-435A-ACDF-A19D272ED377}" destId="{C984FD57-FD2D-4998-8C93-48AB1DFB733B}" srcOrd="3" destOrd="0" presId="urn:microsoft.com/office/officeart/2005/8/layout/vList2"/>
    <dgm:cxn modelId="{58972859-871C-4FA0-B487-6657D66F6A30}" type="presParOf" srcId="{931CA508-CB5B-435A-ACDF-A19D272ED377}" destId="{430AC93B-3A2F-4D33-9805-81CF0BEE234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1D90C-7401-4ADE-A6DA-E70AF46B6F53}"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636B98E6-448F-4821-827C-8A977998CD2A}">
      <dgm:prSet/>
      <dgm:spPr/>
      <dgm:t>
        <a:bodyPr/>
        <a:lstStyle/>
        <a:p>
          <a:r>
            <a:rPr lang="es-AR"/>
            <a:t>Usualmente, no es posible contabilizar o identificar a todos los miembros de una población pero, de cualquier manera, la muestra permitirá realizar inferencias sobre ella, si es representativa.</a:t>
          </a:r>
          <a:endParaRPr lang="en-US"/>
        </a:p>
      </dgm:t>
    </dgm:pt>
    <dgm:pt modelId="{AFDDA73B-F387-435E-B21C-FA8DE98123D4}" type="parTrans" cxnId="{BC8BDBDA-0542-471A-8ECC-FD246F3485AB}">
      <dgm:prSet/>
      <dgm:spPr/>
      <dgm:t>
        <a:bodyPr/>
        <a:lstStyle/>
        <a:p>
          <a:endParaRPr lang="en-US"/>
        </a:p>
      </dgm:t>
    </dgm:pt>
    <dgm:pt modelId="{050A88BC-4CA2-40AB-BA07-6B0CE1006C3D}" type="sibTrans" cxnId="{BC8BDBDA-0542-471A-8ECC-FD246F3485AB}">
      <dgm:prSet/>
      <dgm:spPr/>
      <dgm:t>
        <a:bodyPr/>
        <a:lstStyle/>
        <a:p>
          <a:endParaRPr lang="en-US"/>
        </a:p>
      </dgm:t>
    </dgm:pt>
    <dgm:pt modelId="{7AA6203C-4B4A-4EA2-A5D1-DE87F5D6C6ED}">
      <dgm:prSet/>
      <dgm:spPr/>
      <dgm:t>
        <a:bodyPr/>
        <a:lstStyle/>
        <a:p>
          <a:r>
            <a:rPr lang="es-AR"/>
            <a:t>Por ejemplo, un estudio sobre el efecto de una nueva droga en una muestra representativa permitirá estimar los posibles beneficios de la droga en futuros pacientes, aun en los no presentes en la muestra o en la población actual.</a:t>
          </a:r>
          <a:endParaRPr lang="en-US"/>
        </a:p>
      </dgm:t>
    </dgm:pt>
    <dgm:pt modelId="{5CAE711A-F2DE-4AAA-89B3-27BDE2E6D66C}" type="parTrans" cxnId="{5CCC549A-AD48-427C-BC23-67C5A88FF99C}">
      <dgm:prSet/>
      <dgm:spPr/>
      <dgm:t>
        <a:bodyPr/>
        <a:lstStyle/>
        <a:p>
          <a:endParaRPr lang="en-US"/>
        </a:p>
      </dgm:t>
    </dgm:pt>
    <dgm:pt modelId="{2C843964-C54F-4C65-8478-0747FFFF2FF7}" type="sibTrans" cxnId="{5CCC549A-AD48-427C-BC23-67C5A88FF99C}">
      <dgm:prSet/>
      <dgm:spPr/>
      <dgm:t>
        <a:bodyPr/>
        <a:lstStyle/>
        <a:p>
          <a:endParaRPr lang="en-US"/>
        </a:p>
      </dgm:t>
    </dgm:pt>
    <dgm:pt modelId="{4530057D-4CBF-48BE-8B7A-FB381C182452}" type="pres">
      <dgm:prSet presAssocID="{BB81D90C-7401-4ADE-A6DA-E70AF46B6F53}" presName="hierChild1" presStyleCnt="0">
        <dgm:presLayoutVars>
          <dgm:chPref val="1"/>
          <dgm:dir/>
          <dgm:animOne val="branch"/>
          <dgm:animLvl val="lvl"/>
          <dgm:resizeHandles/>
        </dgm:presLayoutVars>
      </dgm:prSet>
      <dgm:spPr/>
    </dgm:pt>
    <dgm:pt modelId="{E606FF57-1892-4AF7-BE91-4065E06DF78C}" type="pres">
      <dgm:prSet presAssocID="{636B98E6-448F-4821-827C-8A977998CD2A}" presName="hierRoot1" presStyleCnt="0"/>
      <dgm:spPr/>
    </dgm:pt>
    <dgm:pt modelId="{146531A6-6FA9-42A2-9086-9130DEA4F49F}" type="pres">
      <dgm:prSet presAssocID="{636B98E6-448F-4821-827C-8A977998CD2A}" presName="composite" presStyleCnt="0"/>
      <dgm:spPr/>
    </dgm:pt>
    <dgm:pt modelId="{58D07EC6-C7A9-4AEB-A5D2-496ACEF26CB9}" type="pres">
      <dgm:prSet presAssocID="{636B98E6-448F-4821-827C-8A977998CD2A}" presName="background" presStyleLbl="node0" presStyleIdx="0" presStyleCnt="2"/>
      <dgm:spPr/>
    </dgm:pt>
    <dgm:pt modelId="{B24077BB-01CE-45E2-8669-EB7DCFD1FA76}" type="pres">
      <dgm:prSet presAssocID="{636B98E6-448F-4821-827C-8A977998CD2A}" presName="text" presStyleLbl="fgAcc0" presStyleIdx="0" presStyleCnt="2">
        <dgm:presLayoutVars>
          <dgm:chPref val="3"/>
        </dgm:presLayoutVars>
      </dgm:prSet>
      <dgm:spPr/>
    </dgm:pt>
    <dgm:pt modelId="{DA8876A5-B839-41C4-83E6-9216AEC4A780}" type="pres">
      <dgm:prSet presAssocID="{636B98E6-448F-4821-827C-8A977998CD2A}" presName="hierChild2" presStyleCnt="0"/>
      <dgm:spPr/>
    </dgm:pt>
    <dgm:pt modelId="{548B1F0D-E9BB-4FCA-A894-20DBB61D8E00}" type="pres">
      <dgm:prSet presAssocID="{7AA6203C-4B4A-4EA2-A5D1-DE87F5D6C6ED}" presName="hierRoot1" presStyleCnt="0"/>
      <dgm:spPr/>
    </dgm:pt>
    <dgm:pt modelId="{D9821900-0890-44F0-9412-8818A573AB6D}" type="pres">
      <dgm:prSet presAssocID="{7AA6203C-4B4A-4EA2-A5D1-DE87F5D6C6ED}" presName="composite" presStyleCnt="0"/>
      <dgm:spPr/>
    </dgm:pt>
    <dgm:pt modelId="{A3A8A815-2578-44F1-B30D-873C652D3161}" type="pres">
      <dgm:prSet presAssocID="{7AA6203C-4B4A-4EA2-A5D1-DE87F5D6C6ED}" presName="background" presStyleLbl="node0" presStyleIdx="1" presStyleCnt="2"/>
      <dgm:spPr/>
    </dgm:pt>
    <dgm:pt modelId="{05E6417E-01DC-4D53-97CE-64B519E43539}" type="pres">
      <dgm:prSet presAssocID="{7AA6203C-4B4A-4EA2-A5D1-DE87F5D6C6ED}" presName="text" presStyleLbl="fgAcc0" presStyleIdx="1" presStyleCnt="2">
        <dgm:presLayoutVars>
          <dgm:chPref val="3"/>
        </dgm:presLayoutVars>
      </dgm:prSet>
      <dgm:spPr/>
    </dgm:pt>
    <dgm:pt modelId="{BBF23BA6-B7AB-48D0-B8E3-D37419045820}" type="pres">
      <dgm:prSet presAssocID="{7AA6203C-4B4A-4EA2-A5D1-DE87F5D6C6ED}" presName="hierChild2" presStyleCnt="0"/>
      <dgm:spPr/>
    </dgm:pt>
  </dgm:ptLst>
  <dgm:cxnLst>
    <dgm:cxn modelId="{A058D32A-9439-4A4E-B587-C5164D42BCCF}" type="presOf" srcId="{7AA6203C-4B4A-4EA2-A5D1-DE87F5D6C6ED}" destId="{05E6417E-01DC-4D53-97CE-64B519E43539}" srcOrd="0" destOrd="0" presId="urn:microsoft.com/office/officeart/2005/8/layout/hierarchy1"/>
    <dgm:cxn modelId="{C3DE3E8E-D198-4F53-9E8B-08006FE2FC47}" type="presOf" srcId="{BB81D90C-7401-4ADE-A6DA-E70AF46B6F53}" destId="{4530057D-4CBF-48BE-8B7A-FB381C182452}" srcOrd="0" destOrd="0" presId="urn:microsoft.com/office/officeart/2005/8/layout/hierarchy1"/>
    <dgm:cxn modelId="{5CCC549A-AD48-427C-BC23-67C5A88FF99C}" srcId="{BB81D90C-7401-4ADE-A6DA-E70AF46B6F53}" destId="{7AA6203C-4B4A-4EA2-A5D1-DE87F5D6C6ED}" srcOrd="1" destOrd="0" parTransId="{5CAE711A-F2DE-4AAA-89B3-27BDE2E6D66C}" sibTransId="{2C843964-C54F-4C65-8478-0747FFFF2FF7}"/>
    <dgm:cxn modelId="{459C329C-1782-4EC7-8994-D96C986CE8B2}" type="presOf" srcId="{636B98E6-448F-4821-827C-8A977998CD2A}" destId="{B24077BB-01CE-45E2-8669-EB7DCFD1FA76}" srcOrd="0" destOrd="0" presId="urn:microsoft.com/office/officeart/2005/8/layout/hierarchy1"/>
    <dgm:cxn modelId="{BC8BDBDA-0542-471A-8ECC-FD246F3485AB}" srcId="{BB81D90C-7401-4ADE-A6DA-E70AF46B6F53}" destId="{636B98E6-448F-4821-827C-8A977998CD2A}" srcOrd="0" destOrd="0" parTransId="{AFDDA73B-F387-435E-B21C-FA8DE98123D4}" sibTransId="{050A88BC-4CA2-40AB-BA07-6B0CE1006C3D}"/>
    <dgm:cxn modelId="{4D54376D-A0D8-42B2-ABFF-E4FFA1177D80}" type="presParOf" srcId="{4530057D-4CBF-48BE-8B7A-FB381C182452}" destId="{E606FF57-1892-4AF7-BE91-4065E06DF78C}" srcOrd="0" destOrd="0" presId="urn:microsoft.com/office/officeart/2005/8/layout/hierarchy1"/>
    <dgm:cxn modelId="{04C89BAA-948C-485A-B4CC-C7F61CC4AC02}" type="presParOf" srcId="{E606FF57-1892-4AF7-BE91-4065E06DF78C}" destId="{146531A6-6FA9-42A2-9086-9130DEA4F49F}" srcOrd="0" destOrd="0" presId="urn:microsoft.com/office/officeart/2005/8/layout/hierarchy1"/>
    <dgm:cxn modelId="{45825404-71F9-46EF-8301-8E3E59A1156F}" type="presParOf" srcId="{146531A6-6FA9-42A2-9086-9130DEA4F49F}" destId="{58D07EC6-C7A9-4AEB-A5D2-496ACEF26CB9}" srcOrd="0" destOrd="0" presId="urn:microsoft.com/office/officeart/2005/8/layout/hierarchy1"/>
    <dgm:cxn modelId="{FE73F3D9-1AFB-423C-98B9-D6DC33D5089A}" type="presParOf" srcId="{146531A6-6FA9-42A2-9086-9130DEA4F49F}" destId="{B24077BB-01CE-45E2-8669-EB7DCFD1FA76}" srcOrd="1" destOrd="0" presId="urn:microsoft.com/office/officeart/2005/8/layout/hierarchy1"/>
    <dgm:cxn modelId="{3C34809B-4F99-443F-98DF-378B9396B615}" type="presParOf" srcId="{E606FF57-1892-4AF7-BE91-4065E06DF78C}" destId="{DA8876A5-B839-41C4-83E6-9216AEC4A780}" srcOrd="1" destOrd="0" presId="urn:microsoft.com/office/officeart/2005/8/layout/hierarchy1"/>
    <dgm:cxn modelId="{9981F8AB-B4CD-4A6C-A988-D3458A52F147}" type="presParOf" srcId="{4530057D-4CBF-48BE-8B7A-FB381C182452}" destId="{548B1F0D-E9BB-4FCA-A894-20DBB61D8E00}" srcOrd="1" destOrd="0" presId="urn:microsoft.com/office/officeart/2005/8/layout/hierarchy1"/>
    <dgm:cxn modelId="{5DC6F31C-7D67-427F-B672-D7B28950E81C}" type="presParOf" srcId="{548B1F0D-E9BB-4FCA-A894-20DBB61D8E00}" destId="{D9821900-0890-44F0-9412-8818A573AB6D}" srcOrd="0" destOrd="0" presId="urn:microsoft.com/office/officeart/2005/8/layout/hierarchy1"/>
    <dgm:cxn modelId="{091C71B8-32D3-4DCF-B5E0-0F328692560F}" type="presParOf" srcId="{D9821900-0890-44F0-9412-8818A573AB6D}" destId="{A3A8A815-2578-44F1-B30D-873C652D3161}" srcOrd="0" destOrd="0" presId="urn:microsoft.com/office/officeart/2005/8/layout/hierarchy1"/>
    <dgm:cxn modelId="{9E2F1BE9-F392-4DC9-BAC3-6CEB93663D51}" type="presParOf" srcId="{D9821900-0890-44F0-9412-8818A573AB6D}" destId="{05E6417E-01DC-4D53-97CE-64B519E43539}" srcOrd="1" destOrd="0" presId="urn:microsoft.com/office/officeart/2005/8/layout/hierarchy1"/>
    <dgm:cxn modelId="{43FF280E-A3E2-48C2-8552-777225299670}" type="presParOf" srcId="{548B1F0D-E9BB-4FCA-A894-20DBB61D8E00}" destId="{BBF23BA6-B7AB-48D0-B8E3-D3741904582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C3BC31-029D-4017-8F16-86B1FB0F584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14033D8-7A48-4380-958F-9581BA76D30A}">
      <dgm:prSet/>
      <dgm:spPr/>
      <dgm:t>
        <a:bodyPr/>
        <a:lstStyle/>
        <a:p>
          <a:r>
            <a:rPr lang="es-ES_tradnl"/>
            <a:t>La distribución normal es unimodal y simétrica</a:t>
          </a:r>
          <a:endParaRPr lang="en-US"/>
        </a:p>
      </dgm:t>
    </dgm:pt>
    <dgm:pt modelId="{CFA77F7F-4D2B-4711-8DD6-A7B9D8241CB7}" type="parTrans" cxnId="{DEA04175-A696-48DB-950E-A961D6AEAAED}">
      <dgm:prSet/>
      <dgm:spPr/>
      <dgm:t>
        <a:bodyPr/>
        <a:lstStyle/>
        <a:p>
          <a:endParaRPr lang="en-US"/>
        </a:p>
      </dgm:t>
    </dgm:pt>
    <dgm:pt modelId="{B19657E6-E39D-42BC-84BB-2279A32177BE}" type="sibTrans" cxnId="{DEA04175-A696-48DB-950E-A961D6AEAAED}">
      <dgm:prSet/>
      <dgm:spPr/>
      <dgm:t>
        <a:bodyPr/>
        <a:lstStyle/>
        <a:p>
          <a:endParaRPr lang="en-US"/>
        </a:p>
      </dgm:t>
    </dgm:pt>
    <dgm:pt modelId="{2C639DCB-0BF8-40FD-BEAF-008CDE4EF8AC}">
      <dgm:prSet/>
      <dgm:spPr/>
      <dgm:t>
        <a:bodyPr/>
        <a:lstStyle/>
        <a:p>
          <a:r>
            <a:rPr lang="es-ES_tradnl"/>
            <a:t>La media  (</a:t>
          </a:r>
          <a:r>
            <a:rPr lang="el-GR"/>
            <a:t>μ</a:t>
          </a:r>
          <a:r>
            <a:rPr lang="es-ES_tradnl"/>
            <a:t>) es el punto por el que pasa el eje de simetría</a:t>
          </a:r>
          <a:endParaRPr lang="en-US"/>
        </a:p>
      </dgm:t>
    </dgm:pt>
    <dgm:pt modelId="{269D13B6-47EC-4208-BC9E-B82BAECC71EF}" type="parTrans" cxnId="{788571BC-F4F0-4167-93BA-A2DF2411C0D2}">
      <dgm:prSet/>
      <dgm:spPr/>
      <dgm:t>
        <a:bodyPr/>
        <a:lstStyle/>
        <a:p>
          <a:endParaRPr lang="en-US"/>
        </a:p>
      </dgm:t>
    </dgm:pt>
    <dgm:pt modelId="{4A70387D-698B-4426-8869-F031F9442C2C}" type="sibTrans" cxnId="{788571BC-F4F0-4167-93BA-A2DF2411C0D2}">
      <dgm:prSet/>
      <dgm:spPr/>
      <dgm:t>
        <a:bodyPr/>
        <a:lstStyle/>
        <a:p>
          <a:endParaRPr lang="en-US"/>
        </a:p>
      </dgm:t>
    </dgm:pt>
    <dgm:pt modelId="{517F6965-A16F-4CA6-9855-85C7E36CD676}">
      <dgm:prSet/>
      <dgm:spPr/>
      <dgm:t>
        <a:bodyPr/>
        <a:lstStyle/>
        <a:p>
          <a:r>
            <a:rPr lang="es-ES_tradnl"/>
            <a:t>La desviación estándar (</a:t>
          </a:r>
          <a:r>
            <a:rPr lang="el-GR"/>
            <a:t>σ</a:t>
          </a:r>
          <a:r>
            <a:rPr lang="es-ES_tradnl"/>
            <a:t>) es la distancia entre el eje de simetría y el punto donde cambia la curvatura.</a:t>
          </a:r>
          <a:endParaRPr lang="en-US"/>
        </a:p>
      </dgm:t>
    </dgm:pt>
    <dgm:pt modelId="{4576FF9E-E148-4B57-83A0-266DCED62E91}" type="parTrans" cxnId="{BEDB2DF1-A3A2-4760-9BF8-CD77CD921EB0}">
      <dgm:prSet/>
      <dgm:spPr/>
      <dgm:t>
        <a:bodyPr/>
        <a:lstStyle/>
        <a:p>
          <a:endParaRPr lang="en-US"/>
        </a:p>
      </dgm:t>
    </dgm:pt>
    <dgm:pt modelId="{5046864F-FBAD-4EAC-9311-563C0BDFFD52}" type="sibTrans" cxnId="{BEDB2DF1-A3A2-4760-9BF8-CD77CD921EB0}">
      <dgm:prSet/>
      <dgm:spPr/>
      <dgm:t>
        <a:bodyPr/>
        <a:lstStyle/>
        <a:p>
          <a:endParaRPr lang="en-US"/>
        </a:p>
      </dgm:t>
    </dgm:pt>
    <dgm:pt modelId="{967F2583-2DF6-4F31-97D1-11F89DC6E57E}">
      <dgm:prSet/>
      <dgm:spPr/>
      <dgm:t>
        <a:bodyPr/>
        <a:lstStyle/>
        <a:p>
          <a:r>
            <a:rPr lang="es-ES_tradnl"/>
            <a:t>El área bajo la curva es igual a 1</a:t>
          </a:r>
          <a:endParaRPr lang="en-US"/>
        </a:p>
      </dgm:t>
    </dgm:pt>
    <dgm:pt modelId="{ED7CB7F0-9DDB-4DAF-A531-E353DFA89D9F}" type="parTrans" cxnId="{6E65A9C4-8EC5-4260-B9F9-3F6711CA5AB2}">
      <dgm:prSet/>
      <dgm:spPr/>
      <dgm:t>
        <a:bodyPr/>
        <a:lstStyle/>
        <a:p>
          <a:endParaRPr lang="en-US"/>
        </a:p>
      </dgm:t>
    </dgm:pt>
    <dgm:pt modelId="{FFB2F195-70D8-4587-B4EB-E01735A3A2C2}" type="sibTrans" cxnId="{6E65A9C4-8EC5-4260-B9F9-3F6711CA5AB2}">
      <dgm:prSet/>
      <dgm:spPr/>
      <dgm:t>
        <a:bodyPr/>
        <a:lstStyle/>
        <a:p>
          <a:endParaRPr lang="en-US"/>
        </a:p>
      </dgm:t>
    </dgm:pt>
    <dgm:pt modelId="{C045D2A0-9698-49E2-AA9A-BEDD41FE39BA}" type="pres">
      <dgm:prSet presAssocID="{C0C3BC31-029D-4017-8F16-86B1FB0F5845}" presName="root" presStyleCnt="0">
        <dgm:presLayoutVars>
          <dgm:dir/>
          <dgm:resizeHandles val="exact"/>
        </dgm:presLayoutVars>
      </dgm:prSet>
      <dgm:spPr/>
    </dgm:pt>
    <dgm:pt modelId="{DF93A22A-C593-4334-B430-4637CF605017}" type="pres">
      <dgm:prSet presAssocID="{A14033D8-7A48-4380-958F-9581BA76D30A}" presName="compNode" presStyleCnt="0"/>
      <dgm:spPr/>
    </dgm:pt>
    <dgm:pt modelId="{F481C191-33E9-4410-B803-9E55E22AF970}" type="pres">
      <dgm:prSet presAssocID="{A14033D8-7A48-4380-958F-9581BA76D30A}" presName="bgRect" presStyleLbl="bgShp" presStyleIdx="0" presStyleCnt="4"/>
      <dgm:spPr/>
    </dgm:pt>
    <dgm:pt modelId="{E5FD90ED-ADF1-438A-BE94-484F175EF8BE}" type="pres">
      <dgm:prSet presAssocID="{A14033D8-7A48-4380-958F-9581BA76D30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eleton"/>
        </a:ext>
      </dgm:extLst>
    </dgm:pt>
    <dgm:pt modelId="{B2D7D502-64BE-4A8B-8696-7235EFCC47CC}" type="pres">
      <dgm:prSet presAssocID="{A14033D8-7A48-4380-958F-9581BA76D30A}" presName="spaceRect" presStyleCnt="0"/>
      <dgm:spPr/>
    </dgm:pt>
    <dgm:pt modelId="{816050CE-D3AD-482C-A7BE-F181547D4E87}" type="pres">
      <dgm:prSet presAssocID="{A14033D8-7A48-4380-958F-9581BA76D30A}" presName="parTx" presStyleLbl="revTx" presStyleIdx="0" presStyleCnt="4">
        <dgm:presLayoutVars>
          <dgm:chMax val="0"/>
          <dgm:chPref val="0"/>
        </dgm:presLayoutVars>
      </dgm:prSet>
      <dgm:spPr/>
    </dgm:pt>
    <dgm:pt modelId="{163CBE2C-702A-46AD-AFCB-3D192CA77984}" type="pres">
      <dgm:prSet presAssocID="{B19657E6-E39D-42BC-84BB-2279A32177BE}" presName="sibTrans" presStyleCnt="0"/>
      <dgm:spPr/>
    </dgm:pt>
    <dgm:pt modelId="{2D28B983-A911-4FB1-8602-62FCE030C561}" type="pres">
      <dgm:prSet presAssocID="{2C639DCB-0BF8-40FD-BEAF-008CDE4EF8AC}" presName="compNode" presStyleCnt="0"/>
      <dgm:spPr/>
    </dgm:pt>
    <dgm:pt modelId="{4656E64C-3982-45D3-AC08-EA907F4866F6}" type="pres">
      <dgm:prSet presAssocID="{2C639DCB-0BF8-40FD-BEAF-008CDE4EF8AC}" presName="bgRect" presStyleLbl="bgShp" presStyleIdx="1" presStyleCnt="4"/>
      <dgm:spPr/>
    </dgm:pt>
    <dgm:pt modelId="{BF946F1B-346A-4D4C-B943-E96166BA0A56}" type="pres">
      <dgm:prSet presAssocID="{2C639DCB-0BF8-40FD-BEAF-008CDE4EF8A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352D836F-2B41-4063-8892-4C51CBCFA45D}" type="pres">
      <dgm:prSet presAssocID="{2C639DCB-0BF8-40FD-BEAF-008CDE4EF8AC}" presName="spaceRect" presStyleCnt="0"/>
      <dgm:spPr/>
    </dgm:pt>
    <dgm:pt modelId="{FE1A6378-94F3-47BA-9374-61585040F936}" type="pres">
      <dgm:prSet presAssocID="{2C639DCB-0BF8-40FD-BEAF-008CDE4EF8AC}" presName="parTx" presStyleLbl="revTx" presStyleIdx="1" presStyleCnt="4">
        <dgm:presLayoutVars>
          <dgm:chMax val="0"/>
          <dgm:chPref val="0"/>
        </dgm:presLayoutVars>
      </dgm:prSet>
      <dgm:spPr/>
    </dgm:pt>
    <dgm:pt modelId="{E3B5A41C-A5F1-4643-ABA7-E3B581AD1BCF}" type="pres">
      <dgm:prSet presAssocID="{4A70387D-698B-4426-8869-F031F9442C2C}" presName="sibTrans" presStyleCnt="0"/>
      <dgm:spPr/>
    </dgm:pt>
    <dgm:pt modelId="{A9FF2CDD-B91A-4509-AE9A-D4B1191157F5}" type="pres">
      <dgm:prSet presAssocID="{517F6965-A16F-4CA6-9855-85C7E36CD676}" presName="compNode" presStyleCnt="0"/>
      <dgm:spPr/>
    </dgm:pt>
    <dgm:pt modelId="{7EA84C0C-1763-44F2-A055-309D4CCD1AD5}" type="pres">
      <dgm:prSet presAssocID="{517F6965-A16F-4CA6-9855-85C7E36CD676}" presName="bgRect" presStyleLbl="bgShp" presStyleIdx="2" presStyleCnt="4"/>
      <dgm:spPr/>
    </dgm:pt>
    <dgm:pt modelId="{6213FCAE-F6D5-4F49-A6A3-AAA9BBAA4DC1}" type="pres">
      <dgm:prSet presAssocID="{517F6965-A16F-4CA6-9855-85C7E36CD6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48039E33-850E-4B42-9906-9528E0182F0B}" type="pres">
      <dgm:prSet presAssocID="{517F6965-A16F-4CA6-9855-85C7E36CD676}" presName="spaceRect" presStyleCnt="0"/>
      <dgm:spPr/>
    </dgm:pt>
    <dgm:pt modelId="{88D2AB1D-AE6E-4FA5-8C27-2B8861A7218F}" type="pres">
      <dgm:prSet presAssocID="{517F6965-A16F-4CA6-9855-85C7E36CD676}" presName="parTx" presStyleLbl="revTx" presStyleIdx="2" presStyleCnt="4">
        <dgm:presLayoutVars>
          <dgm:chMax val="0"/>
          <dgm:chPref val="0"/>
        </dgm:presLayoutVars>
      </dgm:prSet>
      <dgm:spPr/>
    </dgm:pt>
    <dgm:pt modelId="{825EC22B-1547-432F-9246-D6041A7953DF}" type="pres">
      <dgm:prSet presAssocID="{5046864F-FBAD-4EAC-9311-563C0BDFFD52}" presName="sibTrans" presStyleCnt="0"/>
      <dgm:spPr/>
    </dgm:pt>
    <dgm:pt modelId="{0DB6CF2B-CDAB-48F8-976E-B8D67E30A341}" type="pres">
      <dgm:prSet presAssocID="{967F2583-2DF6-4F31-97D1-11F89DC6E57E}" presName="compNode" presStyleCnt="0"/>
      <dgm:spPr/>
    </dgm:pt>
    <dgm:pt modelId="{9AFD01BA-CC97-46C1-914E-77FCA6BA9924}" type="pres">
      <dgm:prSet presAssocID="{967F2583-2DF6-4F31-97D1-11F89DC6E57E}" presName="bgRect" presStyleLbl="bgShp" presStyleIdx="3" presStyleCnt="4"/>
      <dgm:spPr/>
    </dgm:pt>
    <dgm:pt modelId="{3849C954-DE9B-4007-A634-DD10FC49D307}" type="pres">
      <dgm:prSet presAssocID="{967F2583-2DF6-4F31-97D1-11F89DC6E5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rmalDistribution"/>
        </a:ext>
      </dgm:extLst>
    </dgm:pt>
    <dgm:pt modelId="{280525F1-34A9-4705-A096-2167777A5D60}" type="pres">
      <dgm:prSet presAssocID="{967F2583-2DF6-4F31-97D1-11F89DC6E57E}" presName="spaceRect" presStyleCnt="0"/>
      <dgm:spPr/>
    </dgm:pt>
    <dgm:pt modelId="{8576661D-EC98-497D-816F-3C43D43775C2}" type="pres">
      <dgm:prSet presAssocID="{967F2583-2DF6-4F31-97D1-11F89DC6E57E}" presName="parTx" presStyleLbl="revTx" presStyleIdx="3" presStyleCnt="4">
        <dgm:presLayoutVars>
          <dgm:chMax val="0"/>
          <dgm:chPref val="0"/>
        </dgm:presLayoutVars>
      </dgm:prSet>
      <dgm:spPr/>
    </dgm:pt>
  </dgm:ptLst>
  <dgm:cxnLst>
    <dgm:cxn modelId="{916AA028-68CF-4CB2-BDAE-49A13DDFC412}" type="presOf" srcId="{2C639DCB-0BF8-40FD-BEAF-008CDE4EF8AC}" destId="{FE1A6378-94F3-47BA-9374-61585040F936}" srcOrd="0" destOrd="0" presId="urn:microsoft.com/office/officeart/2018/2/layout/IconVerticalSolidList"/>
    <dgm:cxn modelId="{12B5E83F-14DB-481A-A358-2469FA8D5A4C}" type="presOf" srcId="{517F6965-A16F-4CA6-9855-85C7E36CD676}" destId="{88D2AB1D-AE6E-4FA5-8C27-2B8861A7218F}" srcOrd="0" destOrd="0" presId="urn:microsoft.com/office/officeart/2018/2/layout/IconVerticalSolidList"/>
    <dgm:cxn modelId="{DE5BA663-5984-4CF9-9C74-153C73725634}" type="presOf" srcId="{C0C3BC31-029D-4017-8F16-86B1FB0F5845}" destId="{C045D2A0-9698-49E2-AA9A-BEDD41FE39BA}" srcOrd="0" destOrd="0" presId="urn:microsoft.com/office/officeart/2018/2/layout/IconVerticalSolidList"/>
    <dgm:cxn modelId="{DEA04175-A696-48DB-950E-A961D6AEAAED}" srcId="{C0C3BC31-029D-4017-8F16-86B1FB0F5845}" destId="{A14033D8-7A48-4380-958F-9581BA76D30A}" srcOrd="0" destOrd="0" parTransId="{CFA77F7F-4D2B-4711-8DD6-A7B9D8241CB7}" sibTransId="{B19657E6-E39D-42BC-84BB-2279A32177BE}"/>
    <dgm:cxn modelId="{6F8A8197-16AB-406E-A732-083196C56F06}" type="presOf" srcId="{A14033D8-7A48-4380-958F-9581BA76D30A}" destId="{816050CE-D3AD-482C-A7BE-F181547D4E87}" srcOrd="0" destOrd="0" presId="urn:microsoft.com/office/officeart/2018/2/layout/IconVerticalSolidList"/>
    <dgm:cxn modelId="{788571BC-F4F0-4167-93BA-A2DF2411C0D2}" srcId="{C0C3BC31-029D-4017-8F16-86B1FB0F5845}" destId="{2C639DCB-0BF8-40FD-BEAF-008CDE4EF8AC}" srcOrd="1" destOrd="0" parTransId="{269D13B6-47EC-4208-BC9E-B82BAECC71EF}" sibTransId="{4A70387D-698B-4426-8869-F031F9442C2C}"/>
    <dgm:cxn modelId="{6E65A9C4-8EC5-4260-B9F9-3F6711CA5AB2}" srcId="{C0C3BC31-029D-4017-8F16-86B1FB0F5845}" destId="{967F2583-2DF6-4F31-97D1-11F89DC6E57E}" srcOrd="3" destOrd="0" parTransId="{ED7CB7F0-9DDB-4DAF-A531-E353DFA89D9F}" sibTransId="{FFB2F195-70D8-4587-B4EB-E01735A3A2C2}"/>
    <dgm:cxn modelId="{99BACADA-43AB-48FC-ADBB-37E0D5582F47}" type="presOf" srcId="{967F2583-2DF6-4F31-97D1-11F89DC6E57E}" destId="{8576661D-EC98-497D-816F-3C43D43775C2}" srcOrd="0" destOrd="0" presId="urn:microsoft.com/office/officeart/2018/2/layout/IconVerticalSolidList"/>
    <dgm:cxn modelId="{BEDB2DF1-A3A2-4760-9BF8-CD77CD921EB0}" srcId="{C0C3BC31-029D-4017-8F16-86B1FB0F5845}" destId="{517F6965-A16F-4CA6-9855-85C7E36CD676}" srcOrd="2" destOrd="0" parTransId="{4576FF9E-E148-4B57-83A0-266DCED62E91}" sibTransId="{5046864F-FBAD-4EAC-9311-563C0BDFFD52}"/>
    <dgm:cxn modelId="{4637E911-2276-4024-83F2-72BEFB9E7830}" type="presParOf" srcId="{C045D2A0-9698-49E2-AA9A-BEDD41FE39BA}" destId="{DF93A22A-C593-4334-B430-4637CF605017}" srcOrd="0" destOrd="0" presId="urn:microsoft.com/office/officeart/2018/2/layout/IconVerticalSolidList"/>
    <dgm:cxn modelId="{E0126359-6D2F-400E-9216-77A80C84F2AF}" type="presParOf" srcId="{DF93A22A-C593-4334-B430-4637CF605017}" destId="{F481C191-33E9-4410-B803-9E55E22AF970}" srcOrd="0" destOrd="0" presId="urn:microsoft.com/office/officeart/2018/2/layout/IconVerticalSolidList"/>
    <dgm:cxn modelId="{45782C69-8F92-455A-90C5-4F1362301585}" type="presParOf" srcId="{DF93A22A-C593-4334-B430-4637CF605017}" destId="{E5FD90ED-ADF1-438A-BE94-484F175EF8BE}" srcOrd="1" destOrd="0" presId="urn:microsoft.com/office/officeart/2018/2/layout/IconVerticalSolidList"/>
    <dgm:cxn modelId="{45136ADB-F72B-4132-96DE-6689D846E91C}" type="presParOf" srcId="{DF93A22A-C593-4334-B430-4637CF605017}" destId="{B2D7D502-64BE-4A8B-8696-7235EFCC47CC}" srcOrd="2" destOrd="0" presId="urn:microsoft.com/office/officeart/2018/2/layout/IconVerticalSolidList"/>
    <dgm:cxn modelId="{D63BD13D-0A69-43F1-940B-829ADDE8C604}" type="presParOf" srcId="{DF93A22A-C593-4334-B430-4637CF605017}" destId="{816050CE-D3AD-482C-A7BE-F181547D4E87}" srcOrd="3" destOrd="0" presId="urn:microsoft.com/office/officeart/2018/2/layout/IconVerticalSolidList"/>
    <dgm:cxn modelId="{C513BE4A-2E9E-45CE-B765-A488F385894A}" type="presParOf" srcId="{C045D2A0-9698-49E2-AA9A-BEDD41FE39BA}" destId="{163CBE2C-702A-46AD-AFCB-3D192CA77984}" srcOrd="1" destOrd="0" presId="urn:microsoft.com/office/officeart/2018/2/layout/IconVerticalSolidList"/>
    <dgm:cxn modelId="{066FA31A-EB2C-45BA-B42A-6DE8604736A2}" type="presParOf" srcId="{C045D2A0-9698-49E2-AA9A-BEDD41FE39BA}" destId="{2D28B983-A911-4FB1-8602-62FCE030C561}" srcOrd="2" destOrd="0" presId="urn:microsoft.com/office/officeart/2018/2/layout/IconVerticalSolidList"/>
    <dgm:cxn modelId="{F2428C31-941B-4FFD-9152-FF8D503B88CF}" type="presParOf" srcId="{2D28B983-A911-4FB1-8602-62FCE030C561}" destId="{4656E64C-3982-45D3-AC08-EA907F4866F6}" srcOrd="0" destOrd="0" presId="urn:microsoft.com/office/officeart/2018/2/layout/IconVerticalSolidList"/>
    <dgm:cxn modelId="{A9D39140-33B5-42D1-84A3-18379E2D6207}" type="presParOf" srcId="{2D28B983-A911-4FB1-8602-62FCE030C561}" destId="{BF946F1B-346A-4D4C-B943-E96166BA0A56}" srcOrd="1" destOrd="0" presId="urn:microsoft.com/office/officeart/2018/2/layout/IconVerticalSolidList"/>
    <dgm:cxn modelId="{93B7A194-D220-449A-B956-F24F0CC1B0AD}" type="presParOf" srcId="{2D28B983-A911-4FB1-8602-62FCE030C561}" destId="{352D836F-2B41-4063-8892-4C51CBCFA45D}" srcOrd="2" destOrd="0" presId="urn:microsoft.com/office/officeart/2018/2/layout/IconVerticalSolidList"/>
    <dgm:cxn modelId="{1A9F1F54-8B3F-4483-8E06-4CE3F234E585}" type="presParOf" srcId="{2D28B983-A911-4FB1-8602-62FCE030C561}" destId="{FE1A6378-94F3-47BA-9374-61585040F936}" srcOrd="3" destOrd="0" presId="urn:microsoft.com/office/officeart/2018/2/layout/IconVerticalSolidList"/>
    <dgm:cxn modelId="{12369A03-123C-4AF8-9287-78172C414196}" type="presParOf" srcId="{C045D2A0-9698-49E2-AA9A-BEDD41FE39BA}" destId="{E3B5A41C-A5F1-4643-ABA7-E3B581AD1BCF}" srcOrd="3" destOrd="0" presId="urn:microsoft.com/office/officeart/2018/2/layout/IconVerticalSolidList"/>
    <dgm:cxn modelId="{FDB2EAB8-6A5A-43D4-884F-0831880353ED}" type="presParOf" srcId="{C045D2A0-9698-49E2-AA9A-BEDD41FE39BA}" destId="{A9FF2CDD-B91A-4509-AE9A-D4B1191157F5}" srcOrd="4" destOrd="0" presId="urn:microsoft.com/office/officeart/2018/2/layout/IconVerticalSolidList"/>
    <dgm:cxn modelId="{AE211ECF-2173-4DDD-9A17-B9CEADE58D42}" type="presParOf" srcId="{A9FF2CDD-B91A-4509-AE9A-D4B1191157F5}" destId="{7EA84C0C-1763-44F2-A055-309D4CCD1AD5}" srcOrd="0" destOrd="0" presId="urn:microsoft.com/office/officeart/2018/2/layout/IconVerticalSolidList"/>
    <dgm:cxn modelId="{4DFA018A-BF8A-4548-87E4-4553EEF8D901}" type="presParOf" srcId="{A9FF2CDD-B91A-4509-AE9A-D4B1191157F5}" destId="{6213FCAE-F6D5-4F49-A6A3-AAA9BBAA4DC1}" srcOrd="1" destOrd="0" presId="urn:microsoft.com/office/officeart/2018/2/layout/IconVerticalSolidList"/>
    <dgm:cxn modelId="{BCE011D0-D7AC-4ACB-9FFD-80337CA82920}" type="presParOf" srcId="{A9FF2CDD-B91A-4509-AE9A-D4B1191157F5}" destId="{48039E33-850E-4B42-9906-9528E0182F0B}" srcOrd="2" destOrd="0" presId="urn:microsoft.com/office/officeart/2018/2/layout/IconVerticalSolidList"/>
    <dgm:cxn modelId="{80561A3C-883D-460F-97F8-F5864B7B2923}" type="presParOf" srcId="{A9FF2CDD-B91A-4509-AE9A-D4B1191157F5}" destId="{88D2AB1D-AE6E-4FA5-8C27-2B8861A7218F}" srcOrd="3" destOrd="0" presId="urn:microsoft.com/office/officeart/2018/2/layout/IconVerticalSolidList"/>
    <dgm:cxn modelId="{94E6BDE7-E275-4A5E-A3F1-A712EF162CAC}" type="presParOf" srcId="{C045D2A0-9698-49E2-AA9A-BEDD41FE39BA}" destId="{825EC22B-1547-432F-9246-D6041A7953DF}" srcOrd="5" destOrd="0" presId="urn:microsoft.com/office/officeart/2018/2/layout/IconVerticalSolidList"/>
    <dgm:cxn modelId="{22E8EC9E-96A0-4A5C-82F1-AE5D498D0E87}" type="presParOf" srcId="{C045D2A0-9698-49E2-AA9A-BEDD41FE39BA}" destId="{0DB6CF2B-CDAB-48F8-976E-B8D67E30A341}" srcOrd="6" destOrd="0" presId="urn:microsoft.com/office/officeart/2018/2/layout/IconVerticalSolidList"/>
    <dgm:cxn modelId="{51073DE0-11CE-4B72-BDE9-DE6AB5E83E61}" type="presParOf" srcId="{0DB6CF2B-CDAB-48F8-976E-B8D67E30A341}" destId="{9AFD01BA-CC97-46C1-914E-77FCA6BA9924}" srcOrd="0" destOrd="0" presId="urn:microsoft.com/office/officeart/2018/2/layout/IconVerticalSolidList"/>
    <dgm:cxn modelId="{4D1BA1C4-E5D2-45E7-8D76-11F99191C512}" type="presParOf" srcId="{0DB6CF2B-CDAB-48F8-976E-B8D67E30A341}" destId="{3849C954-DE9B-4007-A634-DD10FC49D307}" srcOrd="1" destOrd="0" presId="urn:microsoft.com/office/officeart/2018/2/layout/IconVerticalSolidList"/>
    <dgm:cxn modelId="{BC13E5B4-7CAC-43BE-8D5C-9055C8BE349E}" type="presParOf" srcId="{0DB6CF2B-CDAB-48F8-976E-B8D67E30A341}" destId="{280525F1-34A9-4705-A096-2167777A5D60}" srcOrd="2" destOrd="0" presId="urn:microsoft.com/office/officeart/2018/2/layout/IconVerticalSolidList"/>
    <dgm:cxn modelId="{29BA09DD-BFAA-467A-AD2B-960B077683F7}" type="presParOf" srcId="{0DB6CF2B-CDAB-48F8-976E-B8D67E30A341}" destId="{8576661D-EC98-497D-816F-3C43D43775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E38257-5130-4557-A03C-5F0C4F3296D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C41A58F-B0EE-4152-B8F1-CFA2277E0A6E}">
      <dgm:prSet/>
      <dgm:spPr/>
      <dgm:t>
        <a:bodyPr/>
        <a:lstStyle/>
        <a:p>
          <a:r>
            <a:rPr lang="es-ES_tradnl"/>
            <a:t>La distribución normal unitaria tiene media 0 y desvío standard 1 </a:t>
          </a:r>
          <a:endParaRPr lang="en-US"/>
        </a:p>
      </dgm:t>
    </dgm:pt>
    <dgm:pt modelId="{F42DE184-9A87-431C-B27B-3C4733A90C13}" type="parTrans" cxnId="{AAF65A54-86A4-4A11-AA5A-83FFF39EE681}">
      <dgm:prSet/>
      <dgm:spPr/>
      <dgm:t>
        <a:bodyPr/>
        <a:lstStyle/>
        <a:p>
          <a:endParaRPr lang="en-US"/>
        </a:p>
      </dgm:t>
    </dgm:pt>
    <dgm:pt modelId="{24B73D4C-0C88-4612-AF93-ADEFCC922E61}" type="sibTrans" cxnId="{AAF65A54-86A4-4A11-AA5A-83FFF39EE681}">
      <dgm:prSet/>
      <dgm:spPr/>
      <dgm:t>
        <a:bodyPr/>
        <a:lstStyle/>
        <a:p>
          <a:endParaRPr lang="en-US"/>
        </a:p>
      </dgm:t>
    </dgm:pt>
    <dgm:pt modelId="{797A69BD-1A20-4E5D-93E0-CE20B521EE9B}">
      <dgm:prSet/>
      <dgm:spPr/>
      <dgm:t>
        <a:bodyPr/>
        <a:lstStyle/>
        <a:p>
          <a:r>
            <a:rPr lang="es-ES_tradnl"/>
            <a:t>Es la única normal tabulada</a:t>
          </a:r>
          <a:endParaRPr lang="en-US"/>
        </a:p>
      </dgm:t>
    </dgm:pt>
    <dgm:pt modelId="{6D25ED82-4F19-4E1F-8C11-693D6929F49B}" type="parTrans" cxnId="{A6558FF6-EF0E-495C-BB69-A317AEA7D47F}">
      <dgm:prSet/>
      <dgm:spPr/>
      <dgm:t>
        <a:bodyPr/>
        <a:lstStyle/>
        <a:p>
          <a:endParaRPr lang="en-US"/>
        </a:p>
      </dgm:t>
    </dgm:pt>
    <dgm:pt modelId="{1D3FD189-906A-4829-AF9E-3634723B20F4}" type="sibTrans" cxnId="{A6558FF6-EF0E-495C-BB69-A317AEA7D47F}">
      <dgm:prSet/>
      <dgm:spPr/>
      <dgm:t>
        <a:bodyPr/>
        <a:lstStyle/>
        <a:p>
          <a:endParaRPr lang="en-US"/>
        </a:p>
      </dgm:t>
    </dgm:pt>
    <dgm:pt modelId="{99878591-631C-4A86-8100-1258FA1B9F65}">
      <dgm:prSet/>
      <dgm:spPr/>
      <dgm:t>
        <a:bodyPr/>
        <a:lstStyle/>
        <a:p>
          <a:r>
            <a:rPr lang="es-ES_tradnl"/>
            <a:t>Toda otra distribución normal puede hacerse equivalente a ésta para el cálculo de probabilidades</a:t>
          </a:r>
          <a:endParaRPr lang="en-US"/>
        </a:p>
      </dgm:t>
    </dgm:pt>
    <dgm:pt modelId="{486A8D04-92E3-4528-9332-0842DA5D09FE}" type="parTrans" cxnId="{3C759DFB-460A-4034-88C3-6C66BDD1CD51}">
      <dgm:prSet/>
      <dgm:spPr/>
      <dgm:t>
        <a:bodyPr/>
        <a:lstStyle/>
        <a:p>
          <a:endParaRPr lang="en-US"/>
        </a:p>
      </dgm:t>
    </dgm:pt>
    <dgm:pt modelId="{9AEF8300-52F6-4D50-874B-759B4EAA447A}" type="sibTrans" cxnId="{3C759DFB-460A-4034-88C3-6C66BDD1CD51}">
      <dgm:prSet/>
      <dgm:spPr/>
      <dgm:t>
        <a:bodyPr/>
        <a:lstStyle/>
        <a:p>
          <a:endParaRPr lang="en-US"/>
        </a:p>
      </dgm:t>
    </dgm:pt>
    <dgm:pt modelId="{D2F6FB20-4AEE-4198-B2AF-4D1E9DD16397}" type="pres">
      <dgm:prSet presAssocID="{8BE38257-5130-4557-A03C-5F0C4F3296DD}" presName="root" presStyleCnt="0">
        <dgm:presLayoutVars>
          <dgm:dir/>
          <dgm:resizeHandles val="exact"/>
        </dgm:presLayoutVars>
      </dgm:prSet>
      <dgm:spPr/>
    </dgm:pt>
    <dgm:pt modelId="{EF389A61-B9B2-47E6-BD3F-E85135D36059}" type="pres">
      <dgm:prSet presAssocID="{3C41A58F-B0EE-4152-B8F1-CFA2277E0A6E}" presName="compNode" presStyleCnt="0"/>
      <dgm:spPr/>
    </dgm:pt>
    <dgm:pt modelId="{7BEB1BCF-0EE4-4612-9648-03004D1AE1A1}" type="pres">
      <dgm:prSet presAssocID="{3C41A58F-B0EE-4152-B8F1-CFA2277E0A6E}" presName="bgRect" presStyleLbl="bgShp" presStyleIdx="0" presStyleCnt="3"/>
      <dgm:spPr/>
    </dgm:pt>
    <dgm:pt modelId="{08AAFBFD-E70D-4D14-AFA4-BBE9E47EC370}" type="pres">
      <dgm:prSet presAssocID="{3C41A58F-B0EE-4152-B8F1-CFA2277E0A6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D60AFFEF-D141-4380-91FC-83B04B8BDE38}" type="pres">
      <dgm:prSet presAssocID="{3C41A58F-B0EE-4152-B8F1-CFA2277E0A6E}" presName="spaceRect" presStyleCnt="0"/>
      <dgm:spPr/>
    </dgm:pt>
    <dgm:pt modelId="{884A5584-6617-455A-8AAA-EA8337CD351F}" type="pres">
      <dgm:prSet presAssocID="{3C41A58F-B0EE-4152-B8F1-CFA2277E0A6E}" presName="parTx" presStyleLbl="revTx" presStyleIdx="0" presStyleCnt="3">
        <dgm:presLayoutVars>
          <dgm:chMax val="0"/>
          <dgm:chPref val="0"/>
        </dgm:presLayoutVars>
      </dgm:prSet>
      <dgm:spPr/>
    </dgm:pt>
    <dgm:pt modelId="{9F1EBF18-D8EB-4481-AEBD-0A7D61431354}" type="pres">
      <dgm:prSet presAssocID="{24B73D4C-0C88-4612-AF93-ADEFCC922E61}" presName="sibTrans" presStyleCnt="0"/>
      <dgm:spPr/>
    </dgm:pt>
    <dgm:pt modelId="{467F2483-9B65-4457-912B-20A2A59000BE}" type="pres">
      <dgm:prSet presAssocID="{797A69BD-1A20-4E5D-93E0-CE20B521EE9B}" presName="compNode" presStyleCnt="0"/>
      <dgm:spPr/>
    </dgm:pt>
    <dgm:pt modelId="{6B569176-8983-4DD1-907B-EFCFAA7A8D26}" type="pres">
      <dgm:prSet presAssocID="{797A69BD-1A20-4E5D-93E0-CE20B521EE9B}" presName="bgRect" presStyleLbl="bgShp" presStyleIdx="1" presStyleCnt="3"/>
      <dgm:spPr/>
    </dgm:pt>
    <dgm:pt modelId="{C3D76E52-AF10-4F5A-AE54-84560CA2805E}" type="pres">
      <dgm:prSet presAssocID="{797A69BD-1A20-4E5D-93E0-CE20B521EE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C695194D-DA26-44DD-AF18-079FB92806E9}" type="pres">
      <dgm:prSet presAssocID="{797A69BD-1A20-4E5D-93E0-CE20B521EE9B}" presName="spaceRect" presStyleCnt="0"/>
      <dgm:spPr/>
    </dgm:pt>
    <dgm:pt modelId="{57896349-1475-4ED0-B928-2A08AB868BA1}" type="pres">
      <dgm:prSet presAssocID="{797A69BD-1A20-4E5D-93E0-CE20B521EE9B}" presName="parTx" presStyleLbl="revTx" presStyleIdx="1" presStyleCnt="3">
        <dgm:presLayoutVars>
          <dgm:chMax val="0"/>
          <dgm:chPref val="0"/>
        </dgm:presLayoutVars>
      </dgm:prSet>
      <dgm:spPr/>
    </dgm:pt>
    <dgm:pt modelId="{9786C643-103C-4CBF-B0B4-D292A785A416}" type="pres">
      <dgm:prSet presAssocID="{1D3FD189-906A-4829-AF9E-3634723B20F4}" presName="sibTrans" presStyleCnt="0"/>
      <dgm:spPr/>
    </dgm:pt>
    <dgm:pt modelId="{58B1044F-61D9-44D4-A6AD-29B71371A047}" type="pres">
      <dgm:prSet presAssocID="{99878591-631C-4A86-8100-1258FA1B9F65}" presName="compNode" presStyleCnt="0"/>
      <dgm:spPr/>
    </dgm:pt>
    <dgm:pt modelId="{B2BDB3C9-9406-4A7A-B27D-D2D1DCBFA4B1}" type="pres">
      <dgm:prSet presAssocID="{99878591-631C-4A86-8100-1258FA1B9F65}" presName="bgRect" presStyleLbl="bgShp" presStyleIdx="2" presStyleCnt="3"/>
      <dgm:spPr/>
    </dgm:pt>
    <dgm:pt modelId="{B147CCF5-325E-4C4A-AD85-4838F317F931}" type="pres">
      <dgm:prSet presAssocID="{99878591-631C-4A86-8100-1258FA1B9F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ulator"/>
        </a:ext>
      </dgm:extLst>
    </dgm:pt>
    <dgm:pt modelId="{784075F9-84C5-4ACF-A071-589751B0A6AC}" type="pres">
      <dgm:prSet presAssocID="{99878591-631C-4A86-8100-1258FA1B9F65}" presName="spaceRect" presStyleCnt="0"/>
      <dgm:spPr/>
    </dgm:pt>
    <dgm:pt modelId="{792E28F3-26FE-4D27-BEF2-82385202336C}" type="pres">
      <dgm:prSet presAssocID="{99878591-631C-4A86-8100-1258FA1B9F65}" presName="parTx" presStyleLbl="revTx" presStyleIdx="2" presStyleCnt="3">
        <dgm:presLayoutVars>
          <dgm:chMax val="0"/>
          <dgm:chPref val="0"/>
        </dgm:presLayoutVars>
      </dgm:prSet>
      <dgm:spPr/>
    </dgm:pt>
  </dgm:ptLst>
  <dgm:cxnLst>
    <dgm:cxn modelId="{FA67D300-8C38-478D-B089-24C872F682E9}" type="presOf" srcId="{3C41A58F-B0EE-4152-B8F1-CFA2277E0A6E}" destId="{884A5584-6617-455A-8AAA-EA8337CD351F}" srcOrd="0" destOrd="0" presId="urn:microsoft.com/office/officeart/2018/2/layout/IconVerticalSolidList"/>
    <dgm:cxn modelId="{8D5D7267-018B-4FEC-BD8F-DC47223CC674}" type="presOf" srcId="{8BE38257-5130-4557-A03C-5F0C4F3296DD}" destId="{D2F6FB20-4AEE-4198-B2AF-4D1E9DD16397}" srcOrd="0" destOrd="0" presId="urn:microsoft.com/office/officeart/2018/2/layout/IconVerticalSolidList"/>
    <dgm:cxn modelId="{3FB79448-2C17-43C5-A007-A2092FF4EBE4}" type="presOf" srcId="{797A69BD-1A20-4E5D-93E0-CE20B521EE9B}" destId="{57896349-1475-4ED0-B928-2A08AB868BA1}" srcOrd="0" destOrd="0" presId="urn:microsoft.com/office/officeart/2018/2/layout/IconVerticalSolidList"/>
    <dgm:cxn modelId="{00168369-3DD6-4F90-9FD5-D40E6DB18FBD}" type="presOf" srcId="{99878591-631C-4A86-8100-1258FA1B9F65}" destId="{792E28F3-26FE-4D27-BEF2-82385202336C}" srcOrd="0" destOrd="0" presId="urn:microsoft.com/office/officeart/2018/2/layout/IconVerticalSolidList"/>
    <dgm:cxn modelId="{AAF65A54-86A4-4A11-AA5A-83FFF39EE681}" srcId="{8BE38257-5130-4557-A03C-5F0C4F3296DD}" destId="{3C41A58F-B0EE-4152-B8F1-CFA2277E0A6E}" srcOrd="0" destOrd="0" parTransId="{F42DE184-9A87-431C-B27B-3C4733A90C13}" sibTransId="{24B73D4C-0C88-4612-AF93-ADEFCC922E61}"/>
    <dgm:cxn modelId="{A6558FF6-EF0E-495C-BB69-A317AEA7D47F}" srcId="{8BE38257-5130-4557-A03C-5F0C4F3296DD}" destId="{797A69BD-1A20-4E5D-93E0-CE20B521EE9B}" srcOrd="1" destOrd="0" parTransId="{6D25ED82-4F19-4E1F-8C11-693D6929F49B}" sibTransId="{1D3FD189-906A-4829-AF9E-3634723B20F4}"/>
    <dgm:cxn modelId="{3C759DFB-460A-4034-88C3-6C66BDD1CD51}" srcId="{8BE38257-5130-4557-A03C-5F0C4F3296DD}" destId="{99878591-631C-4A86-8100-1258FA1B9F65}" srcOrd="2" destOrd="0" parTransId="{486A8D04-92E3-4528-9332-0842DA5D09FE}" sibTransId="{9AEF8300-52F6-4D50-874B-759B4EAA447A}"/>
    <dgm:cxn modelId="{B02ADBC9-EBC3-44C8-BC04-EA0E16C6E86D}" type="presParOf" srcId="{D2F6FB20-4AEE-4198-B2AF-4D1E9DD16397}" destId="{EF389A61-B9B2-47E6-BD3F-E85135D36059}" srcOrd="0" destOrd="0" presId="urn:microsoft.com/office/officeart/2018/2/layout/IconVerticalSolidList"/>
    <dgm:cxn modelId="{7B5A7CF6-EF81-41DD-8BF4-E96359AFDA3F}" type="presParOf" srcId="{EF389A61-B9B2-47E6-BD3F-E85135D36059}" destId="{7BEB1BCF-0EE4-4612-9648-03004D1AE1A1}" srcOrd="0" destOrd="0" presId="urn:microsoft.com/office/officeart/2018/2/layout/IconVerticalSolidList"/>
    <dgm:cxn modelId="{7C7F6265-C1A0-4A4F-AEF7-0DEAD34F58DC}" type="presParOf" srcId="{EF389A61-B9B2-47E6-BD3F-E85135D36059}" destId="{08AAFBFD-E70D-4D14-AFA4-BBE9E47EC370}" srcOrd="1" destOrd="0" presId="urn:microsoft.com/office/officeart/2018/2/layout/IconVerticalSolidList"/>
    <dgm:cxn modelId="{84CEFFD8-D079-49D4-99E0-6C661A303604}" type="presParOf" srcId="{EF389A61-B9B2-47E6-BD3F-E85135D36059}" destId="{D60AFFEF-D141-4380-91FC-83B04B8BDE38}" srcOrd="2" destOrd="0" presId="urn:microsoft.com/office/officeart/2018/2/layout/IconVerticalSolidList"/>
    <dgm:cxn modelId="{A3E1F640-BA93-47E9-8040-18FDC2CF583B}" type="presParOf" srcId="{EF389A61-B9B2-47E6-BD3F-E85135D36059}" destId="{884A5584-6617-455A-8AAA-EA8337CD351F}" srcOrd="3" destOrd="0" presId="urn:microsoft.com/office/officeart/2018/2/layout/IconVerticalSolidList"/>
    <dgm:cxn modelId="{49C26402-BC78-4C22-A0B9-6A5B3A919670}" type="presParOf" srcId="{D2F6FB20-4AEE-4198-B2AF-4D1E9DD16397}" destId="{9F1EBF18-D8EB-4481-AEBD-0A7D61431354}" srcOrd="1" destOrd="0" presId="urn:microsoft.com/office/officeart/2018/2/layout/IconVerticalSolidList"/>
    <dgm:cxn modelId="{EFB8BF79-5032-463F-AF30-54742AC15B1E}" type="presParOf" srcId="{D2F6FB20-4AEE-4198-B2AF-4D1E9DD16397}" destId="{467F2483-9B65-4457-912B-20A2A59000BE}" srcOrd="2" destOrd="0" presId="urn:microsoft.com/office/officeart/2018/2/layout/IconVerticalSolidList"/>
    <dgm:cxn modelId="{D57EB784-D7BE-443B-B02F-A53D837EF17B}" type="presParOf" srcId="{467F2483-9B65-4457-912B-20A2A59000BE}" destId="{6B569176-8983-4DD1-907B-EFCFAA7A8D26}" srcOrd="0" destOrd="0" presId="urn:microsoft.com/office/officeart/2018/2/layout/IconVerticalSolidList"/>
    <dgm:cxn modelId="{B2A1A0A4-67E0-4298-B77A-1870C01AC14D}" type="presParOf" srcId="{467F2483-9B65-4457-912B-20A2A59000BE}" destId="{C3D76E52-AF10-4F5A-AE54-84560CA2805E}" srcOrd="1" destOrd="0" presId="urn:microsoft.com/office/officeart/2018/2/layout/IconVerticalSolidList"/>
    <dgm:cxn modelId="{309C1A02-3F88-4C00-8704-F416542911EE}" type="presParOf" srcId="{467F2483-9B65-4457-912B-20A2A59000BE}" destId="{C695194D-DA26-44DD-AF18-079FB92806E9}" srcOrd="2" destOrd="0" presId="urn:microsoft.com/office/officeart/2018/2/layout/IconVerticalSolidList"/>
    <dgm:cxn modelId="{EEC3E446-8E3B-4116-8411-3EE7CBA0D1C2}" type="presParOf" srcId="{467F2483-9B65-4457-912B-20A2A59000BE}" destId="{57896349-1475-4ED0-B928-2A08AB868BA1}" srcOrd="3" destOrd="0" presId="urn:microsoft.com/office/officeart/2018/2/layout/IconVerticalSolidList"/>
    <dgm:cxn modelId="{930E882C-C367-4740-BCD4-D0A554A6AE5B}" type="presParOf" srcId="{D2F6FB20-4AEE-4198-B2AF-4D1E9DD16397}" destId="{9786C643-103C-4CBF-B0B4-D292A785A416}" srcOrd="3" destOrd="0" presId="urn:microsoft.com/office/officeart/2018/2/layout/IconVerticalSolidList"/>
    <dgm:cxn modelId="{40A130BC-1F3D-4CD0-A3CB-A93DD7F45FE7}" type="presParOf" srcId="{D2F6FB20-4AEE-4198-B2AF-4D1E9DD16397}" destId="{58B1044F-61D9-44D4-A6AD-29B71371A047}" srcOrd="4" destOrd="0" presId="urn:microsoft.com/office/officeart/2018/2/layout/IconVerticalSolidList"/>
    <dgm:cxn modelId="{6728CF2F-BDF8-41B7-B45A-9B0C66885486}" type="presParOf" srcId="{58B1044F-61D9-44D4-A6AD-29B71371A047}" destId="{B2BDB3C9-9406-4A7A-B27D-D2D1DCBFA4B1}" srcOrd="0" destOrd="0" presId="urn:microsoft.com/office/officeart/2018/2/layout/IconVerticalSolidList"/>
    <dgm:cxn modelId="{51A14476-DE47-4357-AFA8-5017522E913B}" type="presParOf" srcId="{58B1044F-61D9-44D4-A6AD-29B71371A047}" destId="{B147CCF5-325E-4C4A-AD85-4838F317F931}" srcOrd="1" destOrd="0" presId="urn:microsoft.com/office/officeart/2018/2/layout/IconVerticalSolidList"/>
    <dgm:cxn modelId="{5BFE57FA-C4FC-4994-BB9E-FAD48903FA08}" type="presParOf" srcId="{58B1044F-61D9-44D4-A6AD-29B71371A047}" destId="{784075F9-84C5-4ACF-A071-589751B0A6AC}" srcOrd="2" destOrd="0" presId="urn:microsoft.com/office/officeart/2018/2/layout/IconVerticalSolidList"/>
    <dgm:cxn modelId="{8E389426-15F7-44A8-96B5-5D6357C29B6E}" type="presParOf" srcId="{58B1044F-61D9-44D4-A6AD-29B71371A047}" destId="{792E28F3-26FE-4D27-BEF2-8238520233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24B2C9C-1615-4EA0-9077-3F7B0795994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60C3764-0B9B-43B8-81F5-37FF08979594}">
      <dgm:prSet/>
      <dgm:spPr/>
      <dgm:t>
        <a:bodyPr/>
        <a:lstStyle/>
        <a:p>
          <a:r>
            <a:rPr lang="es-AR"/>
            <a:t>Se utiliza el gráfico Q-Q Plot que grafica los cuantiles de la muestra contra los cuartiles teóricos de una distribución normal.</a:t>
          </a:r>
          <a:endParaRPr lang="en-US"/>
        </a:p>
      </dgm:t>
    </dgm:pt>
    <dgm:pt modelId="{BA9212F3-A700-4B9B-9C00-F7DE7BDD98C2}" type="parTrans" cxnId="{D194DB53-A549-48CE-8369-89D0B9B723F2}">
      <dgm:prSet/>
      <dgm:spPr/>
      <dgm:t>
        <a:bodyPr/>
        <a:lstStyle/>
        <a:p>
          <a:endParaRPr lang="en-US"/>
        </a:p>
      </dgm:t>
    </dgm:pt>
    <dgm:pt modelId="{9876C5CF-25C3-451C-B54C-855FA523403A}" type="sibTrans" cxnId="{D194DB53-A549-48CE-8369-89D0B9B723F2}">
      <dgm:prSet/>
      <dgm:spPr/>
      <dgm:t>
        <a:bodyPr/>
        <a:lstStyle/>
        <a:p>
          <a:endParaRPr lang="en-US"/>
        </a:p>
      </dgm:t>
    </dgm:pt>
    <dgm:pt modelId="{9A00E729-E3E7-4ECB-86F8-468FBAB1C1EE}">
      <dgm:prSet/>
      <dgm:spPr/>
      <dgm:t>
        <a:bodyPr/>
        <a:lstStyle/>
        <a:p>
          <a:r>
            <a:rPr lang="es-AR"/>
            <a:t>Si la muestra es normal, los puntos deben caer sobre la bisectriz </a:t>
          </a:r>
          <a:endParaRPr lang="en-US"/>
        </a:p>
      </dgm:t>
    </dgm:pt>
    <dgm:pt modelId="{2A747777-71E8-4884-9417-9E41482B3A9E}" type="parTrans" cxnId="{92C71E37-504B-46E9-B9FA-9232C3782CD4}">
      <dgm:prSet/>
      <dgm:spPr/>
      <dgm:t>
        <a:bodyPr/>
        <a:lstStyle/>
        <a:p>
          <a:endParaRPr lang="en-US"/>
        </a:p>
      </dgm:t>
    </dgm:pt>
    <dgm:pt modelId="{D5407308-0E28-4729-B895-69083C321442}" type="sibTrans" cxnId="{92C71E37-504B-46E9-B9FA-9232C3782CD4}">
      <dgm:prSet/>
      <dgm:spPr/>
      <dgm:t>
        <a:bodyPr/>
        <a:lstStyle/>
        <a:p>
          <a:endParaRPr lang="en-US"/>
        </a:p>
      </dgm:t>
    </dgm:pt>
    <dgm:pt modelId="{A140C0F5-2A52-4782-A36C-17751AF2CF33}" type="pres">
      <dgm:prSet presAssocID="{B24B2C9C-1615-4EA0-9077-3F7B07959947}" presName="root" presStyleCnt="0">
        <dgm:presLayoutVars>
          <dgm:dir/>
          <dgm:resizeHandles val="exact"/>
        </dgm:presLayoutVars>
      </dgm:prSet>
      <dgm:spPr/>
    </dgm:pt>
    <dgm:pt modelId="{DB309742-B9FA-423D-AD0D-02E71487AABE}" type="pres">
      <dgm:prSet presAssocID="{D60C3764-0B9B-43B8-81F5-37FF08979594}" presName="compNode" presStyleCnt="0"/>
      <dgm:spPr/>
    </dgm:pt>
    <dgm:pt modelId="{B478CEBF-5FCD-4F94-BC1F-4F15C3A0777D}" type="pres">
      <dgm:prSet presAssocID="{D60C3764-0B9B-43B8-81F5-37FF08979594}" presName="bgRect" presStyleLbl="bgShp" presStyleIdx="0" presStyleCnt="2"/>
      <dgm:spPr/>
    </dgm:pt>
    <dgm:pt modelId="{B14A97B1-EA36-49D5-9157-90980A8B153B}" type="pres">
      <dgm:prSet presAssocID="{D60C3764-0B9B-43B8-81F5-37FF0897959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F1EE85C-3BE7-4DE2-8152-ED37FFAAFD61}" type="pres">
      <dgm:prSet presAssocID="{D60C3764-0B9B-43B8-81F5-37FF08979594}" presName="spaceRect" presStyleCnt="0"/>
      <dgm:spPr/>
    </dgm:pt>
    <dgm:pt modelId="{2BC8520B-BAE2-4BD2-9AAF-13D369719BEB}" type="pres">
      <dgm:prSet presAssocID="{D60C3764-0B9B-43B8-81F5-37FF08979594}" presName="parTx" presStyleLbl="revTx" presStyleIdx="0" presStyleCnt="2">
        <dgm:presLayoutVars>
          <dgm:chMax val="0"/>
          <dgm:chPref val="0"/>
        </dgm:presLayoutVars>
      </dgm:prSet>
      <dgm:spPr/>
    </dgm:pt>
    <dgm:pt modelId="{6091BE00-7EF4-444F-8EE4-F21E9E4CF283}" type="pres">
      <dgm:prSet presAssocID="{9876C5CF-25C3-451C-B54C-855FA523403A}" presName="sibTrans" presStyleCnt="0"/>
      <dgm:spPr/>
    </dgm:pt>
    <dgm:pt modelId="{DED29556-AC73-4509-87A9-B130A60CFF94}" type="pres">
      <dgm:prSet presAssocID="{9A00E729-E3E7-4ECB-86F8-468FBAB1C1EE}" presName="compNode" presStyleCnt="0"/>
      <dgm:spPr/>
    </dgm:pt>
    <dgm:pt modelId="{69A4A679-95C0-4486-8017-08CDDB857AED}" type="pres">
      <dgm:prSet presAssocID="{9A00E729-E3E7-4ECB-86F8-468FBAB1C1EE}" presName="bgRect" presStyleLbl="bgShp" presStyleIdx="1" presStyleCnt="2"/>
      <dgm:spPr/>
    </dgm:pt>
    <dgm:pt modelId="{A004F7A9-00D9-4F12-9337-ED26CBECECB3}" type="pres">
      <dgm:prSet presAssocID="{9A00E729-E3E7-4ECB-86F8-468FBAB1C1E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88390375-0522-4ADC-83D3-CC009ED57DBF}" type="pres">
      <dgm:prSet presAssocID="{9A00E729-E3E7-4ECB-86F8-468FBAB1C1EE}" presName="spaceRect" presStyleCnt="0"/>
      <dgm:spPr/>
    </dgm:pt>
    <dgm:pt modelId="{AD5E0774-1419-4CB7-B6B3-96FF8AB6096C}" type="pres">
      <dgm:prSet presAssocID="{9A00E729-E3E7-4ECB-86F8-468FBAB1C1EE}" presName="parTx" presStyleLbl="revTx" presStyleIdx="1" presStyleCnt="2">
        <dgm:presLayoutVars>
          <dgm:chMax val="0"/>
          <dgm:chPref val="0"/>
        </dgm:presLayoutVars>
      </dgm:prSet>
      <dgm:spPr/>
    </dgm:pt>
  </dgm:ptLst>
  <dgm:cxnLst>
    <dgm:cxn modelId="{92C71E37-504B-46E9-B9FA-9232C3782CD4}" srcId="{B24B2C9C-1615-4EA0-9077-3F7B07959947}" destId="{9A00E729-E3E7-4ECB-86F8-468FBAB1C1EE}" srcOrd="1" destOrd="0" parTransId="{2A747777-71E8-4884-9417-9E41482B3A9E}" sibTransId="{D5407308-0E28-4729-B895-69083C321442}"/>
    <dgm:cxn modelId="{150BB764-DA28-440D-BFB3-D8F1AF2AA50C}" type="presOf" srcId="{D60C3764-0B9B-43B8-81F5-37FF08979594}" destId="{2BC8520B-BAE2-4BD2-9AAF-13D369719BEB}" srcOrd="0" destOrd="0" presId="urn:microsoft.com/office/officeart/2018/2/layout/IconVerticalSolidList"/>
    <dgm:cxn modelId="{D194DB53-A549-48CE-8369-89D0B9B723F2}" srcId="{B24B2C9C-1615-4EA0-9077-3F7B07959947}" destId="{D60C3764-0B9B-43B8-81F5-37FF08979594}" srcOrd="0" destOrd="0" parTransId="{BA9212F3-A700-4B9B-9C00-F7DE7BDD98C2}" sibTransId="{9876C5CF-25C3-451C-B54C-855FA523403A}"/>
    <dgm:cxn modelId="{9BD93FED-9A35-4539-9A68-8420F8D0FC27}" type="presOf" srcId="{9A00E729-E3E7-4ECB-86F8-468FBAB1C1EE}" destId="{AD5E0774-1419-4CB7-B6B3-96FF8AB6096C}" srcOrd="0" destOrd="0" presId="urn:microsoft.com/office/officeart/2018/2/layout/IconVerticalSolidList"/>
    <dgm:cxn modelId="{7276E3F0-DF3A-4D75-AC98-D91A277CDFD7}" type="presOf" srcId="{B24B2C9C-1615-4EA0-9077-3F7B07959947}" destId="{A140C0F5-2A52-4782-A36C-17751AF2CF33}" srcOrd="0" destOrd="0" presId="urn:microsoft.com/office/officeart/2018/2/layout/IconVerticalSolidList"/>
    <dgm:cxn modelId="{BF01D088-9630-4310-AE14-59655F5AE826}" type="presParOf" srcId="{A140C0F5-2A52-4782-A36C-17751AF2CF33}" destId="{DB309742-B9FA-423D-AD0D-02E71487AABE}" srcOrd="0" destOrd="0" presId="urn:microsoft.com/office/officeart/2018/2/layout/IconVerticalSolidList"/>
    <dgm:cxn modelId="{7AAB533B-C252-4694-9547-4E770A615968}" type="presParOf" srcId="{DB309742-B9FA-423D-AD0D-02E71487AABE}" destId="{B478CEBF-5FCD-4F94-BC1F-4F15C3A0777D}" srcOrd="0" destOrd="0" presId="urn:microsoft.com/office/officeart/2018/2/layout/IconVerticalSolidList"/>
    <dgm:cxn modelId="{85EE5829-0BE2-427D-A8A6-68DAE07A74AB}" type="presParOf" srcId="{DB309742-B9FA-423D-AD0D-02E71487AABE}" destId="{B14A97B1-EA36-49D5-9157-90980A8B153B}" srcOrd="1" destOrd="0" presId="urn:microsoft.com/office/officeart/2018/2/layout/IconVerticalSolidList"/>
    <dgm:cxn modelId="{7F6C29C0-8801-43C0-902B-4D1CA195E8BA}" type="presParOf" srcId="{DB309742-B9FA-423D-AD0D-02E71487AABE}" destId="{3F1EE85C-3BE7-4DE2-8152-ED37FFAAFD61}" srcOrd="2" destOrd="0" presId="urn:microsoft.com/office/officeart/2018/2/layout/IconVerticalSolidList"/>
    <dgm:cxn modelId="{CA109E06-16CE-4F3D-BBE7-9F6CAC87227F}" type="presParOf" srcId="{DB309742-B9FA-423D-AD0D-02E71487AABE}" destId="{2BC8520B-BAE2-4BD2-9AAF-13D369719BEB}" srcOrd="3" destOrd="0" presId="urn:microsoft.com/office/officeart/2018/2/layout/IconVerticalSolidList"/>
    <dgm:cxn modelId="{B81ACB14-72BA-49A4-8D6F-BD803732364A}" type="presParOf" srcId="{A140C0F5-2A52-4782-A36C-17751AF2CF33}" destId="{6091BE00-7EF4-444F-8EE4-F21E9E4CF283}" srcOrd="1" destOrd="0" presId="urn:microsoft.com/office/officeart/2018/2/layout/IconVerticalSolidList"/>
    <dgm:cxn modelId="{38AC3880-1FFB-4DA8-8B8B-A03F626826A0}" type="presParOf" srcId="{A140C0F5-2A52-4782-A36C-17751AF2CF33}" destId="{DED29556-AC73-4509-87A9-B130A60CFF94}" srcOrd="2" destOrd="0" presId="urn:microsoft.com/office/officeart/2018/2/layout/IconVerticalSolidList"/>
    <dgm:cxn modelId="{C8511E7E-E473-4A4F-B3ED-4C0135CBD9A9}" type="presParOf" srcId="{DED29556-AC73-4509-87A9-B130A60CFF94}" destId="{69A4A679-95C0-4486-8017-08CDDB857AED}" srcOrd="0" destOrd="0" presId="urn:microsoft.com/office/officeart/2018/2/layout/IconVerticalSolidList"/>
    <dgm:cxn modelId="{F164E9C2-1C64-4944-8D62-6EED2CC4CE5E}" type="presParOf" srcId="{DED29556-AC73-4509-87A9-B130A60CFF94}" destId="{A004F7A9-00D9-4F12-9337-ED26CBECECB3}" srcOrd="1" destOrd="0" presId="urn:microsoft.com/office/officeart/2018/2/layout/IconVerticalSolidList"/>
    <dgm:cxn modelId="{491708A9-441D-4A96-9797-AD2093AC3EB1}" type="presParOf" srcId="{DED29556-AC73-4509-87A9-B130A60CFF94}" destId="{88390375-0522-4ADC-83D3-CC009ED57DBF}" srcOrd="2" destOrd="0" presId="urn:microsoft.com/office/officeart/2018/2/layout/IconVerticalSolidList"/>
    <dgm:cxn modelId="{8BB04E2E-9CED-4A02-BAC0-2B812202BF21}" type="presParOf" srcId="{DED29556-AC73-4509-87A9-B130A60CFF94}" destId="{AD5E0774-1419-4CB7-B6B3-96FF8AB6096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3FF0A-D170-46C4-8E03-3472AFEDA1D9}">
      <dsp:nvSpPr>
        <dsp:cNvPr id="0" name=""/>
        <dsp:cNvSpPr/>
      </dsp:nvSpPr>
      <dsp:spPr>
        <a:xfrm>
          <a:off x="2490743" y="375668"/>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45AC1D-A54F-40D1-9AC7-D4112E314A99}">
      <dsp:nvSpPr>
        <dsp:cNvPr id="0" name=""/>
        <dsp:cNvSpPr/>
      </dsp:nvSpPr>
      <dsp:spPr>
        <a:xfrm>
          <a:off x="2958743"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1CF476-3972-44F4-928A-50205773D15F}">
      <dsp:nvSpPr>
        <dsp:cNvPr id="0" name=""/>
        <dsp:cNvSpPr/>
      </dsp:nvSpPr>
      <dsp:spPr>
        <a:xfrm>
          <a:off x="1788743"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AR" sz="1200" kern="1200"/>
            <a:t>La importancia de la variabilidad en las respuestas es una de las características principales en la investigación. </a:t>
          </a:r>
          <a:endParaRPr lang="en-US" sz="1200" kern="1200"/>
        </a:p>
      </dsp:txBody>
      <dsp:txXfrm>
        <a:off x="1788743" y="3255669"/>
        <a:ext cx="3600000" cy="720000"/>
      </dsp:txXfrm>
    </dsp:sp>
    <dsp:sp modelId="{C52FC274-5BF5-4E94-B659-150AF3B950E0}">
      <dsp:nvSpPr>
        <dsp:cNvPr id="0" name=""/>
        <dsp:cNvSpPr/>
      </dsp:nvSpPr>
      <dsp:spPr>
        <a:xfrm>
          <a:off x="6720743" y="375668"/>
          <a:ext cx="2196000" cy="2196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AF9B46-6748-4364-96C4-D3FF46545B04}">
      <dsp:nvSpPr>
        <dsp:cNvPr id="0" name=""/>
        <dsp:cNvSpPr/>
      </dsp:nvSpPr>
      <dsp:spPr>
        <a:xfrm>
          <a:off x="7188743"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8E30F-0584-4D31-A27B-011758B4AC64}">
      <dsp:nvSpPr>
        <dsp:cNvPr id="0" name=""/>
        <dsp:cNvSpPr/>
      </dsp:nvSpPr>
      <dsp:spPr>
        <a:xfrm>
          <a:off x="6018743"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s-AR" sz="1200" kern="1200"/>
            <a:t>Sin esta variabilidad, los eventos serían enteramente predecibles y, por lo tanto, no habría necesidad de utilizar métodos estadísticos. </a:t>
          </a:r>
          <a:endParaRPr lang="en-US" sz="1200" kern="1200"/>
        </a:p>
      </dsp:txBody>
      <dsp:txXfrm>
        <a:off x="6018743" y="3255669"/>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58AC6-3AF3-489C-AD8A-39CEFCE88534}">
      <dsp:nvSpPr>
        <dsp:cNvPr id="0" name=""/>
        <dsp:cNvSpPr/>
      </dsp:nvSpPr>
      <dsp:spPr>
        <a:xfrm>
          <a:off x="2490743" y="375668"/>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B3C15B-3CC6-4F6A-A48C-F93D5CA75466}">
      <dsp:nvSpPr>
        <dsp:cNvPr id="0" name=""/>
        <dsp:cNvSpPr/>
      </dsp:nvSpPr>
      <dsp:spPr>
        <a:xfrm>
          <a:off x="2958743"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506B5E-BB28-431D-A2C1-8183BDFCE3B2}">
      <dsp:nvSpPr>
        <dsp:cNvPr id="0" name=""/>
        <dsp:cNvSpPr/>
      </dsp:nvSpPr>
      <dsp:spPr>
        <a:xfrm>
          <a:off x="1788743"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s-AR" sz="1100" kern="1200"/>
            <a:t>Otro concepto fundamental en la aplicación de métodos estadísticos es el concepto de probabilidad. </a:t>
          </a:r>
          <a:endParaRPr lang="en-US" sz="1100" kern="1200"/>
        </a:p>
      </dsp:txBody>
      <dsp:txXfrm>
        <a:off x="1788743" y="3255669"/>
        <a:ext cx="3600000" cy="720000"/>
      </dsp:txXfrm>
    </dsp:sp>
    <dsp:sp modelId="{D807137B-4364-46B8-9442-912E761AB4E2}">
      <dsp:nvSpPr>
        <dsp:cNvPr id="0" name=""/>
        <dsp:cNvSpPr/>
      </dsp:nvSpPr>
      <dsp:spPr>
        <a:xfrm>
          <a:off x="6720743" y="375668"/>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5E4D72-7704-46DD-9547-6AE45AC6A8F5}">
      <dsp:nvSpPr>
        <dsp:cNvPr id="0" name=""/>
        <dsp:cNvSpPr/>
      </dsp:nvSpPr>
      <dsp:spPr>
        <a:xfrm>
          <a:off x="7188743"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15ED6E-7585-49A5-8F4D-A986846555EE}">
      <dsp:nvSpPr>
        <dsp:cNvPr id="0" name=""/>
        <dsp:cNvSpPr/>
      </dsp:nvSpPr>
      <dsp:spPr>
        <a:xfrm>
          <a:off x="6018743"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s-AR" sz="1100" kern="1200"/>
            <a:t>Cuál es la probabilidad de que un transplantado del corazón sobreviva dos años después? Cuál es la probabilidad de que un paciente responda a un tratamiento en particular? </a:t>
          </a:r>
          <a:endParaRPr lang="en-US" sz="1100" kern="1200"/>
        </a:p>
      </dsp:txBody>
      <dsp:txXfrm>
        <a:off x="6018743" y="3255669"/>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6BB77B-E4EA-4223-BAE0-E686B7A9AE2E}">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3E17A1-8E73-4A4E-991E-386BF9847B7D}">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AR" sz="2400" kern="1200"/>
            <a:t>Teniendo los datos apropiados, los métodos estadísticos pueden ayudar a responder estos interrogantes. </a:t>
          </a:r>
          <a:endParaRPr lang="en-US" sz="2400" kern="1200"/>
        </a:p>
      </dsp:txBody>
      <dsp:txXfrm>
        <a:off x="696297" y="538547"/>
        <a:ext cx="4171627" cy="2590157"/>
      </dsp:txXfrm>
    </dsp:sp>
    <dsp:sp modelId="{BEFCF5DA-7595-4F5D-A57B-12D837D7F8AF}">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00FC85-F362-4C08-843D-3F0739897DBD}">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AR" sz="2400" kern="1200" dirty="0"/>
            <a:t>Debe recordarse, sin embargo, que rara vez la estadística dará la respuesta definitiva, debido a que su aplicación estará siempre asociada a cierto nivel de incertidumbre. </a:t>
          </a:r>
          <a:endParaRPr lang="en-US" sz="2400" kern="1200" dirty="0"/>
        </a:p>
      </dsp:txBody>
      <dsp:txXfrm>
        <a:off x="5991936" y="538547"/>
        <a:ext cx="4171627" cy="25901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A869A-493B-4B33-9DB1-815CF78A38B6}">
      <dsp:nvSpPr>
        <dsp:cNvPr id="0" name=""/>
        <dsp:cNvSpPr/>
      </dsp:nvSpPr>
      <dsp:spPr>
        <a:xfrm>
          <a:off x="0" y="68381"/>
          <a:ext cx="10378440" cy="9898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a:t>La base del análisis estadístico inferencial se asienta en el concepto de que se toman datos sobre una muestra de individuos con el fin de utilizar esta información para obtener conclusiones sobre la población completa.</a:t>
          </a:r>
          <a:endParaRPr lang="en-US" sz="1800" kern="1200"/>
        </a:p>
      </dsp:txBody>
      <dsp:txXfrm>
        <a:off x="48319" y="116700"/>
        <a:ext cx="10281802" cy="893182"/>
      </dsp:txXfrm>
    </dsp:sp>
    <dsp:sp modelId="{FE8B23F0-83C1-43F6-96DD-F1CA88A3C12C}">
      <dsp:nvSpPr>
        <dsp:cNvPr id="0" name=""/>
        <dsp:cNvSpPr/>
      </dsp:nvSpPr>
      <dsp:spPr>
        <a:xfrm>
          <a:off x="0" y="1110041"/>
          <a:ext cx="10378440" cy="98982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a:t>La forma en que las muestras son seleccionadas es de capital importancia para la validez de los análisis estadísticos realizados. </a:t>
          </a:r>
          <a:endParaRPr lang="en-US" sz="1800" kern="1200"/>
        </a:p>
      </dsp:txBody>
      <dsp:txXfrm>
        <a:off x="48319" y="1158360"/>
        <a:ext cx="10281802" cy="893182"/>
      </dsp:txXfrm>
    </dsp:sp>
    <dsp:sp modelId="{430AC93B-3A2F-4D33-9805-81CF0BEE234A}">
      <dsp:nvSpPr>
        <dsp:cNvPr id="0" name=""/>
        <dsp:cNvSpPr/>
      </dsp:nvSpPr>
      <dsp:spPr>
        <a:xfrm>
          <a:off x="0" y="2151701"/>
          <a:ext cx="10378440" cy="98982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a:t>Se toman muestras de pacientes para estudiar porque es infrecuente tener la posibilidad de estudiar a toda la población. </a:t>
          </a:r>
          <a:endParaRPr lang="en-US" sz="1800" kern="1200"/>
        </a:p>
      </dsp:txBody>
      <dsp:txXfrm>
        <a:off x="48319" y="2200020"/>
        <a:ext cx="10281802" cy="8931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D07EC6-C7A9-4AEB-A5D2-496ACEF26CB9}">
      <dsp:nvSpPr>
        <dsp:cNvPr id="0" name=""/>
        <dsp:cNvSpPr/>
      </dsp:nvSpPr>
      <dsp:spPr>
        <a:xfrm>
          <a:off x="134291" y="612"/>
          <a:ext cx="4332795" cy="275132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4077BB-01CE-45E2-8669-EB7DCFD1FA76}">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AR" sz="2100" kern="1200"/>
            <a:t>Usualmente, no es posible contabilizar o identificar a todos los miembros de una población pero, de cualquier manera, la muestra permitirá realizar inferencias sobre ella, si es representativa.</a:t>
          </a:r>
          <a:endParaRPr lang="en-US" sz="2100" kern="1200"/>
        </a:p>
      </dsp:txBody>
      <dsp:txXfrm>
        <a:off x="696297" y="538547"/>
        <a:ext cx="4171627" cy="2590157"/>
      </dsp:txXfrm>
    </dsp:sp>
    <dsp:sp modelId="{A3A8A815-2578-44F1-B30D-873C652D3161}">
      <dsp:nvSpPr>
        <dsp:cNvPr id="0" name=""/>
        <dsp:cNvSpPr/>
      </dsp:nvSpPr>
      <dsp:spPr>
        <a:xfrm>
          <a:off x="5429930" y="612"/>
          <a:ext cx="4332795" cy="275132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E6417E-01DC-4D53-97CE-64B519E43539}">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AR" sz="2100" kern="1200"/>
            <a:t>Por ejemplo, un estudio sobre el efecto de una nueva droga en una muestra representativa permitirá estimar los posibles beneficios de la droga en futuros pacientes, aun en los no presentes en la muestra o en la población actual.</a:t>
          </a:r>
          <a:endParaRPr lang="en-US" sz="2100" kern="1200"/>
        </a:p>
      </dsp:txBody>
      <dsp:txXfrm>
        <a:off x="5991936" y="538547"/>
        <a:ext cx="4171627" cy="2590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81C191-33E9-4410-B803-9E55E22AF970}">
      <dsp:nvSpPr>
        <dsp:cNvPr id="0" name=""/>
        <dsp:cNvSpPr/>
      </dsp:nvSpPr>
      <dsp:spPr>
        <a:xfrm>
          <a:off x="0" y="2312"/>
          <a:ext cx="6269038" cy="11721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D90ED-ADF1-438A-BE94-484F175EF8BE}">
      <dsp:nvSpPr>
        <dsp:cNvPr id="0" name=""/>
        <dsp:cNvSpPr/>
      </dsp:nvSpPr>
      <dsp:spPr>
        <a:xfrm>
          <a:off x="354561" y="266036"/>
          <a:ext cx="644657" cy="6446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6050CE-D3AD-482C-A7BE-F181547D4E87}">
      <dsp:nvSpPr>
        <dsp:cNvPr id="0" name=""/>
        <dsp:cNvSpPr/>
      </dsp:nvSpPr>
      <dsp:spPr>
        <a:xfrm>
          <a:off x="1353781" y="2312"/>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s-ES_tradnl" sz="2200" kern="1200"/>
            <a:t>La distribución normal es unimodal y simétrica</a:t>
          </a:r>
          <a:endParaRPr lang="en-US" sz="2200" kern="1200"/>
        </a:p>
      </dsp:txBody>
      <dsp:txXfrm>
        <a:off x="1353781" y="2312"/>
        <a:ext cx="4915256" cy="1172105"/>
      </dsp:txXfrm>
    </dsp:sp>
    <dsp:sp modelId="{4656E64C-3982-45D3-AC08-EA907F4866F6}">
      <dsp:nvSpPr>
        <dsp:cNvPr id="0" name=""/>
        <dsp:cNvSpPr/>
      </dsp:nvSpPr>
      <dsp:spPr>
        <a:xfrm>
          <a:off x="0" y="1467444"/>
          <a:ext cx="6269038" cy="11721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946F1B-346A-4D4C-B943-E96166BA0A56}">
      <dsp:nvSpPr>
        <dsp:cNvPr id="0" name=""/>
        <dsp:cNvSpPr/>
      </dsp:nvSpPr>
      <dsp:spPr>
        <a:xfrm>
          <a:off x="354561" y="1731167"/>
          <a:ext cx="644657" cy="6446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1A6378-94F3-47BA-9374-61585040F936}">
      <dsp:nvSpPr>
        <dsp:cNvPr id="0" name=""/>
        <dsp:cNvSpPr/>
      </dsp:nvSpPr>
      <dsp:spPr>
        <a:xfrm>
          <a:off x="1353781" y="1467444"/>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s-ES_tradnl" sz="2200" kern="1200"/>
            <a:t>La media  (</a:t>
          </a:r>
          <a:r>
            <a:rPr lang="el-GR" sz="2200" kern="1200"/>
            <a:t>μ</a:t>
          </a:r>
          <a:r>
            <a:rPr lang="es-ES_tradnl" sz="2200" kern="1200"/>
            <a:t>) es el punto por el que pasa el eje de simetría</a:t>
          </a:r>
          <a:endParaRPr lang="en-US" sz="2200" kern="1200"/>
        </a:p>
      </dsp:txBody>
      <dsp:txXfrm>
        <a:off x="1353781" y="1467444"/>
        <a:ext cx="4915256" cy="1172105"/>
      </dsp:txXfrm>
    </dsp:sp>
    <dsp:sp modelId="{7EA84C0C-1763-44F2-A055-309D4CCD1AD5}">
      <dsp:nvSpPr>
        <dsp:cNvPr id="0" name=""/>
        <dsp:cNvSpPr/>
      </dsp:nvSpPr>
      <dsp:spPr>
        <a:xfrm>
          <a:off x="0" y="2932575"/>
          <a:ext cx="6269038" cy="11721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13FCAE-F6D5-4F49-A6A3-AAA9BBAA4DC1}">
      <dsp:nvSpPr>
        <dsp:cNvPr id="0" name=""/>
        <dsp:cNvSpPr/>
      </dsp:nvSpPr>
      <dsp:spPr>
        <a:xfrm>
          <a:off x="354561" y="3196299"/>
          <a:ext cx="644657" cy="6446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D2AB1D-AE6E-4FA5-8C27-2B8861A7218F}">
      <dsp:nvSpPr>
        <dsp:cNvPr id="0" name=""/>
        <dsp:cNvSpPr/>
      </dsp:nvSpPr>
      <dsp:spPr>
        <a:xfrm>
          <a:off x="1353781" y="2932575"/>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s-ES_tradnl" sz="2200" kern="1200"/>
            <a:t>La desviación estándar (</a:t>
          </a:r>
          <a:r>
            <a:rPr lang="el-GR" sz="2200" kern="1200"/>
            <a:t>σ</a:t>
          </a:r>
          <a:r>
            <a:rPr lang="es-ES_tradnl" sz="2200" kern="1200"/>
            <a:t>) es la distancia entre el eje de simetría y el punto donde cambia la curvatura.</a:t>
          </a:r>
          <a:endParaRPr lang="en-US" sz="2200" kern="1200"/>
        </a:p>
      </dsp:txBody>
      <dsp:txXfrm>
        <a:off x="1353781" y="2932575"/>
        <a:ext cx="4915256" cy="1172105"/>
      </dsp:txXfrm>
    </dsp:sp>
    <dsp:sp modelId="{9AFD01BA-CC97-46C1-914E-77FCA6BA9924}">
      <dsp:nvSpPr>
        <dsp:cNvPr id="0" name=""/>
        <dsp:cNvSpPr/>
      </dsp:nvSpPr>
      <dsp:spPr>
        <a:xfrm>
          <a:off x="0" y="4397707"/>
          <a:ext cx="6269038" cy="117210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49C954-DE9B-4007-A634-DD10FC49D307}">
      <dsp:nvSpPr>
        <dsp:cNvPr id="0" name=""/>
        <dsp:cNvSpPr/>
      </dsp:nvSpPr>
      <dsp:spPr>
        <a:xfrm>
          <a:off x="354561" y="4661430"/>
          <a:ext cx="644657" cy="6446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76661D-EC98-497D-816F-3C43D43775C2}">
      <dsp:nvSpPr>
        <dsp:cNvPr id="0" name=""/>
        <dsp:cNvSpPr/>
      </dsp:nvSpPr>
      <dsp:spPr>
        <a:xfrm>
          <a:off x="1353781" y="4397707"/>
          <a:ext cx="4915256" cy="1172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048" tIns="124048" rIns="124048" bIns="124048" numCol="1" spcCol="1270" anchor="ctr" anchorCtr="0">
          <a:noAutofit/>
        </a:bodyPr>
        <a:lstStyle/>
        <a:p>
          <a:pPr marL="0" lvl="0" indent="0" algn="l" defTabSz="977900">
            <a:lnSpc>
              <a:spcPct val="90000"/>
            </a:lnSpc>
            <a:spcBef>
              <a:spcPct val="0"/>
            </a:spcBef>
            <a:spcAft>
              <a:spcPct val="35000"/>
            </a:spcAft>
            <a:buNone/>
          </a:pPr>
          <a:r>
            <a:rPr lang="es-ES_tradnl" sz="2200" kern="1200"/>
            <a:t>El área bajo la curva es igual a 1</a:t>
          </a:r>
          <a:endParaRPr lang="en-US" sz="2200" kern="1200"/>
        </a:p>
      </dsp:txBody>
      <dsp:txXfrm>
        <a:off x="1353781" y="4397707"/>
        <a:ext cx="4915256" cy="11721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1BCF-0EE4-4612-9648-03004D1AE1A1}">
      <dsp:nvSpPr>
        <dsp:cNvPr id="0" name=""/>
        <dsp:cNvSpPr/>
      </dsp:nvSpPr>
      <dsp:spPr>
        <a:xfrm>
          <a:off x="0" y="690"/>
          <a:ext cx="6248400" cy="16156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AAFBFD-E70D-4D14-AFA4-BBE9E47EC370}">
      <dsp:nvSpPr>
        <dsp:cNvPr id="0" name=""/>
        <dsp:cNvSpPr/>
      </dsp:nvSpPr>
      <dsp:spPr>
        <a:xfrm>
          <a:off x="488743" y="364218"/>
          <a:ext cx="888624" cy="888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4A5584-6617-455A-8AAA-EA8337CD351F}">
      <dsp:nvSpPr>
        <dsp:cNvPr id="0" name=""/>
        <dsp:cNvSpPr/>
      </dsp:nvSpPr>
      <dsp:spPr>
        <a:xfrm>
          <a:off x="1866111" y="690"/>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s-ES_tradnl" sz="2200" kern="1200"/>
            <a:t>La distribución normal unitaria tiene media 0 y desvío standard 1 </a:t>
          </a:r>
          <a:endParaRPr lang="en-US" sz="2200" kern="1200"/>
        </a:p>
      </dsp:txBody>
      <dsp:txXfrm>
        <a:off x="1866111" y="690"/>
        <a:ext cx="4382288" cy="1615680"/>
      </dsp:txXfrm>
    </dsp:sp>
    <dsp:sp modelId="{6B569176-8983-4DD1-907B-EFCFAA7A8D26}">
      <dsp:nvSpPr>
        <dsp:cNvPr id="0" name=""/>
        <dsp:cNvSpPr/>
      </dsp:nvSpPr>
      <dsp:spPr>
        <a:xfrm>
          <a:off x="0" y="2020291"/>
          <a:ext cx="6248400" cy="161568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D76E52-AF10-4F5A-AE54-84560CA2805E}">
      <dsp:nvSpPr>
        <dsp:cNvPr id="0" name=""/>
        <dsp:cNvSpPr/>
      </dsp:nvSpPr>
      <dsp:spPr>
        <a:xfrm>
          <a:off x="488743" y="2383819"/>
          <a:ext cx="888624" cy="888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896349-1475-4ED0-B928-2A08AB868BA1}">
      <dsp:nvSpPr>
        <dsp:cNvPr id="0" name=""/>
        <dsp:cNvSpPr/>
      </dsp:nvSpPr>
      <dsp:spPr>
        <a:xfrm>
          <a:off x="1866111" y="20202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s-ES_tradnl" sz="2200" kern="1200"/>
            <a:t>Es la única normal tabulada</a:t>
          </a:r>
          <a:endParaRPr lang="en-US" sz="2200" kern="1200"/>
        </a:p>
      </dsp:txBody>
      <dsp:txXfrm>
        <a:off x="1866111" y="2020291"/>
        <a:ext cx="4382288" cy="1615680"/>
      </dsp:txXfrm>
    </dsp:sp>
    <dsp:sp modelId="{B2BDB3C9-9406-4A7A-B27D-D2D1DCBFA4B1}">
      <dsp:nvSpPr>
        <dsp:cNvPr id="0" name=""/>
        <dsp:cNvSpPr/>
      </dsp:nvSpPr>
      <dsp:spPr>
        <a:xfrm>
          <a:off x="0" y="4039891"/>
          <a:ext cx="6248400" cy="161568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7CCF5-325E-4C4A-AD85-4838F317F931}">
      <dsp:nvSpPr>
        <dsp:cNvPr id="0" name=""/>
        <dsp:cNvSpPr/>
      </dsp:nvSpPr>
      <dsp:spPr>
        <a:xfrm>
          <a:off x="488743" y="4403420"/>
          <a:ext cx="888624" cy="888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E28F3-26FE-4D27-BEF2-82385202336C}">
      <dsp:nvSpPr>
        <dsp:cNvPr id="0" name=""/>
        <dsp:cNvSpPr/>
      </dsp:nvSpPr>
      <dsp:spPr>
        <a:xfrm>
          <a:off x="1866111" y="4039891"/>
          <a:ext cx="4382288" cy="1615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993" tIns="170993" rIns="170993" bIns="170993" numCol="1" spcCol="1270" anchor="ctr" anchorCtr="0">
          <a:noAutofit/>
        </a:bodyPr>
        <a:lstStyle/>
        <a:p>
          <a:pPr marL="0" lvl="0" indent="0" algn="l" defTabSz="977900">
            <a:lnSpc>
              <a:spcPct val="90000"/>
            </a:lnSpc>
            <a:spcBef>
              <a:spcPct val="0"/>
            </a:spcBef>
            <a:spcAft>
              <a:spcPct val="35000"/>
            </a:spcAft>
            <a:buNone/>
          </a:pPr>
          <a:r>
            <a:rPr lang="es-ES_tradnl" sz="2200" kern="1200"/>
            <a:t>Toda otra distribución normal puede hacerse equivalente a ésta para el cálculo de probabilidades</a:t>
          </a:r>
          <a:endParaRPr lang="en-US" sz="2200" kern="1200"/>
        </a:p>
      </dsp:txBody>
      <dsp:txXfrm>
        <a:off x="1866111" y="4039891"/>
        <a:ext cx="4382288" cy="16156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8CEBF-5FCD-4F94-BC1F-4F15C3A0777D}">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4A97B1-EA36-49D5-9157-90980A8B153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C8520B-BAE2-4BD2-9AAF-13D369719BEB}">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s-AR" sz="2400" kern="1200"/>
            <a:t>Se utiliza el gráfico Q-Q Plot que grafica los cuantiles de la muestra contra los cuartiles teóricos de una distribución normal.</a:t>
          </a:r>
          <a:endParaRPr lang="en-US" sz="2400" kern="1200"/>
        </a:p>
      </dsp:txBody>
      <dsp:txXfrm>
        <a:off x="1507738" y="707092"/>
        <a:ext cx="9007861" cy="1305401"/>
      </dsp:txXfrm>
    </dsp:sp>
    <dsp:sp modelId="{69A4A679-95C0-4486-8017-08CDDB857AED}">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04F7A9-00D9-4F12-9337-ED26CBECECB3}">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5E0774-1419-4CB7-B6B3-96FF8AB6096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66800">
            <a:lnSpc>
              <a:spcPct val="90000"/>
            </a:lnSpc>
            <a:spcBef>
              <a:spcPct val="0"/>
            </a:spcBef>
            <a:spcAft>
              <a:spcPct val="35000"/>
            </a:spcAft>
            <a:buNone/>
          </a:pPr>
          <a:r>
            <a:rPr lang="es-AR" sz="2400" kern="1200"/>
            <a:t>Si la muestra es normal, los puntos deben caer sobre la bisectriz </a:t>
          </a:r>
          <a:endParaRPr lang="en-US" sz="2400" kern="1200"/>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89173-9B62-42AA-9AD6-4DBC3C6D7471}" type="datetimeFigureOut">
              <a:rPr lang="es-AR" smtClean="0"/>
              <a:t>20/5/2024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19929-EFB5-4E36-A782-B01F3C5DCFFA}" type="slidenum">
              <a:rPr lang="es-AR" smtClean="0"/>
              <a:t>‹Nº›</a:t>
            </a:fld>
            <a:endParaRPr lang="es-AR"/>
          </a:p>
        </p:txBody>
      </p:sp>
    </p:spTree>
    <p:extLst>
      <p:ext uri="{BB962C8B-B14F-4D97-AF65-F5344CB8AC3E}">
        <p14:creationId xmlns:p14="http://schemas.microsoft.com/office/powerpoint/2010/main" val="369875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BB5E3B33-26C6-49BB-8BE0-6EAC57BBD0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751977-1519-45B9-8C5F-06F2FFE71097}" type="slidenum">
              <a:rPr lang="en-US" altLang="es-AR"/>
              <a:pPr/>
              <a:t>15</a:t>
            </a:fld>
            <a:endParaRPr lang="en-US" altLang="es-AR"/>
          </a:p>
        </p:txBody>
      </p:sp>
      <p:sp>
        <p:nvSpPr>
          <p:cNvPr id="154627" name="Rectangle 2">
            <a:extLst>
              <a:ext uri="{FF2B5EF4-FFF2-40B4-BE49-F238E27FC236}">
                <a16:creationId xmlns:a16="http://schemas.microsoft.com/office/drawing/2014/main" id="{FA88B0D1-8E39-4CAE-8F2D-118D2D7E0AE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71" tIns="44442" rIns="90471" bIns="44442" numCol="1" anchor="t" anchorCtr="0" compatLnSpc="1">
            <a:prstTxWarp prst="textNoShape">
              <a:avLst/>
            </a:prstTxWarp>
          </a:bodyPr>
          <a:lstStyle/>
          <a:p>
            <a:pPr eaLnBrk="1" hangingPunct="1"/>
            <a:r>
              <a:rPr lang="en-US" altLang="es-AR"/>
              <a:t>These percentages will be verified by the concepts learned in Chapter 5. </a:t>
            </a:r>
          </a:p>
          <a:p>
            <a:pPr eaLnBrk="1" hangingPunct="1"/>
            <a:r>
              <a:rPr lang="en-US" altLang="es-AR"/>
              <a:t>Emphasize the Empirical Rule is appropriate for data that is in a BELL-SHAPED distribution.</a:t>
            </a:r>
          </a:p>
        </p:txBody>
      </p:sp>
      <p:sp>
        <p:nvSpPr>
          <p:cNvPr id="154628" name="Rectangle 3">
            <a:extLst>
              <a:ext uri="{FF2B5EF4-FFF2-40B4-BE49-F238E27FC236}">
                <a16:creationId xmlns:a16="http://schemas.microsoft.com/office/drawing/2014/main" id="{3E8F53FB-9090-4FDB-B647-2CC117CE9D4E}"/>
              </a:ext>
            </a:extLst>
          </p:cNvPr>
          <p:cNvSpPr>
            <a:spLocks noGrp="1" noRot="1" noChangeAspect="1" noChangeArrowheads="1" noTextEdit="1"/>
          </p:cNvSpPr>
          <p:nvPr>
            <p:ph type="sldImg"/>
          </p:nvPr>
        </p:nvSpPr>
        <p:spPr bwMode="auto">
          <a:xfrm>
            <a:off x="393700" y="692150"/>
            <a:ext cx="6072188"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682800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BB5E3B33-26C6-49BB-8BE0-6EAC57BBD0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751977-1519-45B9-8C5F-06F2FFE71097}" type="slidenum">
              <a:rPr lang="en-US" altLang="es-AR"/>
              <a:pPr/>
              <a:t>18</a:t>
            </a:fld>
            <a:endParaRPr lang="en-US" altLang="es-AR"/>
          </a:p>
        </p:txBody>
      </p:sp>
      <p:sp>
        <p:nvSpPr>
          <p:cNvPr id="154627" name="Rectangle 2">
            <a:extLst>
              <a:ext uri="{FF2B5EF4-FFF2-40B4-BE49-F238E27FC236}">
                <a16:creationId xmlns:a16="http://schemas.microsoft.com/office/drawing/2014/main" id="{FA88B0D1-8E39-4CAE-8F2D-118D2D7E0AE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71" tIns="44442" rIns="90471" bIns="44442" numCol="1" anchor="t" anchorCtr="0" compatLnSpc="1">
            <a:prstTxWarp prst="textNoShape">
              <a:avLst/>
            </a:prstTxWarp>
          </a:bodyPr>
          <a:lstStyle/>
          <a:p>
            <a:pPr eaLnBrk="1" hangingPunct="1"/>
            <a:r>
              <a:rPr lang="en-US" altLang="es-AR"/>
              <a:t>These percentages will be verified by the concepts learned in Chapter 5. </a:t>
            </a:r>
          </a:p>
          <a:p>
            <a:pPr eaLnBrk="1" hangingPunct="1"/>
            <a:r>
              <a:rPr lang="en-US" altLang="es-AR"/>
              <a:t>Emphasize the Empirical Rule is appropriate for data that is in a BELL-SHAPED distribution.</a:t>
            </a:r>
          </a:p>
        </p:txBody>
      </p:sp>
      <p:sp>
        <p:nvSpPr>
          <p:cNvPr id="154628" name="Rectangle 3">
            <a:extLst>
              <a:ext uri="{FF2B5EF4-FFF2-40B4-BE49-F238E27FC236}">
                <a16:creationId xmlns:a16="http://schemas.microsoft.com/office/drawing/2014/main" id="{3E8F53FB-9090-4FDB-B647-2CC117CE9D4E}"/>
              </a:ext>
            </a:extLst>
          </p:cNvPr>
          <p:cNvSpPr>
            <a:spLocks noGrp="1" noRot="1" noChangeAspect="1" noChangeArrowheads="1" noTextEdit="1"/>
          </p:cNvSpPr>
          <p:nvPr>
            <p:ph type="sldImg"/>
          </p:nvPr>
        </p:nvSpPr>
        <p:spPr bwMode="auto">
          <a:xfrm>
            <a:off x="393700" y="692150"/>
            <a:ext cx="6072188" cy="3416300"/>
          </a:xfr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68280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19AF7-EBFE-1187-B61A-E66879B4D7D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086D70B0-2292-DC64-CD7F-F1124A872D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733CC114-9A55-B0F1-E789-D8B1A20AAE10}"/>
              </a:ext>
            </a:extLst>
          </p:cNvPr>
          <p:cNvSpPr>
            <a:spLocks noGrp="1"/>
          </p:cNvSpPr>
          <p:nvPr>
            <p:ph type="dt" sz="half" idx="10"/>
          </p:nvPr>
        </p:nvSpPr>
        <p:spPr/>
        <p:txBody>
          <a:bodyPr/>
          <a:lstStyle/>
          <a:p>
            <a:fld id="{685E91F6-4705-4385-8339-DD4EF1E7C1E8}" type="datetimeFigureOut">
              <a:rPr lang="es-AR" smtClean="0"/>
              <a:t>20/5/2024</a:t>
            </a:fld>
            <a:endParaRPr lang="es-AR"/>
          </a:p>
        </p:txBody>
      </p:sp>
      <p:sp>
        <p:nvSpPr>
          <p:cNvPr id="5" name="Marcador de pie de página 4">
            <a:extLst>
              <a:ext uri="{FF2B5EF4-FFF2-40B4-BE49-F238E27FC236}">
                <a16:creationId xmlns:a16="http://schemas.microsoft.com/office/drawing/2014/main" id="{A24B26D9-9EB7-AB16-DF1E-29BA8EC5ABE8}"/>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B70FCB4-DD2B-3894-9E76-CCCF88D7BBD0}"/>
              </a:ext>
            </a:extLst>
          </p:cNvPr>
          <p:cNvSpPr>
            <a:spLocks noGrp="1"/>
          </p:cNvSpPr>
          <p:nvPr>
            <p:ph type="sldNum" sz="quarter" idx="12"/>
          </p:nvPr>
        </p:nvSpPr>
        <p:spPr/>
        <p:txBody>
          <a:bodyPr/>
          <a:lstStyle/>
          <a:p>
            <a:fld id="{EEB6A890-40BC-40E2-92A1-A7BE3633C2B3}" type="slidenum">
              <a:rPr lang="es-AR" smtClean="0"/>
              <a:t>‹Nº›</a:t>
            </a:fld>
            <a:endParaRPr lang="es-AR"/>
          </a:p>
        </p:txBody>
      </p:sp>
    </p:spTree>
    <p:extLst>
      <p:ext uri="{BB962C8B-B14F-4D97-AF65-F5344CB8AC3E}">
        <p14:creationId xmlns:p14="http://schemas.microsoft.com/office/powerpoint/2010/main" val="4071812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DE848-54C0-3EB3-1C79-3FE4D6C6B1D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60133A50-1873-82EC-07B3-3924BF5FAAD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8DA2E79-A563-4BEB-7A77-E5B86FBF6C9E}"/>
              </a:ext>
            </a:extLst>
          </p:cNvPr>
          <p:cNvSpPr>
            <a:spLocks noGrp="1"/>
          </p:cNvSpPr>
          <p:nvPr>
            <p:ph type="dt" sz="half" idx="10"/>
          </p:nvPr>
        </p:nvSpPr>
        <p:spPr/>
        <p:txBody>
          <a:bodyPr/>
          <a:lstStyle/>
          <a:p>
            <a:fld id="{685E91F6-4705-4385-8339-DD4EF1E7C1E8}" type="datetimeFigureOut">
              <a:rPr lang="es-AR" smtClean="0"/>
              <a:t>20/5/2024</a:t>
            </a:fld>
            <a:endParaRPr lang="es-AR"/>
          </a:p>
        </p:txBody>
      </p:sp>
      <p:sp>
        <p:nvSpPr>
          <p:cNvPr id="5" name="Marcador de pie de página 4">
            <a:extLst>
              <a:ext uri="{FF2B5EF4-FFF2-40B4-BE49-F238E27FC236}">
                <a16:creationId xmlns:a16="http://schemas.microsoft.com/office/drawing/2014/main" id="{56B8A716-BCA8-8087-E8B6-F71BF28E48B7}"/>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4C2A476-3938-5165-12E1-C8EDC5B96430}"/>
              </a:ext>
            </a:extLst>
          </p:cNvPr>
          <p:cNvSpPr>
            <a:spLocks noGrp="1"/>
          </p:cNvSpPr>
          <p:nvPr>
            <p:ph type="sldNum" sz="quarter" idx="12"/>
          </p:nvPr>
        </p:nvSpPr>
        <p:spPr/>
        <p:txBody>
          <a:bodyPr/>
          <a:lstStyle/>
          <a:p>
            <a:fld id="{EEB6A890-40BC-40E2-92A1-A7BE3633C2B3}" type="slidenum">
              <a:rPr lang="es-AR" smtClean="0"/>
              <a:t>‹Nº›</a:t>
            </a:fld>
            <a:endParaRPr lang="es-AR"/>
          </a:p>
        </p:txBody>
      </p:sp>
    </p:spTree>
    <p:extLst>
      <p:ext uri="{BB962C8B-B14F-4D97-AF65-F5344CB8AC3E}">
        <p14:creationId xmlns:p14="http://schemas.microsoft.com/office/powerpoint/2010/main" val="67197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A538CB7-D7A6-F023-25D6-D9A9835AA0C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1AF3EEF9-3ED6-A550-AD5A-F69FABFEB6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C71EA00-EA37-419C-DD5B-D01430A5E24B}"/>
              </a:ext>
            </a:extLst>
          </p:cNvPr>
          <p:cNvSpPr>
            <a:spLocks noGrp="1"/>
          </p:cNvSpPr>
          <p:nvPr>
            <p:ph type="dt" sz="half" idx="10"/>
          </p:nvPr>
        </p:nvSpPr>
        <p:spPr/>
        <p:txBody>
          <a:bodyPr/>
          <a:lstStyle/>
          <a:p>
            <a:fld id="{685E91F6-4705-4385-8339-DD4EF1E7C1E8}" type="datetimeFigureOut">
              <a:rPr lang="es-AR" smtClean="0"/>
              <a:t>20/5/2024</a:t>
            </a:fld>
            <a:endParaRPr lang="es-AR"/>
          </a:p>
        </p:txBody>
      </p:sp>
      <p:sp>
        <p:nvSpPr>
          <p:cNvPr id="5" name="Marcador de pie de página 4">
            <a:extLst>
              <a:ext uri="{FF2B5EF4-FFF2-40B4-BE49-F238E27FC236}">
                <a16:creationId xmlns:a16="http://schemas.microsoft.com/office/drawing/2014/main" id="{DB098260-F0B6-58D2-CBF8-309F497B468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F19EC57-B1D3-FD3A-80CC-FD8BDE0B616E}"/>
              </a:ext>
            </a:extLst>
          </p:cNvPr>
          <p:cNvSpPr>
            <a:spLocks noGrp="1"/>
          </p:cNvSpPr>
          <p:nvPr>
            <p:ph type="sldNum" sz="quarter" idx="12"/>
          </p:nvPr>
        </p:nvSpPr>
        <p:spPr/>
        <p:txBody>
          <a:bodyPr/>
          <a:lstStyle/>
          <a:p>
            <a:fld id="{EEB6A890-40BC-40E2-92A1-A7BE3633C2B3}" type="slidenum">
              <a:rPr lang="es-AR" smtClean="0"/>
              <a:t>‹Nº›</a:t>
            </a:fld>
            <a:endParaRPr lang="es-AR"/>
          </a:p>
        </p:txBody>
      </p:sp>
    </p:spTree>
    <p:extLst>
      <p:ext uri="{BB962C8B-B14F-4D97-AF65-F5344CB8AC3E}">
        <p14:creationId xmlns:p14="http://schemas.microsoft.com/office/powerpoint/2010/main" val="635937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1534585" y="617538"/>
            <a:ext cx="10390716" cy="1143000"/>
          </a:xfrm>
        </p:spPr>
        <p:txBody>
          <a:bodyPr/>
          <a:lstStyle/>
          <a:p>
            <a:r>
              <a:rPr lang="es-ES"/>
              <a:t>Haga clic para modificar el estilo de título del patrón</a:t>
            </a:r>
            <a:endParaRPr lang="es-AR"/>
          </a:p>
        </p:txBody>
      </p:sp>
      <p:sp>
        <p:nvSpPr>
          <p:cNvPr id="3" name="2 Marcador de contenido"/>
          <p:cNvSpPr>
            <a:spLocks noGrp="1"/>
          </p:cNvSpPr>
          <p:nvPr>
            <p:ph sz="quarter" idx="1"/>
          </p:nvPr>
        </p:nvSpPr>
        <p:spPr>
          <a:xfrm>
            <a:off x="1576917" y="2017713"/>
            <a:ext cx="508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quarter" idx="2"/>
          </p:nvPr>
        </p:nvSpPr>
        <p:spPr>
          <a:xfrm>
            <a:off x="6860117" y="2017713"/>
            <a:ext cx="508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contenido"/>
          <p:cNvSpPr>
            <a:spLocks noGrp="1"/>
          </p:cNvSpPr>
          <p:nvPr>
            <p:ph sz="quarter" idx="3"/>
          </p:nvPr>
        </p:nvSpPr>
        <p:spPr>
          <a:xfrm>
            <a:off x="1576917" y="4151313"/>
            <a:ext cx="508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contenido"/>
          <p:cNvSpPr>
            <a:spLocks noGrp="1"/>
          </p:cNvSpPr>
          <p:nvPr>
            <p:ph sz="quarter" idx="4"/>
          </p:nvPr>
        </p:nvSpPr>
        <p:spPr>
          <a:xfrm>
            <a:off x="6860117" y="4151313"/>
            <a:ext cx="508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a:extLst>
              <a:ext uri="{FF2B5EF4-FFF2-40B4-BE49-F238E27FC236}">
                <a16:creationId xmlns:a16="http://schemas.microsoft.com/office/drawing/2014/main" id="{5C052117-60F1-4A79-A718-3E6A81C434A7}"/>
              </a:ext>
            </a:extLst>
          </p:cNvPr>
          <p:cNvSpPr>
            <a:spLocks noGrp="1"/>
          </p:cNvSpPr>
          <p:nvPr>
            <p:ph type="dt" sz="half" idx="10"/>
          </p:nvPr>
        </p:nvSpPr>
        <p:spPr>
          <a:xfrm>
            <a:off x="1219200" y="6324600"/>
            <a:ext cx="2540000" cy="457200"/>
          </a:xfrm>
        </p:spPr>
        <p:txBody>
          <a:bodyPr/>
          <a:lstStyle>
            <a:lvl1pPr>
              <a:defRPr/>
            </a:lvl1pPr>
          </a:lstStyle>
          <a:p>
            <a:pPr>
              <a:defRPr/>
            </a:pPr>
            <a:endParaRPr lang="es-ES"/>
          </a:p>
        </p:txBody>
      </p:sp>
      <p:sp>
        <p:nvSpPr>
          <p:cNvPr id="8" name="7 Marcador de pie de página">
            <a:extLst>
              <a:ext uri="{FF2B5EF4-FFF2-40B4-BE49-F238E27FC236}">
                <a16:creationId xmlns:a16="http://schemas.microsoft.com/office/drawing/2014/main" id="{6574EF46-919F-4761-95C6-C04D8097376D}"/>
              </a:ext>
            </a:extLst>
          </p:cNvPr>
          <p:cNvSpPr>
            <a:spLocks noGrp="1"/>
          </p:cNvSpPr>
          <p:nvPr>
            <p:ph type="ftr" sz="quarter" idx="11"/>
          </p:nvPr>
        </p:nvSpPr>
        <p:spPr>
          <a:xfrm>
            <a:off x="4470400" y="6324600"/>
            <a:ext cx="3860800" cy="457200"/>
          </a:xfrm>
        </p:spPr>
        <p:txBody>
          <a:bodyPr/>
          <a:lstStyle>
            <a:lvl1pPr>
              <a:defRPr/>
            </a:lvl1pPr>
          </a:lstStyle>
          <a:p>
            <a:pPr>
              <a:defRPr/>
            </a:pPr>
            <a:endParaRPr lang="es-ES"/>
          </a:p>
        </p:txBody>
      </p:sp>
      <p:sp>
        <p:nvSpPr>
          <p:cNvPr id="9" name="8 Marcador de número de diapositiva">
            <a:extLst>
              <a:ext uri="{FF2B5EF4-FFF2-40B4-BE49-F238E27FC236}">
                <a16:creationId xmlns:a16="http://schemas.microsoft.com/office/drawing/2014/main" id="{C4CBB5F9-970A-49F6-B741-82A346E3132B}"/>
              </a:ext>
            </a:extLst>
          </p:cNvPr>
          <p:cNvSpPr>
            <a:spLocks noGrp="1"/>
          </p:cNvSpPr>
          <p:nvPr>
            <p:ph type="sldNum" sz="quarter" idx="12"/>
          </p:nvPr>
        </p:nvSpPr>
        <p:spPr>
          <a:xfrm>
            <a:off x="9042400" y="6324600"/>
            <a:ext cx="2540000" cy="457200"/>
          </a:xfrm>
        </p:spPr>
        <p:txBody>
          <a:bodyPr/>
          <a:lstStyle>
            <a:lvl1pPr>
              <a:defRPr smtClean="0"/>
            </a:lvl1pPr>
          </a:lstStyle>
          <a:p>
            <a:pPr>
              <a:defRPr/>
            </a:pPr>
            <a:fld id="{4E498EA8-EB4C-499D-92E8-9880553AD4C2}" type="slidenum">
              <a:rPr lang="es-ES" altLang="es-AR"/>
              <a:pPr>
                <a:defRPr/>
              </a:pPr>
              <a:t>‹Nº›</a:t>
            </a:fld>
            <a:endParaRPr lang="es-ES" altLang="es-AR"/>
          </a:p>
        </p:txBody>
      </p:sp>
    </p:spTree>
    <p:extLst>
      <p:ext uri="{BB962C8B-B14F-4D97-AF65-F5344CB8AC3E}">
        <p14:creationId xmlns:p14="http://schemas.microsoft.com/office/powerpoint/2010/main" val="22965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EF1754-EF63-8FF6-3229-3CEC57BE861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B4E495F-1055-FC8E-17EF-1FCFDC2DB31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99BB82B-3E6B-C3E3-21E6-D312F95979FB}"/>
              </a:ext>
            </a:extLst>
          </p:cNvPr>
          <p:cNvSpPr>
            <a:spLocks noGrp="1"/>
          </p:cNvSpPr>
          <p:nvPr>
            <p:ph type="dt" sz="half" idx="10"/>
          </p:nvPr>
        </p:nvSpPr>
        <p:spPr/>
        <p:txBody>
          <a:bodyPr/>
          <a:lstStyle/>
          <a:p>
            <a:fld id="{685E91F6-4705-4385-8339-DD4EF1E7C1E8}" type="datetimeFigureOut">
              <a:rPr lang="es-AR" smtClean="0"/>
              <a:t>20/5/2024</a:t>
            </a:fld>
            <a:endParaRPr lang="es-AR"/>
          </a:p>
        </p:txBody>
      </p:sp>
      <p:sp>
        <p:nvSpPr>
          <p:cNvPr id="5" name="Marcador de pie de página 4">
            <a:extLst>
              <a:ext uri="{FF2B5EF4-FFF2-40B4-BE49-F238E27FC236}">
                <a16:creationId xmlns:a16="http://schemas.microsoft.com/office/drawing/2014/main" id="{4B64C810-8D4D-ADA6-860E-A0DFE5AAAB3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47EA5D8-8EFB-1810-7E39-446E40CCDC4E}"/>
              </a:ext>
            </a:extLst>
          </p:cNvPr>
          <p:cNvSpPr>
            <a:spLocks noGrp="1"/>
          </p:cNvSpPr>
          <p:nvPr>
            <p:ph type="sldNum" sz="quarter" idx="12"/>
          </p:nvPr>
        </p:nvSpPr>
        <p:spPr/>
        <p:txBody>
          <a:bodyPr/>
          <a:lstStyle/>
          <a:p>
            <a:fld id="{EEB6A890-40BC-40E2-92A1-A7BE3633C2B3}" type="slidenum">
              <a:rPr lang="es-AR" smtClean="0"/>
              <a:t>‹Nº›</a:t>
            </a:fld>
            <a:endParaRPr lang="es-AR"/>
          </a:p>
        </p:txBody>
      </p:sp>
    </p:spTree>
    <p:extLst>
      <p:ext uri="{BB962C8B-B14F-4D97-AF65-F5344CB8AC3E}">
        <p14:creationId xmlns:p14="http://schemas.microsoft.com/office/powerpoint/2010/main" val="1543206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BE09AB-B473-A2FC-0591-19A42E48A8B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F9B53048-87DA-9F9E-439F-3B567D6A59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5A084F5-106D-C8C2-24EB-F918B99E14E2}"/>
              </a:ext>
            </a:extLst>
          </p:cNvPr>
          <p:cNvSpPr>
            <a:spLocks noGrp="1"/>
          </p:cNvSpPr>
          <p:nvPr>
            <p:ph type="dt" sz="half" idx="10"/>
          </p:nvPr>
        </p:nvSpPr>
        <p:spPr/>
        <p:txBody>
          <a:bodyPr/>
          <a:lstStyle/>
          <a:p>
            <a:fld id="{685E91F6-4705-4385-8339-DD4EF1E7C1E8}" type="datetimeFigureOut">
              <a:rPr lang="es-AR" smtClean="0"/>
              <a:t>20/5/2024</a:t>
            </a:fld>
            <a:endParaRPr lang="es-AR"/>
          </a:p>
        </p:txBody>
      </p:sp>
      <p:sp>
        <p:nvSpPr>
          <p:cNvPr id="5" name="Marcador de pie de página 4">
            <a:extLst>
              <a:ext uri="{FF2B5EF4-FFF2-40B4-BE49-F238E27FC236}">
                <a16:creationId xmlns:a16="http://schemas.microsoft.com/office/drawing/2014/main" id="{F2B808A2-A674-2DFF-6DE3-ACBF5B6FD6BB}"/>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3700C63-BAED-6BD2-7C75-C0A335656D58}"/>
              </a:ext>
            </a:extLst>
          </p:cNvPr>
          <p:cNvSpPr>
            <a:spLocks noGrp="1"/>
          </p:cNvSpPr>
          <p:nvPr>
            <p:ph type="sldNum" sz="quarter" idx="12"/>
          </p:nvPr>
        </p:nvSpPr>
        <p:spPr/>
        <p:txBody>
          <a:bodyPr/>
          <a:lstStyle/>
          <a:p>
            <a:fld id="{EEB6A890-40BC-40E2-92A1-A7BE3633C2B3}" type="slidenum">
              <a:rPr lang="es-AR" smtClean="0"/>
              <a:t>‹Nº›</a:t>
            </a:fld>
            <a:endParaRPr lang="es-AR"/>
          </a:p>
        </p:txBody>
      </p:sp>
    </p:spTree>
    <p:extLst>
      <p:ext uri="{BB962C8B-B14F-4D97-AF65-F5344CB8AC3E}">
        <p14:creationId xmlns:p14="http://schemas.microsoft.com/office/powerpoint/2010/main" val="254395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EB9399-E34B-C34C-47F3-AF151609C04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54563EB-A7A2-397C-EC36-B3175827DD7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3917D4F5-4182-A9E4-6D63-4E26FD1558B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2343B339-7739-A059-BA14-E38346F90EB3}"/>
              </a:ext>
            </a:extLst>
          </p:cNvPr>
          <p:cNvSpPr>
            <a:spLocks noGrp="1"/>
          </p:cNvSpPr>
          <p:nvPr>
            <p:ph type="dt" sz="half" idx="10"/>
          </p:nvPr>
        </p:nvSpPr>
        <p:spPr/>
        <p:txBody>
          <a:bodyPr/>
          <a:lstStyle/>
          <a:p>
            <a:fld id="{685E91F6-4705-4385-8339-DD4EF1E7C1E8}" type="datetimeFigureOut">
              <a:rPr lang="es-AR" smtClean="0"/>
              <a:t>20/5/2024</a:t>
            </a:fld>
            <a:endParaRPr lang="es-AR"/>
          </a:p>
        </p:txBody>
      </p:sp>
      <p:sp>
        <p:nvSpPr>
          <p:cNvPr id="6" name="Marcador de pie de página 5">
            <a:extLst>
              <a:ext uri="{FF2B5EF4-FFF2-40B4-BE49-F238E27FC236}">
                <a16:creationId xmlns:a16="http://schemas.microsoft.com/office/drawing/2014/main" id="{E81F31DD-ED6D-7BD8-19B5-C0F959B2B1F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FB18F6A-AD64-C688-72C8-520776E7943D}"/>
              </a:ext>
            </a:extLst>
          </p:cNvPr>
          <p:cNvSpPr>
            <a:spLocks noGrp="1"/>
          </p:cNvSpPr>
          <p:nvPr>
            <p:ph type="sldNum" sz="quarter" idx="12"/>
          </p:nvPr>
        </p:nvSpPr>
        <p:spPr/>
        <p:txBody>
          <a:bodyPr/>
          <a:lstStyle/>
          <a:p>
            <a:fld id="{EEB6A890-40BC-40E2-92A1-A7BE3633C2B3}" type="slidenum">
              <a:rPr lang="es-AR" smtClean="0"/>
              <a:t>‹Nº›</a:t>
            </a:fld>
            <a:endParaRPr lang="es-AR"/>
          </a:p>
        </p:txBody>
      </p:sp>
    </p:spTree>
    <p:extLst>
      <p:ext uri="{BB962C8B-B14F-4D97-AF65-F5344CB8AC3E}">
        <p14:creationId xmlns:p14="http://schemas.microsoft.com/office/powerpoint/2010/main" val="4111519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2C7A4E-12FB-F979-0D95-854BF4B5821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203BC0C-80EF-F279-D5E8-E41510142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DC6DFB2-01C7-4B53-7CE0-10EE0F02095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22342498-380A-35B7-92B3-A772D501D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2D7CCC6-621F-B449-9051-5DA365CB1E2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A028132C-0C12-5ED7-05A2-ABAAE8588EDC}"/>
              </a:ext>
            </a:extLst>
          </p:cNvPr>
          <p:cNvSpPr>
            <a:spLocks noGrp="1"/>
          </p:cNvSpPr>
          <p:nvPr>
            <p:ph type="dt" sz="half" idx="10"/>
          </p:nvPr>
        </p:nvSpPr>
        <p:spPr/>
        <p:txBody>
          <a:bodyPr/>
          <a:lstStyle/>
          <a:p>
            <a:fld id="{685E91F6-4705-4385-8339-DD4EF1E7C1E8}" type="datetimeFigureOut">
              <a:rPr lang="es-AR" smtClean="0"/>
              <a:t>20/5/2024</a:t>
            </a:fld>
            <a:endParaRPr lang="es-AR"/>
          </a:p>
        </p:txBody>
      </p:sp>
      <p:sp>
        <p:nvSpPr>
          <p:cNvPr id="8" name="Marcador de pie de página 7">
            <a:extLst>
              <a:ext uri="{FF2B5EF4-FFF2-40B4-BE49-F238E27FC236}">
                <a16:creationId xmlns:a16="http://schemas.microsoft.com/office/drawing/2014/main" id="{124B71E2-5D14-A50E-E6C9-5625E86C8D16}"/>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299F6707-6772-4B62-5FEA-6BEC1269EB76}"/>
              </a:ext>
            </a:extLst>
          </p:cNvPr>
          <p:cNvSpPr>
            <a:spLocks noGrp="1"/>
          </p:cNvSpPr>
          <p:nvPr>
            <p:ph type="sldNum" sz="quarter" idx="12"/>
          </p:nvPr>
        </p:nvSpPr>
        <p:spPr/>
        <p:txBody>
          <a:bodyPr/>
          <a:lstStyle/>
          <a:p>
            <a:fld id="{EEB6A890-40BC-40E2-92A1-A7BE3633C2B3}" type="slidenum">
              <a:rPr lang="es-AR" smtClean="0"/>
              <a:t>‹Nº›</a:t>
            </a:fld>
            <a:endParaRPr lang="es-AR"/>
          </a:p>
        </p:txBody>
      </p:sp>
    </p:spTree>
    <p:extLst>
      <p:ext uri="{BB962C8B-B14F-4D97-AF65-F5344CB8AC3E}">
        <p14:creationId xmlns:p14="http://schemas.microsoft.com/office/powerpoint/2010/main" val="316009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05001-8A6A-E574-FC66-EDFFC57F241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2F72173-7919-FE7F-9060-B2A993DCA975}"/>
              </a:ext>
            </a:extLst>
          </p:cNvPr>
          <p:cNvSpPr>
            <a:spLocks noGrp="1"/>
          </p:cNvSpPr>
          <p:nvPr>
            <p:ph type="dt" sz="half" idx="10"/>
          </p:nvPr>
        </p:nvSpPr>
        <p:spPr/>
        <p:txBody>
          <a:bodyPr/>
          <a:lstStyle/>
          <a:p>
            <a:fld id="{685E91F6-4705-4385-8339-DD4EF1E7C1E8}" type="datetimeFigureOut">
              <a:rPr lang="es-AR" smtClean="0"/>
              <a:t>20/5/2024</a:t>
            </a:fld>
            <a:endParaRPr lang="es-AR"/>
          </a:p>
        </p:txBody>
      </p:sp>
      <p:sp>
        <p:nvSpPr>
          <p:cNvPr id="4" name="Marcador de pie de página 3">
            <a:extLst>
              <a:ext uri="{FF2B5EF4-FFF2-40B4-BE49-F238E27FC236}">
                <a16:creationId xmlns:a16="http://schemas.microsoft.com/office/drawing/2014/main" id="{9397FE30-E709-3342-20E5-0CD026CC18F1}"/>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7CE1C2C5-A045-9879-1523-FFCE719BC55A}"/>
              </a:ext>
            </a:extLst>
          </p:cNvPr>
          <p:cNvSpPr>
            <a:spLocks noGrp="1"/>
          </p:cNvSpPr>
          <p:nvPr>
            <p:ph type="sldNum" sz="quarter" idx="12"/>
          </p:nvPr>
        </p:nvSpPr>
        <p:spPr/>
        <p:txBody>
          <a:bodyPr/>
          <a:lstStyle/>
          <a:p>
            <a:fld id="{EEB6A890-40BC-40E2-92A1-A7BE3633C2B3}" type="slidenum">
              <a:rPr lang="es-AR" smtClean="0"/>
              <a:t>‹Nº›</a:t>
            </a:fld>
            <a:endParaRPr lang="es-AR"/>
          </a:p>
        </p:txBody>
      </p:sp>
    </p:spTree>
    <p:extLst>
      <p:ext uri="{BB962C8B-B14F-4D97-AF65-F5344CB8AC3E}">
        <p14:creationId xmlns:p14="http://schemas.microsoft.com/office/powerpoint/2010/main" val="225834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9F8CED6-A4D9-9C95-0096-F89952DC3E90}"/>
              </a:ext>
            </a:extLst>
          </p:cNvPr>
          <p:cNvSpPr>
            <a:spLocks noGrp="1"/>
          </p:cNvSpPr>
          <p:nvPr>
            <p:ph type="dt" sz="half" idx="10"/>
          </p:nvPr>
        </p:nvSpPr>
        <p:spPr/>
        <p:txBody>
          <a:bodyPr/>
          <a:lstStyle/>
          <a:p>
            <a:fld id="{685E91F6-4705-4385-8339-DD4EF1E7C1E8}" type="datetimeFigureOut">
              <a:rPr lang="es-AR" smtClean="0"/>
              <a:t>20/5/2024</a:t>
            </a:fld>
            <a:endParaRPr lang="es-AR"/>
          </a:p>
        </p:txBody>
      </p:sp>
      <p:sp>
        <p:nvSpPr>
          <p:cNvPr id="3" name="Marcador de pie de página 2">
            <a:extLst>
              <a:ext uri="{FF2B5EF4-FFF2-40B4-BE49-F238E27FC236}">
                <a16:creationId xmlns:a16="http://schemas.microsoft.com/office/drawing/2014/main" id="{18B89B8B-642C-0AD8-9FE4-EE3876A3CFD0}"/>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4F035C1B-0808-AC07-2229-76A45548037E}"/>
              </a:ext>
            </a:extLst>
          </p:cNvPr>
          <p:cNvSpPr>
            <a:spLocks noGrp="1"/>
          </p:cNvSpPr>
          <p:nvPr>
            <p:ph type="sldNum" sz="quarter" idx="12"/>
          </p:nvPr>
        </p:nvSpPr>
        <p:spPr/>
        <p:txBody>
          <a:bodyPr/>
          <a:lstStyle/>
          <a:p>
            <a:fld id="{EEB6A890-40BC-40E2-92A1-A7BE3633C2B3}" type="slidenum">
              <a:rPr lang="es-AR" smtClean="0"/>
              <a:t>‹Nº›</a:t>
            </a:fld>
            <a:endParaRPr lang="es-AR"/>
          </a:p>
        </p:txBody>
      </p:sp>
    </p:spTree>
    <p:extLst>
      <p:ext uri="{BB962C8B-B14F-4D97-AF65-F5344CB8AC3E}">
        <p14:creationId xmlns:p14="http://schemas.microsoft.com/office/powerpoint/2010/main" val="250480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DF8A3-87FD-C48B-2D9D-EDFE1D09802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0CE24ACE-961B-0705-DA2E-6E90AFB315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BF17F150-D153-7E51-1C5B-DB9D201FB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FC02DBD-576F-DF91-66BB-E1AF0E1AAFFC}"/>
              </a:ext>
            </a:extLst>
          </p:cNvPr>
          <p:cNvSpPr>
            <a:spLocks noGrp="1"/>
          </p:cNvSpPr>
          <p:nvPr>
            <p:ph type="dt" sz="half" idx="10"/>
          </p:nvPr>
        </p:nvSpPr>
        <p:spPr/>
        <p:txBody>
          <a:bodyPr/>
          <a:lstStyle/>
          <a:p>
            <a:fld id="{685E91F6-4705-4385-8339-DD4EF1E7C1E8}" type="datetimeFigureOut">
              <a:rPr lang="es-AR" smtClean="0"/>
              <a:t>20/5/2024</a:t>
            </a:fld>
            <a:endParaRPr lang="es-AR"/>
          </a:p>
        </p:txBody>
      </p:sp>
      <p:sp>
        <p:nvSpPr>
          <p:cNvPr id="6" name="Marcador de pie de página 5">
            <a:extLst>
              <a:ext uri="{FF2B5EF4-FFF2-40B4-BE49-F238E27FC236}">
                <a16:creationId xmlns:a16="http://schemas.microsoft.com/office/drawing/2014/main" id="{319DD88E-545F-63FC-407D-2F6A2E2D8D53}"/>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421C39B7-01D7-3865-C649-28B111B7DEC2}"/>
              </a:ext>
            </a:extLst>
          </p:cNvPr>
          <p:cNvSpPr>
            <a:spLocks noGrp="1"/>
          </p:cNvSpPr>
          <p:nvPr>
            <p:ph type="sldNum" sz="quarter" idx="12"/>
          </p:nvPr>
        </p:nvSpPr>
        <p:spPr/>
        <p:txBody>
          <a:bodyPr/>
          <a:lstStyle/>
          <a:p>
            <a:fld id="{EEB6A890-40BC-40E2-92A1-A7BE3633C2B3}" type="slidenum">
              <a:rPr lang="es-AR" smtClean="0"/>
              <a:t>‹Nº›</a:t>
            </a:fld>
            <a:endParaRPr lang="es-AR"/>
          </a:p>
        </p:txBody>
      </p:sp>
    </p:spTree>
    <p:extLst>
      <p:ext uri="{BB962C8B-B14F-4D97-AF65-F5344CB8AC3E}">
        <p14:creationId xmlns:p14="http://schemas.microsoft.com/office/powerpoint/2010/main" val="185534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36449-803C-355D-7A3C-96BE6DA84C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4AF829C2-F0A2-3498-67F4-E6EF24034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99F17116-91E8-9424-8DC6-ED0BA2C4D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297BF3D-35D8-C7CB-3581-7316E747361E}"/>
              </a:ext>
            </a:extLst>
          </p:cNvPr>
          <p:cNvSpPr>
            <a:spLocks noGrp="1"/>
          </p:cNvSpPr>
          <p:nvPr>
            <p:ph type="dt" sz="half" idx="10"/>
          </p:nvPr>
        </p:nvSpPr>
        <p:spPr/>
        <p:txBody>
          <a:bodyPr/>
          <a:lstStyle/>
          <a:p>
            <a:fld id="{685E91F6-4705-4385-8339-DD4EF1E7C1E8}" type="datetimeFigureOut">
              <a:rPr lang="es-AR" smtClean="0"/>
              <a:t>20/5/2024</a:t>
            </a:fld>
            <a:endParaRPr lang="es-AR"/>
          </a:p>
        </p:txBody>
      </p:sp>
      <p:sp>
        <p:nvSpPr>
          <p:cNvPr id="6" name="Marcador de pie de página 5">
            <a:extLst>
              <a:ext uri="{FF2B5EF4-FFF2-40B4-BE49-F238E27FC236}">
                <a16:creationId xmlns:a16="http://schemas.microsoft.com/office/drawing/2014/main" id="{9BA29FCB-3350-9980-D2A5-8AB5EB28922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A520B6C-C233-C344-30C8-9178DC4921BD}"/>
              </a:ext>
            </a:extLst>
          </p:cNvPr>
          <p:cNvSpPr>
            <a:spLocks noGrp="1"/>
          </p:cNvSpPr>
          <p:nvPr>
            <p:ph type="sldNum" sz="quarter" idx="12"/>
          </p:nvPr>
        </p:nvSpPr>
        <p:spPr/>
        <p:txBody>
          <a:bodyPr/>
          <a:lstStyle/>
          <a:p>
            <a:fld id="{EEB6A890-40BC-40E2-92A1-A7BE3633C2B3}" type="slidenum">
              <a:rPr lang="es-AR" smtClean="0"/>
              <a:t>‹Nº›</a:t>
            </a:fld>
            <a:endParaRPr lang="es-AR"/>
          </a:p>
        </p:txBody>
      </p:sp>
    </p:spTree>
    <p:extLst>
      <p:ext uri="{BB962C8B-B14F-4D97-AF65-F5344CB8AC3E}">
        <p14:creationId xmlns:p14="http://schemas.microsoft.com/office/powerpoint/2010/main" val="3736711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8B9E959-BF1A-1F34-2E15-20741F71DE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1684834-5141-9BCE-899E-27459DCCD5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05AA216-98FC-09E2-0289-405B1C234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5E91F6-4705-4385-8339-DD4EF1E7C1E8}" type="datetimeFigureOut">
              <a:rPr lang="es-AR" smtClean="0"/>
              <a:t>20/5/2024</a:t>
            </a:fld>
            <a:endParaRPr lang="es-AR"/>
          </a:p>
        </p:txBody>
      </p:sp>
      <p:sp>
        <p:nvSpPr>
          <p:cNvPr id="5" name="Marcador de pie de página 4">
            <a:extLst>
              <a:ext uri="{FF2B5EF4-FFF2-40B4-BE49-F238E27FC236}">
                <a16:creationId xmlns:a16="http://schemas.microsoft.com/office/drawing/2014/main" id="{C55EF5F8-13A4-C6BB-751E-7C93AA351B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AR"/>
          </a:p>
        </p:txBody>
      </p:sp>
      <p:sp>
        <p:nvSpPr>
          <p:cNvPr id="6" name="Marcador de número de diapositiva 5">
            <a:extLst>
              <a:ext uri="{FF2B5EF4-FFF2-40B4-BE49-F238E27FC236}">
                <a16:creationId xmlns:a16="http://schemas.microsoft.com/office/drawing/2014/main" id="{DFFBBF54-CB07-6E68-4081-6E85C4EEA7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B6A890-40BC-40E2-92A1-A7BE3633C2B3}" type="slidenum">
              <a:rPr lang="es-AR" smtClean="0"/>
              <a:t>‹Nº›</a:t>
            </a:fld>
            <a:endParaRPr lang="es-AR"/>
          </a:p>
        </p:txBody>
      </p:sp>
    </p:spTree>
    <p:extLst>
      <p:ext uri="{BB962C8B-B14F-4D97-AF65-F5344CB8AC3E}">
        <p14:creationId xmlns:p14="http://schemas.microsoft.com/office/powerpoint/2010/main" val="813806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D835F-E79C-80AB-9575-AC3EAFA78547}"/>
              </a:ext>
            </a:extLst>
          </p:cNvPr>
          <p:cNvSpPr>
            <a:spLocks noGrp="1"/>
          </p:cNvSpPr>
          <p:nvPr>
            <p:ph type="ctrTitle"/>
          </p:nvPr>
        </p:nvSpPr>
        <p:spPr/>
        <p:txBody>
          <a:bodyPr/>
          <a:lstStyle/>
          <a:p>
            <a:r>
              <a:rPr lang="es-AR" dirty="0"/>
              <a:t>Probabilidades y variables aleatorias</a:t>
            </a:r>
          </a:p>
        </p:txBody>
      </p:sp>
      <p:sp>
        <p:nvSpPr>
          <p:cNvPr id="3" name="Subtítulo 2">
            <a:extLst>
              <a:ext uri="{FF2B5EF4-FFF2-40B4-BE49-F238E27FC236}">
                <a16:creationId xmlns:a16="http://schemas.microsoft.com/office/drawing/2014/main" id="{EBE9C79D-5BC0-C194-BA65-417F28AD9847}"/>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13547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156BC772-AD74-457E-9AEE-44D8BB35B28F}"/>
              </a:ext>
            </a:extLst>
          </p:cNvPr>
          <p:cNvSpPr>
            <a:spLocks noGrp="1" noChangeArrowheads="1"/>
          </p:cNvSpPr>
          <p:nvPr>
            <p:ph type="title"/>
          </p:nvPr>
        </p:nvSpPr>
        <p:spPr>
          <a:xfrm>
            <a:off x="391378" y="320675"/>
            <a:ext cx="11407487" cy="1325563"/>
          </a:xfrm>
        </p:spPr>
        <p:txBody>
          <a:bodyPr>
            <a:normAutofit/>
          </a:bodyPr>
          <a:lstStyle/>
          <a:p>
            <a:r>
              <a:rPr lang="es-ES_tradnl" altLang="es-AR" sz="5400">
                <a:solidFill>
                  <a:schemeClr val="accent5"/>
                </a:solidFill>
              </a:rPr>
              <a:t>Introducción</a:t>
            </a:r>
            <a:endParaRPr lang="es-AR" altLang="es-AR" sz="5400">
              <a:solidFill>
                <a:schemeClr val="accent5"/>
              </a:solidFill>
            </a:endParaRPr>
          </a:p>
        </p:txBody>
      </p:sp>
      <p:graphicFrame>
        <p:nvGraphicFramePr>
          <p:cNvPr id="100357" name="Rectangle 3">
            <a:extLst>
              <a:ext uri="{FF2B5EF4-FFF2-40B4-BE49-F238E27FC236}">
                <a16:creationId xmlns:a16="http://schemas.microsoft.com/office/drawing/2014/main" id="{C3F355CE-D159-4D93-858A-4E3329AABE2D}"/>
              </a:ext>
            </a:extLst>
          </p:cNvPr>
          <p:cNvGraphicFramePr/>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AA45846-A47B-4E01-ADBB-AF4498D774B7}"/>
              </a:ext>
            </a:extLst>
          </p:cNvPr>
          <p:cNvSpPr>
            <a:spLocks noGrp="1" noChangeArrowheads="1"/>
          </p:cNvSpPr>
          <p:nvPr>
            <p:ph type="title"/>
          </p:nvPr>
        </p:nvSpPr>
        <p:spPr>
          <a:xfrm>
            <a:off x="1043631" y="809898"/>
            <a:ext cx="10173010" cy="1554480"/>
          </a:xfrm>
        </p:spPr>
        <p:txBody>
          <a:bodyPr anchor="ctr">
            <a:normAutofit/>
          </a:bodyPr>
          <a:lstStyle/>
          <a:p>
            <a:r>
              <a:rPr lang="es-ES_tradnl" altLang="es-AR" sz="4800"/>
              <a:t>Introducción</a:t>
            </a:r>
            <a:endParaRPr lang="es-AR" altLang="es-AR" sz="4800"/>
          </a:p>
        </p:txBody>
      </p:sp>
      <p:graphicFrame>
        <p:nvGraphicFramePr>
          <p:cNvPr id="101381" name="Rectangle 3">
            <a:extLst>
              <a:ext uri="{FF2B5EF4-FFF2-40B4-BE49-F238E27FC236}">
                <a16:creationId xmlns:a16="http://schemas.microsoft.com/office/drawing/2014/main" id="{6058D991-F7A1-4286-BAC3-E2E34EE47366}"/>
              </a:ext>
            </a:extLst>
          </p:cNvPr>
          <p:cNvGraphicFramePr/>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AB01450-8585-404E-867B-AA1A9D1195E1}"/>
              </a:ext>
            </a:extLst>
          </p:cNvPr>
          <p:cNvSpPr>
            <a:spLocks noGrp="1" noChangeArrowheads="1"/>
          </p:cNvSpPr>
          <p:nvPr>
            <p:ph type="title"/>
          </p:nvPr>
        </p:nvSpPr>
        <p:spPr>
          <a:xfrm>
            <a:off x="1043631" y="809898"/>
            <a:ext cx="10173010" cy="1554480"/>
          </a:xfrm>
        </p:spPr>
        <p:txBody>
          <a:bodyPr anchor="ctr">
            <a:normAutofit/>
          </a:bodyPr>
          <a:lstStyle/>
          <a:p>
            <a:r>
              <a:rPr lang="es-ES_tradnl" altLang="es-AR" sz="4800"/>
              <a:t>Poblaciones y muestras</a:t>
            </a:r>
            <a:endParaRPr lang="es-AR" altLang="es-AR" sz="4800"/>
          </a:p>
        </p:txBody>
      </p:sp>
      <p:graphicFrame>
        <p:nvGraphicFramePr>
          <p:cNvPr id="102405" name="Rectangle 3">
            <a:extLst>
              <a:ext uri="{FF2B5EF4-FFF2-40B4-BE49-F238E27FC236}">
                <a16:creationId xmlns:a16="http://schemas.microsoft.com/office/drawing/2014/main" id="{B5D57345-D2D6-488B-880A-11CA8F8646C3}"/>
              </a:ext>
            </a:extLst>
          </p:cNvPr>
          <p:cNvGraphicFramePr/>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DCE85411-4E5F-4C94-9690-9107367A8A30}"/>
              </a:ext>
            </a:extLst>
          </p:cNvPr>
          <p:cNvSpPr>
            <a:spLocks noGrp="1" noChangeArrowheads="1"/>
          </p:cNvSpPr>
          <p:nvPr>
            <p:ph type="title"/>
          </p:nvPr>
        </p:nvSpPr>
        <p:spPr>
          <a:xfrm>
            <a:off x="1043631" y="809898"/>
            <a:ext cx="10173010" cy="1554480"/>
          </a:xfrm>
        </p:spPr>
        <p:txBody>
          <a:bodyPr anchor="ctr">
            <a:normAutofit/>
          </a:bodyPr>
          <a:lstStyle/>
          <a:p>
            <a:r>
              <a:rPr lang="es-ES_tradnl" altLang="es-AR" sz="4800"/>
              <a:t>Poblaciones y muestras</a:t>
            </a:r>
            <a:endParaRPr lang="es-AR" altLang="es-AR" sz="4800"/>
          </a:p>
        </p:txBody>
      </p:sp>
      <p:graphicFrame>
        <p:nvGraphicFramePr>
          <p:cNvPr id="103429" name="Rectangle 3">
            <a:extLst>
              <a:ext uri="{FF2B5EF4-FFF2-40B4-BE49-F238E27FC236}">
                <a16:creationId xmlns:a16="http://schemas.microsoft.com/office/drawing/2014/main" id="{939A7BC3-66B6-432E-BD9A-0BEFA3324E32}"/>
              </a:ext>
            </a:extLst>
          </p:cNvPr>
          <p:cNvGraphicFramePr/>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F29BFE87-C4A9-4EC1-800B-477FCF138935}"/>
              </a:ext>
            </a:extLst>
          </p:cNvPr>
          <p:cNvSpPr>
            <a:spLocks noGrp="1" noChangeArrowheads="1"/>
          </p:cNvSpPr>
          <p:nvPr>
            <p:ph type="title"/>
          </p:nvPr>
        </p:nvSpPr>
        <p:spPr>
          <a:xfrm>
            <a:off x="761803" y="350196"/>
            <a:ext cx="4646904" cy="1624520"/>
          </a:xfrm>
        </p:spPr>
        <p:txBody>
          <a:bodyPr anchor="ctr">
            <a:normAutofit/>
          </a:bodyPr>
          <a:lstStyle/>
          <a:p>
            <a:r>
              <a:rPr lang="es-ES_tradnl" altLang="es-AR" sz="4000"/>
              <a:t>Poblaciones y muestras</a:t>
            </a:r>
            <a:endParaRPr lang="es-AR" altLang="es-AR" sz="4000"/>
          </a:p>
        </p:txBody>
      </p:sp>
      <p:sp>
        <p:nvSpPr>
          <p:cNvPr id="104451" name="Rectangle 3">
            <a:extLst>
              <a:ext uri="{FF2B5EF4-FFF2-40B4-BE49-F238E27FC236}">
                <a16:creationId xmlns:a16="http://schemas.microsoft.com/office/drawing/2014/main" id="{B57BEB2F-FDDA-41B1-AA6E-2DE5497AE5ED}"/>
              </a:ext>
            </a:extLst>
          </p:cNvPr>
          <p:cNvSpPr>
            <a:spLocks noGrp="1" noChangeArrowheads="1"/>
          </p:cNvSpPr>
          <p:nvPr>
            <p:ph type="body" idx="1"/>
          </p:nvPr>
        </p:nvSpPr>
        <p:spPr>
          <a:xfrm>
            <a:off x="761802" y="2743200"/>
            <a:ext cx="4646905" cy="3613149"/>
          </a:xfrm>
        </p:spPr>
        <p:txBody>
          <a:bodyPr anchor="ctr">
            <a:normAutofit/>
          </a:bodyPr>
          <a:lstStyle/>
          <a:p>
            <a:r>
              <a:rPr lang="es-AR" altLang="es-AR" sz="2000"/>
              <a:t>La relación entre muestra y población está sujeta a incertidumbre y se utilizará el concepto de probabilidad para indicar esta incertidumbre. La idea de distribución de probabilidad teórica será importante en este contexto.</a:t>
            </a:r>
          </a:p>
        </p:txBody>
      </p:sp>
      <p:pic>
        <p:nvPicPr>
          <p:cNvPr id="104461" name="Picture 104452" descr="Pines clavados en una superficie blanca y conectando un hilo negro">
            <a:extLst>
              <a:ext uri="{FF2B5EF4-FFF2-40B4-BE49-F238E27FC236}">
                <a16:creationId xmlns:a16="http://schemas.microsoft.com/office/drawing/2014/main" id="{E8625824-8825-92AE-2AB5-5344EADA54C0}"/>
              </a:ext>
            </a:extLst>
          </p:cNvPr>
          <p:cNvPicPr>
            <a:picLocks noChangeAspect="1"/>
          </p:cNvPicPr>
          <p:nvPr/>
        </p:nvPicPr>
        <p:blipFill rotWithShape="1">
          <a:blip r:embed="rId2"/>
          <a:srcRect l="5341" r="35258" b="-2"/>
          <a:stretch/>
        </p:blipFill>
        <p:spPr>
          <a:xfrm>
            <a:off x="6096000" y="1"/>
            <a:ext cx="6102825"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a:extLst>
              <a:ext uri="{FF2B5EF4-FFF2-40B4-BE49-F238E27FC236}">
                <a16:creationId xmlns:a16="http://schemas.microsoft.com/office/drawing/2014/main" id="{DE6AEA1A-9602-43D0-AAB5-60EED53963B2}"/>
              </a:ext>
            </a:extLst>
          </p:cNvPr>
          <p:cNvGrpSpPr>
            <a:grpSpLocks/>
          </p:cNvGrpSpPr>
          <p:nvPr/>
        </p:nvGrpSpPr>
        <p:grpSpPr bwMode="auto">
          <a:xfrm>
            <a:off x="2381250" y="3357564"/>
            <a:ext cx="7380288" cy="2541587"/>
            <a:chOff x="616" y="2096"/>
            <a:chExt cx="4649" cy="1601"/>
          </a:xfrm>
        </p:grpSpPr>
        <p:sp>
          <p:nvSpPr>
            <p:cNvPr id="61455" name="Freeform 3">
              <a:extLst>
                <a:ext uri="{FF2B5EF4-FFF2-40B4-BE49-F238E27FC236}">
                  <a16:creationId xmlns:a16="http://schemas.microsoft.com/office/drawing/2014/main" id="{BACEA591-B04C-430A-BE37-EAA1BED493BA}"/>
                </a:ext>
              </a:extLst>
            </p:cNvPr>
            <p:cNvSpPr>
              <a:spLocks/>
            </p:cNvSpPr>
            <p:nvPr/>
          </p:nvSpPr>
          <p:spPr bwMode="auto">
            <a:xfrm>
              <a:off x="616" y="2096"/>
              <a:ext cx="2321" cy="1601"/>
            </a:xfrm>
            <a:custGeom>
              <a:avLst/>
              <a:gdLst>
                <a:gd name="T0" fmla="*/ 0 w 2321"/>
                <a:gd name="T1" fmla="*/ 1592 h 1601"/>
                <a:gd name="T2" fmla="*/ 176 w 2321"/>
                <a:gd name="T3" fmla="*/ 1600 h 1601"/>
                <a:gd name="T4" fmla="*/ 440 w 2321"/>
                <a:gd name="T5" fmla="*/ 1568 h 1601"/>
                <a:gd name="T6" fmla="*/ 736 w 2321"/>
                <a:gd name="T7" fmla="*/ 1488 h 1601"/>
                <a:gd name="T8" fmla="*/ 928 w 2321"/>
                <a:gd name="T9" fmla="*/ 1408 h 1601"/>
                <a:gd name="T10" fmla="*/ 1096 w 2321"/>
                <a:gd name="T11" fmla="*/ 1320 h 1601"/>
                <a:gd name="T12" fmla="*/ 1256 w 2321"/>
                <a:gd name="T13" fmla="*/ 1216 h 1601"/>
                <a:gd name="T14" fmla="*/ 1384 w 2321"/>
                <a:gd name="T15" fmla="*/ 1104 h 1601"/>
                <a:gd name="T16" fmla="*/ 1488 w 2321"/>
                <a:gd name="T17" fmla="*/ 992 h 1601"/>
                <a:gd name="T18" fmla="*/ 1576 w 2321"/>
                <a:gd name="T19" fmla="*/ 872 h 1601"/>
                <a:gd name="T20" fmla="*/ 1640 w 2321"/>
                <a:gd name="T21" fmla="*/ 752 h 1601"/>
                <a:gd name="T22" fmla="*/ 1728 w 2321"/>
                <a:gd name="T23" fmla="*/ 616 h 1601"/>
                <a:gd name="T24" fmla="*/ 1808 w 2321"/>
                <a:gd name="T25" fmla="*/ 464 h 1601"/>
                <a:gd name="T26" fmla="*/ 1872 w 2321"/>
                <a:gd name="T27" fmla="*/ 328 h 1601"/>
                <a:gd name="T28" fmla="*/ 1952 w 2321"/>
                <a:gd name="T29" fmla="*/ 208 h 1601"/>
                <a:gd name="T30" fmla="*/ 2040 w 2321"/>
                <a:gd name="T31" fmla="*/ 104 h 1601"/>
                <a:gd name="T32" fmla="*/ 2160 w 2321"/>
                <a:gd name="T33" fmla="*/ 24 h 1601"/>
                <a:gd name="T34" fmla="*/ 2320 w 2321"/>
                <a:gd name="T35" fmla="*/ 0 h 16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1"/>
                <a:gd name="T55" fmla="*/ 0 h 1601"/>
                <a:gd name="T56" fmla="*/ 2321 w 2321"/>
                <a:gd name="T57" fmla="*/ 1601 h 16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1" h="1601">
                  <a:moveTo>
                    <a:pt x="0" y="1592"/>
                  </a:moveTo>
                  <a:lnTo>
                    <a:pt x="176" y="1600"/>
                  </a:lnTo>
                  <a:lnTo>
                    <a:pt x="440" y="1568"/>
                  </a:lnTo>
                  <a:lnTo>
                    <a:pt x="736" y="1488"/>
                  </a:lnTo>
                  <a:lnTo>
                    <a:pt x="928" y="1408"/>
                  </a:lnTo>
                  <a:lnTo>
                    <a:pt x="1096" y="1320"/>
                  </a:lnTo>
                  <a:lnTo>
                    <a:pt x="1256" y="1216"/>
                  </a:lnTo>
                  <a:lnTo>
                    <a:pt x="1384" y="1104"/>
                  </a:lnTo>
                  <a:lnTo>
                    <a:pt x="1488" y="992"/>
                  </a:lnTo>
                  <a:lnTo>
                    <a:pt x="1576" y="872"/>
                  </a:lnTo>
                  <a:lnTo>
                    <a:pt x="1640" y="752"/>
                  </a:lnTo>
                  <a:lnTo>
                    <a:pt x="1728" y="616"/>
                  </a:lnTo>
                  <a:lnTo>
                    <a:pt x="1808" y="464"/>
                  </a:lnTo>
                  <a:lnTo>
                    <a:pt x="1872" y="328"/>
                  </a:lnTo>
                  <a:lnTo>
                    <a:pt x="1952" y="208"/>
                  </a:lnTo>
                  <a:lnTo>
                    <a:pt x="2040" y="104"/>
                  </a:lnTo>
                  <a:lnTo>
                    <a:pt x="2160" y="24"/>
                  </a:lnTo>
                  <a:lnTo>
                    <a:pt x="2320" y="0"/>
                  </a:lnTo>
                </a:path>
              </a:pathLst>
            </a:custGeom>
            <a:noFill/>
            <a:ln w="762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56" name="Freeform 4">
              <a:extLst>
                <a:ext uri="{FF2B5EF4-FFF2-40B4-BE49-F238E27FC236}">
                  <a16:creationId xmlns:a16="http://schemas.microsoft.com/office/drawing/2014/main" id="{D87A0FDD-9A4B-4F29-A53C-E461C4424595}"/>
                </a:ext>
              </a:extLst>
            </p:cNvPr>
            <p:cNvSpPr>
              <a:spLocks/>
            </p:cNvSpPr>
            <p:nvPr/>
          </p:nvSpPr>
          <p:spPr bwMode="auto">
            <a:xfrm>
              <a:off x="2944" y="2096"/>
              <a:ext cx="2321" cy="1601"/>
            </a:xfrm>
            <a:custGeom>
              <a:avLst/>
              <a:gdLst>
                <a:gd name="T0" fmla="*/ 2320 w 2321"/>
                <a:gd name="T1" fmla="*/ 1592 h 1601"/>
                <a:gd name="T2" fmla="*/ 2144 w 2321"/>
                <a:gd name="T3" fmla="*/ 1600 h 1601"/>
                <a:gd name="T4" fmla="*/ 1880 w 2321"/>
                <a:gd name="T5" fmla="*/ 1568 h 1601"/>
                <a:gd name="T6" fmla="*/ 1584 w 2321"/>
                <a:gd name="T7" fmla="*/ 1488 h 1601"/>
                <a:gd name="T8" fmla="*/ 1392 w 2321"/>
                <a:gd name="T9" fmla="*/ 1408 h 1601"/>
                <a:gd name="T10" fmla="*/ 1232 w 2321"/>
                <a:gd name="T11" fmla="*/ 1320 h 1601"/>
                <a:gd name="T12" fmla="*/ 1064 w 2321"/>
                <a:gd name="T13" fmla="*/ 1216 h 1601"/>
                <a:gd name="T14" fmla="*/ 936 w 2321"/>
                <a:gd name="T15" fmla="*/ 1104 h 1601"/>
                <a:gd name="T16" fmla="*/ 832 w 2321"/>
                <a:gd name="T17" fmla="*/ 992 h 1601"/>
                <a:gd name="T18" fmla="*/ 744 w 2321"/>
                <a:gd name="T19" fmla="*/ 872 h 1601"/>
                <a:gd name="T20" fmla="*/ 680 w 2321"/>
                <a:gd name="T21" fmla="*/ 752 h 1601"/>
                <a:gd name="T22" fmla="*/ 592 w 2321"/>
                <a:gd name="T23" fmla="*/ 616 h 1601"/>
                <a:gd name="T24" fmla="*/ 520 w 2321"/>
                <a:gd name="T25" fmla="*/ 464 h 1601"/>
                <a:gd name="T26" fmla="*/ 448 w 2321"/>
                <a:gd name="T27" fmla="*/ 328 h 1601"/>
                <a:gd name="T28" fmla="*/ 368 w 2321"/>
                <a:gd name="T29" fmla="*/ 208 h 1601"/>
                <a:gd name="T30" fmla="*/ 280 w 2321"/>
                <a:gd name="T31" fmla="*/ 104 h 1601"/>
                <a:gd name="T32" fmla="*/ 160 w 2321"/>
                <a:gd name="T33" fmla="*/ 24 h 1601"/>
                <a:gd name="T34" fmla="*/ 0 w 2321"/>
                <a:gd name="T35" fmla="*/ 0 h 16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1"/>
                <a:gd name="T55" fmla="*/ 0 h 1601"/>
                <a:gd name="T56" fmla="*/ 2321 w 2321"/>
                <a:gd name="T57" fmla="*/ 1601 h 16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1" h="1601">
                  <a:moveTo>
                    <a:pt x="2320" y="1592"/>
                  </a:moveTo>
                  <a:lnTo>
                    <a:pt x="2144" y="1600"/>
                  </a:lnTo>
                  <a:lnTo>
                    <a:pt x="1880" y="1568"/>
                  </a:lnTo>
                  <a:lnTo>
                    <a:pt x="1584" y="1488"/>
                  </a:lnTo>
                  <a:lnTo>
                    <a:pt x="1392" y="1408"/>
                  </a:lnTo>
                  <a:lnTo>
                    <a:pt x="1232" y="1320"/>
                  </a:lnTo>
                  <a:lnTo>
                    <a:pt x="1064" y="1216"/>
                  </a:lnTo>
                  <a:lnTo>
                    <a:pt x="936" y="1104"/>
                  </a:lnTo>
                  <a:lnTo>
                    <a:pt x="832" y="992"/>
                  </a:lnTo>
                  <a:lnTo>
                    <a:pt x="744" y="872"/>
                  </a:lnTo>
                  <a:lnTo>
                    <a:pt x="680" y="752"/>
                  </a:lnTo>
                  <a:lnTo>
                    <a:pt x="592" y="616"/>
                  </a:lnTo>
                  <a:lnTo>
                    <a:pt x="520" y="464"/>
                  </a:lnTo>
                  <a:lnTo>
                    <a:pt x="448" y="328"/>
                  </a:lnTo>
                  <a:lnTo>
                    <a:pt x="368" y="208"/>
                  </a:lnTo>
                  <a:lnTo>
                    <a:pt x="280" y="104"/>
                  </a:lnTo>
                  <a:lnTo>
                    <a:pt x="160" y="24"/>
                  </a:lnTo>
                  <a:lnTo>
                    <a:pt x="0" y="0"/>
                  </a:lnTo>
                </a:path>
              </a:pathLst>
            </a:custGeom>
            <a:noFill/>
            <a:ln w="762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1443" name="Line 5">
            <a:extLst>
              <a:ext uri="{FF2B5EF4-FFF2-40B4-BE49-F238E27FC236}">
                <a16:creationId xmlns:a16="http://schemas.microsoft.com/office/drawing/2014/main" id="{6FE16107-19E4-4400-ACB5-4F96EE190FFA}"/>
              </a:ext>
            </a:extLst>
          </p:cNvPr>
          <p:cNvSpPr>
            <a:spLocks noChangeShapeType="1"/>
          </p:cNvSpPr>
          <p:nvPr/>
        </p:nvSpPr>
        <p:spPr bwMode="auto">
          <a:xfrm>
            <a:off x="6014422" y="2032340"/>
            <a:ext cx="0" cy="39112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4" name="Line 6">
            <a:extLst>
              <a:ext uri="{FF2B5EF4-FFF2-40B4-BE49-F238E27FC236}">
                <a16:creationId xmlns:a16="http://schemas.microsoft.com/office/drawing/2014/main" id="{0DCCDC1B-59D3-4A10-9E53-0A109721DC76}"/>
              </a:ext>
            </a:extLst>
          </p:cNvPr>
          <p:cNvSpPr>
            <a:spLocks noChangeShapeType="1"/>
          </p:cNvSpPr>
          <p:nvPr/>
        </p:nvSpPr>
        <p:spPr bwMode="auto">
          <a:xfrm>
            <a:off x="1758950" y="5943600"/>
            <a:ext cx="8674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2" name="Rectangle 31">
            <a:extLst>
              <a:ext uri="{FF2B5EF4-FFF2-40B4-BE49-F238E27FC236}">
                <a16:creationId xmlns:a16="http://schemas.microsoft.com/office/drawing/2014/main" id="{82B614BE-AFF4-41F4-84DC-5EA7399FCE71}"/>
              </a:ext>
            </a:extLst>
          </p:cNvPr>
          <p:cNvSpPr>
            <a:spLocks noChangeArrowheads="1"/>
          </p:cNvSpPr>
          <p:nvPr/>
        </p:nvSpPr>
        <p:spPr bwMode="auto">
          <a:xfrm>
            <a:off x="852694" y="2200428"/>
            <a:ext cx="3057111" cy="53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s-AR" sz="1600" b="1" dirty="0" err="1">
                <a:cs typeface="Arial" panose="020B0604020202020204" pitchFamily="34" charset="0"/>
              </a:rPr>
              <a:t>Representa</a:t>
            </a:r>
            <a:r>
              <a:rPr lang="en-US" altLang="es-AR" sz="1600" b="1" dirty="0">
                <a:cs typeface="Arial" panose="020B0604020202020204" pitchFamily="34" charset="0"/>
              </a:rPr>
              <a:t> al 100% de la población </a:t>
            </a:r>
          </a:p>
        </p:txBody>
      </p:sp>
      <p:sp>
        <p:nvSpPr>
          <p:cNvPr id="61454" name="Rectangle 2">
            <a:extLst>
              <a:ext uri="{FF2B5EF4-FFF2-40B4-BE49-F238E27FC236}">
                <a16:creationId xmlns:a16="http://schemas.microsoft.com/office/drawing/2014/main" id="{1E37E20F-9851-435C-A504-F955C538772A}"/>
              </a:ext>
            </a:extLst>
          </p:cNvPr>
          <p:cNvSpPr>
            <a:spLocks noGrp="1" noRot="1" noChangeArrowheads="1"/>
          </p:cNvSpPr>
          <p:nvPr>
            <p:ph type="title"/>
          </p:nvPr>
        </p:nvSpPr>
        <p:spPr/>
        <p:txBody>
          <a:bodyPr/>
          <a:lstStyle/>
          <a:p>
            <a:r>
              <a:rPr lang="en-US" altLang="es-AR" dirty="0" err="1"/>
              <a:t>Distribución</a:t>
            </a:r>
            <a:r>
              <a:rPr lang="en-US" altLang="es-AR" dirty="0"/>
              <a:t> de una variable </a:t>
            </a:r>
            <a:r>
              <a:rPr lang="en-US" altLang="es-AR" dirty="0" err="1"/>
              <a:t>contínua</a:t>
            </a:r>
            <a:endParaRPr lang="en-US" altLang="es-AR" dirty="0"/>
          </a:p>
        </p:txBody>
      </p:sp>
      <p:sp>
        <p:nvSpPr>
          <p:cNvPr id="2" name="CuadroTexto 1">
            <a:extLst>
              <a:ext uri="{FF2B5EF4-FFF2-40B4-BE49-F238E27FC236}">
                <a16:creationId xmlns:a16="http://schemas.microsoft.com/office/drawing/2014/main" id="{8BDA6869-841D-4E20-97BB-3C55D37E766A}"/>
              </a:ext>
            </a:extLst>
          </p:cNvPr>
          <p:cNvSpPr txBox="1"/>
          <p:nvPr/>
        </p:nvSpPr>
        <p:spPr>
          <a:xfrm>
            <a:off x="5070764" y="6105973"/>
            <a:ext cx="2175596" cy="369332"/>
          </a:xfrm>
          <a:prstGeom prst="rect">
            <a:avLst/>
          </a:prstGeom>
          <a:noFill/>
        </p:spPr>
        <p:txBody>
          <a:bodyPr wrap="none" rtlCol="0">
            <a:spAutoFit/>
          </a:bodyPr>
          <a:lstStyle/>
          <a:p>
            <a:r>
              <a:rPr lang="es-AR" dirty="0"/>
              <a:t>Valores de la variable</a:t>
            </a:r>
            <a:endParaRPr lang="en-US" dirty="0"/>
          </a:p>
        </p:txBody>
      </p:sp>
      <p:sp>
        <p:nvSpPr>
          <p:cNvPr id="3" name="CuadroTexto 2">
            <a:extLst>
              <a:ext uri="{FF2B5EF4-FFF2-40B4-BE49-F238E27FC236}">
                <a16:creationId xmlns:a16="http://schemas.microsoft.com/office/drawing/2014/main" id="{D10E61F1-D898-40C9-BA78-D62878683A87}"/>
              </a:ext>
            </a:extLst>
          </p:cNvPr>
          <p:cNvSpPr txBox="1"/>
          <p:nvPr/>
        </p:nvSpPr>
        <p:spPr>
          <a:xfrm>
            <a:off x="6111111" y="1970606"/>
            <a:ext cx="1201163" cy="369332"/>
          </a:xfrm>
          <a:prstGeom prst="rect">
            <a:avLst/>
          </a:prstGeom>
          <a:noFill/>
        </p:spPr>
        <p:txBody>
          <a:bodyPr wrap="none" rtlCol="0">
            <a:spAutoFit/>
          </a:bodyPr>
          <a:lstStyle/>
          <a:p>
            <a:r>
              <a:rPr lang="es-AR" dirty="0"/>
              <a:t>Frecuencia</a:t>
            </a:r>
            <a:endParaRPr lang="en-US" dirty="0"/>
          </a:p>
        </p:txBody>
      </p:sp>
    </p:spTree>
    <p:extLst>
      <p:ext uri="{BB962C8B-B14F-4D97-AF65-F5344CB8AC3E}">
        <p14:creationId xmlns:p14="http://schemas.microsoft.com/office/powerpoint/2010/main" val="2155303801"/>
      </p:ext>
    </p:extLst>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B8CFF1FC-D452-4B70-8ED7-3B3EFBB407E6}"/>
              </a:ext>
            </a:extLst>
          </p:cNvPr>
          <p:cNvSpPr>
            <a:spLocks noGrp="1" noChangeArrowheads="1"/>
          </p:cNvSpPr>
          <p:nvPr>
            <p:ph type="title"/>
          </p:nvPr>
        </p:nvSpPr>
        <p:spPr/>
        <p:txBody>
          <a:bodyPr/>
          <a:lstStyle/>
          <a:p>
            <a:r>
              <a:rPr lang="es-ES_tradnl" altLang="es-AR"/>
              <a:t>Distribuciones de probabilidad</a:t>
            </a:r>
            <a:endParaRPr lang="es-AR" altLang="es-AR"/>
          </a:p>
        </p:txBody>
      </p:sp>
      <p:pic>
        <p:nvPicPr>
          <p:cNvPr id="105475" name="Picture 3">
            <a:extLst>
              <a:ext uri="{FF2B5EF4-FFF2-40B4-BE49-F238E27FC236}">
                <a16:creationId xmlns:a16="http://schemas.microsoft.com/office/drawing/2014/main" id="{F2087ECC-692E-4C10-B3E0-1F0B648EB1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16275" y="1989139"/>
            <a:ext cx="5759450" cy="4319587"/>
          </a:xfr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4A4C0820-FB6C-4233-8799-C15F4B5AA5EF}"/>
              </a:ext>
            </a:extLst>
          </p:cNvPr>
          <p:cNvSpPr>
            <a:spLocks noGrp="1" noChangeArrowheads="1"/>
          </p:cNvSpPr>
          <p:nvPr>
            <p:ph type="title"/>
          </p:nvPr>
        </p:nvSpPr>
        <p:spPr/>
        <p:txBody>
          <a:bodyPr/>
          <a:lstStyle/>
          <a:p>
            <a:r>
              <a:rPr lang="es-ES_tradnl" altLang="es-AR"/>
              <a:t>Distribuciones de probabilidad</a:t>
            </a:r>
            <a:endParaRPr lang="es-AR" altLang="es-AR"/>
          </a:p>
        </p:txBody>
      </p:sp>
      <p:pic>
        <p:nvPicPr>
          <p:cNvPr id="106499" name="Picture 3">
            <a:extLst>
              <a:ext uri="{FF2B5EF4-FFF2-40B4-BE49-F238E27FC236}">
                <a16:creationId xmlns:a16="http://schemas.microsoft.com/office/drawing/2014/main" id="{5D13F190-49EC-4C88-A3F6-8EEA9B917A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16275" y="1989139"/>
            <a:ext cx="5759450" cy="4319587"/>
          </a:xfr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Group 2">
            <a:extLst>
              <a:ext uri="{FF2B5EF4-FFF2-40B4-BE49-F238E27FC236}">
                <a16:creationId xmlns:a16="http://schemas.microsoft.com/office/drawing/2014/main" id="{DE6AEA1A-9602-43D0-AAB5-60EED53963B2}"/>
              </a:ext>
            </a:extLst>
          </p:cNvPr>
          <p:cNvGrpSpPr>
            <a:grpSpLocks/>
          </p:cNvGrpSpPr>
          <p:nvPr/>
        </p:nvGrpSpPr>
        <p:grpSpPr bwMode="auto">
          <a:xfrm>
            <a:off x="645357" y="3470030"/>
            <a:ext cx="7380288" cy="2541587"/>
            <a:chOff x="616" y="2096"/>
            <a:chExt cx="4649" cy="1601"/>
          </a:xfrm>
        </p:grpSpPr>
        <p:sp>
          <p:nvSpPr>
            <p:cNvPr id="61455" name="Freeform 3">
              <a:extLst>
                <a:ext uri="{FF2B5EF4-FFF2-40B4-BE49-F238E27FC236}">
                  <a16:creationId xmlns:a16="http://schemas.microsoft.com/office/drawing/2014/main" id="{BACEA591-B04C-430A-BE37-EAA1BED493BA}"/>
                </a:ext>
              </a:extLst>
            </p:cNvPr>
            <p:cNvSpPr>
              <a:spLocks/>
            </p:cNvSpPr>
            <p:nvPr/>
          </p:nvSpPr>
          <p:spPr bwMode="auto">
            <a:xfrm>
              <a:off x="616" y="2096"/>
              <a:ext cx="2321" cy="1601"/>
            </a:xfrm>
            <a:custGeom>
              <a:avLst/>
              <a:gdLst>
                <a:gd name="T0" fmla="*/ 0 w 2321"/>
                <a:gd name="T1" fmla="*/ 1592 h 1601"/>
                <a:gd name="T2" fmla="*/ 176 w 2321"/>
                <a:gd name="T3" fmla="*/ 1600 h 1601"/>
                <a:gd name="T4" fmla="*/ 440 w 2321"/>
                <a:gd name="T5" fmla="*/ 1568 h 1601"/>
                <a:gd name="T6" fmla="*/ 736 w 2321"/>
                <a:gd name="T7" fmla="*/ 1488 h 1601"/>
                <a:gd name="T8" fmla="*/ 928 w 2321"/>
                <a:gd name="T9" fmla="*/ 1408 h 1601"/>
                <a:gd name="T10" fmla="*/ 1096 w 2321"/>
                <a:gd name="T11" fmla="*/ 1320 h 1601"/>
                <a:gd name="T12" fmla="*/ 1256 w 2321"/>
                <a:gd name="T13" fmla="*/ 1216 h 1601"/>
                <a:gd name="T14" fmla="*/ 1384 w 2321"/>
                <a:gd name="T15" fmla="*/ 1104 h 1601"/>
                <a:gd name="T16" fmla="*/ 1488 w 2321"/>
                <a:gd name="T17" fmla="*/ 992 h 1601"/>
                <a:gd name="T18" fmla="*/ 1576 w 2321"/>
                <a:gd name="T19" fmla="*/ 872 h 1601"/>
                <a:gd name="T20" fmla="*/ 1640 w 2321"/>
                <a:gd name="T21" fmla="*/ 752 h 1601"/>
                <a:gd name="T22" fmla="*/ 1728 w 2321"/>
                <a:gd name="T23" fmla="*/ 616 h 1601"/>
                <a:gd name="T24" fmla="*/ 1808 w 2321"/>
                <a:gd name="T25" fmla="*/ 464 h 1601"/>
                <a:gd name="T26" fmla="*/ 1872 w 2321"/>
                <a:gd name="T27" fmla="*/ 328 h 1601"/>
                <a:gd name="T28" fmla="*/ 1952 w 2321"/>
                <a:gd name="T29" fmla="*/ 208 h 1601"/>
                <a:gd name="T30" fmla="*/ 2040 w 2321"/>
                <a:gd name="T31" fmla="*/ 104 h 1601"/>
                <a:gd name="T32" fmla="*/ 2160 w 2321"/>
                <a:gd name="T33" fmla="*/ 24 h 1601"/>
                <a:gd name="T34" fmla="*/ 2320 w 2321"/>
                <a:gd name="T35" fmla="*/ 0 h 16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1"/>
                <a:gd name="T55" fmla="*/ 0 h 1601"/>
                <a:gd name="T56" fmla="*/ 2321 w 2321"/>
                <a:gd name="T57" fmla="*/ 1601 h 16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1" h="1601">
                  <a:moveTo>
                    <a:pt x="0" y="1592"/>
                  </a:moveTo>
                  <a:lnTo>
                    <a:pt x="176" y="1600"/>
                  </a:lnTo>
                  <a:lnTo>
                    <a:pt x="440" y="1568"/>
                  </a:lnTo>
                  <a:lnTo>
                    <a:pt x="736" y="1488"/>
                  </a:lnTo>
                  <a:lnTo>
                    <a:pt x="928" y="1408"/>
                  </a:lnTo>
                  <a:lnTo>
                    <a:pt x="1096" y="1320"/>
                  </a:lnTo>
                  <a:lnTo>
                    <a:pt x="1256" y="1216"/>
                  </a:lnTo>
                  <a:lnTo>
                    <a:pt x="1384" y="1104"/>
                  </a:lnTo>
                  <a:lnTo>
                    <a:pt x="1488" y="992"/>
                  </a:lnTo>
                  <a:lnTo>
                    <a:pt x="1576" y="872"/>
                  </a:lnTo>
                  <a:lnTo>
                    <a:pt x="1640" y="752"/>
                  </a:lnTo>
                  <a:lnTo>
                    <a:pt x="1728" y="616"/>
                  </a:lnTo>
                  <a:lnTo>
                    <a:pt x="1808" y="464"/>
                  </a:lnTo>
                  <a:lnTo>
                    <a:pt x="1872" y="328"/>
                  </a:lnTo>
                  <a:lnTo>
                    <a:pt x="1952" y="208"/>
                  </a:lnTo>
                  <a:lnTo>
                    <a:pt x="2040" y="104"/>
                  </a:lnTo>
                  <a:lnTo>
                    <a:pt x="2160" y="24"/>
                  </a:lnTo>
                  <a:lnTo>
                    <a:pt x="2320" y="0"/>
                  </a:lnTo>
                </a:path>
              </a:pathLst>
            </a:custGeom>
            <a:noFill/>
            <a:ln w="762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456" name="Freeform 4">
              <a:extLst>
                <a:ext uri="{FF2B5EF4-FFF2-40B4-BE49-F238E27FC236}">
                  <a16:creationId xmlns:a16="http://schemas.microsoft.com/office/drawing/2014/main" id="{D87A0FDD-9A4B-4F29-A53C-E461C4424595}"/>
                </a:ext>
              </a:extLst>
            </p:cNvPr>
            <p:cNvSpPr>
              <a:spLocks/>
            </p:cNvSpPr>
            <p:nvPr/>
          </p:nvSpPr>
          <p:spPr bwMode="auto">
            <a:xfrm>
              <a:off x="2944" y="2096"/>
              <a:ext cx="2321" cy="1601"/>
            </a:xfrm>
            <a:custGeom>
              <a:avLst/>
              <a:gdLst>
                <a:gd name="T0" fmla="*/ 2320 w 2321"/>
                <a:gd name="T1" fmla="*/ 1592 h 1601"/>
                <a:gd name="T2" fmla="*/ 2144 w 2321"/>
                <a:gd name="T3" fmla="*/ 1600 h 1601"/>
                <a:gd name="T4" fmla="*/ 1880 w 2321"/>
                <a:gd name="T5" fmla="*/ 1568 h 1601"/>
                <a:gd name="T6" fmla="*/ 1584 w 2321"/>
                <a:gd name="T7" fmla="*/ 1488 h 1601"/>
                <a:gd name="T8" fmla="*/ 1392 w 2321"/>
                <a:gd name="T9" fmla="*/ 1408 h 1601"/>
                <a:gd name="T10" fmla="*/ 1232 w 2321"/>
                <a:gd name="T11" fmla="*/ 1320 h 1601"/>
                <a:gd name="T12" fmla="*/ 1064 w 2321"/>
                <a:gd name="T13" fmla="*/ 1216 h 1601"/>
                <a:gd name="T14" fmla="*/ 936 w 2321"/>
                <a:gd name="T15" fmla="*/ 1104 h 1601"/>
                <a:gd name="T16" fmla="*/ 832 w 2321"/>
                <a:gd name="T17" fmla="*/ 992 h 1601"/>
                <a:gd name="T18" fmla="*/ 744 w 2321"/>
                <a:gd name="T19" fmla="*/ 872 h 1601"/>
                <a:gd name="T20" fmla="*/ 680 w 2321"/>
                <a:gd name="T21" fmla="*/ 752 h 1601"/>
                <a:gd name="T22" fmla="*/ 592 w 2321"/>
                <a:gd name="T23" fmla="*/ 616 h 1601"/>
                <a:gd name="T24" fmla="*/ 520 w 2321"/>
                <a:gd name="T25" fmla="*/ 464 h 1601"/>
                <a:gd name="T26" fmla="*/ 448 w 2321"/>
                <a:gd name="T27" fmla="*/ 328 h 1601"/>
                <a:gd name="T28" fmla="*/ 368 w 2321"/>
                <a:gd name="T29" fmla="*/ 208 h 1601"/>
                <a:gd name="T30" fmla="*/ 280 w 2321"/>
                <a:gd name="T31" fmla="*/ 104 h 1601"/>
                <a:gd name="T32" fmla="*/ 160 w 2321"/>
                <a:gd name="T33" fmla="*/ 24 h 1601"/>
                <a:gd name="T34" fmla="*/ 0 w 2321"/>
                <a:gd name="T35" fmla="*/ 0 h 16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321"/>
                <a:gd name="T55" fmla="*/ 0 h 1601"/>
                <a:gd name="T56" fmla="*/ 2321 w 2321"/>
                <a:gd name="T57" fmla="*/ 1601 h 160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321" h="1601">
                  <a:moveTo>
                    <a:pt x="2320" y="1592"/>
                  </a:moveTo>
                  <a:lnTo>
                    <a:pt x="2144" y="1600"/>
                  </a:lnTo>
                  <a:lnTo>
                    <a:pt x="1880" y="1568"/>
                  </a:lnTo>
                  <a:lnTo>
                    <a:pt x="1584" y="1488"/>
                  </a:lnTo>
                  <a:lnTo>
                    <a:pt x="1392" y="1408"/>
                  </a:lnTo>
                  <a:lnTo>
                    <a:pt x="1232" y="1320"/>
                  </a:lnTo>
                  <a:lnTo>
                    <a:pt x="1064" y="1216"/>
                  </a:lnTo>
                  <a:lnTo>
                    <a:pt x="936" y="1104"/>
                  </a:lnTo>
                  <a:lnTo>
                    <a:pt x="832" y="992"/>
                  </a:lnTo>
                  <a:lnTo>
                    <a:pt x="744" y="872"/>
                  </a:lnTo>
                  <a:lnTo>
                    <a:pt x="680" y="752"/>
                  </a:lnTo>
                  <a:lnTo>
                    <a:pt x="592" y="616"/>
                  </a:lnTo>
                  <a:lnTo>
                    <a:pt x="520" y="464"/>
                  </a:lnTo>
                  <a:lnTo>
                    <a:pt x="448" y="328"/>
                  </a:lnTo>
                  <a:lnTo>
                    <a:pt x="368" y="208"/>
                  </a:lnTo>
                  <a:lnTo>
                    <a:pt x="280" y="104"/>
                  </a:lnTo>
                  <a:lnTo>
                    <a:pt x="160" y="24"/>
                  </a:lnTo>
                  <a:lnTo>
                    <a:pt x="0" y="0"/>
                  </a:lnTo>
                </a:path>
              </a:pathLst>
            </a:custGeom>
            <a:noFill/>
            <a:ln w="76200" cap="rnd">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1443" name="Line 5">
            <a:extLst>
              <a:ext uri="{FF2B5EF4-FFF2-40B4-BE49-F238E27FC236}">
                <a16:creationId xmlns:a16="http://schemas.microsoft.com/office/drawing/2014/main" id="{6FE16107-19E4-4400-ACB5-4F96EE190FFA}"/>
              </a:ext>
            </a:extLst>
          </p:cNvPr>
          <p:cNvSpPr>
            <a:spLocks noChangeShapeType="1"/>
          </p:cNvSpPr>
          <p:nvPr/>
        </p:nvSpPr>
        <p:spPr bwMode="auto">
          <a:xfrm>
            <a:off x="4278529" y="2144806"/>
            <a:ext cx="0" cy="39112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4" name="Line 6">
            <a:extLst>
              <a:ext uri="{FF2B5EF4-FFF2-40B4-BE49-F238E27FC236}">
                <a16:creationId xmlns:a16="http://schemas.microsoft.com/office/drawing/2014/main" id="{0DCCDC1B-59D3-4A10-9E53-0A109721DC76}"/>
              </a:ext>
            </a:extLst>
          </p:cNvPr>
          <p:cNvSpPr>
            <a:spLocks noChangeShapeType="1"/>
          </p:cNvSpPr>
          <p:nvPr/>
        </p:nvSpPr>
        <p:spPr bwMode="auto">
          <a:xfrm>
            <a:off x="23057" y="6056066"/>
            <a:ext cx="8674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2" name="Rectangle 31">
            <a:extLst>
              <a:ext uri="{FF2B5EF4-FFF2-40B4-BE49-F238E27FC236}">
                <a16:creationId xmlns:a16="http://schemas.microsoft.com/office/drawing/2014/main" id="{82B614BE-AFF4-41F4-84DC-5EA7399FCE71}"/>
              </a:ext>
            </a:extLst>
          </p:cNvPr>
          <p:cNvSpPr>
            <a:spLocks noChangeArrowheads="1"/>
          </p:cNvSpPr>
          <p:nvPr/>
        </p:nvSpPr>
        <p:spPr bwMode="auto">
          <a:xfrm>
            <a:off x="852694" y="2200428"/>
            <a:ext cx="3057111" cy="53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pPr>
            <a:r>
              <a:rPr lang="en-US" altLang="es-AR" sz="1600" b="1" dirty="0" err="1">
                <a:cs typeface="Arial" panose="020B0604020202020204" pitchFamily="34" charset="0"/>
              </a:rPr>
              <a:t>Representa</a:t>
            </a:r>
            <a:r>
              <a:rPr lang="en-US" altLang="es-AR" sz="1600" b="1" dirty="0">
                <a:cs typeface="Arial" panose="020B0604020202020204" pitchFamily="34" charset="0"/>
              </a:rPr>
              <a:t> al 100% de la población </a:t>
            </a:r>
          </a:p>
        </p:txBody>
      </p:sp>
      <p:sp>
        <p:nvSpPr>
          <p:cNvPr id="61454" name="Rectangle 2">
            <a:extLst>
              <a:ext uri="{FF2B5EF4-FFF2-40B4-BE49-F238E27FC236}">
                <a16:creationId xmlns:a16="http://schemas.microsoft.com/office/drawing/2014/main" id="{1E37E20F-9851-435C-A504-F955C538772A}"/>
              </a:ext>
            </a:extLst>
          </p:cNvPr>
          <p:cNvSpPr>
            <a:spLocks noGrp="1" noRot="1" noChangeArrowheads="1"/>
          </p:cNvSpPr>
          <p:nvPr>
            <p:ph type="title"/>
          </p:nvPr>
        </p:nvSpPr>
        <p:spPr/>
        <p:txBody>
          <a:bodyPr/>
          <a:lstStyle/>
          <a:p>
            <a:r>
              <a:rPr lang="en-US" altLang="es-AR" dirty="0" err="1"/>
              <a:t>Distribución</a:t>
            </a:r>
            <a:r>
              <a:rPr lang="en-US" altLang="es-AR" dirty="0"/>
              <a:t> de una variable </a:t>
            </a:r>
            <a:r>
              <a:rPr lang="en-US" altLang="es-AR" dirty="0" err="1"/>
              <a:t>contínua</a:t>
            </a:r>
            <a:endParaRPr lang="en-US" altLang="es-AR" dirty="0"/>
          </a:p>
        </p:txBody>
      </p:sp>
      <p:sp>
        <p:nvSpPr>
          <p:cNvPr id="2" name="CuadroTexto 1">
            <a:extLst>
              <a:ext uri="{FF2B5EF4-FFF2-40B4-BE49-F238E27FC236}">
                <a16:creationId xmlns:a16="http://schemas.microsoft.com/office/drawing/2014/main" id="{8BDA6869-841D-4E20-97BB-3C55D37E766A}"/>
              </a:ext>
            </a:extLst>
          </p:cNvPr>
          <p:cNvSpPr txBox="1"/>
          <p:nvPr/>
        </p:nvSpPr>
        <p:spPr>
          <a:xfrm>
            <a:off x="3334871" y="6218439"/>
            <a:ext cx="2175596" cy="369332"/>
          </a:xfrm>
          <a:prstGeom prst="rect">
            <a:avLst/>
          </a:prstGeom>
          <a:noFill/>
        </p:spPr>
        <p:txBody>
          <a:bodyPr wrap="none" rtlCol="0">
            <a:spAutoFit/>
          </a:bodyPr>
          <a:lstStyle/>
          <a:p>
            <a:r>
              <a:rPr lang="es-AR" dirty="0"/>
              <a:t>Valores de la variable</a:t>
            </a:r>
            <a:endParaRPr lang="en-US" dirty="0"/>
          </a:p>
        </p:txBody>
      </p:sp>
      <p:sp>
        <p:nvSpPr>
          <p:cNvPr id="3" name="CuadroTexto 2">
            <a:extLst>
              <a:ext uri="{FF2B5EF4-FFF2-40B4-BE49-F238E27FC236}">
                <a16:creationId xmlns:a16="http://schemas.microsoft.com/office/drawing/2014/main" id="{D10E61F1-D898-40C9-BA78-D62878683A87}"/>
              </a:ext>
            </a:extLst>
          </p:cNvPr>
          <p:cNvSpPr txBox="1"/>
          <p:nvPr/>
        </p:nvSpPr>
        <p:spPr>
          <a:xfrm>
            <a:off x="4375218" y="2083072"/>
            <a:ext cx="1201163" cy="369332"/>
          </a:xfrm>
          <a:prstGeom prst="rect">
            <a:avLst/>
          </a:prstGeom>
          <a:noFill/>
        </p:spPr>
        <p:txBody>
          <a:bodyPr wrap="none" rtlCol="0">
            <a:spAutoFit/>
          </a:bodyPr>
          <a:lstStyle/>
          <a:p>
            <a:r>
              <a:rPr lang="es-AR" dirty="0"/>
              <a:t>Frecuencia</a:t>
            </a:r>
            <a:endParaRPr lang="en-US" dirty="0"/>
          </a:p>
        </p:txBody>
      </p:sp>
      <p:sp>
        <p:nvSpPr>
          <p:cNvPr id="5" name="Rectángulo 4">
            <a:extLst>
              <a:ext uri="{FF2B5EF4-FFF2-40B4-BE49-F238E27FC236}">
                <a16:creationId xmlns:a16="http://schemas.microsoft.com/office/drawing/2014/main" id="{817F5D41-61DB-47A7-A97F-CF15EE064A93}"/>
              </a:ext>
            </a:extLst>
          </p:cNvPr>
          <p:cNvSpPr/>
          <p:nvPr/>
        </p:nvSpPr>
        <p:spPr>
          <a:xfrm>
            <a:off x="5840099" y="2083072"/>
            <a:ext cx="6096000" cy="2031325"/>
          </a:xfrm>
          <a:prstGeom prst="rect">
            <a:avLst/>
          </a:prstGeom>
        </p:spPr>
        <p:txBody>
          <a:bodyPr>
            <a:spAutoFit/>
          </a:bodyPr>
          <a:lstStyle/>
          <a:p>
            <a:pPr marL="285750" indent="-285750">
              <a:buFont typeface="Arial" panose="020B0604020202020204" pitchFamily="34" charset="0"/>
              <a:buChar char="•"/>
            </a:pPr>
            <a:r>
              <a:rPr lang="es-ES_tradnl" altLang="es-AR" dirty="0"/>
              <a:t>Se sabe que una variable tiene una determinada distribución en la población </a:t>
            </a:r>
          </a:p>
          <a:p>
            <a:pPr marL="285750" indent="-285750">
              <a:buFont typeface="Arial" panose="020B0604020202020204" pitchFamily="34" charset="0"/>
              <a:buChar char="•"/>
            </a:pPr>
            <a:r>
              <a:rPr lang="es-ES_tradnl" altLang="es-AR" dirty="0"/>
              <a:t>Cuando se selecciona a un individuo de dicha población, no se conoce a priori el valor que le corresponde en dicha variable</a:t>
            </a:r>
          </a:p>
          <a:p>
            <a:pPr marL="285750" indent="-285750">
              <a:buFont typeface="Arial" panose="020B0604020202020204" pitchFamily="34" charset="0"/>
              <a:buChar char="•"/>
            </a:pPr>
            <a:r>
              <a:rPr lang="es-ES_tradnl" altLang="es-AR" dirty="0"/>
              <a:t>Pero sí se sabe que su posible respuesta responde a esa distribución poblacional</a:t>
            </a:r>
          </a:p>
        </p:txBody>
      </p:sp>
    </p:spTree>
    <p:extLst>
      <p:ext uri="{BB962C8B-B14F-4D97-AF65-F5344CB8AC3E}">
        <p14:creationId xmlns:p14="http://schemas.microsoft.com/office/powerpoint/2010/main" val="1651374998"/>
      </p:ext>
    </p:extLst>
  </p:cSld>
  <p:clrMapOvr>
    <a:masterClrMapping/>
  </p:clrMapOvr>
  <p:transition>
    <p:wipe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5B0358D8-6705-480B-A39D-381E6222AB93}"/>
              </a:ext>
            </a:extLst>
          </p:cNvPr>
          <p:cNvSpPr>
            <a:spLocks noGrp="1" noChangeArrowheads="1"/>
          </p:cNvSpPr>
          <p:nvPr>
            <p:ph type="title"/>
          </p:nvPr>
        </p:nvSpPr>
        <p:spPr>
          <a:xfrm>
            <a:off x="1043631" y="809898"/>
            <a:ext cx="9942716" cy="1554480"/>
          </a:xfrm>
        </p:spPr>
        <p:txBody>
          <a:bodyPr anchor="ctr">
            <a:normAutofit/>
          </a:bodyPr>
          <a:lstStyle/>
          <a:p>
            <a:r>
              <a:rPr lang="es-ES_tradnl" altLang="es-AR" sz="4800"/>
              <a:t>Distribuciones de probabilidad</a:t>
            </a:r>
            <a:endParaRPr lang="es-AR" altLang="es-AR" sz="4800"/>
          </a:p>
        </p:txBody>
      </p:sp>
      <p:sp>
        <p:nvSpPr>
          <p:cNvPr id="107530" name="Rectangle 3">
            <a:extLst>
              <a:ext uri="{FF2B5EF4-FFF2-40B4-BE49-F238E27FC236}">
                <a16:creationId xmlns:a16="http://schemas.microsoft.com/office/drawing/2014/main" id="{101D2068-5C1F-46C4-AB86-A46327582037}"/>
              </a:ext>
            </a:extLst>
          </p:cNvPr>
          <p:cNvSpPr>
            <a:spLocks noGrp="1" noChangeArrowheads="1"/>
          </p:cNvSpPr>
          <p:nvPr>
            <p:ph type="body" idx="1"/>
          </p:nvPr>
        </p:nvSpPr>
        <p:spPr>
          <a:xfrm>
            <a:off x="1045028" y="3017522"/>
            <a:ext cx="9941319" cy="3124658"/>
          </a:xfrm>
        </p:spPr>
        <p:txBody>
          <a:bodyPr anchor="ctr">
            <a:normAutofit/>
          </a:bodyPr>
          <a:lstStyle/>
          <a:p>
            <a:r>
              <a:rPr lang="es-ES_tradnl" altLang="es-AR" sz="2400"/>
              <a:t>Muchos métodos estadísticos utilizan la idea de la distribución de probabilidad. </a:t>
            </a:r>
          </a:p>
          <a:p>
            <a:r>
              <a:rPr lang="es-ES_tradnl" altLang="es-AR" sz="2400"/>
              <a:t>El supuesto básico es que los datos observados conforman una muestra que proviene de una población cuya distribución de valores sigue una forma teórica conocida.</a:t>
            </a:r>
          </a:p>
          <a:p>
            <a:endParaRPr lang="es-ES_tradnl" altLang="es-A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3486DF-CFD9-07D6-B8AA-A77B0B84563B}"/>
              </a:ext>
            </a:extLst>
          </p:cNvPr>
          <p:cNvSpPr>
            <a:spLocks noGrp="1"/>
          </p:cNvSpPr>
          <p:nvPr>
            <p:ph type="title"/>
          </p:nvPr>
        </p:nvSpPr>
        <p:spPr/>
        <p:txBody>
          <a:bodyPr/>
          <a:lstStyle/>
          <a:p>
            <a:r>
              <a:rPr lang="es-AR" dirty="0"/>
              <a:t>Evento aleatorio y Espacio Muestral</a:t>
            </a:r>
          </a:p>
        </p:txBody>
      </p:sp>
      <p:sp>
        <p:nvSpPr>
          <p:cNvPr id="3" name="Marcador de contenido 2">
            <a:extLst>
              <a:ext uri="{FF2B5EF4-FFF2-40B4-BE49-F238E27FC236}">
                <a16:creationId xmlns:a16="http://schemas.microsoft.com/office/drawing/2014/main" id="{89366353-C39A-DE8B-5F7F-4C5E3820F18F}"/>
              </a:ext>
            </a:extLst>
          </p:cNvPr>
          <p:cNvSpPr>
            <a:spLocks noGrp="1"/>
          </p:cNvSpPr>
          <p:nvPr>
            <p:ph idx="1"/>
          </p:nvPr>
        </p:nvSpPr>
        <p:spPr/>
        <p:txBody>
          <a:bodyPr/>
          <a:lstStyle/>
          <a:p>
            <a:r>
              <a:rPr lang="es-AR" dirty="0"/>
              <a:t>Un evento es aleatorio cuando no es posible determinar exactamente su resultado hasta que este ocurre.</a:t>
            </a:r>
          </a:p>
          <a:p>
            <a:r>
              <a:rPr lang="es-AR" dirty="0"/>
              <a:t>Espacio muestral: conjunto de posibles resultados de un evento aleatorio</a:t>
            </a:r>
          </a:p>
          <a:p>
            <a:endParaRPr lang="es-AR" dirty="0"/>
          </a:p>
          <a:p>
            <a:r>
              <a:rPr lang="es-AR" dirty="0"/>
              <a:t>Ejemplo: se arroja una moneda tres veces es un evento aleatorio</a:t>
            </a:r>
          </a:p>
          <a:p>
            <a:r>
              <a:rPr lang="es-AR" dirty="0"/>
              <a:t>Espacio muestral de este evento:</a:t>
            </a:r>
          </a:p>
          <a:p>
            <a:pPr marL="0" indent="0" algn="ctr">
              <a:buNone/>
            </a:pPr>
            <a:r>
              <a:rPr lang="es-AR" dirty="0"/>
              <a:t>E= {(</a:t>
            </a:r>
            <a:r>
              <a:rPr lang="es-AR" dirty="0" err="1"/>
              <a:t>ccc</a:t>
            </a:r>
            <a:r>
              <a:rPr lang="es-AR" dirty="0"/>
              <a:t>),(</a:t>
            </a:r>
            <a:r>
              <a:rPr lang="es-AR" dirty="0" err="1"/>
              <a:t>ccs</a:t>
            </a:r>
            <a:r>
              <a:rPr lang="es-AR" dirty="0"/>
              <a:t>),(</a:t>
            </a:r>
            <a:r>
              <a:rPr lang="es-AR" dirty="0" err="1"/>
              <a:t>csc</a:t>
            </a:r>
            <a:r>
              <a:rPr lang="es-AR" dirty="0"/>
              <a:t>),(</a:t>
            </a:r>
            <a:r>
              <a:rPr lang="es-AR" dirty="0" err="1"/>
              <a:t>scc</a:t>
            </a:r>
            <a:r>
              <a:rPr lang="es-AR" dirty="0"/>
              <a:t>),(</a:t>
            </a:r>
            <a:r>
              <a:rPr lang="es-AR" dirty="0" err="1"/>
              <a:t>ssc</a:t>
            </a:r>
            <a:r>
              <a:rPr lang="es-AR" dirty="0"/>
              <a:t>),(</a:t>
            </a:r>
            <a:r>
              <a:rPr lang="es-AR" dirty="0" err="1"/>
              <a:t>scs</a:t>
            </a:r>
            <a:r>
              <a:rPr lang="es-AR" dirty="0"/>
              <a:t>),(</a:t>
            </a:r>
            <a:r>
              <a:rPr lang="es-AR" dirty="0" err="1"/>
              <a:t>css</a:t>
            </a:r>
            <a:r>
              <a:rPr lang="es-AR" dirty="0"/>
              <a:t>),(</a:t>
            </a:r>
            <a:r>
              <a:rPr lang="es-AR" dirty="0" err="1"/>
              <a:t>sss</a:t>
            </a:r>
            <a:r>
              <a:rPr lang="es-AR" dirty="0"/>
              <a:t>)}</a:t>
            </a:r>
          </a:p>
        </p:txBody>
      </p:sp>
    </p:spTree>
    <p:extLst>
      <p:ext uri="{BB962C8B-B14F-4D97-AF65-F5344CB8AC3E}">
        <p14:creationId xmlns:p14="http://schemas.microsoft.com/office/powerpoint/2010/main" val="4250074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55276DEE-07E8-4F87-B0C3-38C2BB1B7F3B}"/>
              </a:ext>
            </a:extLst>
          </p:cNvPr>
          <p:cNvSpPr>
            <a:spLocks noGrp="1" noChangeArrowheads="1"/>
          </p:cNvSpPr>
          <p:nvPr>
            <p:ph type="title"/>
          </p:nvPr>
        </p:nvSpPr>
        <p:spPr>
          <a:xfrm>
            <a:off x="1043631" y="809898"/>
            <a:ext cx="9942716" cy="1554480"/>
          </a:xfrm>
        </p:spPr>
        <p:txBody>
          <a:bodyPr anchor="ctr">
            <a:normAutofit/>
          </a:bodyPr>
          <a:lstStyle/>
          <a:p>
            <a:r>
              <a:rPr lang="es-ES_tradnl" altLang="es-AR" sz="4800"/>
              <a:t>Distribuciones de probabilidad</a:t>
            </a:r>
            <a:endParaRPr lang="es-AR" altLang="es-AR" sz="4800"/>
          </a:p>
        </p:txBody>
      </p:sp>
      <p:sp>
        <p:nvSpPr>
          <p:cNvPr id="108547" name="Rectangle 3">
            <a:extLst>
              <a:ext uri="{FF2B5EF4-FFF2-40B4-BE49-F238E27FC236}">
                <a16:creationId xmlns:a16="http://schemas.microsoft.com/office/drawing/2014/main" id="{E73D3BC2-9980-4678-A371-716FBF5881FA}"/>
              </a:ext>
            </a:extLst>
          </p:cNvPr>
          <p:cNvSpPr>
            <a:spLocks noGrp="1" noChangeArrowheads="1"/>
          </p:cNvSpPr>
          <p:nvPr>
            <p:ph type="body" idx="1"/>
          </p:nvPr>
        </p:nvSpPr>
        <p:spPr>
          <a:xfrm>
            <a:off x="1045028" y="3017522"/>
            <a:ext cx="9941319" cy="3124658"/>
          </a:xfrm>
        </p:spPr>
        <p:txBody>
          <a:bodyPr anchor="ctr">
            <a:normAutofit/>
          </a:bodyPr>
          <a:lstStyle/>
          <a:p>
            <a:r>
              <a:rPr lang="es-ES_tradnl" altLang="es-AR" sz="2400"/>
              <a:t>Si este supuesto es válido entonces la aplicación del método estadístico es sencillo y sus resultados confiables</a:t>
            </a:r>
          </a:p>
          <a:p>
            <a:r>
              <a:rPr lang="es-ES_tradnl" altLang="es-AR" sz="2400"/>
              <a:t>Cuando este supuesto no se cumple e igualmente se utiliza el método estadístico, los resultados obtenidos pueden carecer por completo de validez.</a:t>
            </a:r>
          </a:p>
          <a:p>
            <a:endParaRPr lang="es-AR" altLang="es-A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5D5CB44B-AB77-4667-BD4A-FE302D031514}"/>
              </a:ext>
            </a:extLst>
          </p:cNvPr>
          <p:cNvSpPr>
            <a:spLocks noGrp="1" noChangeArrowheads="1"/>
          </p:cNvSpPr>
          <p:nvPr>
            <p:ph type="title"/>
          </p:nvPr>
        </p:nvSpPr>
        <p:spPr>
          <a:xfrm>
            <a:off x="1043631" y="809898"/>
            <a:ext cx="9942716" cy="1554480"/>
          </a:xfrm>
        </p:spPr>
        <p:txBody>
          <a:bodyPr anchor="ctr">
            <a:normAutofit/>
          </a:bodyPr>
          <a:lstStyle/>
          <a:p>
            <a:r>
              <a:rPr lang="es-ES_tradnl" altLang="es-AR" sz="4800"/>
              <a:t>Distribución normal o Gaussiana</a:t>
            </a:r>
            <a:endParaRPr lang="es-AR" altLang="es-AR" sz="4800"/>
          </a:p>
        </p:txBody>
      </p:sp>
      <p:sp>
        <p:nvSpPr>
          <p:cNvPr id="109571" name="Rectangle 3">
            <a:extLst>
              <a:ext uri="{FF2B5EF4-FFF2-40B4-BE49-F238E27FC236}">
                <a16:creationId xmlns:a16="http://schemas.microsoft.com/office/drawing/2014/main" id="{CF004E6A-ECC8-45BA-9A11-C94711BEA9C1}"/>
              </a:ext>
            </a:extLst>
          </p:cNvPr>
          <p:cNvSpPr>
            <a:spLocks noGrp="1" noChangeArrowheads="1"/>
          </p:cNvSpPr>
          <p:nvPr>
            <p:ph type="body" idx="1"/>
          </p:nvPr>
        </p:nvSpPr>
        <p:spPr>
          <a:xfrm>
            <a:off x="1045028" y="3017522"/>
            <a:ext cx="9941319" cy="3124658"/>
          </a:xfrm>
        </p:spPr>
        <p:txBody>
          <a:bodyPr anchor="ctr">
            <a:normAutofit/>
          </a:bodyPr>
          <a:lstStyle/>
          <a:p>
            <a:r>
              <a:rPr lang="es-ES_tradnl" altLang="es-AR" sz="2400"/>
              <a:t>Es la más importante de las distribuciones de probabilidad en Estadística</a:t>
            </a:r>
          </a:p>
          <a:p>
            <a:r>
              <a:rPr lang="es-ES_tradnl" altLang="es-AR" sz="2400"/>
              <a:t>Es la base fundamental de todos los métodos estadísticos clásicos</a:t>
            </a:r>
          </a:p>
          <a:p>
            <a:endParaRPr lang="es-AR" altLang="es-A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A5EE4D86-1F2B-4D4F-834F-4B667587A6A5}"/>
              </a:ext>
            </a:extLst>
          </p:cNvPr>
          <p:cNvSpPr>
            <a:spLocks noGrp="1" noChangeArrowheads="1"/>
          </p:cNvSpPr>
          <p:nvPr>
            <p:ph type="title"/>
          </p:nvPr>
        </p:nvSpPr>
        <p:spPr/>
        <p:txBody>
          <a:bodyPr/>
          <a:lstStyle/>
          <a:p>
            <a:r>
              <a:rPr lang="es-ES_tradnl" altLang="es-AR"/>
              <a:t>Distribución normal o Gaussiana</a:t>
            </a:r>
            <a:endParaRPr lang="es-AR" altLang="es-AR"/>
          </a:p>
        </p:txBody>
      </p:sp>
      <p:pic>
        <p:nvPicPr>
          <p:cNvPr id="110595" name="Picture 3">
            <a:extLst>
              <a:ext uri="{FF2B5EF4-FFF2-40B4-BE49-F238E27FC236}">
                <a16:creationId xmlns:a16="http://schemas.microsoft.com/office/drawing/2014/main" id="{7A42DC73-5EEF-4EDA-BB58-8071194B9C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16275" y="1989139"/>
            <a:ext cx="5759450" cy="4319587"/>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B3CF2EEC-57F8-4799-9ED3-F53384E87CD0}"/>
              </a:ext>
            </a:extLst>
          </p:cNvPr>
          <p:cNvSpPr>
            <a:spLocks noGrp="1" noChangeArrowheads="1"/>
          </p:cNvSpPr>
          <p:nvPr>
            <p:ph type="title"/>
          </p:nvPr>
        </p:nvSpPr>
        <p:spPr/>
        <p:txBody>
          <a:bodyPr/>
          <a:lstStyle/>
          <a:p>
            <a:r>
              <a:rPr lang="es-ES_tradnl" altLang="es-AR"/>
              <a:t>Distribución normal o Gaussiana</a:t>
            </a:r>
            <a:endParaRPr lang="es-AR" altLang="es-AR"/>
          </a:p>
        </p:txBody>
      </p:sp>
      <p:pic>
        <p:nvPicPr>
          <p:cNvPr id="111619" name="Picture 3">
            <a:extLst>
              <a:ext uri="{FF2B5EF4-FFF2-40B4-BE49-F238E27FC236}">
                <a16:creationId xmlns:a16="http://schemas.microsoft.com/office/drawing/2014/main" id="{845471E4-9266-4EDC-8E6D-C3CD34CC56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16275" y="1989139"/>
            <a:ext cx="5759450" cy="4319587"/>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FA3D83CA-D5A6-43EE-9E97-116980510875}"/>
              </a:ext>
            </a:extLst>
          </p:cNvPr>
          <p:cNvSpPr>
            <a:spLocks noGrp="1" noChangeArrowheads="1"/>
          </p:cNvSpPr>
          <p:nvPr>
            <p:ph type="title"/>
          </p:nvPr>
        </p:nvSpPr>
        <p:spPr/>
        <p:txBody>
          <a:bodyPr/>
          <a:lstStyle/>
          <a:p>
            <a:r>
              <a:rPr lang="es-ES_tradnl" altLang="es-AR"/>
              <a:t>Distribución normal o Gaussiana</a:t>
            </a:r>
            <a:endParaRPr lang="es-AR" altLang="es-AR"/>
          </a:p>
        </p:txBody>
      </p:sp>
      <p:pic>
        <p:nvPicPr>
          <p:cNvPr id="112643" name="Picture 3" descr="normal9.gif - 2.2 K">
            <a:extLst>
              <a:ext uri="{FF2B5EF4-FFF2-40B4-BE49-F238E27FC236}">
                <a16:creationId xmlns:a16="http://schemas.microsoft.com/office/drawing/2014/main" id="{03917F2F-E0C2-47AE-89B6-4E6E076FE0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06688" y="2478088"/>
            <a:ext cx="7772400" cy="3194050"/>
          </a:xfrm>
          <a:noFill/>
        </p:spPr>
      </p:pic>
      <p:cxnSp>
        <p:nvCxnSpPr>
          <p:cNvPr id="3" name="Conector recto 2">
            <a:extLst>
              <a:ext uri="{FF2B5EF4-FFF2-40B4-BE49-F238E27FC236}">
                <a16:creationId xmlns:a16="http://schemas.microsoft.com/office/drawing/2014/main" id="{A0DD46AD-98FD-44B8-B56A-036658E4389C}"/>
              </a:ext>
            </a:extLst>
          </p:cNvPr>
          <p:cNvCxnSpPr>
            <a:cxnSpLocks/>
          </p:cNvCxnSpPr>
          <p:nvPr/>
        </p:nvCxnSpPr>
        <p:spPr>
          <a:xfrm>
            <a:off x="6234545" y="1740783"/>
            <a:ext cx="39119" cy="322240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D52DE375-F36B-4504-82B9-E645B9BC7306}"/>
              </a:ext>
            </a:extLst>
          </p:cNvPr>
          <p:cNvSpPr>
            <a:spLocks noGrp="1" noChangeArrowheads="1"/>
          </p:cNvSpPr>
          <p:nvPr>
            <p:ph type="title"/>
          </p:nvPr>
        </p:nvSpPr>
        <p:spPr/>
        <p:txBody>
          <a:bodyPr/>
          <a:lstStyle/>
          <a:p>
            <a:r>
              <a:rPr lang="es-ES_tradnl" altLang="es-AR"/>
              <a:t>Distribución normal o Gaussiana</a:t>
            </a:r>
            <a:endParaRPr lang="es-AR" altLang="es-AR"/>
          </a:p>
        </p:txBody>
      </p:sp>
      <p:pic>
        <p:nvPicPr>
          <p:cNvPr id="113667" name="Picture 3" descr="normal10.gif - 3.2 K">
            <a:extLst>
              <a:ext uri="{FF2B5EF4-FFF2-40B4-BE49-F238E27FC236}">
                <a16:creationId xmlns:a16="http://schemas.microsoft.com/office/drawing/2014/main" id="{9916CDF3-BDE0-498B-B1A5-C2EBD813D6F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095750" y="2857501"/>
            <a:ext cx="4064000" cy="1776413"/>
          </a:xfrm>
        </p:spPr>
      </p:pic>
      <p:pic>
        <p:nvPicPr>
          <p:cNvPr id="113668" name="Picture 4" descr="normal12.gif - 2.6 K">
            <a:extLst>
              <a:ext uri="{FF2B5EF4-FFF2-40B4-BE49-F238E27FC236}">
                <a16:creationId xmlns:a16="http://schemas.microsoft.com/office/drawing/2014/main" id="{B26D35F7-F855-4789-B9F0-1E35AEA8A38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881439" y="4927600"/>
            <a:ext cx="4473575" cy="1930400"/>
          </a:xfrm>
          <a:noFill/>
        </p:spPr>
      </p:pic>
      <p:sp>
        <p:nvSpPr>
          <p:cNvPr id="113669" name="Text Box 5">
            <a:extLst>
              <a:ext uri="{FF2B5EF4-FFF2-40B4-BE49-F238E27FC236}">
                <a16:creationId xmlns:a16="http://schemas.microsoft.com/office/drawing/2014/main" id="{F8AC0D34-3D95-4AC9-8C74-71D7F997DEA5}"/>
              </a:ext>
            </a:extLst>
          </p:cNvPr>
          <p:cNvSpPr txBox="1">
            <a:spLocks noChangeArrowheads="1"/>
          </p:cNvSpPr>
          <p:nvPr/>
        </p:nvSpPr>
        <p:spPr bwMode="auto">
          <a:xfrm>
            <a:off x="8239126" y="2714625"/>
            <a:ext cx="187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ES_tradnl" altLang="es-AR" sz="1800"/>
              <a:t>Distintas medias</a:t>
            </a:r>
            <a:endParaRPr lang="es-AR" altLang="es-AR" sz="1800"/>
          </a:p>
        </p:txBody>
      </p:sp>
      <p:sp>
        <p:nvSpPr>
          <p:cNvPr id="113670" name="Text Box 6">
            <a:extLst>
              <a:ext uri="{FF2B5EF4-FFF2-40B4-BE49-F238E27FC236}">
                <a16:creationId xmlns:a16="http://schemas.microsoft.com/office/drawing/2014/main" id="{D8877347-0680-4F03-8818-F1C59B980942}"/>
              </a:ext>
            </a:extLst>
          </p:cNvPr>
          <p:cNvSpPr txBox="1">
            <a:spLocks noChangeArrowheads="1"/>
          </p:cNvSpPr>
          <p:nvPr/>
        </p:nvSpPr>
        <p:spPr bwMode="auto">
          <a:xfrm>
            <a:off x="8239126" y="5572125"/>
            <a:ext cx="19287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sz="2000">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0"/>
              </a:spcBef>
              <a:buClrTx/>
              <a:buSzTx/>
              <a:buFontTx/>
              <a:buNone/>
            </a:pPr>
            <a:r>
              <a:rPr lang="es-ES_tradnl" altLang="es-AR" sz="1800"/>
              <a:t>Distintos desvíos</a:t>
            </a:r>
            <a:endParaRPr lang="es-AR" altLang="es-A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C71BCD62-EF5A-4F55-885B-3B52836D5288}"/>
              </a:ext>
            </a:extLst>
          </p:cNvPr>
          <p:cNvSpPr>
            <a:spLocks noGrp="1" noChangeArrowheads="1"/>
          </p:cNvSpPr>
          <p:nvPr>
            <p:ph type="title"/>
          </p:nvPr>
        </p:nvSpPr>
        <p:spPr>
          <a:xfrm>
            <a:off x="943277" y="712269"/>
            <a:ext cx="3370998" cy="5502264"/>
          </a:xfrm>
        </p:spPr>
        <p:txBody>
          <a:bodyPr>
            <a:normAutofit/>
          </a:bodyPr>
          <a:lstStyle/>
          <a:p>
            <a:r>
              <a:rPr lang="es-ES_tradnl" altLang="es-AR">
                <a:solidFill>
                  <a:srgbClr val="FFFFFF"/>
                </a:solidFill>
              </a:rPr>
              <a:t>Distribución normal o Gaussiana</a:t>
            </a:r>
            <a:endParaRPr lang="es-AR" altLang="es-AR">
              <a:solidFill>
                <a:srgbClr val="FFFFFF"/>
              </a:solidFill>
            </a:endParaRPr>
          </a:p>
        </p:txBody>
      </p:sp>
      <p:graphicFrame>
        <p:nvGraphicFramePr>
          <p:cNvPr id="114693" name="Rectangle 3">
            <a:extLst>
              <a:ext uri="{FF2B5EF4-FFF2-40B4-BE49-F238E27FC236}">
                <a16:creationId xmlns:a16="http://schemas.microsoft.com/office/drawing/2014/main" id="{10891AB9-C60E-4A33-B04C-3B2756FF967E}"/>
              </a:ext>
            </a:extLst>
          </p:cNvPr>
          <p:cNvGraphicFramePr/>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7" name="Picture 115716">
            <a:extLst>
              <a:ext uri="{FF2B5EF4-FFF2-40B4-BE49-F238E27FC236}">
                <a16:creationId xmlns:a16="http://schemas.microsoft.com/office/drawing/2014/main" id="{72332899-F8D1-4289-98B9-BEB5858A5DA4}"/>
              </a:ext>
            </a:extLst>
          </p:cNvPr>
          <p:cNvPicPr>
            <a:picLocks noChangeAspect="1"/>
          </p:cNvPicPr>
          <p:nvPr/>
        </p:nvPicPr>
        <p:blipFill rotWithShape="1">
          <a:blip r:embed="rId2">
            <a:duotone>
              <a:prstClr val="black"/>
              <a:prstClr val="white"/>
            </a:duotone>
            <a:alphaModFix amt="35000"/>
          </a:blip>
          <a:srcRect t="9655" b="5758"/>
          <a:stretch/>
        </p:blipFill>
        <p:spPr>
          <a:xfrm>
            <a:off x="20" y="10"/>
            <a:ext cx="12191980" cy="6857990"/>
          </a:xfrm>
          <a:prstGeom prst="rect">
            <a:avLst/>
          </a:prstGeom>
        </p:spPr>
      </p:pic>
      <p:sp>
        <p:nvSpPr>
          <p:cNvPr id="115714" name="Rectangle 2">
            <a:extLst>
              <a:ext uri="{FF2B5EF4-FFF2-40B4-BE49-F238E27FC236}">
                <a16:creationId xmlns:a16="http://schemas.microsoft.com/office/drawing/2014/main" id="{AC7C5AE8-354B-4CB7-AA90-57595727D4F2}"/>
              </a:ext>
            </a:extLst>
          </p:cNvPr>
          <p:cNvSpPr>
            <a:spLocks noGrp="1" noChangeArrowheads="1"/>
          </p:cNvSpPr>
          <p:nvPr>
            <p:ph type="title"/>
          </p:nvPr>
        </p:nvSpPr>
        <p:spPr>
          <a:xfrm>
            <a:off x="838201" y="1065862"/>
            <a:ext cx="3313164" cy="4726276"/>
          </a:xfrm>
        </p:spPr>
        <p:txBody>
          <a:bodyPr>
            <a:normAutofit/>
          </a:bodyPr>
          <a:lstStyle/>
          <a:p>
            <a:pPr algn="r"/>
            <a:r>
              <a:rPr lang="es-ES_tradnl" altLang="es-AR" sz="4000"/>
              <a:t>Distribución normal o Gaussiana</a:t>
            </a:r>
            <a:endParaRPr lang="es-AR" altLang="es-AR" sz="4000"/>
          </a:p>
        </p:txBody>
      </p:sp>
      <p:sp>
        <p:nvSpPr>
          <p:cNvPr id="115715" name="Rectangle 3">
            <a:extLst>
              <a:ext uri="{FF2B5EF4-FFF2-40B4-BE49-F238E27FC236}">
                <a16:creationId xmlns:a16="http://schemas.microsoft.com/office/drawing/2014/main" id="{3970EBB1-06BD-43DD-AA4A-CB4FA2FEFF88}"/>
              </a:ext>
            </a:extLst>
          </p:cNvPr>
          <p:cNvSpPr>
            <a:spLocks noGrp="1" noChangeArrowheads="1"/>
          </p:cNvSpPr>
          <p:nvPr>
            <p:ph type="body" idx="1"/>
          </p:nvPr>
        </p:nvSpPr>
        <p:spPr>
          <a:xfrm>
            <a:off x="5155379" y="1065862"/>
            <a:ext cx="6192319" cy="4726276"/>
          </a:xfrm>
        </p:spPr>
        <p:txBody>
          <a:bodyPr anchor="ctr">
            <a:normAutofit/>
          </a:bodyPr>
          <a:lstStyle/>
          <a:p>
            <a:r>
              <a:rPr lang="el-GR" altLang="es-AR" sz="2000"/>
              <a:t>μ</a:t>
            </a:r>
            <a:r>
              <a:rPr lang="es-ES_tradnl" altLang="es-AR" sz="2000"/>
              <a:t> y </a:t>
            </a:r>
            <a:r>
              <a:rPr lang="el-GR" altLang="es-AR" sz="2000"/>
              <a:t>σ</a:t>
            </a:r>
            <a:r>
              <a:rPr lang="es-ES_tradnl" altLang="es-AR" sz="2000"/>
              <a:t> determinan completamente a la distribución normal</a:t>
            </a:r>
          </a:p>
          <a:p>
            <a:r>
              <a:rPr lang="es-ES_tradnl" altLang="es-AR" sz="2000"/>
              <a:t>Hay tantas distribuciones normales como pares de </a:t>
            </a:r>
            <a:r>
              <a:rPr lang="el-GR" altLang="es-AR" sz="2000"/>
              <a:t>μ</a:t>
            </a:r>
            <a:r>
              <a:rPr lang="es-ES_tradnl" altLang="es-AR" sz="2000"/>
              <a:t> y </a:t>
            </a:r>
            <a:r>
              <a:rPr lang="el-GR" altLang="es-AR" sz="2000"/>
              <a:t>σ</a:t>
            </a:r>
            <a:r>
              <a:rPr lang="es-ES_tradnl" altLang="es-AR" sz="2000"/>
              <a:t> puedan considerarse</a:t>
            </a:r>
          </a:p>
          <a:p>
            <a:r>
              <a:rPr lang="es-ES_tradnl" altLang="es-AR" sz="2000"/>
              <a:t>Sin embargo, basta con tener una única tabla normal.</a:t>
            </a:r>
          </a:p>
          <a:p>
            <a:endParaRPr lang="es-ES_tradnl" altLang="es-AR" sz="2000"/>
          </a:p>
          <a:p>
            <a:endParaRPr lang="es-AR" altLang="es-AR"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23B6FDCC-3BE2-4D02-A696-067874567849}"/>
              </a:ext>
            </a:extLst>
          </p:cNvPr>
          <p:cNvSpPr>
            <a:spLocks noGrp="1" noChangeArrowheads="1"/>
          </p:cNvSpPr>
          <p:nvPr>
            <p:ph type="title"/>
          </p:nvPr>
        </p:nvSpPr>
        <p:spPr>
          <a:xfrm>
            <a:off x="762000" y="559678"/>
            <a:ext cx="3567915" cy="4952492"/>
          </a:xfrm>
        </p:spPr>
        <p:txBody>
          <a:bodyPr>
            <a:normAutofit/>
          </a:bodyPr>
          <a:lstStyle/>
          <a:p>
            <a:r>
              <a:rPr lang="es-ES_tradnl" altLang="es-AR">
                <a:solidFill>
                  <a:schemeClr val="bg1"/>
                </a:solidFill>
              </a:rPr>
              <a:t>Distribución normal unitaria</a:t>
            </a:r>
            <a:endParaRPr lang="es-AR" altLang="es-AR">
              <a:solidFill>
                <a:schemeClr val="bg1"/>
              </a:solidFill>
            </a:endParaRPr>
          </a:p>
        </p:txBody>
      </p:sp>
      <p:graphicFrame>
        <p:nvGraphicFramePr>
          <p:cNvPr id="116741" name="Rectangle 3">
            <a:extLst>
              <a:ext uri="{FF2B5EF4-FFF2-40B4-BE49-F238E27FC236}">
                <a16:creationId xmlns:a16="http://schemas.microsoft.com/office/drawing/2014/main" id="{CB8BF41A-C3E0-41E0-9C6B-CCA32345A9D4}"/>
              </a:ext>
            </a:extLst>
          </p:cNvPr>
          <p:cNvGraphicFramePr/>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545405DA-69F6-4BAF-A77B-5FBC6E24F3B8}"/>
              </a:ext>
            </a:extLst>
          </p:cNvPr>
          <p:cNvSpPr>
            <a:spLocks noGrp="1" noChangeArrowheads="1"/>
          </p:cNvSpPr>
          <p:nvPr>
            <p:ph type="title" sz="quarter"/>
          </p:nvPr>
        </p:nvSpPr>
        <p:spPr/>
        <p:txBody>
          <a:bodyPr/>
          <a:lstStyle/>
          <a:p>
            <a:r>
              <a:rPr lang="es-ES_tradnl" altLang="es-AR"/>
              <a:t>Distribución normal o Gaussiana</a:t>
            </a:r>
            <a:endParaRPr lang="es-AR" altLang="es-AR"/>
          </a:p>
        </p:txBody>
      </p:sp>
      <p:pic>
        <p:nvPicPr>
          <p:cNvPr id="117763" name="Picture 3" descr="normal15.gif - 2.4 K">
            <a:extLst>
              <a:ext uri="{FF2B5EF4-FFF2-40B4-BE49-F238E27FC236}">
                <a16:creationId xmlns:a16="http://schemas.microsoft.com/office/drawing/2014/main" id="{B1057676-FE39-4777-A18D-66071ADF1D5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054351" y="2309813"/>
            <a:ext cx="3121025" cy="1401762"/>
          </a:xfrm>
        </p:spPr>
      </p:pic>
      <p:pic>
        <p:nvPicPr>
          <p:cNvPr id="117764" name="Picture 4" descr="normal16.gif - 2.4 K">
            <a:extLst>
              <a:ext uri="{FF2B5EF4-FFF2-40B4-BE49-F238E27FC236}">
                <a16:creationId xmlns:a16="http://schemas.microsoft.com/office/drawing/2014/main" id="{B892CB92-D198-4807-BB7A-F523A384495E}"/>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7010401" y="2309813"/>
            <a:ext cx="3121025" cy="1401762"/>
          </a:xfrm>
          <a:noFill/>
        </p:spPr>
      </p:pic>
      <p:pic>
        <p:nvPicPr>
          <p:cNvPr id="117765" name="Picture 5" descr="normal17.gif - 2.3 K">
            <a:extLst>
              <a:ext uri="{FF2B5EF4-FFF2-40B4-BE49-F238E27FC236}">
                <a16:creationId xmlns:a16="http://schemas.microsoft.com/office/drawing/2014/main" id="{A15967E2-A470-45A5-B8CF-06720CF84813}"/>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3054351" y="4437063"/>
            <a:ext cx="3121025" cy="1401762"/>
          </a:xfrm>
          <a:noFill/>
        </p:spPr>
      </p:pic>
      <p:pic>
        <p:nvPicPr>
          <p:cNvPr id="117766" name="Picture 6" descr="normal18.gif - 2.8 K">
            <a:extLst>
              <a:ext uri="{FF2B5EF4-FFF2-40B4-BE49-F238E27FC236}">
                <a16:creationId xmlns:a16="http://schemas.microsoft.com/office/drawing/2014/main" id="{A925098D-8A50-437F-81F6-D4F8E54C2828}"/>
              </a:ext>
            </a:extLst>
          </p:cNvPr>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7010401" y="4437063"/>
            <a:ext cx="3121025" cy="1401762"/>
          </a:xfr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2828E5-D643-DA81-70AD-0AD42402996D}"/>
              </a:ext>
            </a:extLst>
          </p:cNvPr>
          <p:cNvSpPr>
            <a:spLocks noGrp="1"/>
          </p:cNvSpPr>
          <p:nvPr>
            <p:ph type="title"/>
          </p:nvPr>
        </p:nvSpPr>
        <p:spPr/>
        <p:txBody>
          <a:bodyPr/>
          <a:lstStyle/>
          <a:p>
            <a:r>
              <a:rPr lang="es-AR" dirty="0"/>
              <a:t>Variable aleatoria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8493B875-5B21-41A5-36A5-FD564231DA8E}"/>
                  </a:ext>
                </a:extLst>
              </p:cNvPr>
              <p:cNvSpPr>
                <a:spLocks noGrp="1"/>
              </p:cNvSpPr>
              <p:nvPr>
                <p:ph idx="1"/>
              </p:nvPr>
            </p:nvSpPr>
            <p:spPr/>
            <p:txBody>
              <a:bodyPr>
                <a:normAutofit/>
              </a:bodyPr>
              <a:lstStyle/>
              <a:p>
                <a:r>
                  <a:rPr lang="es-AR" dirty="0"/>
                  <a:t>Una variable aleatoria es una función que asigna a cada posible resultado de un evento aleatorio, un número.</a:t>
                </a:r>
              </a:p>
              <a:p>
                <a:endParaRPr lang="es-AR" dirty="0"/>
              </a:p>
              <a:p>
                <a:r>
                  <a:rPr lang="es-AR" dirty="0"/>
                  <a:t>Ejemplo: X= cantidad de caras obtenidas en tres tiradas</a:t>
                </a:r>
              </a:p>
              <a:p>
                <a:pPr marL="0" indent="0">
                  <a:buNone/>
                </a:pPr>
                <a14:m>
                  <m:oMath xmlns:m="http://schemas.openxmlformats.org/officeDocument/2006/math">
                    <m:r>
                      <a:rPr lang="es-AR" b="0" i="1" smtClean="0">
                        <a:latin typeface="Cambria Math" panose="02040503050406030204" pitchFamily="18" charset="0"/>
                      </a:rPr>
                      <m:t>𝑋</m:t>
                    </m:r>
                    <m:d>
                      <m:dPr>
                        <m:ctrlPr>
                          <a:rPr lang="es-AR" b="0" i="1" smtClean="0">
                            <a:latin typeface="Cambria Math" panose="02040503050406030204" pitchFamily="18" charset="0"/>
                          </a:rPr>
                        </m:ctrlPr>
                      </m:dPr>
                      <m:e>
                        <m:r>
                          <a:rPr lang="es-AR" b="0" i="1" smtClean="0">
                            <a:latin typeface="Cambria Math" panose="02040503050406030204" pitchFamily="18" charset="0"/>
                          </a:rPr>
                          <m:t>𝑐𝑐𝑐</m:t>
                        </m:r>
                      </m:e>
                    </m:d>
                    <m:r>
                      <a:rPr lang="es-AR" b="0" i="1" smtClean="0">
                        <a:latin typeface="Cambria Math" panose="02040503050406030204" pitchFamily="18" charset="0"/>
                      </a:rPr>
                      <m:t>=3</m:t>
                    </m:r>
                  </m:oMath>
                </a14:m>
                <a:r>
                  <a:rPr lang="es-AR" dirty="0"/>
                  <a:t>		</a:t>
                </a:r>
                <a14:m>
                  <m:oMath xmlns:m="http://schemas.openxmlformats.org/officeDocument/2006/math">
                    <m:r>
                      <a:rPr lang="es-AR" b="0" i="1" smtClean="0">
                        <a:latin typeface="Cambria Math" panose="02040503050406030204" pitchFamily="18" charset="0"/>
                      </a:rPr>
                      <m:t>𝑋</m:t>
                    </m:r>
                    <m:d>
                      <m:dPr>
                        <m:ctrlPr>
                          <a:rPr lang="es-AR" b="0" i="1" smtClean="0">
                            <a:latin typeface="Cambria Math" panose="02040503050406030204" pitchFamily="18" charset="0"/>
                          </a:rPr>
                        </m:ctrlPr>
                      </m:dPr>
                      <m:e>
                        <m:r>
                          <a:rPr lang="es-AR" b="0" i="1" smtClean="0">
                            <a:latin typeface="Cambria Math" panose="02040503050406030204" pitchFamily="18" charset="0"/>
                          </a:rPr>
                          <m:t>𝑐𝑐</m:t>
                        </m:r>
                        <m:r>
                          <a:rPr lang="es-AR" b="0" i="1" smtClean="0">
                            <a:latin typeface="Cambria Math" panose="02040503050406030204" pitchFamily="18" charset="0"/>
                          </a:rPr>
                          <m:t>𝑠</m:t>
                        </m:r>
                      </m:e>
                    </m:d>
                    <m:r>
                      <a:rPr lang="es-AR" b="0" i="1" smtClean="0">
                        <a:latin typeface="Cambria Math" panose="02040503050406030204" pitchFamily="18" charset="0"/>
                      </a:rPr>
                      <m:t>=3</m:t>
                    </m:r>
                  </m:oMath>
                </a14:m>
                <a:endParaRPr lang="es-AR" dirty="0"/>
              </a:p>
              <a:p>
                <a:pPr marL="0" indent="0">
                  <a:buNone/>
                </a:pPr>
                <a14:m>
                  <m:oMath xmlns:m="http://schemas.openxmlformats.org/officeDocument/2006/math">
                    <m:r>
                      <a:rPr lang="es-AR" b="0" i="1" smtClean="0">
                        <a:latin typeface="Cambria Math" panose="02040503050406030204" pitchFamily="18" charset="0"/>
                      </a:rPr>
                      <m:t>𝑋</m:t>
                    </m:r>
                    <m:d>
                      <m:dPr>
                        <m:ctrlPr>
                          <a:rPr lang="es-AR" b="0" i="1" smtClean="0">
                            <a:latin typeface="Cambria Math" panose="02040503050406030204" pitchFamily="18" charset="0"/>
                          </a:rPr>
                        </m:ctrlPr>
                      </m:dPr>
                      <m:e>
                        <m:r>
                          <a:rPr lang="es-AR" b="0" i="1" smtClean="0">
                            <a:latin typeface="Cambria Math" panose="02040503050406030204" pitchFamily="18" charset="0"/>
                          </a:rPr>
                          <m:t>𝑐</m:t>
                        </m:r>
                        <m:r>
                          <a:rPr lang="es-AR" b="0" i="1" smtClean="0">
                            <a:latin typeface="Cambria Math" panose="02040503050406030204" pitchFamily="18" charset="0"/>
                          </a:rPr>
                          <m:t>𝑠</m:t>
                        </m:r>
                        <m:r>
                          <a:rPr lang="es-AR" b="0" i="1" smtClean="0">
                            <a:latin typeface="Cambria Math" panose="02040503050406030204" pitchFamily="18" charset="0"/>
                          </a:rPr>
                          <m:t>𝑐</m:t>
                        </m:r>
                      </m:e>
                    </m:d>
                    <m:r>
                      <a:rPr lang="es-AR" b="0" i="1" smtClean="0">
                        <a:latin typeface="Cambria Math" panose="02040503050406030204" pitchFamily="18" charset="0"/>
                      </a:rPr>
                      <m:t>=</m:t>
                    </m:r>
                    <m:r>
                      <a:rPr lang="es-AR" b="0" i="1" smtClean="0">
                        <a:latin typeface="Cambria Math" panose="02040503050406030204" pitchFamily="18" charset="0"/>
                      </a:rPr>
                      <m:t>2</m:t>
                    </m:r>
                  </m:oMath>
                </a14:m>
                <a:r>
                  <a:rPr lang="es-AR" dirty="0"/>
                  <a:t>		</a:t>
                </a:r>
                <a14:m>
                  <m:oMath xmlns:m="http://schemas.openxmlformats.org/officeDocument/2006/math">
                    <m:r>
                      <a:rPr lang="es-AR" b="0" i="1" smtClean="0">
                        <a:latin typeface="Cambria Math" panose="02040503050406030204" pitchFamily="18" charset="0"/>
                      </a:rPr>
                      <m:t>𝑋</m:t>
                    </m:r>
                    <m:d>
                      <m:dPr>
                        <m:ctrlPr>
                          <a:rPr lang="es-AR" b="0" i="1" smtClean="0">
                            <a:latin typeface="Cambria Math" panose="02040503050406030204" pitchFamily="18" charset="0"/>
                          </a:rPr>
                        </m:ctrlPr>
                      </m:dPr>
                      <m:e>
                        <m:r>
                          <a:rPr lang="es-AR" b="0" i="1" smtClean="0">
                            <a:latin typeface="Cambria Math" panose="02040503050406030204" pitchFamily="18" charset="0"/>
                          </a:rPr>
                          <m:t>𝑠</m:t>
                        </m:r>
                        <m:r>
                          <a:rPr lang="es-AR" b="0" i="1" smtClean="0">
                            <a:latin typeface="Cambria Math" panose="02040503050406030204" pitchFamily="18" charset="0"/>
                          </a:rPr>
                          <m:t>𝑐𝑐</m:t>
                        </m:r>
                      </m:e>
                    </m:d>
                    <m:r>
                      <a:rPr lang="es-AR" b="0" i="1" smtClean="0">
                        <a:latin typeface="Cambria Math" panose="02040503050406030204" pitchFamily="18" charset="0"/>
                      </a:rPr>
                      <m:t>=</m:t>
                    </m:r>
                    <m:r>
                      <a:rPr lang="es-AR" b="0" i="1" smtClean="0">
                        <a:latin typeface="Cambria Math" panose="02040503050406030204" pitchFamily="18" charset="0"/>
                      </a:rPr>
                      <m:t>2</m:t>
                    </m:r>
                  </m:oMath>
                </a14:m>
                <a:endParaRPr lang="es-AR" dirty="0"/>
              </a:p>
              <a:p>
                <a:pPr marL="0" indent="0">
                  <a:buNone/>
                </a:pPr>
                <a14:m>
                  <m:oMath xmlns:m="http://schemas.openxmlformats.org/officeDocument/2006/math">
                    <m:r>
                      <a:rPr lang="es-AR" b="0" i="1" smtClean="0">
                        <a:latin typeface="Cambria Math" panose="02040503050406030204" pitchFamily="18" charset="0"/>
                      </a:rPr>
                      <m:t>𝑋</m:t>
                    </m:r>
                    <m:d>
                      <m:dPr>
                        <m:ctrlPr>
                          <a:rPr lang="es-AR" b="0" i="1" smtClean="0">
                            <a:latin typeface="Cambria Math" panose="02040503050406030204" pitchFamily="18" charset="0"/>
                          </a:rPr>
                        </m:ctrlPr>
                      </m:dPr>
                      <m:e>
                        <m:r>
                          <a:rPr lang="es-AR" b="0" i="1" smtClean="0">
                            <a:latin typeface="Cambria Math" panose="02040503050406030204" pitchFamily="18" charset="0"/>
                          </a:rPr>
                          <m:t>𝑠𝑠</m:t>
                        </m:r>
                        <m:r>
                          <a:rPr lang="es-AR" b="0" i="1" smtClean="0">
                            <a:latin typeface="Cambria Math" panose="02040503050406030204" pitchFamily="18" charset="0"/>
                          </a:rPr>
                          <m:t>𝑐</m:t>
                        </m:r>
                      </m:e>
                    </m:d>
                    <m:r>
                      <a:rPr lang="es-AR" b="0" i="1" smtClean="0">
                        <a:latin typeface="Cambria Math" panose="02040503050406030204" pitchFamily="18" charset="0"/>
                      </a:rPr>
                      <m:t>=</m:t>
                    </m:r>
                    <m:r>
                      <a:rPr lang="es-AR" b="0" i="1" smtClean="0">
                        <a:latin typeface="Cambria Math" panose="02040503050406030204" pitchFamily="18" charset="0"/>
                      </a:rPr>
                      <m:t>1</m:t>
                    </m:r>
                  </m:oMath>
                </a14:m>
                <a:r>
                  <a:rPr lang="es-AR" dirty="0"/>
                  <a:t>		</a:t>
                </a:r>
                <a14:m>
                  <m:oMath xmlns:m="http://schemas.openxmlformats.org/officeDocument/2006/math">
                    <m:r>
                      <a:rPr lang="es-AR" b="0" i="1" smtClean="0">
                        <a:latin typeface="Cambria Math" panose="02040503050406030204" pitchFamily="18" charset="0"/>
                      </a:rPr>
                      <m:t>𝑋</m:t>
                    </m:r>
                    <m:d>
                      <m:dPr>
                        <m:ctrlPr>
                          <a:rPr lang="es-AR" b="0" i="1" smtClean="0">
                            <a:latin typeface="Cambria Math" panose="02040503050406030204" pitchFamily="18" charset="0"/>
                          </a:rPr>
                        </m:ctrlPr>
                      </m:dPr>
                      <m:e>
                        <m:r>
                          <a:rPr lang="es-AR" b="0" i="1" smtClean="0">
                            <a:latin typeface="Cambria Math" panose="02040503050406030204" pitchFamily="18" charset="0"/>
                          </a:rPr>
                          <m:t>𝑠</m:t>
                        </m:r>
                        <m:r>
                          <a:rPr lang="es-AR" b="0" i="1" smtClean="0">
                            <a:latin typeface="Cambria Math" panose="02040503050406030204" pitchFamily="18" charset="0"/>
                          </a:rPr>
                          <m:t>𝑐</m:t>
                        </m:r>
                        <m:r>
                          <a:rPr lang="es-AR" b="0" i="1" smtClean="0">
                            <a:latin typeface="Cambria Math" panose="02040503050406030204" pitchFamily="18" charset="0"/>
                          </a:rPr>
                          <m:t>𝑠</m:t>
                        </m:r>
                      </m:e>
                    </m:d>
                    <m:r>
                      <a:rPr lang="es-AR" b="0" i="1" smtClean="0">
                        <a:latin typeface="Cambria Math" panose="02040503050406030204" pitchFamily="18" charset="0"/>
                      </a:rPr>
                      <m:t>=</m:t>
                    </m:r>
                    <m:r>
                      <a:rPr lang="es-AR" b="0" i="1" smtClean="0">
                        <a:latin typeface="Cambria Math" panose="02040503050406030204" pitchFamily="18" charset="0"/>
                      </a:rPr>
                      <m:t>2</m:t>
                    </m:r>
                  </m:oMath>
                </a14:m>
                <a:endParaRPr lang="es-AR" dirty="0"/>
              </a:p>
              <a:p>
                <a:pPr marL="0" indent="0">
                  <a:buNone/>
                </a:pPr>
                <a14:m>
                  <m:oMath xmlns:m="http://schemas.openxmlformats.org/officeDocument/2006/math">
                    <m:r>
                      <a:rPr lang="es-AR" b="0" i="1" smtClean="0">
                        <a:latin typeface="Cambria Math" panose="02040503050406030204" pitchFamily="18" charset="0"/>
                      </a:rPr>
                      <m:t>𝑋</m:t>
                    </m:r>
                    <m:d>
                      <m:dPr>
                        <m:ctrlPr>
                          <a:rPr lang="es-AR" b="0" i="1" smtClean="0">
                            <a:latin typeface="Cambria Math" panose="02040503050406030204" pitchFamily="18" charset="0"/>
                          </a:rPr>
                        </m:ctrlPr>
                      </m:dPr>
                      <m:e>
                        <m:r>
                          <a:rPr lang="es-AR" b="0" i="1" smtClean="0">
                            <a:latin typeface="Cambria Math" panose="02040503050406030204" pitchFamily="18" charset="0"/>
                          </a:rPr>
                          <m:t>𝑐</m:t>
                        </m:r>
                        <m:r>
                          <a:rPr lang="es-AR" b="0" i="1" smtClean="0">
                            <a:latin typeface="Cambria Math" panose="02040503050406030204" pitchFamily="18" charset="0"/>
                          </a:rPr>
                          <m:t>𝑠𝑠</m:t>
                        </m:r>
                      </m:e>
                    </m:d>
                    <m:r>
                      <a:rPr lang="es-AR" b="0" i="1" smtClean="0">
                        <a:latin typeface="Cambria Math" panose="02040503050406030204" pitchFamily="18" charset="0"/>
                      </a:rPr>
                      <m:t>=</m:t>
                    </m:r>
                    <m:r>
                      <a:rPr lang="es-AR" b="0" i="1" smtClean="0">
                        <a:latin typeface="Cambria Math" panose="02040503050406030204" pitchFamily="18" charset="0"/>
                      </a:rPr>
                      <m:t>1</m:t>
                    </m:r>
                  </m:oMath>
                </a14:m>
                <a:r>
                  <a:rPr lang="es-AR" dirty="0"/>
                  <a:t>		</a:t>
                </a:r>
                <a14:m>
                  <m:oMath xmlns:m="http://schemas.openxmlformats.org/officeDocument/2006/math">
                    <m:r>
                      <a:rPr lang="es-AR" b="0" i="1" smtClean="0">
                        <a:latin typeface="Cambria Math" panose="02040503050406030204" pitchFamily="18" charset="0"/>
                      </a:rPr>
                      <m:t>𝑋</m:t>
                    </m:r>
                    <m:d>
                      <m:dPr>
                        <m:ctrlPr>
                          <a:rPr lang="es-AR" b="0" i="1" smtClean="0">
                            <a:latin typeface="Cambria Math" panose="02040503050406030204" pitchFamily="18" charset="0"/>
                          </a:rPr>
                        </m:ctrlPr>
                      </m:dPr>
                      <m:e>
                        <m:r>
                          <a:rPr lang="es-AR" b="0" i="1" smtClean="0">
                            <a:latin typeface="Cambria Math" panose="02040503050406030204" pitchFamily="18" charset="0"/>
                          </a:rPr>
                          <m:t>𝑠𝑠𝑠</m:t>
                        </m:r>
                      </m:e>
                    </m:d>
                    <m:r>
                      <a:rPr lang="es-AR" b="0" i="1" smtClean="0">
                        <a:latin typeface="Cambria Math" panose="02040503050406030204" pitchFamily="18" charset="0"/>
                      </a:rPr>
                      <m:t>=</m:t>
                    </m:r>
                    <m:r>
                      <a:rPr lang="es-AR" b="0" i="1" smtClean="0">
                        <a:latin typeface="Cambria Math" panose="02040503050406030204" pitchFamily="18" charset="0"/>
                      </a:rPr>
                      <m:t>0</m:t>
                    </m:r>
                  </m:oMath>
                </a14:m>
                <a:endParaRPr lang="es-AR" dirty="0"/>
              </a:p>
              <a:p>
                <a:pPr marL="0" indent="0">
                  <a:buNone/>
                </a:pPr>
                <a:endParaRPr lang="es-AR" dirty="0"/>
              </a:p>
              <a:p>
                <a:pPr marL="0" indent="0">
                  <a:buNone/>
                </a:pPr>
                <a:endParaRPr lang="es-AR" dirty="0"/>
              </a:p>
            </p:txBody>
          </p:sp>
        </mc:Choice>
        <mc:Fallback>
          <p:sp>
            <p:nvSpPr>
              <p:cNvPr id="3" name="Marcador de contenido 2">
                <a:extLst>
                  <a:ext uri="{FF2B5EF4-FFF2-40B4-BE49-F238E27FC236}">
                    <a16:creationId xmlns:a16="http://schemas.microsoft.com/office/drawing/2014/main" id="{8493B875-5B21-41A5-36A5-FD564231DA8E}"/>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s-AR">
                    <a:noFill/>
                  </a:rPr>
                  <a:t> </a:t>
                </a:r>
              </a:p>
            </p:txBody>
          </p:sp>
        </mc:Fallback>
      </mc:AlternateContent>
    </p:spTree>
    <p:extLst>
      <p:ext uri="{BB962C8B-B14F-4D97-AF65-F5344CB8AC3E}">
        <p14:creationId xmlns:p14="http://schemas.microsoft.com/office/powerpoint/2010/main" val="4094196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CAFC987-0F72-4351-89BD-52880AA482E8}"/>
              </a:ext>
            </a:extLst>
          </p:cNvPr>
          <p:cNvSpPr>
            <a:spLocks noGrp="1"/>
          </p:cNvSpPr>
          <p:nvPr>
            <p:ph type="title"/>
          </p:nvPr>
        </p:nvSpPr>
        <p:spPr/>
        <p:txBody>
          <a:bodyPr/>
          <a:lstStyle/>
          <a:p>
            <a:endParaRPr lang="en-US"/>
          </a:p>
        </p:txBody>
      </p:sp>
      <p:pic>
        <p:nvPicPr>
          <p:cNvPr id="9" name="Imagen 8">
            <a:extLst>
              <a:ext uri="{FF2B5EF4-FFF2-40B4-BE49-F238E27FC236}">
                <a16:creationId xmlns:a16="http://schemas.microsoft.com/office/drawing/2014/main" id="{29CBE558-0E90-4691-B181-F510630294A7}"/>
              </a:ext>
            </a:extLst>
          </p:cNvPr>
          <p:cNvPicPr>
            <a:picLocks noChangeAspect="1"/>
          </p:cNvPicPr>
          <p:nvPr/>
        </p:nvPicPr>
        <p:blipFill>
          <a:blip r:embed="rId2"/>
          <a:stretch>
            <a:fillRect/>
          </a:stretch>
        </p:blipFill>
        <p:spPr>
          <a:xfrm>
            <a:off x="444975" y="3271303"/>
            <a:ext cx="10715440" cy="3359320"/>
          </a:xfrm>
          <a:prstGeom prst="rect">
            <a:avLst/>
          </a:prstGeom>
        </p:spPr>
      </p:pic>
      <p:cxnSp>
        <p:nvCxnSpPr>
          <p:cNvPr id="13" name="Conector recto 12">
            <a:extLst>
              <a:ext uri="{FF2B5EF4-FFF2-40B4-BE49-F238E27FC236}">
                <a16:creationId xmlns:a16="http://schemas.microsoft.com/office/drawing/2014/main" id="{57226207-A3F8-4E81-9C42-8C8851F351A9}"/>
              </a:ext>
            </a:extLst>
          </p:cNvPr>
          <p:cNvCxnSpPr/>
          <p:nvPr/>
        </p:nvCxnSpPr>
        <p:spPr>
          <a:xfrm>
            <a:off x="2347123" y="5300586"/>
            <a:ext cx="0" cy="831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A607FD56-FD4F-4182-9C13-A39F3AAB127E}"/>
              </a:ext>
            </a:extLst>
          </p:cNvPr>
          <p:cNvCxnSpPr/>
          <p:nvPr/>
        </p:nvCxnSpPr>
        <p:spPr>
          <a:xfrm flipV="1">
            <a:off x="10405579" y="5246798"/>
            <a:ext cx="0" cy="53788"/>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5" descr="normal17.gif - 2.3 K">
            <a:extLst>
              <a:ext uri="{FF2B5EF4-FFF2-40B4-BE49-F238E27FC236}">
                <a16:creationId xmlns:a16="http://schemas.microsoft.com/office/drawing/2014/main" id="{AAD9E46F-8FD6-42AF-BD11-9528CB5EF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34926" y="1109994"/>
            <a:ext cx="9686772" cy="1982456"/>
          </a:xfrm>
          <a:prstGeom prst="rect">
            <a:avLst/>
          </a:prstGeom>
          <a:noFill/>
        </p:spPr>
      </p:pic>
    </p:spTree>
    <p:extLst>
      <p:ext uri="{BB962C8B-B14F-4D97-AF65-F5344CB8AC3E}">
        <p14:creationId xmlns:p14="http://schemas.microsoft.com/office/powerpoint/2010/main" val="2060706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a:extLst>
              <a:ext uri="{FF2B5EF4-FFF2-40B4-BE49-F238E27FC236}">
                <a16:creationId xmlns:a16="http://schemas.microsoft.com/office/drawing/2014/main" id="{03F9C916-DF01-4C64-A4E2-FA4BD4C3A149}"/>
              </a:ext>
            </a:extLst>
          </p:cNvPr>
          <p:cNvSpPr txBox="1">
            <a:spLocks noChangeArrowheads="1"/>
          </p:cNvSpPr>
          <p:nvPr/>
        </p:nvSpPr>
        <p:spPr bwMode="auto">
          <a:xfrm>
            <a:off x="905545" y="2021218"/>
            <a:ext cx="813576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defTabSz="393700">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defTabSz="393700">
              <a:spcBef>
                <a:spcPct val="20000"/>
              </a:spcBef>
              <a:buClr>
                <a:schemeClr val="tx1"/>
              </a:buClr>
              <a:buSzPct val="75000"/>
              <a:buChar char="–"/>
              <a:defRPr sz="2400">
                <a:solidFill>
                  <a:schemeClr val="tx1"/>
                </a:solidFill>
                <a:latin typeface="Arial" panose="020B0604020202020204" pitchFamily="34" charset="0"/>
              </a:defRPr>
            </a:lvl2pPr>
            <a:lvl3pPr marL="1143000" indent="-228600" defTabSz="3937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defTabSz="393700">
              <a:spcBef>
                <a:spcPct val="20000"/>
              </a:spcBef>
              <a:buClr>
                <a:schemeClr val="tx1"/>
              </a:buClr>
              <a:buSzPct val="80000"/>
              <a:buChar char="–"/>
              <a:defRPr sz="2000">
                <a:solidFill>
                  <a:schemeClr val="tx1"/>
                </a:solidFill>
                <a:latin typeface="Arial" panose="020B0604020202020204" pitchFamily="34" charset="0"/>
              </a:defRPr>
            </a:lvl4pPr>
            <a:lvl5pPr marL="2057400" indent="-228600" defTabSz="393700">
              <a:spcBef>
                <a:spcPct val="20000"/>
              </a:spcBef>
              <a:buClr>
                <a:schemeClr val="tx1"/>
              </a:buClr>
              <a:buSzPct val="65000"/>
              <a:buFont typeface="Wingdings" panose="05000000000000000000" pitchFamily="2" charset="2"/>
              <a:buChar char="l"/>
              <a:defRPr sz="2000">
                <a:solidFill>
                  <a:schemeClr val="tx1"/>
                </a:solidFill>
                <a:latin typeface="Arial" panose="020B0604020202020204" pitchFamily="34" charset="0"/>
              </a:defRPr>
            </a:lvl5pPr>
            <a:lvl6pPr marL="2514600" indent="-228600" defTabSz="3937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6pPr>
            <a:lvl7pPr marL="2971800" indent="-228600" defTabSz="3937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7pPr>
            <a:lvl8pPr marL="3429000" indent="-228600" defTabSz="3937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8pPr>
            <a:lvl9pPr marL="3886200" indent="-228600" defTabSz="39370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Arial" panose="020B0604020202020204" pitchFamily="34" charset="0"/>
              </a:defRPr>
            </a:lvl9pPr>
          </a:lstStyle>
          <a:p>
            <a:pPr eaLnBrk="1" hangingPunct="1">
              <a:spcBef>
                <a:spcPct val="50000"/>
              </a:spcBef>
              <a:buClr>
                <a:schemeClr val="accent2"/>
              </a:buClr>
              <a:buSzTx/>
              <a:buNone/>
            </a:pPr>
            <a:r>
              <a:rPr lang="en-US" altLang="es-AR" sz="3200" dirty="0" err="1">
                <a:solidFill>
                  <a:schemeClr val="tx2"/>
                </a:solidFill>
              </a:rPr>
              <a:t>Límite</a:t>
            </a:r>
            <a:r>
              <a:rPr lang="en-US" altLang="es-AR" sz="3200" dirty="0">
                <a:solidFill>
                  <a:schemeClr val="tx2"/>
                </a:solidFill>
              </a:rPr>
              <a:t> superior = </a:t>
            </a:r>
            <a:r>
              <a:rPr lang="en-US" altLang="es-AR" sz="3200" i="1" dirty="0">
                <a:solidFill>
                  <a:schemeClr val="tx2"/>
                </a:solidFill>
              </a:rPr>
              <a:t>Q</a:t>
            </a:r>
            <a:r>
              <a:rPr lang="en-US" altLang="es-AR" sz="3200" baseline="-25000" dirty="0">
                <a:solidFill>
                  <a:schemeClr val="tx2"/>
                </a:solidFill>
              </a:rPr>
              <a:t>3</a:t>
            </a:r>
            <a:r>
              <a:rPr lang="en-US" altLang="es-AR" sz="3200" dirty="0">
                <a:solidFill>
                  <a:schemeClr val="tx2"/>
                </a:solidFill>
              </a:rPr>
              <a:t>+1.5 </a:t>
            </a:r>
            <a:r>
              <a:rPr lang="en-US" altLang="es-AR" sz="3200" dirty="0">
                <a:solidFill>
                  <a:schemeClr val="tx2"/>
                </a:solidFill>
                <a:sym typeface="Symbol" panose="05050102010706020507" pitchFamily="18" charset="2"/>
              </a:rPr>
              <a:t> </a:t>
            </a:r>
            <a:r>
              <a:rPr lang="en-US" altLang="es-AR" sz="3200" dirty="0">
                <a:solidFill>
                  <a:schemeClr val="tx2"/>
                </a:solidFill>
              </a:rPr>
              <a:t>IQR = -2.697 </a:t>
            </a:r>
          </a:p>
          <a:p>
            <a:pPr eaLnBrk="1" hangingPunct="1">
              <a:spcBef>
                <a:spcPct val="50000"/>
              </a:spcBef>
              <a:buClr>
                <a:schemeClr val="accent2"/>
              </a:buClr>
              <a:buSzTx/>
              <a:buNone/>
            </a:pPr>
            <a:r>
              <a:rPr lang="en-US" altLang="es-AR" sz="3200" dirty="0" err="1">
                <a:solidFill>
                  <a:schemeClr val="tx2"/>
                </a:solidFill>
              </a:rPr>
              <a:t>Límite</a:t>
            </a:r>
            <a:r>
              <a:rPr lang="en-US" altLang="es-AR" sz="3200" dirty="0">
                <a:solidFill>
                  <a:schemeClr val="tx2"/>
                </a:solidFill>
              </a:rPr>
              <a:t> inferior = </a:t>
            </a:r>
            <a:r>
              <a:rPr lang="en-US" altLang="es-AR" sz="3200" i="1" dirty="0">
                <a:solidFill>
                  <a:schemeClr val="tx2"/>
                </a:solidFill>
              </a:rPr>
              <a:t>Q</a:t>
            </a:r>
            <a:r>
              <a:rPr lang="en-US" altLang="es-AR" sz="3200" baseline="-25000" dirty="0">
                <a:solidFill>
                  <a:schemeClr val="tx2"/>
                </a:solidFill>
              </a:rPr>
              <a:t>1</a:t>
            </a:r>
            <a:r>
              <a:rPr lang="en-US" altLang="es-AR" sz="3200" dirty="0">
                <a:solidFill>
                  <a:schemeClr val="tx2"/>
                </a:solidFill>
              </a:rPr>
              <a:t>-1.5 </a:t>
            </a:r>
            <a:r>
              <a:rPr lang="en-US" altLang="es-AR" sz="3200" dirty="0">
                <a:solidFill>
                  <a:schemeClr val="tx2"/>
                </a:solidFill>
                <a:sym typeface="Symbol" panose="05050102010706020507" pitchFamily="18" charset="2"/>
              </a:rPr>
              <a:t> </a:t>
            </a:r>
            <a:r>
              <a:rPr lang="en-US" altLang="es-AR" sz="3200" dirty="0">
                <a:solidFill>
                  <a:schemeClr val="tx2"/>
                </a:solidFill>
              </a:rPr>
              <a:t>IQR = 2.697</a:t>
            </a:r>
          </a:p>
          <a:p>
            <a:pPr eaLnBrk="1" hangingPunct="1">
              <a:spcBef>
                <a:spcPct val="50000"/>
              </a:spcBef>
              <a:buClr>
                <a:schemeClr val="accent2"/>
              </a:buClr>
              <a:buSzTx/>
              <a:buNone/>
            </a:pPr>
            <a:r>
              <a:rPr lang="en-US" altLang="es-AR" sz="3200" dirty="0" err="1">
                <a:solidFill>
                  <a:schemeClr val="tx2"/>
                </a:solidFill>
              </a:rPr>
              <a:t>Probabilidad</a:t>
            </a:r>
            <a:r>
              <a:rPr lang="en-US" altLang="es-AR" sz="3200" dirty="0">
                <a:solidFill>
                  <a:schemeClr val="tx2"/>
                </a:solidFill>
              </a:rPr>
              <a:t> de una normal </a:t>
            </a:r>
            <a:r>
              <a:rPr lang="en-US" altLang="es-AR" sz="3200" dirty="0" err="1">
                <a:solidFill>
                  <a:schemeClr val="tx2"/>
                </a:solidFill>
              </a:rPr>
              <a:t>unitaria</a:t>
            </a:r>
            <a:r>
              <a:rPr lang="en-US" altLang="es-AR" sz="3200" dirty="0">
                <a:solidFill>
                  <a:schemeClr val="tx2"/>
                </a:solidFill>
              </a:rPr>
              <a:t> de </a:t>
            </a:r>
            <a:r>
              <a:rPr lang="en-US" altLang="es-AR" sz="3200" dirty="0" err="1">
                <a:solidFill>
                  <a:schemeClr val="tx2"/>
                </a:solidFill>
              </a:rPr>
              <a:t>estar</a:t>
            </a:r>
            <a:r>
              <a:rPr lang="en-US" altLang="es-AR" sz="3200" dirty="0">
                <a:solidFill>
                  <a:schemeClr val="tx2"/>
                </a:solidFill>
              </a:rPr>
              <a:t> entre </a:t>
            </a:r>
            <a:r>
              <a:rPr lang="en-US" altLang="es-AR" sz="3200" dirty="0" err="1">
                <a:solidFill>
                  <a:schemeClr val="tx2"/>
                </a:solidFill>
              </a:rPr>
              <a:t>esos</a:t>
            </a:r>
            <a:r>
              <a:rPr lang="en-US" altLang="es-AR" sz="3200" dirty="0">
                <a:solidFill>
                  <a:schemeClr val="tx2"/>
                </a:solidFill>
              </a:rPr>
              <a:t> </a:t>
            </a:r>
            <a:r>
              <a:rPr lang="en-US" altLang="es-AR" sz="3200" dirty="0" err="1">
                <a:solidFill>
                  <a:schemeClr val="tx2"/>
                </a:solidFill>
              </a:rPr>
              <a:t>valores</a:t>
            </a:r>
            <a:r>
              <a:rPr lang="en-US" altLang="es-AR" sz="3200" dirty="0">
                <a:solidFill>
                  <a:schemeClr val="tx2"/>
                </a:solidFill>
              </a:rPr>
              <a:t>: 0.993 </a:t>
            </a:r>
          </a:p>
        </p:txBody>
      </p:sp>
    </p:spTree>
    <p:extLst>
      <p:ext uri="{BB962C8B-B14F-4D97-AF65-F5344CB8AC3E}">
        <p14:creationId xmlns:p14="http://schemas.microsoft.com/office/powerpoint/2010/main" val="659442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D835F-E79C-80AB-9575-AC3EAFA78547}"/>
              </a:ext>
            </a:extLst>
          </p:cNvPr>
          <p:cNvSpPr>
            <a:spLocks noGrp="1"/>
          </p:cNvSpPr>
          <p:nvPr>
            <p:ph type="ctrTitle"/>
          </p:nvPr>
        </p:nvSpPr>
        <p:spPr/>
        <p:txBody>
          <a:bodyPr/>
          <a:lstStyle/>
          <a:p>
            <a:r>
              <a:rPr lang="es-AR" dirty="0"/>
              <a:t>Estimación de parámetros</a:t>
            </a:r>
          </a:p>
        </p:txBody>
      </p:sp>
      <p:sp>
        <p:nvSpPr>
          <p:cNvPr id="3" name="Subtítulo 2">
            <a:extLst>
              <a:ext uri="{FF2B5EF4-FFF2-40B4-BE49-F238E27FC236}">
                <a16:creationId xmlns:a16="http://schemas.microsoft.com/office/drawing/2014/main" id="{EBE9C79D-5BC0-C194-BA65-417F28AD9847}"/>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154687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7206CA-4E39-55EE-9BDC-B746466D3CE0}"/>
              </a:ext>
            </a:extLst>
          </p:cNvPr>
          <p:cNvSpPr>
            <a:spLocks noGrp="1"/>
          </p:cNvSpPr>
          <p:nvPr>
            <p:ph type="title"/>
          </p:nvPr>
        </p:nvSpPr>
        <p:spPr/>
        <p:txBody>
          <a:bodyPr/>
          <a:lstStyle/>
          <a:p>
            <a:r>
              <a:rPr lang="es-AR" dirty="0"/>
              <a:t>Estimación puntual </a:t>
            </a:r>
          </a:p>
        </p:txBody>
      </p:sp>
      <p:sp>
        <p:nvSpPr>
          <p:cNvPr id="3" name="Marcador de contenido 2">
            <a:extLst>
              <a:ext uri="{FF2B5EF4-FFF2-40B4-BE49-F238E27FC236}">
                <a16:creationId xmlns:a16="http://schemas.microsoft.com/office/drawing/2014/main" id="{7A715986-5AC4-0E5D-6234-3C8603F9E078}"/>
              </a:ext>
            </a:extLst>
          </p:cNvPr>
          <p:cNvSpPr>
            <a:spLocks noGrp="1"/>
          </p:cNvSpPr>
          <p:nvPr>
            <p:ph idx="1"/>
          </p:nvPr>
        </p:nvSpPr>
        <p:spPr/>
        <p:txBody>
          <a:bodyPr/>
          <a:lstStyle/>
          <a:p>
            <a:r>
              <a:rPr lang="es-AR" dirty="0"/>
              <a:t>Un estimador es un indicador dependiente de la muestra que permite conocer en forma aproximada el valor de un parámetro poblacional desconocido. </a:t>
            </a:r>
          </a:p>
          <a:p>
            <a:endParaRPr lang="es-AR" dirty="0"/>
          </a:p>
          <a:p>
            <a:r>
              <a:rPr lang="es-AR" dirty="0"/>
              <a:t>Cuando se tiene una muestra aleatoria de una variable, es posible determinar los estimadores óptimos de los cuales depende la distribución.</a:t>
            </a:r>
          </a:p>
          <a:p>
            <a:endParaRPr lang="es-AR" dirty="0"/>
          </a:p>
        </p:txBody>
      </p:sp>
    </p:spTree>
    <p:extLst>
      <p:ext uri="{BB962C8B-B14F-4D97-AF65-F5344CB8AC3E}">
        <p14:creationId xmlns:p14="http://schemas.microsoft.com/office/powerpoint/2010/main" val="4046856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AF330-931A-34DC-C645-74C473A76F0F}"/>
              </a:ext>
            </a:extLst>
          </p:cNvPr>
          <p:cNvSpPr>
            <a:spLocks noGrp="1"/>
          </p:cNvSpPr>
          <p:nvPr>
            <p:ph type="title"/>
          </p:nvPr>
        </p:nvSpPr>
        <p:spPr/>
        <p:txBody>
          <a:bodyPr/>
          <a:lstStyle/>
          <a:p>
            <a:r>
              <a:rPr lang="es-AR" dirty="0"/>
              <a:t>Estimadores de los parámetros de una distribución normal</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CE2A9FB8-8D7D-4EFE-DA96-B56286AB579E}"/>
                  </a:ext>
                </a:extLst>
              </p:cNvPr>
              <p:cNvSpPr>
                <a:spLocks noGrp="1"/>
              </p:cNvSpPr>
              <p:nvPr>
                <p:ph idx="1"/>
              </p:nvPr>
            </p:nvSpPr>
            <p:spPr/>
            <p:txBody>
              <a:bodyPr>
                <a:normAutofit fontScale="92500" lnSpcReduction="10000"/>
              </a:bodyPr>
              <a:lstStyle/>
              <a:p>
                <a:r>
                  <a:rPr lang="es-AR" dirty="0"/>
                  <a:t>Se tiene una muestra aleatoria </a:t>
                </a:r>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sub>
                    </m:sSub>
                  </m:oMath>
                </a14:m>
                <a:r>
                  <a:rPr lang="es-AR" dirty="0"/>
                  <a:t> de una distribución normal </a:t>
                </a:r>
                <a14:m>
                  <m:oMath xmlns:m="http://schemas.openxmlformats.org/officeDocument/2006/math">
                    <m:r>
                      <a:rPr lang="es-AR" b="0" i="1" smtClean="0">
                        <a:latin typeface="Cambria Math" panose="02040503050406030204" pitchFamily="18" charset="0"/>
                      </a:rPr>
                      <m:t>𝑋</m:t>
                    </m:r>
                    <m:r>
                      <a:rPr lang="es-AR" b="0" i="1" smtClean="0">
                        <a:latin typeface="Cambria Math" panose="02040503050406030204" pitchFamily="18" charset="0"/>
                      </a:rPr>
                      <m:t>~</m:t>
                    </m:r>
                    <m:r>
                      <a:rPr lang="es-AR" b="0" i="1" smtClean="0">
                        <a:latin typeface="Cambria Math" panose="02040503050406030204" pitchFamily="18" charset="0"/>
                      </a:rPr>
                      <m:t>𝑁</m:t>
                    </m:r>
                    <m:r>
                      <a:rPr lang="es-AR" b="0" i="1" smtClean="0">
                        <a:latin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𝜇</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𝜎</m:t>
                    </m:r>
                    <m:r>
                      <a:rPr lang="es-AR" b="0" i="1" smtClean="0">
                        <a:latin typeface="Cambria Math" panose="02040503050406030204" pitchFamily="18" charset="0"/>
                      </a:rPr>
                      <m:t>)</m:t>
                    </m:r>
                  </m:oMath>
                </a14:m>
                <a:endParaRPr lang="es-AR" dirty="0"/>
              </a:p>
              <a:p>
                <a:r>
                  <a:rPr lang="es-AR" dirty="0"/>
                  <a:t>Entonces el estimador óptimo para </a:t>
                </a:r>
                <a14:m>
                  <m:oMath xmlns:m="http://schemas.openxmlformats.org/officeDocument/2006/math">
                    <m:r>
                      <a:rPr lang="es-AR" b="0" i="1" smtClean="0">
                        <a:latin typeface="Cambria Math" panose="02040503050406030204" pitchFamily="18" charset="0"/>
                        <a:ea typeface="Cambria Math" panose="02040503050406030204" pitchFamily="18" charset="0"/>
                      </a:rPr>
                      <m:t>𝜇</m:t>
                    </m:r>
                  </m:oMath>
                </a14:m>
                <a:r>
                  <a:rPr lang="es-AR" dirty="0"/>
                  <a:t> es</a:t>
                </a:r>
              </a:p>
              <a:p>
                <a:endParaRPr lang="es-AR" dirty="0"/>
              </a:p>
              <a:p>
                <a:pPr marL="0" indent="0">
                  <a:buNone/>
                </a:pPr>
                <a14:m>
                  <m:oMathPara xmlns:m="http://schemas.openxmlformats.org/officeDocument/2006/math">
                    <m:oMathParaPr>
                      <m:jc m:val="centerGroup"/>
                    </m:oMathParaPr>
                    <m:oMath xmlns:m="http://schemas.openxmlformats.org/officeDocument/2006/math">
                      <m:acc>
                        <m:accPr>
                          <m:chr m:val="̂"/>
                          <m:ctrlPr>
                            <a:rPr lang="es-AR" i="1" smtClean="0">
                              <a:latin typeface="Cambria Math" panose="02040503050406030204" pitchFamily="18" charset="0"/>
                            </a:rPr>
                          </m:ctrlPr>
                        </m:accPr>
                        <m:e>
                          <m:r>
                            <a:rPr lang="es-AR" i="1" smtClean="0">
                              <a:latin typeface="Cambria Math" panose="02040503050406030204" pitchFamily="18" charset="0"/>
                              <a:ea typeface="Cambria Math" panose="02040503050406030204" pitchFamily="18" charset="0"/>
                            </a:rPr>
                            <m:t>𝜇</m:t>
                          </m:r>
                        </m:e>
                      </m:acc>
                      <m:r>
                        <a:rPr lang="es-AR" b="0" i="1" smtClean="0">
                          <a:latin typeface="Cambria Math" panose="02040503050406030204" pitchFamily="18" charset="0"/>
                        </a:rPr>
                        <m:t>=</m:t>
                      </m:r>
                      <m:acc>
                        <m:accPr>
                          <m:chr m:val="̅"/>
                          <m:ctrlPr>
                            <a:rPr lang="es-AR" b="0" i="1" smtClean="0">
                              <a:latin typeface="Cambria Math" panose="02040503050406030204" pitchFamily="18" charset="0"/>
                            </a:rPr>
                          </m:ctrlPr>
                        </m:accPr>
                        <m:e>
                          <m:r>
                            <a:rPr lang="es-AR" b="0" i="1" smtClean="0">
                              <a:latin typeface="Cambria Math" panose="02040503050406030204" pitchFamily="18" charset="0"/>
                            </a:rPr>
                            <m:t>𝑋</m:t>
                          </m:r>
                        </m:e>
                      </m:acc>
                      <m:r>
                        <a:rPr lang="es-AR" b="0" i="1" smtClean="0">
                          <a:latin typeface="Cambria Math" panose="02040503050406030204" pitchFamily="18" charset="0"/>
                        </a:rPr>
                        <m:t>=</m:t>
                      </m:r>
                      <m:f>
                        <m:fPr>
                          <m:ctrlPr>
                            <a:rPr lang="es-AR" b="0" i="1" smtClean="0">
                              <a:latin typeface="Cambria Math" panose="02040503050406030204" pitchFamily="18" charset="0"/>
                            </a:rPr>
                          </m:ctrlPr>
                        </m:fPr>
                        <m:num>
                          <m:nary>
                            <m:naryPr>
                              <m:chr m:val="∑"/>
                              <m:limLoc m:val="subSup"/>
                              <m:ctrlPr>
                                <a:rPr lang="es-AR" b="0" i="1" smtClean="0">
                                  <a:latin typeface="Cambria Math" panose="02040503050406030204" pitchFamily="18" charset="0"/>
                                </a:rPr>
                              </m:ctrlPr>
                            </m:naryPr>
                            <m:sub>
                              <m:r>
                                <m:rPr>
                                  <m:brk m:alnAt="25"/>
                                </m:rPr>
                                <a:rPr lang="es-AR" b="0" i="1" smtClean="0">
                                  <a:latin typeface="Cambria Math" panose="02040503050406030204" pitchFamily="18" charset="0"/>
                                </a:rPr>
                                <m:t>𝑖</m:t>
                              </m:r>
                              <m:r>
                                <a:rPr lang="es-AR" b="0" i="1" smtClean="0">
                                  <a:latin typeface="Cambria Math" panose="02040503050406030204" pitchFamily="18" charset="0"/>
                                </a:rPr>
                                <m:t>=1</m:t>
                              </m:r>
                            </m:sub>
                            <m:sup>
                              <m:r>
                                <a:rPr lang="es-AR" b="0" i="1" smtClean="0">
                                  <a:latin typeface="Cambria Math" panose="02040503050406030204" pitchFamily="18" charset="0"/>
                                </a:rPr>
                                <m:t>𝑛</m:t>
                              </m:r>
                            </m:sup>
                            <m:e>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e>
                          </m:nary>
                        </m:num>
                        <m:den>
                          <m:r>
                            <a:rPr lang="es-AR" b="0" i="1" smtClean="0">
                              <a:latin typeface="Cambria Math" panose="02040503050406030204" pitchFamily="18" charset="0"/>
                            </a:rPr>
                            <m:t>𝑛</m:t>
                          </m:r>
                        </m:den>
                      </m:f>
                    </m:oMath>
                  </m:oMathPara>
                </a14:m>
                <a:endParaRPr lang="es-AR" dirty="0"/>
              </a:p>
              <a:p>
                <a:pPr marL="0" indent="0">
                  <a:buNone/>
                </a:pPr>
                <a:r>
                  <a:rPr lang="es-AR" dirty="0"/>
                  <a:t>Para </a:t>
                </a:r>
                <a14:m>
                  <m:oMath xmlns:m="http://schemas.openxmlformats.org/officeDocument/2006/math">
                    <m:r>
                      <a:rPr lang="es-AR" b="0" i="1" smtClean="0">
                        <a:latin typeface="Cambria Math" panose="02040503050406030204" pitchFamily="18" charset="0"/>
                        <a:ea typeface="Cambria Math" panose="02040503050406030204" pitchFamily="18" charset="0"/>
                      </a:rPr>
                      <m:t>𝜎</m:t>
                    </m:r>
                  </m:oMath>
                </a14:m>
                <a:r>
                  <a:rPr lang="es-AR" dirty="0"/>
                  <a:t> el estimador óptimo es</a:t>
                </a:r>
              </a:p>
              <a:p>
                <a:pPr marL="0" indent="0">
                  <a:buNone/>
                </a:pPr>
                <a:endParaRPr lang="es-AR" dirty="0"/>
              </a:p>
              <a:p>
                <a:pPr marL="0" indent="0">
                  <a:buNone/>
                </a:pPr>
                <a14:m>
                  <m:oMathPara xmlns:m="http://schemas.openxmlformats.org/officeDocument/2006/math">
                    <m:oMathParaPr>
                      <m:jc m:val="centerGroup"/>
                    </m:oMathParaPr>
                    <m:oMath xmlns:m="http://schemas.openxmlformats.org/officeDocument/2006/math">
                      <m:acc>
                        <m:accPr>
                          <m:chr m:val="̂"/>
                          <m:ctrlPr>
                            <a:rPr lang="es-AR" i="1" smtClean="0">
                              <a:latin typeface="Cambria Math" panose="02040503050406030204" pitchFamily="18" charset="0"/>
                            </a:rPr>
                          </m:ctrlPr>
                        </m:accPr>
                        <m:e>
                          <m:r>
                            <a:rPr lang="es-AR" i="1" smtClean="0">
                              <a:latin typeface="Cambria Math" panose="02040503050406030204" pitchFamily="18" charset="0"/>
                              <a:ea typeface="Cambria Math" panose="02040503050406030204" pitchFamily="18" charset="0"/>
                            </a:rPr>
                            <m:t>𝜎</m:t>
                          </m:r>
                        </m:e>
                      </m:acc>
                      <m:r>
                        <a:rPr lang="es-AR" b="0" i="1" smtClean="0">
                          <a:latin typeface="Cambria Math" panose="02040503050406030204" pitchFamily="18" charset="0"/>
                        </a:rPr>
                        <m:t>=</m:t>
                      </m:r>
                      <m:r>
                        <a:rPr lang="es-AR" b="0" i="1" smtClean="0">
                          <a:latin typeface="Cambria Math" panose="02040503050406030204" pitchFamily="18" charset="0"/>
                        </a:rPr>
                        <m:t>𝑆</m:t>
                      </m:r>
                      <m:r>
                        <a:rPr lang="es-AR" b="0" i="1" smtClean="0">
                          <a:latin typeface="Cambria Math" panose="02040503050406030204" pitchFamily="18" charset="0"/>
                        </a:rPr>
                        <m:t>=</m:t>
                      </m:r>
                      <m:rad>
                        <m:radPr>
                          <m:degHide m:val="on"/>
                          <m:ctrlPr>
                            <a:rPr lang="es-AR" b="0" i="1" smtClean="0">
                              <a:latin typeface="Cambria Math" panose="02040503050406030204" pitchFamily="18" charset="0"/>
                            </a:rPr>
                          </m:ctrlPr>
                        </m:radPr>
                        <m:deg/>
                        <m:e>
                          <m:f>
                            <m:fPr>
                              <m:ctrlPr>
                                <a:rPr lang="es-AR" b="0" i="1" smtClean="0">
                                  <a:latin typeface="Cambria Math" panose="02040503050406030204" pitchFamily="18" charset="0"/>
                                </a:rPr>
                              </m:ctrlPr>
                            </m:fPr>
                            <m:num>
                              <m:nary>
                                <m:naryPr>
                                  <m:chr m:val="∑"/>
                                  <m:ctrlPr>
                                    <a:rPr lang="es-AR" b="0" i="1" smtClean="0">
                                      <a:latin typeface="Cambria Math" panose="02040503050406030204" pitchFamily="18" charset="0"/>
                                    </a:rPr>
                                  </m:ctrlPr>
                                </m:naryPr>
                                <m:sub>
                                  <m:r>
                                    <m:rPr>
                                      <m:brk m:alnAt="23"/>
                                    </m:rPr>
                                    <a:rPr lang="es-AR" b="0" i="1" smtClean="0">
                                      <a:latin typeface="Cambria Math" panose="02040503050406030204" pitchFamily="18" charset="0"/>
                                    </a:rPr>
                                    <m:t>𝑖</m:t>
                                  </m:r>
                                  <m:r>
                                    <a:rPr lang="es-AR" b="0" i="1" smtClean="0">
                                      <a:latin typeface="Cambria Math" panose="02040503050406030204" pitchFamily="18" charset="0"/>
                                    </a:rPr>
                                    <m:t>=1</m:t>
                                  </m:r>
                                </m:sub>
                                <m:sup>
                                  <m:r>
                                    <a:rPr lang="es-AR" b="0" i="1" smtClean="0">
                                      <a:latin typeface="Cambria Math" panose="02040503050406030204" pitchFamily="18" charset="0"/>
                                    </a:rPr>
                                    <m:t>𝑛</m:t>
                                  </m:r>
                                </m:sup>
                                <m:e>
                                  <m:sSup>
                                    <m:sSupPr>
                                      <m:ctrlPr>
                                        <a:rPr lang="es-AR" b="0" i="1" smtClean="0">
                                          <a:latin typeface="Cambria Math" panose="02040503050406030204" pitchFamily="18" charset="0"/>
                                        </a:rPr>
                                      </m:ctrlPr>
                                    </m:sSupPr>
                                    <m:e>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𝑖</m:t>
                                              </m:r>
                                            </m:sub>
                                          </m:sSub>
                                          <m:r>
                                            <a:rPr lang="es-AR" b="0" i="1" smtClean="0">
                                              <a:latin typeface="Cambria Math" panose="02040503050406030204" pitchFamily="18" charset="0"/>
                                            </a:rPr>
                                            <m:t>−</m:t>
                                          </m:r>
                                          <m:acc>
                                            <m:accPr>
                                              <m:chr m:val="̅"/>
                                              <m:ctrlPr>
                                                <a:rPr lang="es-AR" b="0" i="1" smtClean="0">
                                                  <a:latin typeface="Cambria Math" panose="02040503050406030204" pitchFamily="18" charset="0"/>
                                                </a:rPr>
                                              </m:ctrlPr>
                                            </m:accPr>
                                            <m:e>
                                              <m:r>
                                                <a:rPr lang="es-AR" b="0" i="1" smtClean="0">
                                                  <a:latin typeface="Cambria Math" panose="02040503050406030204" pitchFamily="18" charset="0"/>
                                                </a:rPr>
                                                <m:t>𝑋</m:t>
                                              </m:r>
                                            </m:e>
                                          </m:acc>
                                        </m:e>
                                      </m:d>
                                    </m:e>
                                    <m:sup>
                                      <m:r>
                                        <a:rPr lang="es-AR" b="0" i="1" smtClean="0">
                                          <a:latin typeface="Cambria Math" panose="02040503050406030204" pitchFamily="18" charset="0"/>
                                        </a:rPr>
                                        <m:t>2</m:t>
                                      </m:r>
                                    </m:sup>
                                  </m:sSup>
                                </m:e>
                              </m:nary>
                            </m:num>
                            <m:den>
                              <m:r>
                                <a:rPr lang="es-AR" b="0" i="1" smtClean="0">
                                  <a:latin typeface="Cambria Math" panose="02040503050406030204" pitchFamily="18" charset="0"/>
                                </a:rPr>
                                <m:t>𝑛</m:t>
                              </m:r>
                            </m:den>
                          </m:f>
                        </m:e>
                      </m:rad>
                    </m:oMath>
                  </m:oMathPara>
                </a14:m>
                <a:endParaRPr lang="es-AR" dirty="0"/>
              </a:p>
            </p:txBody>
          </p:sp>
        </mc:Choice>
        <mc:Fallback>
          <p:sp>
            <p:nvSpPr>
              <p:cNvPr id="3" name="Marcador de contenido 2">
                <a:extLst>
                  <a:ext uri="{FF2B5EF4-FFF2-40B4-BE49-F238E27FC236}">
                    <a16:creationId xmlns:a16="http://schemas.microsoft.com/office/drawing/2014/main" id="{CE2A9FB8-8D7D-4EFE-DA96-B56286AB579E}"/>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s-AR">
                    <a:noFill/>
                  </a:rPr>
                  <a:t> </a:t>
                </a:r>
              </a:p>
            </p:txBody>
          </p:sp>
        </mc:Fallback>
      </mc:AlternateContent>
    </p:spTree>
    <p:extLst>
      <p:ext uri="{BB962C8B-B14F-4D97-AF65-F5344CB8AC3E}">
        <p14:creationId xmlns:p14="http://schemas.microsoft.com/office/powerpoint/2010/main" val="2286249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15D20-0F59-4E31-9345-C9D4B9AEFEDA}"/>
              </a:ext>
            </a:extLst>
          </p:cNvPr>
          <p:cNvSpPr>
            <a:spLocks noGrp="1"/>
          </p:cNvSpPr>
          <p:nvPr>
            <p:ph type="title"/>
          </p:nvPr>
        </p:nvSpPr>
        <p:spPr>
          <a:xfrm>
            <a:off x="838200" y="365125"/>
            <a:ext cx="10515600" cy="1325563"/>
          </a:xfrm>
        </p:spPr>
        <p:txBody>
          <a:bodyPr>
            <a:normAutofit/>
          </a:bodyPr>
          <a:lstStyle/>
          <a:p>
            <a:pPr algn="ctr"/>
            <a:r>
              <a:rPr lang="es-AR" dirty="0"/>
              <a:t>Detección de normalidad en una muestra</a:t>
            </a:r>
            <a:endParaRPr lang="en-US"/>
          </a:p>
        </p:txBody>
      </p:sp>
      <p:graphicFrame>
        <p:nvGraphicFramePr>
          <p:cNvPr id="5" name="Marcador de contenido 2">
            <a:extLst>
              <a:ext uri="{FF2B5EF4-FFF2-40B4-BE49-F238E27FC236}">
                <a16:creationId xmlns:a16="http://schemas.microsoft.com/office/drawing/2014/main" id="{BE71C35F-66FD-4203-95EE-FD994C62543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2966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C502DACA-B9E3-4D10-8361-466F3F941397}"/>
              </a:ext>
            </a:extLst>
          </p:cNvPr>
          <p:cNvSpPr>
            <a:spLocks noGrp="1" noChangeArrowheads="1"/>
          </p:cNvSpPr>
          <p:nvPr>
            <p:ph type="title"/>
          </p:nvPr>
        </p:nvSpPr>
        <p:spPr/>
        <p:txBody>
          <a:bodyPr/>
          <a:lstStyle/>
          <a:p>
            <a:r>
              <a:rPr lang="es-AR" altLang="es-AR"/>
              <a:t>Q-Q Plots</a:t>
            </a:r>
          </a:p>
        </p:txBody>
      </p:sp>
      <p:sp>
        <p:nvSpPr>
          <p:cNvPr id="120835" name="Rectangle 3">
            <a:extLst>
              <a:ext uri="{FF2B5EF4-FFF2-40B4-BE49-F238E27FC236}">
                <a16:creationId xmlns:a16="http://schemas.microsoft.com/office/drawing/2014/main" id="{F870E048-C91E-4310-AC0B-4E781AE043A1}"/>
              </a:ext>
            </a:extLst>
          </p:cNvPr>
          <p:cNvSpPr>
            <a:spLocks noGrp="1" noChangeArrowheads="1"/>
          </p:cNvSpPr>
          <p:nvPr>
            <p:ph type="body" idx="1"/>
          </p:nvPr>
        </p:nvSpPr>
        <p:spPr/>
        <p:txBody>
          <a:bodyPr/>
          <a:lstStyle/>
          <a:p>
            <a:endParaRPr lang="es-AR" altLang="es-AR"/>
          </a:p>
        </p:txBody>
      </p:sp>
      <p:pic>
        <p:nvPicPr>
          <p:cNvPr id="120836" name="Picture 5" descr="nplots">
            <a:extLst>
              <a:ext uri="{FF2B5EF4-FFF2-40B4-BE49-F238E27FC236}">
                <a16:creationId xmlns:a16="http://schemas.microsoft.com/office/drawing/2014/main" id="{0CDD077C-3EDD-4C5A-B0CF-625F1024E6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813" y="2438400"/>
            <a:ext cx="57531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1EF50-7C73-B211-06F6-7D3748734E99}"/>
              </a:ext>
            </a:extLst>
          </p:cNvPr>
          <p:cNvSpPr>
            <a:spLocks noGrp="1"/>
          </p:cNvSpPr>
          <p:nvPr>
            <p:ph type="title"/>
          </p:nvPr>
        </p:nvSpPr>
        <p:spPr/>
        <p:txBody>
          <a:bodyPr/>
          <a:lstStyle/>
          <a:p>
            <a:r>
              <a:rPr lang="es-AR" dirty="0"/>
              <a:t>Función de probabilidad</a:t>
            </a:r>
          </a:p>
        </p:txBody>
      </p:sp>
      <p:sp>
        <p:nvSpPr>
          <p:cNvPr id="3" name="Marcador de contenido 2">
            <a:extLst>
              <a:ext uri="{FF2B5EF4-FFF2-40B4-BE49-F238E27FC236}">
                <a16:creationId xmlns:a16="http://schemas.microsoft.com/office/drawing/2014/main" id="{33F928E6-05CA-C74F-42F2-63AF9D98CDA8}"/>
              </a:ext>
            </a:extLst>
          </p:cNvPr>
          <p:cNvSpPr>
            <a:spLocks noGrp="1"/>
          </p:cNvSpPr>
          <p:nvPr>
            <p:ph idx="1"/>
          </p:nvPr>
        </p:nvSpPr>
        <p:spPr/>
        <p:txBody>
          <a:bodyPr/>
          <a:lstStyle/>
          <a:p>
            <a:r>
              <a:rPr lang="es-AR" dirty="0"/>
              <a:t>Asigna una probabilidad de ocurrencia a cada posible resultado</a:t>
            </a:r>
          </a:p>
          <a:p>
            <a:endParaRPr lang="es-AR" dirty="0"/>
          </a:p>
        </p:txBody>
      </p:sp>
      <p:graphicFrame>
        <p:nvGraphicFramePr>
          <p:cNvPr id="4" name="Tabla 3">
            <a:extLst>
              <a:ext uri="{FF2B5EF4-FFF2-40B4-BE49-F238E27FC236}">
                <a16:creationId xmlns:a16="http://schemas.microsoft.com/office/drawing/2014/main" id="{85D8D585-2D18-7BD0-7483-7E468C29FB63}"/>
              </a:ext>
            </a:extLst>
          </p:cNvPr>
          <p:cNvGraphicFramePr>
            <a:graphicFrameLocks noGrp="1"/>
          </p:cNvGraphicFramePr>
          <p:nvPr/>
        </p:nvGraphicFramePr>
        <p:xfrm>
          <a:off x="1683208" y="3074194"/>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33765142"/>
                    </a:ext>
                  </a:extLst>
                </a:gridCol>
                <a:gridCol w="4064000">
                  <a:extLst>
                    <a:ext uri="{9D8B030D-6E8A-4147-A177-3AD203B41FA5}">
                      <a16:colId xmlns:a16="http://schemas.microsoft.com/office/drawing/2014/main" val="732785430"/>
                    </a:ext>
                  </a:extLst>
                </a:gridCol>
              </a:tblGrid>
              <a:tr h="370840">
                <a:tc>
                  <a:txBody>
                    <a:bodyPr/>
                    <a:lstStyle/>
                    <a:p>
                      <a:pPr algn="ctr"/>
                      <a:r>
                        <a:rPr lang="es-AR" dirty="0"/>
                        <a:t>X</a:t>
                      </a:r>
                    </a:p>
                  </a:txBody>
                  <a:tcPr/>
                </a:tc>
                <a:tc>
                  <a:txBody>
                    <a:bodyPr/>
                    <a:lstStyle/>
                    <a:p>
                      <a:pPr algn="ctr"/>
                      <a:r>
                        <a:rPr lang="es-AR" dirty="0"/>
                        <a:t>P(X)</a:t>
                      </a:r>
                    </a:p>
                  </a:txBody>
                  <a:tcPr/>
                </a:tc>
                <a:extLst>
                  <a:ext uri="{0D108BD9-81ED-4DB2-BD59-A6C34878D82A}">
                    <a16:rowId xmlns:a16="http://schemas.microsoft.com/office/drawing/2014/main" val="3014952499"/>
                  </a:ext>
                </a:extLst>
              </a:tr>
              <a:tr h="370840">
                <a:tc>
                  <a:txBody>
                    <a:bodyPr/>
                    <a:lstStyle/>
                    <a:p>
                      <a:pPr algn="ctr"/>
                      <a:r>
                        <a:rPr lang="es-AR" dirty="0"/>
                        <a:t>0</a:t>
                      </a:r>
                    </a:p>
                  </a:txBody>
                  <a:tcPr/>
                </a:tc>
                <a:tc>
                  <a:txBody>
                    <a:bodyPr/>
                    <a:lstStyle/>
                    <a:p>
                      <a:pPr algn="ctr"/>
                      <a:r>
                        <a:rPr lang="es-AR" dirty="0"/>
                        <a:t>1/8</a:t>
                      </a:r>
                    </a:p>
                  </a:txBody>
                  <a:tcPr/>
                </a:tc>
                <a:extLst>
                  <a:ext uri="{0D108BD9-81ED-4DB2-BD59-A6C34878D82A}">
                    <a16:rowId xmlns:a16="http://schemas.microsoft.com/office/drawing/2014/main" val="1060595061"/>
                  </a:ext>
                </a:extLst>
              </a:tr>
              <a:tr h="370840">
                <a:tc>
                  <a:txBody>
                    <a:bodyPr/>
                    <a:lstStyle/>
                    <a:p>
                      <a:pPr algn="ctr"/>
                      <a:r>
                        <a:rPr lang="es-AR" dirty="0"/>
                        <a:t>1</a:t>
                      </a:r>
                    </a:p>
                  </a:txBody>
                  <a:tcPr/>
                </a:tc>
                <a:tc>
                  <a:txBody>
                    <a:bodyPr/>
                    <a:lstStyle/>
                    <a:p>
                      <a:pPr algn="ctr"/>
                      <a:r>
                        <a:rPr lang="es-AR" dirty="0"/>
                        <a:t>3/8</a:t>
                      </a:r>
                    </a:p>
                  </a:txBody>
                  <a:tcPr/>
                </a:tc>
                <a:extLst>
                  <a:ext uri="{0D108BD9-81ED-4DB2-BD59-A6C34878D82A}">
                    <a16:rowId xmlns:a16="http://schemas.microsoft.com/office/drawing/2014/main" val="3431433975"/>
                  </a:ext>
                </a:extLst>
              </a:tr>
              <a:tr h="370840">
                <a:tc>
                  <a:txBody>
                    <a:bodyPr/>
                    <a:lstStyle/>
                    <a:p>
                      <a:pPr algn="ctr"/>
                      <a:r>
                        <a:rPr lang="es-AR" dirty="0"/>
                        <a:t>2</a:t>
                      </a:r>
                    </a:p>
                  </a:txBody>
                  <a:tcPr/>
                </a:tc>
                <a:tc>
                  <a:txBody>
                    <a:bodyPr/>
                    <a:lstStyle/>
                    <a:p>
                      <a:pPr algn="ctr"/>
                      <a:r>
                        <a:rPr lang="es-AR" dirty="0"/>
                        <a:t>3/8</a:t>
                      </a:r>
                    </a:p>
                  </a:txBody>
                  <a:tcPr/>
                </a:tc>
                <a:extLst>
                  <a:ext uri="{0D108BD9-81ED-4DB2-BD59-A6C34878D82A}">
                    <a16:rowId xmlns:a16="http://schemas.microsoft.com/office/drawing/2014/main" val="2304544939"/>
                  </a:ext>
                </a:extLst>
              </a:tr>
              <a:tr h="370840">
                <a:tc>
                  <a:txBody>
                    <a:bodyPr/>
                    <a:lstStyle/>
                    <a:p>
                      <a:pPr algn="ctr"/>
                      <a:r>
                        <a:rPr lang="es-AR" dirty="0"/>
                        <a:t>3</a:t>
                      </a:r>
                    </a:p>
                  </a:txBody>
                  <a:tcPr/>
                </a:tc>
                <a:tc>
                  <a:txBody>
                    <a:bodyPr/>
                    <a:lstStyle/>
                    <a:p>
                      <a:pPr algn="ctr"/>
                      <a:r>
                        <a:rPr lang="es-AR" dirty="0"/>
                        <a:t>1/8</a:t>
                      </a:r>
                    </a:p>
                  </a:txBody>
                  <a:tcPr/>
                </a:tc>
                <a:extLst>
                  <a:ext uri="{0D108BD9-81ED-4DB2-BD59-A6C34878D82A}">
                    <a16:rowId xmlns:a16="http://schemas.microsoft.com/office/drawing/2014/main" val="411007149"/>
                  </a:ext>
                </a:extLst>
              </a:tr>
            </a:tbl>
          </a:graphicData>
        </a:graphic>
      </p:graphicFrame>
    </p:spTree>
    <p:extLst>
      <p:ext uri="{BB962C8B-B14F-4D97-AF65-F5344CB8AC3E}">
        <p14:creationId xmlns:p14="http://schemas.microsoft.com/office/powerpoint/2010/main" val="412835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EF5945-11C2-4A49-C4BE-D05CEFB3C771}"/>
              </a:ext>
            </a:extLst>
          </p:cNvPr>
          <p:cNvSpPr>
            <a:spLocks noGrp="1"/>
          </p:cNvSpPr>
          <p:nvPr>
            <p:ph type="title"/>
          </p:nvPr>
        </p:nvSpPr>
        <p:spPr/>
        <p:txBody>
          <a:bodyPr/>
          <a:lstStyle/>
          <a:p>
            <a:r>
              <a:rPr lang="es-AR" dirty="0"/>
              <a:t>Función de probabilidad</a:t>
            </a:r>
          </a:p>
        </p:txBody>
      </p:sp>
      <p:sp>
        <p:nvSpPr>
          <p:cNvPr id="3" name="Marcador de contenido 2">
            <a:extLst>
              <a:ext uri="{FF2B5EF4-FFF2-40B4-BE49-F238E27FC236}">
                <a16:creationId xmlns:a16="http://schemas.microsoft.com/office/drawing/2014/main" id="{FC6205E2-6AF4-E56C-63BD-7D1CAC73B362}"/>
              </a:ext>
            </a:extLst>
          </p:cNvPr>
          <p:cNvSpPr>
            <a:spLocks noGrp="1"/>
          </p:cNvSpPr>
          <p:nvPr>
            <p:ph idx="1"/>
          </p:nvPr>
        </p:nvSpPr>
        <p:spPr/>
        <p:txBody>
          <a:bodyPr/>
          <a:lstStyle/>
          <a:p>
            <a:pPr marL="0" indent="0">
              <a:buNone/>
            </a:pPr>
            <a:r>
              <a:rPr lang="es-AR" dirty="0"/>
              <a:t>Propiedades</a:t>
            </a:r>
          </a:p>
          <a:p>
            <a:r>
              <a:rPr lang="es-AR" dirty="0"/>
              <a:t>Las probabilidades asignadas son mayores o iguales que 0</a:t>
            </a:r>
          </a:p>
          <a:p>
            <a:r>
              <a:rPr lang="es-AR" dirty="0"/>
              <a:t>La suma de las probabilidades asignadas es 1</a:t>
            </a:r>
          </a:p>
          <a:p>
            <a:r>
              <a:rPr lang="es-AR" dirty="0"/>
              <a:t>El valor medio, valor esperado o Esperanza se denota E(X)</a:t>
            </a:r>
          </a:p>
          <a:p>
            <a:r>
              <a:rPr lang="es-AR" dirty="0"/>
              <a:t>La varianza es V(X)=E(X-E(X))</a:t>
            </a:r>
            <a:r>
              <a:rPr lang="es-AR" baseline="30000" dirty="0"/>
              <a:t>2</a:t>
            </a:r>
            <a:r>
              <a:rPr lang="es-AR" dirty="0"/>
              <a:t>. es decir, es la variabilidad esperada de la variable.</a:t>
            </a:r>
          </a:p>
        </p:txBody>
      </p:sp>
    </p:spTree>
    <p:extLst>
      <p:ext uri="{BB962C8B-B14F-4D97-AF65-F5344CB8AC3E}">
        <p14:creationId xmlns:p14="http://schemas.microsoft.com/office/powerpoint/2010/main" val="120709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4506-DB76-B6F5-0DE6-434DEFE25C12}"/>
              </a:ext>
            </a:extLst>
          </p:cNvPr>
          <p:cNvSpPr>
            <a:spLocks noGrp="1"/>
          </p:cNvSpPr>
          <p:nvPr>
            <p:ph type="title"/>
          </p:nvPr>
        </p:nvSpPr>
        <p:spPr/>
        <p:txBody>
          <a:bodyPr/>
          <a:lstStyle/>
          <a:p>
            <a:r>
              <a:rPr lang="es-AR" dirty="0"/>
              <a:t>Modelos de probabilidad </a:t>
            </a:r>
          </a:p>
        </p:txBody>
      </p:sp>
      <p:sp>
        <p:nvSpPr>
          <p:cNvPr id="3" name="Marcador de contenido 2">
            <a:extLst>
              <a:ext uri="{FF2B5EF4-FFF2-40B4-BE49-F238E27FC236}">
                <a16:creationId xmlns:a16="http://schemas.microsoft.com/office/drawing/2014/main" id="{091FA1BE-0A96-C904-4FD4-3C160969032B}"/>
              </a:ext>
            </a:extLst>
          </p:cNvPr>
          <p:cNvSpPr>
            <a:spLocks noGrp="1"/>
          </p:cNvSpPr>
          <p:nvPr>
            <p:ph idx="1"/>
          </p:nvPr>
        </p:nvSpPr>
        <p:spPr/>
        <p:txBody>
          <a:bodyPr>
            <a:normAutofit fontScale="92500" lnSpcReduction="10000"/>
          </a:bodyPr>
          <a:lstStyle/>
          <a:p>
            <a:r>
              <a:rPr lang="es-AR" dirty="0"/>
              <a:t>Existen infinidad de distribuciones de probabilidad</a:t>
            </a:r>
          </a:p>
          <a:p>
            <a:r>
              <a:rPr lang="es-AR" dirty="0"/>
              <a:t>Muchas de ellas responden a propiedades específicas que permiten estudiar sus cualidades y características</a:t>
            </a:r>
          </a:p>
          <a:p>
            <a:endParaRPr lang="es-AR" dirty="0"/>
          </a:p>
          <a:p>
            <a:r>
              <a:rPr lang="es-AR" dirty="0"/>
              <a:t>Distribución Binomial</a:t>
            </a:r>
          </a:p>
          <a:p>
            <a:r>
              <a:rPr lang="es-AR" dirty="0"/>
              <a:t>Distribución de Poisson</a:t>
            </a:r>
          </a:p>
          <a:p>
            <a:r>
              <a:rPr lang="es-AR" dirty="0"/>
              <a:t>Distribución Uniforme</a:t>
            </a:r>
          </a:p>
          <a:p>
            <a:r>
              <a:rPr lang="es-AR" dirty="0"/>
              <a:t>Distribución Hipergeométrica</a:t>
            </a:r>
          </a:p>
          <a:p>
            <a:r>
              <a:rPr lang="es-AR" dirty="0" err="1"/>
              <a:t>Distribucón</a:t>
            </a:r>
            <a:r>
              <a:rPr lang="es-AR" dirty="0"/>
              <a:t> Exponencial</a:t>
            </a:r>
          </a:p>
          <a:p>
            <a:r>
              <a:rPr lang="es-AR" dirty="0"/>
              <a:t>Distribución Normal</a:t>
            </a:r>
          </a:p>
          <a:p>
            <a:endParaRPr lang="es-AR" dirty="0"/>
          </a:p>
          <a:p>
            <a:endParaRPr lang="es-AR" dirty="0"/>
          </a:p>
        </p:txBody>
      </p:sp>
    </p:spTree>
    <p:extLst>
      <p:ext uri="{BB962C8B-B14F-4D97-AF65-F5344CB8AC3E}">
        <p14:creationId xmlns:p14="http://schemas.microsoft.com/office/powerpoint/2010/main" val="37063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C8E37-67AB-286E-CCED-DE61582CC511}"/>
              </a:ext>
            </a:extLst>
          </p:cNvPr>
          <p:cNvSpPr>
            <a:spLocks noGrp="1"/>
          </p:cNvSpPr>
          <p:nvPr>
            <p:ph type="title"/>
          </p:nvPr>
        </p:nvSpPr>
        <p:spPr/>
        <p:txBody>
          <a:bodyPr/>
          <a:lstStyle/>
          <a:p>
            <a:r>
              <a:rPr lang="es-AR" dirty="0"/>
              <a:t>Modelos de probabilidad </a:t>
            </a:r>
          </a:p>
        </p:txBody>
      </p:sp>
      <p:sp>
        <p:nvSpPr>
          <p:cNvPr id="3" name="Marcador de contenido 2">
            <a:extLst>
              <a:ext uri="{FF2B5EF4-FFF2-40B4-BE49-F238E27FC236}">
                <a16:creationId xmlns:a16="http://schemas.microsoft.com/office/drawing/2014/main" id="{D6EBD20D-8099-A959-C8DE-E4F8C59EAD2D}"/>
              </a:ext>
            </a:extLst>
          </p:cNvPr>
          <p:cNvSpPr>
            <a:spLocks noGrp="1"/>
          </p:cNvSpPr>
          <p:nvPr>
            <p:ph idx="1"/>
          </p:nvPr>
        </p:nvSpPr>
        <p:spPr/>
        <p:txBody>
          <a:bodyPr/>
          <a:lstStyle/>
          <a:p>
            <a:r>
              <a:rPr lang="es-AR" dirty="0"/>
              <a:t>Es habitual en estadística suponer que las variables de interés en los estudios responden a alguno de estos modelos </a:t>
            </a:r>
          </a:p>
          <a:p>
            <a:r>
              <a:rPr lang="es-AR" dirty="0"/>
              <a:t>A partir de ello, se desarrollan los métodos inferenciales. </a:t>
            </a:r>
          </a:p>
        </p:txBody>
      </p:sp>
    </p:spTree>
    <p:extLst>
      <p:ext uri="{BB962C8B-B14F-4D97-AF65-F5344CB8AC3E}">
        <p14:creationId xmlns:p14="http://schemas.microsoft.com/office/powerpoint/2010/main" val="341503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9" name="Picture 98308" descr="Imagen que contiene escurridor de platos, cepillo&#10;&#10;Descripción generada automáticamente">
            <a:extLst>
              <a:ext uri="{FF2B5EF4-FFF2-40B4-BE49-F238E27FC236}">
                <a16:creationId xmlns:a16="http://schemas.microsoft.com/office/drawing/2014/main" id="{B54DA10E-AE88-428B-8A34-69FA91A32762}"/>
              </a:ext>
            </a:extLst>
          </p:cNvPr>
          <p:cNvPicPr>
            <a:picLocks noChangeAspect="1"/>
          </p:cNvPicPr>
          <p:nvPr/>
        </p:nvPicPr>
        <p:blipFill rotWithShape="1">
          <a:blip r:embed="rId2">
            <a:duotone>
              <a:prstClr val="black"/>
              <a:schemeClr val="bg1">
                <a:tint val="45000"/>
                <a:satMod val="400000"/>
              </a:schemeClr>
            </a:duotone>
            <a:alphaModFix amt="10000"/>
          </a:blip>
          <a:srcRect b="15730"/>
          <a:stretch/>
        </p:blipFill>
        <p:spPr>
          <a:xfrm>
            <a:off x="20" y="1"/>
            <a:ext cx="12191980" cy="6857999"/>
          </a:xfrm>
          <a:prstGeom prst="rect">
            <a:avLst/>
          </a:prstGeom>
        </p:spPr>
      </p:pic>
      <p:sp>
        <p:nvSpPr>
          <p:cNvPr id="98306" name="Rectangle 2">
            <a:extLst>
              <a:ext uri="{FF2B5EF4-FFF2-40B4-BE49-F238E27FC236}">
                <a16:creationId xmlns:a16="http://schemas.microsoft.com/office/drawing/2014/main" id="{9214549D-70C2-4F0A-BF6F-BE97C19C3BBB}"/>
              </a:ext>
            </a:extLst>
          </p:cNvPr>
          <p:cNvSpPr>
            <a:spLocks noGrp="1" noChangeArrowheads="1"/>
          </p:cNvSpPr>
          <p:nvPr>
            <p:ph type="ctrTitle"/>
          </p:nvPr>
        </p:nvSpPr>
        <p:spPr>
          <a:xfrm>
            <a:off x="732568" y="1169982"/>
            <a:ext cx="10530318" cy="2736390"/>
          </a:xfrm>
        </p:spPr>
        <p:txBody>
          <a:bodyPr anchor="b">
            <a:normAutofit/>
          </a:bodyPr>
          <a:lstStyle/>
          <a:p>
            <a:pPr algn="l"/>
            <a:r>
              <a:rPr lang="es-ES_tradnl" altLang="es-AR" sz="8000">
                <a:solidFill>
                  <a:schemeClr val="tx2"/>
                </a:solidFill>
              </a:rPr>
              <a:t>La inferencia estadística y la distribución normal</a:t>
            </a:r>
            <a:endParaRPr lang="es-AR" altLang="es-AR" sz="8000">
              <a:solidFill>
                <a:schemeClr val="tx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DBBB702B-1271-4C8C-8E3E-088DCF3FA60F}"/>
              </a:ext>
            </a:extLst>
          </p:cNvPr>
          <p:cNvSpPr>
            <a:spLocks noGrp="1" noChangeArrowheads="1"/>
          </p:cNvSpPr>
          <p:nvPr>
            <p:ph type="title"/>
          </p:nvPr>
        </p:nvSpPr>
        <p:spPr>
          <a:xfrm>
            <a:off x="391378" y="320675"/>
            <a:ext cx="11407487" cy="1325563"/>
          </a:xfrm>
        </p:spPr>
        <p:txBody>
          <a:bodyPr>
            <a:normAutofit/>
          </a:bodyPr>
          <a:lstStyle/>
          <a:p>
            <a:r>
              <a:rPr lang="es-ES_tradnl" altLang="es-AR" sz="5400">
                <a:solidFill>
                  <a:schemeClr val="accent5"/>
                </a:solidFill>
              </a:rPr>
              <a:t>Introducción</a:t>
            </a:r>
            <a:endParaRPr lang="es-AR" altLang="es-AR" sz="5400">
              <a:solidFill>
                <a:schemeClr val="accent5"/>
              </a:solidFill>
            </a:endParaRPr>
          </a:p>
        </p:txBody>
      </p:sp>
      <p:graphicFrame>
        <p:nvGraphicFramePr>
          <p:cNvPr id="99335" name="Rectangle 3">
            <a:extLst>
              <a:ext uri="{FF2B5EF4-FFF2-40B4-BE49-F238E27FC236}">
                <a16:creationId xmlns:a16="http://schemas.microsoft.com/office/drawing/2014/main" id="{CDAEF0E4-D18E-413D-BC4A-620D5DC70C7C}"/>
              </a:ext>
            </a:extLst>
          </p:cNvPr>
          <p:cNvGraphicFramePr/>
          <p:nvPr/>
        </p:nvGraphicFramePr>
        <p:xfrm>
          <a:off x="391379" y="1825625"/>
          <a:ext cx="11407487"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1220</Words>
  <Application>Microsoft Office PowerPoint</Application>
  <PresentationFormat>Panorámica</PresentationFormat>
  <Paragraphs>134</Paragraphs>
  <Slides>36</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Aptos</vt:lpstr>
      <vt:lpstr>Aptos Display</vt:lpstr>
      <vt:lpstr>Arial</vt:lpstr>
      <vt:lpstr>Cambria Math</vt:lpstr>
      <vt:lpstr>Symbol</vt:lpstr>
      <vt:lpstr>Tema de Office</vt:lpstr>
      <vt:lpstr>Probabilidades y variables aleatorias</vt:lpstr>
      <vt:lpstr>Evento aleatorio y Espacio Muestral</vt:lpstr>
      <vt:lpstr>Variable aleatoria</vt:lpstr>
      <vt:lpstr>Función de probabilidad</vt:lpstr>
      <vt:lpstr>Función de probabilidad</vt:lpstr>
      <vt:lpstr>Modelos de probabilidad </vt:lpstr>
      <vt:lpstr>Modelos de probabilidad </vt:lpstr>
      <vt:lpstr>La inferencia estadística y la distribución normal</vt:lpstr>
      <vt:lpstr>Introducción</vt:lpstr>
      <vt:lpstr>Introducción</vt:lpstr>
      <vt:lpstr>Introducción</vt:lpstr>
      <vt:lpstr>Poblaciones y muestras</vt:lpstr>
      <vt:lpstr>Poblaciones y muestras</vt:lpstr>
      <vt:lpstr>Poblaciones y muestras</vt:lpstr>
      <vt:lpstr>Distribución de una variable contínua</vt:lpstr>
      <vt:lpstr>Distribuciones de probabilidad</vt:lpstr>
      <vt:lpstr>Distribuciones de probabilidad</vt:lpstr>
      <vt:lpstr>Distribución de una variable contínua</vt:lpstr>
      <vt:lpstr>Distribuciones de probabilidad</vt:lpstr>
      <vt:lpstr>Distribuciones de probabilidad</vt:lpstr>
      <vt:lpstr>Distribución normal o Gaussiana</vt:lpstr>
      <vt:lpstr>Distribución normal o Gaussiana</vt:lpstr>
      <vt:lpstr>Distribución normal o Gaussiana</vt:lpstr>
      <vt:lpstr>Distribución normal o Gaussiana</vt:lpstr>
      <vt:lpstr>Distribución normal o Gaussiana</vt:lpstr>
      <vt:lpstr>Distribución normal o Gaussiana</vt:lpstr>
      <vt:lpstr>Distribución normal o Gaussiana</vt:lpstr>
      <vt:lpstr>Distribución normal unitaria</vt:lpstr>
      <vt:lpstr>Distribución normal o Gaussiana</vt:lpstr>
      <vt:lpstr>Presentación de PowerPoint</vt:lpstr>
      <vt:lpstr>Presentación de PowerPoint</vt:lpstr>
      <vt:lpstr>Estimación de parámetros</vt:lpstr>
      <vt:lpstr>Estimación puntual </vt:lpstr>
      <vt:lpstr>Estimadores de los parámetros de una distribución normal</vt:lpstr>
      <vt:lpstr>Detección de normalidad en una muestra</vt:lpstr>
      <vt:lpstr>Q-Q Plots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Probabilidades y variables aleatorias</dc:title>
  <dc:creator>Roberto Muiños</dc:creator>
  <cp:lastModifiedBy>Roberto Muiños</cp:lastModifiedBy>
  <cp:revision>1</cp:revision>
  <dcterms:created xsi:type="dcterms:W3CDTF">2024-05-20T17:22:24Z</dcterms:created>
  <dcterms:modified xsi:type="dcterms:W3CDTF">2024-05-20T18:24:32Z</dcterms:modified>
</cp:coreProperties>
</file>