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3" r:id="rId19"/>
    <p:sldId id="272" r:id="rId20"/>
    <p:sldId id="274" r:id="rId21"/>
    <p:sldId id="277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63657-B0A4-46A1-B605-A32BCF22BA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1C4C20-08B0-473C-82DF-F543F3B05248}">
      <dgm:prSet/>
      <dgm:spPr/>
      <dgm:t>
        <a:bodyPr/>
        <a:lstStyle/>
        <a:p>
          <a:r>
            <a:rPr lang="es-ES"/>
            <a:t>La primera opción para hacer estadística cuando la variable es cualitativa o cuantitativa discreta es calcular las frecuencias de aparición de los casos </a:t>
          </a:r>
          <a:endParaRPr lang="en-US"/>
        </a:p>
      </dgm:t>
    </dgm:pt>
    <dgm:pt modelId="{539D3FD0-12AC-416F-8CEC-ED9B1E3C021E}" type="parTrans" cxnId="{A5E53D89-E81F-437E-BA8E-46B2CAD56AC7}">
      <dgm:prSet/>
      <dgm:spPr/>
      <dgm:t>
        <a:bodyPr/>
        <a:lstStyle/>
        <a:p>
          <a:endParaRPr lang="en-US"/>
        </a:p>
      </dgm:t>
    </dgm:pt>
    <dgm:pt modelId="{E4495D16-D7BA-4724-AF5A-35FCD6E09259}" type="sibTrans" cxnId="{A5E53D89-E81F-437E-BA8E-46B2CAD56AC7}">
      <dgm:prSet/>
      <dgm:spPr/>
      <dgm:t>
        <a:bodyPr/>
        <a:lstStyle/>
        <a:p>
          <a:endParaRPr lang="en-US"/>
        </a:p>
      </dgm:t>
    </dgm:pt>
    <dgm:pt modelId="{7AFCBED8-E73F-4A34-8A94-25E7E5095E1C}">
      <dgm:prSet/>
      <dgm:spPr/>
      <dgm:t>
        <a:bodyPr/>
        <a:lstStyle/>
        <a:p>
          <a:r>
            <a:rPr lang="es-ES"/>
            <a:t>Una tabla de frecuencias es la representación tabular de dicha información</a:t>
          </a:r>
          <a:endParaRPr lang="en-US"/>
        </a:p>
      </dgm:t>
    </dgm:pt>
    <dgm:pt modelId="{46D46CD4-1899-454A-9DF0-756A9AD0701C}" type="parTrans" cxnId="{391FA299-06AA-407A-9C1D-2A3E6C8320D0}">
      <dgm:prSet/>
      <dgm:spPr/>
      <dgm:t>
        <a:bodyPr/>
        <a:lstStyle/>
        <a:p>
          <a:endParaRPr lang="en-US"/>
        </a:p>
      </dgm:t>
    </dgm:pt>
    <dgm:pt modelId="{C1E3E7F6-6972-4E2F-8E14-3BC4F25B2D71}" type="sibTrans" cxnId="{391FA299-06AA-407A-9C1D-2A3E6C8320D0}">
      <dgm:prSet/>
      <dgm:spPr/>
      <dgm:t>
        <a:bodyPr/>
        <a:lstStyle/>
        <a:p>
          <a:endParaRPr lang="en-US"/>
        </a:p>
      </dgm:t>
    </dgm:pt>
    <dgm:pt modelId="{1DE45F6A-E958-4184-BA9F-D68F14DB93EA}" type="pres">
      <dgm:prSet presAssocID="{25563657-B0A4-46A1-B605-A32BCF22BA64}" presName="linear" presStyleCnt="0">
        <dgm:presLayoutVars>
          <dgm:animLvl val="lvl"/>
          <dgm:resizeHandles val="exact"/>
        </dgm:presLayoutVars>
      </dgm:prSet>
      <dgm:spPr/>
    </dgm:pt>
    <dgm:pt modelId="{C7B07D40-B9AD-4F2B-A9C0-2D87785B2D83}" type="pres">
      <dgm:prSet presAssocID="{251C4C20-08B0-473C-82DF-F543F3B052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2C35F6-462A-44B9-86E8-11A200C8745E}" type="pres">
      <dgm:prSet presAssocID="{E4495D16-D7BA-4724-AF5A-35FCD6E09259}" presName="spacer" presStyleCnt="0"/>
      <dgm:spPr/>
    </dgm:pt>
    <dgm:pt modelId="{431A2AB0-9DD3-4872-81A6-B8DF8E99FE3D}" type="pres">
      <dgm:prSet presAssocID="{7AFCBED8-E73F-4A34-8A94-25E7E5095E1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1C8523-0837-4707-B97A-6A5BD67AA780}" type="presOf" srcId="{251C4C20-08B0-473C-82DF-F543F3B05248}" destId="{C7B07D40-B9AD-4F2B-A9C0-2D87785B2D83}" srcOrd="0" destOrd="0" presId="urn:microsoft.com/office/officeart/2005/8/layout/vList2"/>
    <dgm:cxn modelId="{89C56D88-A5BA-46DE-8048-CD509EDB2DE5}" type="presOf" srcId="{25563657-B0A4-46A1-B605-A32BCF22BA64}" destId="{1DE45F6A-E958-4184-BA9F-D68F14DB93EA}" srcOrd="0" destOrd="0" presId="urn:microsoft.com/office/officeart/2005/8/layout/vList2"/>
    <dgm:cxn modelId="{A5E53D89-E81F-437E-BA8E-46B2CAD56AC7}" srcId="{25563657-B0A4-46A1-B605-A32BCF22BA64}" destId="{251C4C20-08B0-473C-82DF-F543F3B05248}" srcOrd="0" destOrd="0" parTransId="{539D3FD0-12AC-416F-8CEC-ED9B1E3C021E}" sibTransId="{E4495D16-D7BA-4724-AF5A-35FCD6E09259}"/>
    <dgm:cxn modelId="{9B7BB094-1696-4E67-8EB3-898F44AD1D05}" type="presOf" srcId="{7AFCBED8-E73F-4A34-8A94-25E7E5095E1C}" destId="{431A2AB0-9DD3-4872-81A6-B8DF8E99FE3D}" srcOrd="0" destOrd="0" presId="urn:microsoft.com/office/officeart/2005/8/layout/vList2"/>
    <dgm:cxn modelId="{391FA299-06AA-407A-9C1D-2A3E6C8320D0}" srcId="{25563657-B0A4-46A1-B605-A32BCF22BA64}" destId="{7AFCBED8-E73F-4A34-8A94-25E7E5095E1C}" srcOrd="1" destOrd="0" parTransId="{46D46CD4-1899-454A-9DF0-756A9AD0701C}" sibTransId="{C1E3E7F6-6972-4E2F-8E14-3BC4F25B2D71}"/>
    <dgm:cxn modelId="{B41DF573-E1EC-40BF-A978-B3F6A19D6F94}" type="presParOf" srcId="{1DE45F6A-E958-4184-BA9F-D68F14DB93EA}" destId="{C7B07D40-B9AD-4F2B-A9C0-2D87785B2D83}" srcOrd="0" destOrd="0" presId="urn:microsoft.com/office/officeart/2005/8/layout/vList2"/>
    <dgm:cxn modelId="{C93AC27F-D51C-4CCE-B331-C1395CCFEF9C}" type="presParOf" srcId="{1DE45F6A-E958-4184-BA9F-D68F14DB93EA}" destId="{302C35F6-462A-44B9-86E8-11A200C8745E}" srcOrd="1" destOrd="0" presId="urn:microsoft.com/office/officeart/2005/8/layout/vList2"/>
    <dgm:cxn modelId="{F2FC49DA-9E0D-41FB-8411-06EDAF511786}" type="presParOf" srcId="{1DE45F6A-E958-4184-BA9F-D68F14DB93EA}" destId="{431A2AB0-9DD3-4872-81A6-B8DF8E99FE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D40B1-85D1-4CDB-A231-B6C2906B23E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0C53FB-D403-4BBC-A79C-27C5D187B484}">
      <dgm:prSet/>
      <dgm:spPr/>
      <dgm:t>
        <a:bodyPr/>
        <a:lstStyle/>
        <a:p>
          <a:r>
            <a:rPr lang="es-ES"/>
            <a:t>Frecuencias </a:t>
          </a:r>
          <a:endParaRPr lang="en-US"/>
        </a:p>
      </dgm:t>
    </dgm:pt>
    <dgm:pt modelId="{F54F72AA-2748-4AD2-A774-1AB6F52497A6}" type="parTrans" cxnId="{B070A540-AA84-4986-8C4B-F2FA4D6219C3}">
      <dgm:prSet/>
      <dgm:spPr/>
      <dgm:t>
        <a:bodyPr/>
        <a:lstStyle/>
        <a:p>
          <a:endParaRPr lang="en-US"/>
        </a:p>
      </dgm:t>
    </dgm:pt>
    <dgm:pt modelId="{63D1162B-8777-4BC5-A44F-F4EB7629DC93}" type="sibTrans" cxnId="{B070A540-AA84-4986-8C4B-F2FA4D6219C3}">
      <dgm:prSet/>
      <dgm:spPr/>
      <dgm:t>
        <a:bodyPr/>
        <a:lstStyle/>
        <a:p>
          <a:endParaRPr lang="en-US"/>
        </a:p>
      </dgm:t>
    </dgm:pt>
    <dgm:pt modelId="{0A852BA5-AFBA-4F99-93DD-49374B03E0BC}">
      <dgm:prSet/>
      <dgm:spPr/>
      <dgm:t>
        <a:bodyPr/>
        <a:lstStyle/>
        <a:p>
          <a:r>
            <a:rPr lang="es-ES"/>
            <a:t>En todos los casos, se trata de un concepto a nivel de modalidad</a:t>
          </a:r>
          <a:endParaRPr lang="en-US"/>
        </a:p>
      </dgm:t>
    </dgm:pt>
    <dgm:pt modelId="{B5592317-A6D2-4BB3-9323-DED7B782D4C7}" type="parTrans" cxnId="{98283DA2-DEC3-4C99-94C9-B8BA003AD7E3}">
      <dgm:prSet/>
      <dgm:spPr/>
      <dgm:t>
        <a:bodyPr/>
        <a:lstStyle/>
        <a:p>
          <a:endParaRPr lang="en-US"/>
        </a:p>
      </dgm:t>
    </dgm:pt>
    <dgm:pt modelId="{88A56C77-8148-483F-85D7-152E785B913C}" type="sibTrans" cxnId="{98283DA2-DEC3-4C99-94C9-B8BA003AD7E3}">
      <dgm:prSet/>
      <dgm:spPr/>
      <dgm:t>
        <a:bodyPr/>
        <a:lstStyle/>
        <a:p>
          <a:endParaRPr lang="en-US"/>
        </a:p>
      </dgm:t>
    </dgm:pt>
    <dgm:pt modelId="{A7799DBA-3953-47F6-B960-B21F8EA2C14D}">
      <dgm:prSet/>
      <dgm:spPr/>
      <dgm:t>
        <a:bodyPr/>
        <a:lstStyle/>
        <a:p>
          <a:r>
            <a:rPr lang="es-ES"/>
            <a:t>Frecuencia absoluta </a:t>
          </a:r>
          <a:endParaRPr lang="en-US"/>
        </a:p>
      </dgm:t>
    </dgm:pt>
    <dgm:pt modelId="{41705FC9-0E5A-4845-84DA-BFC72BC299EF}" type="parTrans" cxnId="{AA2586AB-A8D7-466A-9421-2B56108AE28C}">
      <dgm:prSet/>
      <dgm:spPr/>
      <dgm:t>
        <a:bodyPr/>
        <a:lstStyle/>
        <a:p>
          <a:endParaRPr lang="en-US"/>
        </a:p>
      </dgm:t>
    </dgm:pt>
    <dgm:pt modelId="{7F2623D4-6A73-4594-A74B-AB57623C6336}" type="sibTrans" cxnId="{AA2586AB-A8D7-466A-9421-2B56108AE28C}">
      <dgm:prSet/>
      <dgm:spPr/>
      <dgm:t>
        <a:bodyPr/>
        <a:lstStyle/>
        <a:p>
          <a:endParaRPr lang="en-US"/>
        </a:p>
      </dgm:t>
    </dgm:pt>
    <dgm:pt modelId="{B589DC7A-81CE-4616-AE1D-4715289EDE47}">
      <dgm:prSet/>
      <dgm:spPr/>
      <dgm:t>
        <a:bodyPr/>
        <a:lstStyle/>
        <a:p>
          <a:r>
            <a:rPr lang="es-ES"/>
            <a:t>Cantidad de individuos de la muestra que eligieron una determinada modalidad</a:t>
          </a:r>
          <a:endParaRPr lang="en-US"/>
        </a:p>
      </dgm:t>
    </dgm:pt>
    <dgm:pt modelId="{2EECBD90-7304-4487-9573-CCB4F61B23EC}" type="parTrans" cxnId="{3686EBAE-4ED3-4E90-B5A8-FFFC9E045643}">
      <dgm:prSet/>
      <dgm:spPr/>
      <dgm:t>
        <a:bodyPr/>
        <a:lstStyle/>
        <a:p>
          <a:endParaRPr lang="en-US"/>
        </a:p>
      </dgm:t>
    </dgm:pt>
    <dgm:pt modelId="{A33B7923-2D0F-49BE-BD4B-2D54080D202B}" type="sibTrans" cxnId="{3686EBAE-4ED3-4E90-B5A8-FFFC9E045643}">
      <dgm:prSet/>
      <dgm:spPr/>
      <dgm:t>
        <a:bodyPr/>
        <a:lstStyle/>
        <a:p>
          <a:endParaRPr lang="en-US"/>
        </a:p>
      </dgm:t>
    </dgm:pt>
    <dgm:pt modelId="{D4A652D1-19B2-4BD6-A3CC-3E69C2BA542F}">
      <dgm:prSet/>
      <dgm:spPr/>
      <dgm:t>
        <a:bodyPr/>
        <a:lstStyle/>
        <a:p>
          <a:r>
            <a:rPr lang="es-ES"/>
            <a:t>Frecuencia relativa </a:t>
          </a:r>
          <a:endParaRPr lang="en-US"/>
        </a:p>
      </dgm:t>
    </dgm:pt>
    <dgm:pt modelId="{1C791F99-9A93-4D2A-8B7C-28D54B90CBE2}" type="parTrans" cxnId="{41CB6D92-2C0F-4661-AE1C-58D193ABC06A}">
      <dgm:prSet/>
      <dgm:spPr/>
      <dgm:t>
        <a:bodyPr/>
        <a:lstStyle/>
        <a:p>
          <a:endParaRPr lang="en-US"/>
        </a:p>
      </dgm:t>
    </dgm:pt>
    <dgm:pt modelId="{C8C3F4FE-27B4-4277-8BC4-BC88BEC06C01}" type="sibTrans" cxnId="{41CB6D92-2C0F-4661-AE1C-58D193ABC06A}">
      <dgm:prSet/>
      <dgm:spPr/>
      <dgm:t>
        <a:bodyPr/>
        <a:lstStyle/>
        <a:p>
          <a:endParaRPr lang="en-US"/>
        </a:p>
      </dgm:t>
    </dgm:pt>
    <dgm:pt modelId="{BDC069E6-1CFF-4BA1-BAA2-A36C67FB8A8F}">
      <dgm:prSet/>
      <dgm:spPr/>
      <dgm:t>
        <a:bodyPr/>
        <a:lstStyle/>
        <a:p>
          <a:r>
            <a:rPr lang="es-ES"/>
            <a:t>Proporción (respecto del total) de individuos que eligieron una determinada modalidad </a:t>
          </a:r>
          <a:endParaRPr lang="en-US"/>
        </a:p>
      </dgm:t>
    </dgm:pt>
    <dgm:pt modelId="{8657D808-C370-443B-A2C9-848A52CF6BF8}" type="parTrans" cxnId="{E75665EE-CDCE-4B0B-B7C8-BC29D604D9C3}">
      <dgm:prSet/>
      <dgm:spPr/>
      <dgm:t>
        <a:bodyPr/>
        <a:lstStyle/>
        <a:p>
          <a:endParaRPr lang="en-US"/>
        </a:p>
      </dgm:t>
    </dgm:pt>
    <dgm:pt modelId="{0C043883-7329-462B-861C-E787E8CE2781}" type="sibTrans" cxnId="{E75665EE-CDCE-4B0B-B7C8-BC29D604D9C3}">
      <dgm:prSet/>
      <dgm:spPr/>
      <dgm:t>
        <a:bodyPr/>
        <a:lstStyle/>
        <a:p>
          <a:endParaRPr lang="en-US"/>
        </a:p>
      </dgm:t>
    </dgm:pt>
    <dgm:pt modelId="{433E36A3-B4A9-47A6-A209-40611306E34F}">
      <dgm:prSet/>
      <dgm:spPr/>
      <dgm:t>
        <a:bodyPr/>
        <a:lstStyle/>
        <a:p>
          <a:r>
            <a:rPr lang="es-ES"/>
            <a:t>Frecuencia porcentual </a:t>
          </a:r>
          <a:endParaRPr lang="en-US"/>
        </a:p>
      </dgm:t>
    </dgm:pt>
    <dgm:pt modelId="{19943063-A12A-4CD2-A7C0-5F1F668B0350}" type="parTrans" cxnId="{D3082E12-8AA8-4466-87BD-9BD50B3AEE2C}">
      <dgm:prSet/>
      <dgm:spPr/>
      <dgm:t>
        <a:bodyPr/>
        <a:lstStyle/>
        <a:p>
          <a:endParaRPr lang="en-US"/>
        </a:p>
      </dgm:t>
    </dgm:pt>
    <dgm:pt modelId="{060C236D-96B3-4B17-B23C-3DF53C83740B}" type="sibTrans" cxnId="{D3082E12-8AA8-4466-87BD-9BD50B3AEE2C}">
      <dgm:prSet/>
      <dgm:spPr/>
      <dgm:t>
        <a:bodyPr/>
        <a:lstStyle/>
        <a:p>
          <a:endParaRPr lang="en-US"/>
        </a:p>
      </dgm:t>
    </dgm:pt>
    <dgm:pt modelId="{3187F082-0844-4F93-B0ED-8A0FEF071D68}">
      <dgm:prSet/>
      <dgm:spPr/>
      <dgm:t>
        <a:bodyPr/>
        <a:lstStyle/>
        <a:p>
          <a:r>
            <a:rPr lang="es-ES"/>
            <a:t>Frecuencia relativa por 100</a:t>
          </a:r>
          <a:endParaRPr lang="en-US"/>
        </a:p>
      </dgm:t>
    </dgm:pt>
    <dgm:pt modelId="{9A61AE72-6DAC-41E5-9EAC-4D8E11A40661}" type="parTrans" cxnId="{BC30BA01-32AE-4463-93AF-5C18C4834C49}">
      <dgm:prSet/>
      <dgm:spPr/>
      <dgm:t>
        <a:bodyPr/>
        <a:lstStyle/>
        <a:p>
          <a:endParaRPr lang="en-US"/>
        </a:p>
      </dgm:t>
    </dgm:pt>
    <dgm:pt modelId="{1A3F1338-B664-4A36-8FEC-05E31CB1225B}" type="sibTrans" cxnId="{BC30BA01-32AE-4463-93AF-5C18C4834C49}">
      <dgm:prSet/>
      <dgm:spPr/>
      <dgm:t>
        <a:bodyPr/>
        <a:lstStyle/>
        <a:p>
          <a:endParaRPr lang="en-US"/>
        </a:p>
      </dgm:t>
    </dgm:pt>
    <dgm:pt modelId="{278BE5CE-091B-4151-944C-8E9A5F25B753}" type="pres">
      <dgm:prSet presAssocID="{70FD40B1-85D1-4CDB-A231-B6C2906B23E1}" presName="Name0" presStyleCnt="0">
        <dgm:presLayoutVars>
          <dgm:dir/>
          <dgm:animLvl val="lvl"/>
          <dgm:resizeHandles val="exact"/>
        </dgm:presLayoutVars>
      </dgm:prSet>
      <dgm:spPr/>
    </dgm:pt>
    <dgm:pt modelId="{A8A61510-14FB-45C4-974E-A0971E72DBC1}" type="pres">
      <dgm:prSet presAssocID="{B80C53FB-D403-4BBC-A79C-27C5D187B484}" presName="composite" presStyleCnt="0"/>
      <dgm:spPr/>
    </dgm:pt>
    <dgm:pt modelId="{8255433F-625C-469B-BC53-07B3D9AFE067}" type="pres">
      <dgm:prSet presAssocID="{B80C53FB-D403-4BBC-A79C-27C5D187B48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6DECBE0-58B9-40C4-921B-64720A79FF43}" type="pres">
      <dgm:prSet presAssocID="{B80C53FB-D403-4BBC-A79C-27C5D187B484}" presName="desTx" presStyleLbl="revTx" presStyleIdx="0" presStyleCnt="4">
        <dgm:presLayoutVars>
          <dgm:bulletEnabled val="1"/>
        </dgm:presLayoutVars>
      </dgm:prSet>
      <dgm:spPr/>
    </dgm:pt>
    <dgm:pt modelId="{C9858C07-D529-4CA1-B2ED-E0F56519BC9D}" type="pres">
      <dgm:prSet presAssocID="{63D1162B-8777-4BC5-A44F-F4EB7629DC93}" presName="space" presStyleCnt="0"/>
      <dgm:spPr/>
    </dgm:pt>
    <dgm:pt modelId="{7B5A076C-E786-40A4-A729-7D6C03441402}" type="pres">
      <dgm:prSet presAssocID="{A7799DBA-3953-47F6-B960-B21F8EA2C14D}" presName="composite" presStyleCnt="0"/>
      <dgm:spPr/>
    </dgm:pt>
    <dgm:pt modelId="{6912F861-1C99-4ED8-A80A-B0B72E5D547C}" type="pres">
      <dgm:prSet presAssocID="{A7799DBA-3953-47F6-B960-B21F8EA2C14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9378B34-4B61-45D5-B874-7C54747A7D65}" type="pres">
      <dgm:prSet presAssocID="{A7799DBA-3953-47F6-B960-B21F8EA2C14D}" presName="desTx" presStyleLbl="revTx" presStyleIdx="1" presStyleCnt="4">
        <dgm:presLayoutVars>
          <dgm:bulletEnabled val="1"/>
        </dgm:presLayoutVars>
      </dgm:prSet>
      <dgm:spPr/>
    </dgm:pt>
    <dgm:pt modelId="{29CEC11F-AE5B-4A20-8DBD-A57199631178}" type="pres">
      <dgm:prSet presAssocID="{7F2623D4-6A73-4594-A74B-AB57623C6336}" presName="space" presStyleCnt="0"/>
      <dgm:spPr/>
    </dgm:pt>
    <dgm:pt modelId="{694D8062-7259-4856-AEDD-2C8978CFB347}" type="pres">
      <dgm:prSet presAssocID="{D4A652D1-19B2-4BD6-A3CC-3E69C2BA542F}" presName="composite" presStyleCnt="0"/>
      <dgm:spPr/>
    </dgm:pt>
    <dgm:pt modelId="{60617C66-D5DC-4550-95E4-F89EE3742B40}" type="pres">
      <dgm:prSet presAssocID="{D4A652D1-19B2-4BD6-A3CC-3E69C2BA542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0126C5-B550-4816-A87D-500C4E543C6D}" type="pres">
      <dgm:prSet presAssocID="{D4A652D1-19B2-4BD6-A3CC-3E69C2BA542F}" presName="desTx" presStyleLbl="revTx" presStyleIdx="2" presStyleCnt="4">
        <dgm:presLayoutVars>
          <dgm:bulletEnabled val="1"/>
        </dgm:presLayoutVars>
      </dgm:prSet>
      <dgm:spPr/>
    </dgm:pt>
    <dgm:pt modelId="{E17C7B67-E2B5-49C9-A2E2-13740B12D1DF}" type="pres">
      <dgm:prSet presAssocID="{C8C3F4FE-27B4-4277-8BC4-BC88BEC06C01}" presName="space" presStyleCnt="0"/>
      <dgm:spPr/>
    </dgm:pt>
    <dgm:pt modelId="{4150C9AA-960A-477F-A204-7C8B20A8BD8C}" type="pres">
      <dgm:prSet presAssocID="{433E36A3-B4A9-47A6-A209-40611306E34F}" presName="composite" presStyleCnt="0"/>
      <dgm:spPr/>
    </dgm:pt>
    <dgm:pt modelId="{5CC2F7AD-EA59-4172-9661-5F03DA33065A}" type="pres">
      <dgm:prSet presAssocID="{433E36A3-B4A9-47A6-A209-40611306E34F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08AF171-EE79-49C7-B186-E92AAED0E057}" type="pres">
      <dgm:prSet presAssocID="{433E36A3-B4A9-47A6-A209-40611306E34F}" presName="desTx" presStyleLbl="revTx" presStyleIdx="3" presStyleCnt="4">
        <dgm:presLayoutVars>
          <dgm:bulletEnabled val="1"/>
        </dgm:presLayoutVars>
      </dgm:prSet>
      <dgm:spPr/>
    </dgm:pt>
  </dgm:ptLst>
  <dgm:cxnLst>
    <dgm:cxn modelId="{BC30BA01-32AE-4463-93AF-5C18C4834C49}" srcId="{433E36A3-B4A9-47A6-A209-40611306E34F}" destId="{3187F082-0844-4F93-B0ED-8A0FEF071D68}" srcOrd="0" destOrd="0" parTransId="{9A61AE72-6DAC-41E5-9EAC-4D8E11A40661}" sibTransId="{1A3F1338-B664-4A36-8FEC-05E31CB1225B}"/>
    <dgm:cxn modelId="{D3082E12-8AA8-4466-87BD-9BD50B3AEE2C}" srcId="{70FD40B1-85D1-4CDB-A231-B6C2906B23E1}" destId="{433E36A3-B4A9-47A6-A209-40611306E34F}" srcOrd="3" destOrd="0" parTransId="{19943063-A12A-4CD2-A7C0-5F1F668B0350}" sibTransId="{060C236D-96B3-4B17-B23C-3DF53C83740B}"/>
    <dgm:cxn modelId="{744CA01F-37BB-4D76-A06D-DD48B59D6818}" type="presOf" srcId="{433E36A3-B4A9-47A6-A209-40611306E34F}" destId="{5CC2F7AD-EA59-4172-9661-5F03DA33065A}" srcOrd="0" destOrd="0" presId="urn:microsoft.com/office/officeart/2005/8/layout/chevron1"/>
    <dgm:cxn modelId="{B070A540-AA84-4986-8C4B-F2FA4D6219C3}" srcId="{70FD40B1-85D1-4CDB-A231-B6C2906B23E1}" destId="{B80C53FB-D403-4BBC-A79C-27C5D187B484}" srcOrd="0" destOrd="0" parTransId="{F54F72AA-2748-4AD2-A774-1AB6F52497A6}" sibTransId="{63D1162B-8777-4BC5-A44F-F4EB7629DC93}"/>
    <dgm:cxn modelId="{F9402B41-FCB2-410D-8C7C-F2A3B8B1CCC8}" type="presOf" srcId="{3187F082-0844-4F93-B0ED-8A0FEF071D68}" destId="{D08AF171-EE79-49C7-B186-E92AAED0E057}" srcOrd="0" destOrd="0" presId="urn:microsoft.com/office/officeart/2005/8/layout/chevron1"/>
    <dgm:cxn modelId="{736C4367-890D-4C65-A5F5-6CD4B0279F7F}" type="presOf" srcId="{B80C53FB-D403-4BBC-A79C-27C5D187B484}" destId="{8255433F-625C-469B-BC53-07B3D9AFE067}" srcOrd="0" destOrd="0" presId="urn:microsoft.com/office/officeart/2005/8/layout/chevron1"/>
    <dgm:cxn modelId="{41CB6D92-2C0F-4661-AE1C-58D193ABC06A}" srcId="{70FD40B1-85D1-4CDB-A231-B6C2906B23E1}" destId="{D4A652D1-19B2-4BD6-A3CC-3E69C2BA542F}" srcOrd="2" destOrd="0" parTransId="{1C791F99-9A93-4D2A-8B7C-28D54B90CBE2}" sibTransId="{C8C3F4FE-27B4-4277-8BC4-BC88BEC06C01}"/>
    <dgm:cxn modelId="{6CA45E96-FB18-48DC-A715-38C59F82131F}" type="presOf" srcId="{0A852BA5-AFBA-4F99-93DD-49374B03E0BC}" destId="{A6DECBE0-58B9-40C4-921B-64720A79FF43}" srcOrd="0" destOrd="0" presId="urn:microsoft.com/office/officeart/2005/8/layout/chevron1"/>
    <dgm:cxn modelId="{98283DA2-DEC3-4C99-94C9-B8BA003AD7E3}" srcId="{B80C53FB-D403-4BBC-A79C-27C5D187B484}" destId="{0A852BA5-AFBA-4F99-93DD-49374B03E0BC}" srcOrd="0" destOrd="0" parTransId="{B5592317-A6D2-4BB3-9323-DED7B782D4C7}" sibTransId="{88A56C77-8148-483F-85D7-152E785B913C}"/>
    <dgm:cxn modelId="{AA2586AB-A8D7-466A-9421-2B56108AE28C}" srcId="{70FD40B1-85D1-4CDB-A231-B6C2906B23E1}" destId="{A7799DBA-3953-47F6-B960-B21F8EA2C14D}" srcOrd="1" destOrd="0" parTransId="{41705FC9-0E5A-4845-84DA-BFC72BC299EF}" sibTransId="{7F2623D4-6A73-4594-A74B-AB57623C6336}"/>
    <dgm:cxn modelId="{3686EBAE-4ED3-4E90-B5A8-FFFC9E045643}" srcId="{A7799DBA-3953-47F6-B960-B21F8EA2C14D}" destId="{B589DC7A-81CE-4616-AE1D-4715289EDE47}" srcOrd="0" destOrd="0" parTransId="{2EECBD90-7304-4487-9573-CCB4F61B23EC}" sibTransId="{A33B7923-2D0F-49BE-BD4B-2D54080D202B}"/>
    <dgm:cxn modelId="{C5569ABF-BA44-4DD8-A064-17FB636C7F51}" type="presOf" srcId="{D4A652D1-19B2-4BD6-A3CC-3E69C2BA542F}" destId="{60617C66-D5DC-4550-95E4-F89EE3742B40}" srcOrd="0" destOrd="0" presId="urn:microsoft.com/office/officeart/2005/8/layout/chevron1"/>
    <dgm:cxn modelId="{B82ABFCC-1CEF-48F3-AF58-DA75868CB803}" type="presOf" srcId="{BDC069E6-1CFF-4BA1-BAA2-A36C67FB8A8F}" destId="{D10126C5-B550-4816-A87D-500C4E543C6D}" srcOrd="0" destOrd="0" presId="urn:microsoft.com/office/officeart/2005/8/layout/chevron1"/>
    <dgm:cxn modelId="{AE18F2EC-245D-49B0-952D-68A4D4BFAB8A}" type="presOf" srcId="{A7799DBA-3953-47F6-B960-B21F8EA2C14D}" destId="{6912F861-1C99-4ED8-A80A-B0B72E5D547C}" srcOrd="0" destOrd="0" presId="urn:microsoft.com/office/officeart/2005/8/layout/chevron1"/>
    <dgm:cxn modelId="{E75665EE-CDCE-4B0B-B7C8-BC29D604D9C3}" srcId="{D4A652D1-19B2-4BD6-A3CC-3E69C2BA542F}" destId="{BDC069E6-1CFF-4BA1-BAA2-A36C67FB8A8F}" srcOrd="0" destOrd="0" parTransId="{8657D808-C370-443B-A2C9-848A52CF6BF8}" sibTransId="{0C043883-7329-462B-861C-E787E8CE2781}"/>
    <dgm:cxn modelId="{E082B5EF-9C41-4E80-BDCD-D0B2A0CF6C79}" type="presOf" srcId="{70FD40B1-85D1-4CDB-A231-B6C2906B23E1}" destId="{278BE5CE-091B-4151-944C-8E9A5F25B753}" srcOrd="0" destOrd="0" presId="urn:microsoft.com/office/officeart/2005/8/layout/chevron1"/>
    <dgm:cxn modelId="{71496DF4-DC94-44ED-9A08-D916EAB648BF}" type="presOf" srcId="{B589DC7A-81CE-4616-AE1D-4715289EDE47}" destId="{79378B34-4B61-45D5-B874-7C54747A7D65}" srcOrd="0" destOrd="0" presId="urn:microsoft.com/office/officeart/2005/8/layout/chevron1"/>
    <dgm:cxn modelId="{AA3BFFD8-F340-4B7F-942E-B27E0B9D2F8E}" type="presParOf" srcId="{278BE5CE-091B-4151-944C-8E9A5F25B753}" destId="{A8A61510-14FB-45C4-974E-A0971E72DBC1}" srcOrd="0" destOrd="0" presId="urn:microsoft.com/office/officeart/2005/8/layout/chevron1"/>
    <dgm:cxn modelId="{57D16398-C424-48FA-A0F2-6A03558381D7}" type="presParOf" srcId="{A8A61510-14FB-45C4-974E-A0971E72DBC1}" destId="{8255433F-625C-469B-BC53-07B3D9AFE067}" srcOrd="0" destOrd="0" presId="urn:microsoft.com/office/officeart/2005/8/layout/chevron1"/>
    <dgm:cxn modelId="{7558EFFD-9FDA-477A-A6FC-75D49028C697}" type="presParOf" srcId="{A8A61510-14FB-45C4-974E-A0971E72DBC1}" destId="{A6DECBE0-58B9-40C4-921B-64720A79FF43}" srcOrd="1" destOrd="0" presId="urn:microsoft.com/office/officeart/2005/8/layout/chevron1"/>
    <dgm:cxn modelId="{E096DE76-A6BD-4FC3-AD65-089C9737917A}" type="presParOf" srcId="{278BE5CE-091B-4151-944C-8E9A5F25B753}" destId="{C9858C07-D529-4CA1-B2ED-E0F56519BC9D}" srcOrd="1" destOrd="0" presId="urn:microsoft.com/office/officeart/2005/8/layout/chevron1"/>
    <dgm:cxn modelId="{043B3595-2B23-4FAA-99A8-64E570280770}" type="presParOf" srcId="{278BE5CE-091B-4151-944C-8E9A5F25B753}" destId="{7B5A076C-E786-40A4-A729-7D6C03441402}" srcOrd="2" destOrd="0" presId="urn:microsoft.com/office/officeart/2005/8/layout/chevron1"/>
    <dgm:cxn modelId="{017AF4AD-DBF2-4DA3-BC48-90817FCDF5EA}" type="presParOf" srcId="{7B5A076C-E786-40A4-A729-7D6C03441402}" destId="{6912F861-1C99-4ED8-A80A-B0B72E5D547C}" srcOrd="0" destOrd="0" presId="urn:microsoft.com/office/officeart/2005/8/layout/chevron1"/>
    <dgm:cxn modelId="{D24B0A64-4E9A-4FC0-A8F4-1654EA5B0B6D}" type="presParOf" srcId="{7B5A076C-E786-40A4-A729-7D6C03441402}" destId="{79378B34-4B61-45D5-B874-7C54747A7D65}" srcOrd="1" destOrd="0" presId="urn:microsoft.com/office/officeart/2005/8/layout/chevron1"/>
    <dgm:cxn modelId="{9C119E41-E1B4-477C-AE05-338E4136266C}" type="presParOf" srcId="{278BE5CE-091B-4151-944C-8E9A5F25B753}" destId="{29CEC11F-AE5B-4A20-8DBD-A57199631178}" srcOrd="3" destOrd="0" presId="urn:microsoft.com/office/officeart/2005/8/layout/chevron1"/>
    <dgm:cxn modelId="{043305A4-18DA-4AE7-9F6A-BAEC8877A784}" type="presParOf" srcId="{278BE5CE-091B-4151-944C-8E9A5F25B753}" destId="{694D8062-7259-4856-AEDD-2C8978CFB347}" srcOrd="4" destOrd="0" presId="urn:microsoft.com/office/officeart/2005/8/layout/chevron1"/>
    <dgm:cxn modelId="{465D1BF4-23F7-4AE0-B94F-F5DA3AF1FC2D}" type="presParOf" srcId="{694D8062-7259-4856-AEDD-2C8978CFB347}" destId="{60617C66-D5DC-4550-95E4-F89EE3742B40}" srcOrd="0" destOrd="0" presId="urn:microsoft.com/office/officeart/2005/8/layout/chevron1"/>
    <dgm:cxn modelId="{5280C0FF-00E8-4094-B139-DD6C8B691921}" type="presParOf" srcId="{694D8062-7259-4856-AEDD-2C8978CFB347}" destId="{D10126C5-B550-4816-A87D-500C4E543C6D}" srcOrd="1" destOrd="0" presId="urn:microsoft.com/office/officeart/2005/8/layout/chevron1"/>
    <dgm:cxn modelId="{C736783B-B43B-4350-BDD0-E49E93A6A393}" type="presParOf" srcId="{278BE5CE-091B-4151-944C-8E9A5F25B753}" destId="{E17C7B67-E2B5-49C9-A2E2-13740B12D1DF}" srcOrd="5" destOrd="0" presId="urn:microsoft.com/office/officeart/2005/8/layout/chevron1"/>
    <dgm:cxn modelId="{8AD4CAEA-7803-42C6-B820-C472A49D57E1}" type="presParOf" srcId="{278BE5CE-091B-4151-944C-8E9A5F25B753}" destId="{4150C9AA-960A-477F-A204-7C8B20A8BD8C}" srcOrd="6" destOrd="0" presId="urn:microsoft.com/office/officeart/2005/8/layout/chevron1"/>
    <dgm:cxn modelId="{D0049945-3FA7-408C-AB2C-938312114BDB}" type="presParOf" srcId="{4150C9AA-960A-477F-A204-7C8B20A8BD8C}" destId="{5CC2F7AD-EA59-4172-9661-5F03DA33065A}" srcOrd="0" destOrd="0" presId="urn:microsoft.com/office/officeart/2005/8/layout/chevron1"/>
    <dgm:cxn modelId="{6FB90146-757C-4726-9C36-8B946C257425}" type="presParOf" srcId="{4150C9AA-960A-477F-A204-7C8B20A8BD8C}" destId="{D08AF171-EE79-49C7-B186-E92AAED0E05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2B1171-E3E3-48D6-9A45-1521436E51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DF8965-FD7C-4BEB-9430-EC9639EFBA4F}">
      <dgm:prSet/>
      <dgm:spPr/>
      <dgm:t>
        <a:bodyPr/>
        <a:lstStyle/>
        <a:p>
          <a:r>
            <a:rPr lang="en-US"/>
            <a:t>Permite presentar tablas similares a las que provee spss</a:t>
          </a:r>
        </a:p>
      </dgm:t>
    </dgm:pt>
    <dgm:pt modelId="{B48A2AC8-E5DB-4992-8683-27090C0DE718}" type="parTrans" cxnId="{1DB6A753-AEB2-4158-B879-F2179D47DA17}">
      <dgm:prSet/>
      <dgm:spPr/>
      <dgm:t>
        <a:bodyPr/>
        <a:lstStyle/>
        <a:p>
          <a:endParaRPr lang="en-US"/>
        </a:p>
      </dgm:t>
    </dgm:pt>
    <dgm:pt modelId="{122E45EB-B0BB-4170-B3DF-FCF2E122C009}" type="sibTrans" cxnId="{1DB6A753-AEB2-4158-B879-F2179D47DA17}">
      <dgm:prSet/>
      <dgm:spPr/>
      <dgm:t>
        <a:bodyPr/>
        <a:lstStyle/>
        <a:p>
          <a:endParaRPr lang="en-US"/>
        </a:p>
      </dgm:t>
    </dgm:pt>
    <dgm:pt modelId="{C8FCB65D-9348-4447-A9BE-337519340BD4}">
      <dgm:prSet/>
      <dgm:spPr/>
      <dgm:t>
        <a:bodyPr/>
        <a:lstStyle/>
        <a:p>
          <a:r>
            <a:rPr lang="es-ES"/>
            <a:t>Permite agregar etiquetas a las variables</a:t>
          </a:r>
          <a:endParaRPr lang="en-US"/>
        </a:p>
      </dgm:t>
    </dgm:pt>
    <dgm:pt modelId="{2A2CE259-CF36-459E-8662-036346AC51B1}" type="parTrans" cxnId="{14B2BC6A-F3E5-49A6-8C36-94DD3E261C74}">
      <dgm:prSet/>
      <dgm:spPr/>
      <dgm:t>
        <a:bodyPr/>
        <a:lstStyle/>
        <a:p>
          <a:endParaRPr lang="en-US"/>
        </a:p>
      </dgm:t>
    </dgm:pt>
    <dgm:pt modelId="{BC33F0F8-10BD-48D1-9B71-B8B8180DA46D}" type="sibTrans" cxnId="{14B2BC6A-F3E5-49A6-8C36-94DD3E261C74}">
      <dgm:prSet/>
      <dgm:spPr/>
      <dgm:t>
        <a:bodyPr/>
        <a:lstStyle/>
        <a:p>
          <a:endParaRPr lang="en-US"/>
        </a:p>
      </dgm:t>
    </dgm:pt>
    <dgm:pt modelId="{7000A6F9-2640-4092-A368-1252223D048E}">
      <dgm:prSet/>
      <dgm:spPr/>
      <dgm:t>
        <a:bodyPr/>
        <a:lstStyle/>
        <a:p>
          <a:r>
            <a:rPr lang="es-ES"/>
            <a:t>Permite agregar etiquetas a las modalidades de una variable</a:t>
          </a:r>
          <a:endParaRPr lang="en-US"/>
        </a:p>
      </dgm:t>
    </dgm:pt>
    <dgm:pt modelId="{4AB2690A-94E4-4B8B-AD2B-04F86360E4A9}" type="parTrans" cxnId="{DB41B963-1266-4AAA-BE0F-D4AEF00AD200}">
      <dgm:prSet/>
      <dgm:spPr/>
      <dgm:t>
        <a:bodyPr/>
        <a:lstStyle/>
        <a:p>
          <a:endParaRPr lang="en-US"/>
        </a:p>
      </dgm:t>
    </dgm:pt>
    <dgm:pt modelId="{F02ED2CF-B749-4CF0-A0BA-5A4772D0AE79}" type="sibTrans" cxnId="{DB41B963-1266-4AAA-BE0F-D4AEF00AD200}">
      <dgm:prSet/>
      <dgm:spPr/>
      <dgm:t>
        <a:bodyPr/>
        <a:lstStyle/>
        <a:p>
          <a:endParaRPr lang="en-US"/>
        </a:p>
      </dgm:t>
    </dgm:pt>
    <dgm:pt modelId="{137E58AB-5F9B-4511-A634-048ACB703858}" type="pres">
      <dgm:prSet presAssocID="{022B1171-E3E3-48D6-9A45-1521436E51A6}" presName="root" presStyleCnt="0">
        <dgm:presLayoutVars>
          <dgm:dir/>
          <dgm:resizeHandles val="exact"/>
        </dgm:presLayoutVars>
      </dgm:prSet>
      <dgm:spPr/>
    </dgm:pt>
    <dgm:pt modelId="{801F1481-379B-4726-92ED-87880257ED3B}" type="pres">
      <dgm:prSet presAssocID="{C4DF8965-FD7C-4BEB-9430-EC9639EFBA4F}" presName="compNode" presStyleCnt="0"/>
      <dgm:spPr/>
    </dgm:pt>
    <dgm:pt modelId="{717C13EA-4C2A-4E34-858E-A780C42127AA}" type="pres">
      <dgm:prSet presAssocID="{C4DF8965-FD7C-4BEB-9430-EC9639EFBA4F}" presName="bgRect" presStyleLbl="bgShp" presStyleIdx="0" presStyleCnt="3"/>
      <dgm:spPr/>
    </dgm:pt>
    <dgm:pt modelId="{BCC2A3D6-7248-48DB-909A-85B201E8128C}" type="pres">
      <dgm:prSet presAssocID="{C4DF8965-FD7C-4BEB-9430-EC9639EFBA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BAD549B-1A6A-414D-9275-FFE3828B2074}" type="pres">
      <dgm:prSet presAssocID="{C4DF8965-FD7C-4BEB-9430-EC9639EFBA4F}" presName="spaceRect" presStyleCnt="0"/>
      <dgm:spPr/>
    </dgm:pt>
    <dgm:pt modelId="{C5508B64-0BB3-4BBB-B6EB-AE2206DD8831}" type="pres">
      <dgm:prSet presAssocID="{C4DF8965-FD7C-4BEB-9430-EC9639EFBA4F}" presName="parTx" presStyleLbl="revTx" presStyleIdx="0" presStyleCnt="3">
        <dgm:presLayoutVars>
          <dgm:chMax val="0"/>
          <dgm:chPref val="0"/>
        </dgm:presLayoutVars>
      </dgm:prSet>
      <dgm:spPr/>
    </dgm:pt>
    <dgm:pt modelId="{BC392C20-E85A-4CED-B92F-2B07CBFEA3C0}" type="pres">
      <dgm:prSet presAssocID="{122E45EB-B0BB-4170-B3DF-FCF2E122C009}" presName="sibTrans" presStyleCnt="0"/>
      <dgm:spPr/>
    </dgm:pt>
    <dgm:pt modelId="{4E59C3BE-EC77-410C-90EC-2603AAF8C65C}" type="pres">
      <dgm:prSet presAssocID="{C8FCB65D-9348-4447-A9BE-337519340BD4}" presName="compNode" presStyleCnt="0"/>
      <dgm:spPr/>
    </dgm:pt>
    <dgm:pt modelId="{AA3BFF66-6202-402B-A9B1-98AC8B4F0627}" type="pres">
      <dgm:prSet presAssocID="{C8FCB65D-9348-4447-A9BE-337519340BD4}" presName="bgRect" presStyleLbl="bgShp" presStyleIdx="1" presStyleCnt="3"/>
      <dgm:spPr/>
    </dgm:pt>
    <dgm:pt modelId="{7D634976-2819-4C55-AFB2-E28659464295}" type="pres">
      <dgm:prSet presAssocID="{C8FCB65D-9348-4447-A9BE-337519340B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0FB67936-90B2-4DD0-90F8-BCA9EFF516B2}" type="pres">
      <dgm:prSet presAssocID="{C8FCB65D-9348-4447-A9BE-337519340BD4}" presName="spaceRect" presStyleCnt="0"/>
      <dgm:spPr/>
    </dgm:pt>
    <dgm:pt modelId="{766F0A3E-1004-4C25-9CFE-FBD6E157E472}" type="pres">
      <dgm:prSet presAssocID="{C8FCB65D-9348-4447-A9BE-337519340BD4}" presName="parTx" presStyleLbl="revTx" presStyleIdx="1" presStyleCnt="3">
        <dgm:presLayoutVars>
          <dgm:chMax val="0"/>
          <dgm:chPref val="0"/>
        </dgm:presLayoutVars>
      </dgm:prSet>
      <dgm:spPr/>
    </dgm:pt>
    <dgm:pt modelId="{53480BC8-02BA-485D-9A64-46E47AD2D680}" type="pres">
      <dgm:prSet presAssocID="{BC33F0F8-10BD-48D1-9B71-B8B8180DA46D}" presName="sibTrans" presStyleCnt="0"/>
      <dgm:spPr/>
    </dgm:pt>
    <dgm:pt modelId="{F9440207-5C37-45CD-B997-1BC13C436E46}" type="pres">
      <dgm:prSet presAssocID="{7000A6F9-2640-4092-A368-1252223D048E}" presName="compNode" presStyleCnt="0"/>
      <dgm:spPr/>
    </dgm:pt>
    <dgm:pt modelId="{8F26E753-E973-4E8B-B89E-E280A1438A92}" type="pres">
      <dgm:prSet presAssocID="{7000A6F9-2640-4092-A368-1252223D048E}" presName="bgRect" presStyleLbl="bgShp" presStyleIdx="2" presStyleCnt="3"/>
      <dgm:spPr/>
    </dgm:pt>
    <dgm:pt modelId="{E4A9C90A-382F-4C3E-8F80-AAEAE0EF5D48}" type="pres">
      <dgm:prSet presAssocID="{7000A6F9-2640-4092-A368-1252223D04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los discográfico"/>
        </a:ext>
      </dgm:extLst>
    </dgm:pt>
    <dgm:pt modelId="{148FDE6F-B095-42A1-88B4-DBAAADA92824}" type="pres">
      <dgm:prSet presAssocID="{7000A6F9-2640-4092-A368-1252223D048E}" presName="spaceRect" presStyleCnt="0"/>
      <dgm:spPr/>
    </dgm:pt>
    <dgm:pt modelId="{7C33AB2C-B08A-49A1-AE21-965862773859}" type="pres">
      <dgm:prSet presAssocID="{7000A6F9-2640-4092-A368-1252223D04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AEAB0F-482D-4540-B878-FEC6F08B49AE}" type="presOf" srcId="{7000A6F9-2640-4092-A368-1252223D048E}" destId="{7C33AB2C-B08A-49A1-AE21-965862773859}" srcOrd="0" destOrd="0" presId="urn:microsoft.com/office/officeart/2018/2/layout/IconVerticalSolidList"/>
    <dgm:cxn modelId="{4D3AE524-CBDD-457C-91EF-273B6F4E10AD}" type="presOf" srcId="{022B1171-E3E3-48D6-9A45-1521436E51A6}" destId="{137E58AB-5F9B-4511-A634-048ACB703858}" srcOrd="0" destOrd="0" presId="urn:microsoft.com/office/officeart/2018/2/layout/IconVerticalSolidList"/>
    <dgm:cxn modelId="{DB41B963-1266-4AAA-BE0F-D4AEF00AD200}" srcId="{022B1171-E3E3-48D6-9A45-1521436E51A6}" destId="{7000A6F9-2640-4092-A368-1252223D048E}" srcOrd="2" destOrd="0" parTransId="{4AB2690A-94E4-4B8B-AD2B-04F86360E4A9}" sibTransId="{F02ED2CF-B749-4CF0-A0BA-5A4772D0AE79}"/>
    <dgm:cxn modelId="{14B2BC6A-F3E5-49A6-8C36-94DD3E261C74}" srcId="{022B1171-E3E3-48D6-9A45-1521436E51A6}" destId="{C8FCB65D-9348-4447-A9BE-337519340BD4}" srcOrd="1" destOrd="0" parTransId="{2A2CE259-CF36-459E-8662-036346AC51B1}" sibTransId="{BC33F0F8-10BD-48D1-9B71-B8B8180DA46D}"/>
    <dgm:cxn modelId="{1DB6A753-AEB2-4158-B879-F2179D47DA17}" srcId="{022B1171-E3E3-48D6-9A45-1521436E51A6}" destId="{C4DF8965-FD7C-4BEB-9430-EC9639EFBA4F}" srcOrd="0" destOrd="0" parTransId="{B48A2AC8-E5DB-4992-8683-27090C0DE718}" sibTransId="{122E45EB-B0BB-4170-B3DF-FCF2E122C009}"/>
    <dgm:cxn modelId="{2382DC58-31A5-4DF7-A063-4EC03AF59A30}" type="presOf" srcId="{C8FCB65D-9348-4447-A9BE-337519340BD4}" destId="{766F0A3E-1004-4C25-9CFE-FBD6E157E472}" srcOrd="0" destOrd="0" presId="urn:microsoft.com/office/officeart/2018/2/layout/IconVerticalSolidList"/>
    <dgm:cxn modelId="{E25C9FE4-8CF5-4D97-920F-91B85F8E051A}" type="presOf" srcId="{C4DF8965-FD7C-4BEB-9430-EC9639EFBA4F}" destId="{C5508B64-0BB3-4BBB-B6EB-AE2206DD8831}" srcOrd="0" destOrd="0" presId="urn:microsoft.com/office/officeart/2018/2/layout/IconVerticalSolidList"/>
    <dgm:cxn modelId="{DACE0197-4C16-486A-854C-4F0552FC280C}" type="presParOf" srcId="{137E58AB-5F9B-4511-A634-048ACB703858}" destId="{801F1481-379B-4726-92ED-87880257ED3B}" srcOrd="0" destOrd="0" presId="urn:microsoft.com/office/officeart/2018/2/layout/IconVerticalSolidList"/>
    <dgm:cxn modelId="{94B4A5A4-946D-4BA3-B614-96116E09E427}" type="presParOf" srcId="{801F1481-379B-4726-92ED-87880257ED3B}" destId="{717C13EA-4C2A-4E34-858E-A780C42127AA}" srcOrd="0" destOrd="0" presId="urn:microsoft.com/office/officeart/2018/2/layout/IconVerticalSolidList"/>
    <dgm:cxn modelId="{3ECE02C4-2DF1-4F12-8FF0-09534FF72E33}" type="presParOf" srcId="{801F1481-379B-4726-92ED-87880257ED3B}" destId="{BCC2A3D6-7248-48DB-909A-85B201E8128C}" srcOrd="1" destOrd="0" presId="urn:microsoft.com/office/officeart/2018/2/layout/IconVerticalSolidList"/>
    <dgm:cxn modelId="{17285ED1-894A-42FA-8098-1A2B69AA3D56}" type="presParOf" srcId="{801F1481-379B-4726-92ED-87880257ED3B}" destId="{5BAD549B-1A6A-414D-9275-FFE3828B2074}" srcOrd="2" destOrd="0" presId="urn:microsoft.com/office/officeart/2018/2/layout/IconVerticalSolidList"/>
    <dgm:cxn modelId="{054B0290-3DAD-4CC5-BD31-BEDE369C9461}" type="presParOf" srcId="{801F1481-379B-4726-92ED-87880257ED3B}" destId="{C5508B64-0BB3-4BBB-B6EB-AE2206DD8831}" srcOrd="3" destOrd="0" presId="urn:microsoft.com/office/officeart/2018/2/layout/IconVerticalSolidList"/>
    <dgm:cxn modelId="{71FB90C4-CC0E-4BAA-A731-3CECD4ED31E3}" type="presParOf" srcId="{137E58AB-5F9B-4511-A634-048ACB703858}" destId="{BC392C20-E85A-4CED-B92F-2B07CBFEA3C0}" srcOrd="1" destOrd="0" presId="urn:microsoft.com/office/officeart/2018/2/layout/IconVerticalSolidList"/>
    <dgm:cxn modelId="{01485D8E-3014-44A2-B467-0C8BE686DD5A}" type="presParOf" srcId="{137E58AB-5F9B-4511-A634-048ACB703858}" destId="{4E59C3BE-EC77-410C-90EC-2603AAF8C65C}" srcOrd="2" destOrd="0" presId="urn:microsoft.com/office/officeart/2018/2/layout/IconVerticalSolidList"/>
    <dgm:cxn modelId="{46CF01FA-3E74-4069-BBB2-F923C4E04D62}" type="presParOf" srcId="{4E59C3BE-EC77-410C-90EC-2603AAF8C65C}" destId="{AA3BFF66-6202-402B-A9B1-98AC8B4F0627}" srcOrd="0" destOrd="0" presId="urn:microsoft.com/office/officeart/2018/2/layout/IconVerticalSolidList"/>
    <dgm:cxn modelId="{D9AB7EC1-0517-4187-A753-0E690EC23925}" type="presParOf" srcId="{4E59C3BE-EC77-410C-90EC-2603AAF8C65C}" destId="{7D634976-2819-4C55-AFB2-E28659464295}" srcOrd="1" destOrd="0" presId="urn:microsoft.com/office/officeart/2018/2/layout/IconVerticalSolidList"/>
    <dgm:cxn modelId="{9125CF4D-FF4C-46E0-AE48-E7CB9F5930E3}" type="presParOf" srcId="{4E59C3BE-EC77-410C-90EC-2603AAF8C65C}" destId="{0FB67936-90B2-4DD0-90F8-BCA9EFF516B2}" srcOrd="2" destOrd="0" presId="urn:microsoft.com/office/officeart/2018/2/layout/IconVerticalSolidList"/>
    <dgm:cxn modelId="{83F26DE8-83F0-4BA0-AD45-A2F36FC9FD36}" type="presParOf" srcId="{4E59C3BE-EC77-410C-90EC-2603AAF8C65C}" destId="{766F0A3E-1004-4C25-9CFE-FBD6E157E472}" srcOrd="3" destOrd="0" presId="urn:microsoft.com/office/officeart/2018/2/layout/IconVerticalSolidList"/>
    <dgm:cxn modelId="{4276E034-3C81-4A08-89D0-25DCE9E46CCB}" type="presParOf" srcId="{137E58AB-5F9B-4511-A634-048ACB703858}" destId="{53480BC8-02BA-485D-9A64-46E47AD2D680}" srcOrd="3" destOrd="0" presId="urn:microsoft.com/office/officeart/2018/2/layout/IconVerticalSolidList"/>
    <dgm:cxn modelId="{70765A80-ADBF-4225-A131-26DB5120556B}" type="presParOf" srcId="{137E58AB-5F9B-4511-A634-048ACB703858}" destId="{F9440207-5C37-45CD-B997-1BC13C436E46}" srcOrd="4" destOrd="0" presId="urn:microsoft.com/office/officeart/2018/2/layout/IconVerticalSolidList"/>
    <dgm:cxn modelId="{AD0A1FBC-419C-4C16-A987-AE1BEB5BE2F6}" type="presParOf" srcId="{F9440207-5C37-45CD-B997-1BC13C436E46}" destId="{8F26E753-E973-4E8B-B89E-E280A1438A92}" srcOrd="0" destOrd="0" presId="urn:microsoft.com/office/officeart/2018/2/layout/IconVerticalSolidList"/>
    <dgm:cxn modelId="{88734500-4730-4073-910F-6BA06EBF16B5}" type="presParOf" srcId="{F9440207-5C37-45CD-B997-1BC13C436E46}" destId="{E4A9C90A-382F-4C3E-8F80-AAEAE0EF5D48}" srcOrd="1" destOrd="0" presId="urn:microsoft.com/office/officeart/2018/2/layout/IconVerticalSolidList"/>
    <dgm:cxn modelId="{E1DED468-D741-4163-9A12-C8222329C8E7}" type="presParOf" srcId="{F9440207-5C37-45CD-B997-1BC13C436E46}" destId="{148FDE6F-B095-42A1-88B4-DBAAADA92824}" srcOrd="2" destOrd="0" presId="urn:microsoft.com/office/officeart/2018/2/layout/IconVerticalSolidList"/>
    <dgm:cxn modelId="{7E1A18C8-26B7-45E9-BDF7-4FCAD462759B}" type="presParOf" srcId="{F9440207-5C37-45CD-B997-1BC13C436E46}" destId="{7C33AB2C-B08A-49A1-AE21-9658627738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5B2AD-FEFF-4D69-B7AE-70757E5BBE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B68D8D-4896-4A7D-9048-2509ABF1DC31}">
      <dgm:prSet/>
      <dgm:spPr/>
      <dgm:t>
        <a:bodyPr/>
        <a:lstStyle/>
        <a:p>
          <a:r>
            <a:rPr lang="es-ES"/>
            <a:t>Es una tabla de frecuencias producida por los cruces de dos variables </a:t>
          </a:r>
          <a:endParaRPr lang="en-US"/>
        </a:p>
      </dgm:t>
    </dgm:pt>
    <dgm:pt modelId="{E4BDC36D-A8D6-4791-A837-65B706178618}" type="parTrans" cxnId="{C912EE81-52C3-4A72-8A3A-DCD2B5BEF43C}">
      <dgm:prSet/>
      <dgm:spPr/>
      <dgm:t>
        <a:bodyPr/>
        <a:lstStyle/>
        <a:p>
          <a:endParaRPr lang="en-US"/>
        </a:p>
      </dgm:t>
    </dgm:pt>
    <dgm:pt modelId="{439B0AC2-209D-4A84-9278-FD1982028319}" type="sibTrans" cxnId="{C912EE81-52C3-4A72-8A3A-DCD2B5BEF43C}">
      <dgm:prSet/>
      <dgm:spPr/>
      <dgm:t>
        <a:bodyPr/>
        <a:lstStyle/>
        <a:p>
          <a:endParaRPr lang="en-US"/>
        </a:p>
      </dgm:t>
    </dgm:pt>
    <dgm:pt modelId="{10F6E2B7-41AB-4476-9AD4-6E43BF8FCAA8}">
      <dgm:prSet/>
      <dgm:spPr/>
      <dgm:t>
        <a:bodyPr/>
        <a:lstStyle/>
        <a:p>
          <a:r>
            <a:rPr lang="es-ES"/>
            <a:t>Contiene, en cada casilla, el conteo del número de casos en cada una de las combinaciones de valores de ambas variables. </a:t>
          </a:r>
          <a:endParaRPr lang="en-US"/>
        </a:p>
      </dgm:t>
    </dgm:pt>
    <dgm:pt modelId="{92CEE5EE-AE02-49DA-A481-C5C57DC0DA21}" type="parTrans" cxnId="{4AD5971A-3698-4EAB-9206-FEB4FC2F6D52}">
      <dgm:prSet/>
      <dgm:spPr/>
      <dgm:t>
        <a:bodyPr/>
        <a:lstStyle/>
        <a:p>
          <a:endParaRPr lang="en-US"/>
        </a:p>
      </dgm:t>
    </dgm:pt>
    <dgm:pt modelId="{38CC3ADA-DD08-44C1-8C57-29FEAD29A501}" type="sibTrans" cxnId="{4AD5971A-3698-4EAB-9206-FEB4FC2F6D52}">
      <dgm:prSet/>
      <dgm:spPr/>
      <dgm:t>
        <a:bodyPr/>
        <a:lstStyle/>
        <a:p>
          <a:endParaRPr lang="en-US"/>
        </a:p>
      </dgm:t>
    </dgm:pt>
    <dgm:pt modelId="{79C4C126-8BB1-478B-B25D-A4CA0581F9C6}">
      <dgm:prSet/>
      <dgm:spPr/>
      <dgm:t>
        <a:bodyPr/>
        <a:lstStyle/>
        <a:p>
          <a:r>
            <a:rPr lang="es-ES"/>
            <a:t>Además, se muestran los totales verticales (por columnas) en la parte inferior, y los totales horizontales (por filas), en el lado derecho. Estas, por aparecer en los márgenes, se denominan frecuencias marginales. </a:t>
          </a:r>
          <a:endParaRPr lang="en-US"/>
        </a:p>
      </dgm:t>
    </dgm:pt>
    <dgm:pt modelId="{FE5A3FA1-3E97-41DA-A568-CE0382C4B62B}" type="parTrans" cxnId="{22AA1134-71CD-4312-B9A8-B689E3E97C32}">
      <dgm:prSet/>
      <dgm:spPr/>
      <dgm:t>
        <a:bodyPr/>
        <a:lstStyle/>
        <a:p>
          <a:endParaRPr lang="en-US"/>
        </a:p>
      </dgm:t>
    </dgm:pt>
    <dgm:pt modelId="{53443025-4E48-441D-9D86-F7801FDEE44C}" type="sibTrans" cxnId="{22AA1134-71CD-4312-B9A8-B689E3E97C32}">
      <dgm:prSet/>
      <dgm:spPr/>
      <dgm:t>
        <a:bodyPr/>
        <a:lstStyle/>
        <a:p>
          <a:endParaRPr lang="en-US"/>
        </a:p>
      </dgm:t>
    </dgm:pt>
    <dgm:pt modelId="{D086893A-7397-453C-B8F6-B6F8F3632873}">
      <dgm:prSet/>
      <dgm:spPr/>
      <dgm:t>
        <a:bodyPr/>
        <a:lstStyle/>
        <a:p>
          <a:r>
            <a:rPr lang="es-ES"/>
            <a:t>En el extremo inferior derecho, se muestra el total de casos, N, que corresponde a la suma de las frecuencias marginales fila, o a la suma de las frecuencias columna, que son iguales.</a:t>
          </a:r>
          <a:endParaRPr lang="en-US"/>
        </a:p>
      </dgm:t>
    </dgm:pt>
    <dgm:pt modelId="{12CA28E6-4B52-4AE1-A43A-7E8709B27D1C}" type="parTrans" cxnId="{F7BDF3D7-52B1-44F1-A849-2897D80CF639}">
      <dgm:prSet/>
      <dgm:spPr/>
      <dgm:t>
        <a:bodyPr/>
        <a:lstStyle/>
        <a:p>
          <a:endParaRPr lang="en-US"/>
        </a:p>
      </dgm:t>
    </dgm:pt>
    <dgm:pt modelId="{405195D7-901A-468B-87BD-7E12D9B6ABC9}" type="sibTrans" cxnId="{F7BDF3D7-52B1-44F1-A849-2897D80CF639}">
      <dgm:prSet/>
      <dgm:spPr/>
      <dgm:t>
        <a:bodyPr/>
        <a:lstStyle/>
        <a:p>
          <a:endParaRPr lang="en-US"/>
        </a:p>
      </dgm:t>
    </dgm:pt>
    <dgm:pt modelId="{92EDB688-55D0-4365-83CF-D9E87F5145DE}" type="pres">
      <dgm:prSet presAssocID="{4CF5B2AD-FEFF-4D69-B7AE-70757E5BBEA0}" presName="root" presStyleCnt="0">
        <dgm:presLayoutVars>
          <dgm:dir/>
          <dgm:resizeHandles val="exact"/>
        </dgm:presLayoutVars>
      </dgm:prSet>
      <dgm:spPr/>
    </dgm:pt>
    <dgm:pt modelId="{3848E114-B0FB-4DFD-9583-EDA2B392265E}" type="pres">
      <dgm:prSet presAssocID="{A6B68D8D-4896-4A7D-9048-2509ABF1DC31}" presName="compNode" presStyleCnt="0"/>
      <dgm:spPr/>
    </dgm:pt>
    <dgm:pt modelId="{F43F257A-42DB-4043-B6A3-688B3E5370E9}" type="pres">
      <dgm:prSet presAssocID="{A6B68D8D-4896-4A7D-9048-2509ABF1DC31}" presName="bgRect" presStyleLbl="bgShp" presStyleIdx="0" presStyleCnt="4"/>
      <dgm:spPr/>
    </dgm:pt>
    <dgm:pt modelId="{2FED1960-9B51-4C42-9FC5-FC17CCE303B9}" type="pres">
      <dgm:prSet presAssocID="{A6B68D8D-4896-4A7D-9048-2509ABF1DC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a"/>
        </a:ext>
      </dgm:extLst>
    </dgm:pt>
    <dgm:pt modelId="{1BE5BFC6-A4BA-46D0-BC3F-FDAC4F9BA792}" type="pres">
      <dgm:prSet presAssocID="{A6B68D8D-4896-4A7D-9048-2509ABF1DC31}" presName="spaceRect" presStyleCnt="0"/>
      <dgm:spPr/>
    </dgm:pt>
    <dgm:pt modelId="{DB0C3FB3-51FF-4423-B6F1-434A6A431541}" type="pres">
      <dgm:prSet presAssocID="{A6B68D8D-4896-4A7D-9048-2509ABF1DC31}" presName="parTx" presStyleLbl="revTx" presStyleIdx="0" presStyleCnt="4">
        <dgm:presLayoutVars>
          <dgm:chMax val="0"/>
          <dgm:chPref val="0"/>
        </dgm:presLayoutVars>
      </dgm:prSet>
      <dgm:spPr/>
    </dgm:pt>
    <dgm:pt modelId="{87E7729A-A422-4B41-9979-54A5F6BCA9D9}" type="pres">
      <dgm:prSet presAssocID="{439B0AC2-209D-4A84-9278-FD1982028319}" presName="sibTrans" presStyleCnt="0"/>
      <dgm:spPr/>
    </dgm:pt>
    <dgm:pt modelId="{51C39594-3A7E-4B95-A6C0-BABE8C6C27C8}" type="pres">
      <dgm:prSet presAssocID="{10F6E2B7-41AB-4476-9AD4-6E43BF8FCAA8}" presName="compNode" presStyleCnt="0"/>
      <dgm:spPr/>
    </dgm:pt>
    <dgm:pt modelId="{C62280B4-2FEF-48F8-AF52-0D3D1721E0BC}" type="pres">
      <dgm:prSet presAssocID="{10F6E2B7-41AB-4476-9AD4-6E43BF8FCAA8}" presName="bgRect" presStyleLbl="bgShp" presStyleIdx="1" presStyleCnt="4"/>
      <dgm:spPr/>
    </dgm:pt>
    <dgm:pt modelId="{F6FC557F-6236-46C2-A624-E1D5CF8BB4C0}" type="pres">
      <dgm:prSet presAssocID="{10F6E2B7-41AB-4476-9AD4-6E43BF8FCA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1989C0B4-C75A-40E1-830D-3DFE6CBD3351}" type="pres">
      <dgm:prSet presAssocID="{10F6E2B7-41AB-4476-9AD4-6E43BF8FCAA8}" presName="spaceRect" presStyleCnt="0"/>
      <dgm:spPr/>
    </dgm:pt>
    <dgm:pt modelId="{C62F2676-A92E-4AAC-8064-BC7C756697C8}" type="pres">
      <dgm:prSet presAssocID="{10F6E2B7-41AB-4476-9AD4-6E43BF8FCAA8}" presName="parTx" presStyleLbl="revTx" presStyleIdx="1" presStyleCnt="4">
        <dgm:presLayoutVars>
          <dgm:chMax val="0"/>
          <dgm:chPref val="0"/>
        </dgm:presLayoutVars>
      </dgm:prSet>
      <dgm:spPr/>
    </dgm:pt>
    <dgm:pt modelId="{EF1A09FB-151B-43B2-996E-B04E287064B1}" type="pres">
      <dgm:prSet presAssocID="{38CC3ADA-DD08-44C1-8C57-29FEAD29A501}" presName="sibTrans" presStyleCnt="0"/>
      <dgm:spPr/>
    </dgm:pt>
    <dgm:pt modelId="{92C486DD-E632-43EE-B754-52364C3EF397}" type="pres">
      <dgm:prSet presAssocID="{79C4C126-8BB1-478B-B25D-A4CA0581F9C6}" presName="compNode" presStyleCnt="0"/>
      <dgm:spPr/>
    </dgm:pt>
    <dgm:pt modelId="{C13E4AAA-B719-46CE-985F-35907354ADE5}" type="pres">
      <dgm:prSet presAssocID="{79C4C126-8BB1-478B-B25D-A4CA0581F9C6}" presName="bgRect" presStyleLbl="bgShp" presStyleIdx="2" presStyleCnt="4"/>
      <dgm:spPr/>
    </dgm:pt>
    <dgm:pt modelId="{463C171C-FA82-40A7-8EED-97185E4D009E}" type="pres">
      <dgm:prSet presAssocID="{79C4C126-8BB1-478B-B25D-A4CA0581F9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10B398E-E647-4424-A6FA-3339F4CA3861}" type="pres">
      <dgm:prSet presAssocID="{79C4C126-8BB1-478B-B25D-A4CA0581F9C6}" presName="spaceRect" presStyleCnt="0"/>
      <dgm:spPr/>
    </dgm:pt>
    <dgm:pt modelId="{FD7BE761-F25D-40EA-B84F-CBFC71E0F052}" type="pres">
      <dgm:prSet presAssocID="{79C4C126-8BB1-478B-B25D-A4CA0581F9C6}" presName="parTx" presStyleLbl="revTx" presStyleIdx="2" presStyleCnt="4">
        <dgm:presLayoutVars>
          <dgm:chMax val="0"/>
          <dgm:chPref val="0"/>
        </dgm:presLayoutVars>
      </dgm:prSet>
      <dgm:spPr/>
    </dgm:pt>
    <dgm:pt modelId="{74F2529A-01B6-4E59-BB5F-0F7F1CBAF6EC}" type="pres">
      <dgm:prSet presAssocID="{53443025-4E48-441D-9D86-F7801FDEE44C}" presName="sibTrans" presStyleCnt="0"/>
      <dgm:spPr/>
    </dgm:pt>
    <dgm:pt modelId="{7D8DA9BC-AC8E-44C2-A92A-028A77E3C1A0}" type="pres">
      <dgm:prSet presAssocID="{D086893A-7397-453C-B8F6-B6F8F3632873}" presName="compNode" presStyleCnt="0"/>
      <dgm:spPr/>
    </dgm:pt>
    <dgm:pt modelId="{78B1E764-9B4A-44EB-A694-96497578AEB4}" type="pres">
      <dgm:prSet presAssocID="{D086893A-7397-453C-B8F6-B6F8F3632873}" presName="bgRect" presStyleLbl="bgShp" presStyleIdx="3" presStyleCnt="4"/>
      <dgm:spPr/>
    </dgm:pt>
    <dgm:pt modelId="{DBA43332-394E-4D34-BEE9-1D78819FA008}" type="pres">
      <dgm:prSet presAssocID="{D086893A-7397-453C-B8F6-B6F8F36328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7696E649-093F-4DF3-B1F1-2058CD0D15B4}" type="pres">
      <dgm:prSet presAssocID="{D086893A-7397-453C-B8F6-B6F8F3632873}" presName="spaceRect" presStyleCnt="0"/>
      <dgm:spPr/>
    </dgm:pt>
    <dgm:pt modelId="{FBE7BB59-49EA-459F-8085-94FC0F14E802}" type="pres">
      <dgm:prSet presAssocID="{D086893A-7397-453C-B8F6-B6F8F36328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5971A-3698-4EAB-9206-FEB4FC2F6D52}" srcId="{4CF5B2AD-FEFF-4D69-B7AE-70757E5BBEA0}" destId="{10F6E2B7-41AB-4476-9AD4-6E43BF8FCAA8}" srcOrd="1" destOrd="0" parTransId="{92CEE5EE-AE02-49DA-A481-C5C57DC0DA21}" sibTransId="{38CC3ADA-DD08-44C1-8C57-29FEAD29A501}"/>
    <dgm:cxn modelId="{87911024-2602-4BDE-A14D-B683E3EA9C05}" type="presOf" srcId="{4CF5B2AD-FEFF-4D69-B7AE-70757E5BBEA0}" destId="{92EDB688-55D0-4365-83CF-D9E87F5145DE}" srcOrd="0" destOrd="0" presId="urn:microsoft.com/office/officeart/2018/2/layout/IconVerticalSolidList"/>
    <dgm:cxn modelId="{22AA1134-71CD-4312-B9A8-B689E3E97C32}" srcId="{4CF5B2AD-FEFF-4D69-B7AE-70757E5BBEA0}" destId="{79C4C126-8BB1-478B-B25D-A4CA0581F9C6}" srcOrd="2" destOrd="0" parTransId="{FE5A3FA1-3E97-41DA-A568-CE0382C4B62B}" sibTransId="{53443025-4E48-441D-9D86-F7801FDEE44C}"/>
    <dgm:cxn modelId="{C2F3FB45-A227-4CA7-B340-0C2146131B85}" type="presOf" srcId="{A6B68D8D-4896-4A7D-9048-2509ABF1DC31}" destId="{DB0C3FB3-51FF-4423-B6F1-434A6A431541}" srcOrd="0" destOrd="0" presId="urn:microsoft.com/office/officeart/2018/2/layout/IconVerticalSolidList"/>
    <dgm:cxn modelId="{FD8E3D6F-0F4F-4C0F-AE01-AE47C424750C}" type="presOf" srcId="{79C4C126-8BB1-478B-B25D-A4CA0581F9C6}" destId="{FD7BE761-F25D-40EA-B84F-CBFC71E0F052}" srcOrd="0" destOrd="0" presId="urn:microsoft.com/office/officeart/2018/2/layout/IconVerticalSolidList"/>
    <dgm:cxn modelId="{F2AB6777-7645-41DC-AAE7-6596CE58F823}" type="presOf" srcId="{10F6E2B7-41AB-4476-9AD4-6E43BF8FCAA8}" destId="{C62F2676-A92E-4AAC-8064-BC7C756697C8}" srcOrd="0" destOrd="0" presId="urn:microsoft.com/office/officeart/2018/2/layout/IconVerticalSolidList"/>
    <dgm:cxn modelId="{C912EE81-52C3-4A72-8A3A-DCD2B5BEF43C}" srcId="{4CF5B2AD-FEFF-4D69-B7AE-70757E5BBEA0}" destId="{A6B68D8D-4896-4A7D-9048-2509ABF1DC31}" srcOrd="0" destOrd="0" parTransId="{E4BDC36D-A8D6-4791-A837-65B706178618}" sibTransId="{439B0AC2-209D-4A84-9278-FD1982028319}"/>
    <dgm:cxn modelId="{F7BDF3D7-52B1-44F1-A849-2897D80CF639}" srcId="{4CF5B2AD-FEFF-4D69-B7AE-70757E5BBEA0}" destId="{D086893A-7397-453C-B8F6-B6F8F3632873}" srcOrd="3" destOrd="0" parTransId="{12CA28E6-4B52-4AE1-A43A-7E8709B27D1C}" sibTransId="{405195D7-901A-468B-87BD-7E12D9B6ABC9}"/>
    <dgm:cxn modelId="{2E19EEEE-06A8-426E-B9CD-27A4B8BD478D}" type="presOf" srcId="{D086893A-7397-453C-B8F6-B6F8F3632873}" destId="{FBE7BB59-49EA-459F-8085-94FC0F14E802}" srcOrd="0" destOrd="0" presId="urn:microsoft.com/office/officeart/2018/2/layout/IconVerticalSolidList"/>
    <dgm:cxn modelId="{37249C47-0347-4B67-A0E0-C506E45B3114}" type="presParOf" srcId="{92EDB688-55D0-4365-83CF-D9E87F5145DE}" destId="{3848E114-B0FB-4DFD-9583-EDA2B392265E}" srcOrd="0" destOrd="0" presId="urn:microsoft.com/office/officeart/2018/2/layout/IconVerticalSolidList"/>
    <dgm:cxn modelId="{96367809-9E0A-45F5-BEF1-9DF5682B3ED3}" type="presParOf" srcId="{3848E114-B0FB-4DFD-9583-EDA2B392265E}" destId="{F43F257A-42DB-4043-B6A3-688B3E5370E9}" srcOrd="0" destOrd="0" presId="urn:microsoft.com/office/officeart/2018/2/layout/IconVerticalSolidList"/>
    <dgm:cxn modelId="{A28F8F2E-7DD1-4AA2-816D-789236B17A1A}" type="presParOf" srcId="{3848E114-B0FB-4DFD-9583-EDA2B392265E}" destId="{2FED1960-9B51-4C42-9FC5-FC17CCE303B9}" srcOrd="1" destOrd="0" presId="urn:microsoft.com/office/officeart/2018/2/layout/IconVerticalSolidList"/>
    <dgm:cxn modelId="{C9837BD9-8A3A-4718-B110-758D7D58BB23}" type="presParOf" srcId="{3848E114-B0FB-4DFD-9583-EDA2B392265E}" destId="{1BE5BFC6-A4BA-46D0-BC3F-FDAC4F9BA792}" srcOrd="2" destOrd="0" presId="urn:microsoft.com/office/officeart/2018/2/layout/IconVerticalSolidList"/>
    <dgm:cxn modelId="{BC20B1E8-4942-4EB3-A6E3-7CEB402B6760}" type="presParOf" srcId="{3848E114-B0FB-4DFD-9583-EDA2B392265E}" destId="{DB0C3FB3-51FF-4423-B6F1-434A6A431541}" srcOrd="3" destOrd="0" presId="urn:microsoft.com/office/officeart/2018/2/layout/IconVerticalSolidList"/>
    <dgm:cxn modelId="{6E766831-DEAE-49BC-B0CE-6BDE3CB46707}" type="presParOf" srcId="{92EDB688-55D0-4365-83CF-D9E87F5145DE}" destId="{87E7729A-A422-4B41-9979-54A5F6BCA9D9}" srcOrd="1" destOrd="0" presId="urn:microsoft.com/office/officeart/2018/2/layout/IconVerticalSolidList"/>
    <dgm:cxn modelId="{9C143426-118F-47A9-B4F7-827DFF423CCD}" type="presParOf" srcId="{92EDB688-55D0-4365-83CF-D9E87F5145DE}" destId="{51C39594-3A7E-4B95-A6C0-BABE8C6C27C8}" srcOrd="2" destOrd="0" presId="urn:microsoft.com/office/officeart/2018/2/layout/IconVerticalSolidList"/>
    <dgm:cxn modelId="{E3419D48-1A0A-4E01-A3F2-2AAF26C8AB30}" type="presParOf" srcId="{51C39594-3A7E-4B95-A6C0-BABE8C6C27C8}" destId="{C62280B4-2FEF-48F8-AF52-0D3D1721E0BC}" srcOrd="0" destOrd="0" presId="urn:microsoft.com/office/officeart/2018/2/layout/IconVerticalSolidList"/>
    <dgm:cxn modelId="{56501373-C7A0-48FD-8224-8D2FBDDD67A8}" type="presParOf" srcId="{51C39594-3A7E-4B95-A6C0-BABE8C6C27C8}" destId="{F6FC557F-6236-46C2-A624-E1D5CF8BB4C0}" srcOrd="1" destOrd="0" presId="urn:microsoft.com/office/officeart/2018/2/layout/IconVerticalSolidList"/>
    <dgm:cxn modelId="{FA48F5EA-27DC-44C7-B483-72B2800C43ED}" type="presParOf" srcId="{51C39594-3A7E-4B95-A6C0-BABE8C6C27C8}" destId="{1989C0B4-C75A-40E1-830D-3DFE6CBD3351}" srcOrd="2" destOrd="0" presId="urn:microsoft.com/office/officeart/2018/2/layout/IconVerticalSolidList"/>
    <dgm:cxn modelId="{F261E414-240B-4DE6-92FA-A27EE6D3E0B9}" type="presParOf" srcId="{51C39594-3A7E-4B95-A6C0-BABE8C6C27C8}" destId="{C62F2676-A92E-4AAC-8064-BC7C756697C8}" srcOrd="3" destOrd="0" presId="urn:microsoft.com/office/officeart/2018/2/layout/IconVerticalSolidList"/>
    <dgm:cxn modelId="{2B7FEFAB-7D19-4B94-9F55-568EFD3F654E}" type="presParOf" srcId="{92EDB688-55D0-4365-83CF-D9E87F5145DE}" destId="{EF1A09FB-151B-43B2-996E-B04E287064B1}" srcOrd="3" destOrd="0" presId="urn:microsoft.com/office/officeart/2018/2/layout/IconVerticalSolidList"/>
    <dgm:cxn modelId="{3D585025-B92C-4A86-9887-3CB53EABCC57}" type="presParOf" srcId="{92EDB688-55D0-4365-83CF-D9E87F5145DE}" destId="{92C486DD-E632-43EE-B754-52364C3EF397}" srcOrd="4" destOrd="0" presId="urn:microsoft.com/office/officeart/2018/2/layout/IconVerticalSolidList"/>
    <dgm:cxn modelId="{5B7549D6-85A7-420F-A3BC-D04CEE63B66F}" type="presParOf" srcId="{92C486DD-E632-43EE-B754-52364C3EF397}" destId="{C13E4AAA-B719-46CE-985F-35907354ADE5}" srcOrd="0" destOrd="0" presId="urn:microsoft.com/office/officeart/2018/2/layout/IconVerticalSolidList"/>
    <dgm:cxn modelId="{541D1611-5CE6-4CAC-815B-636488BF5D0A}" type="presParOf" srcId="{92C486DD-E632-43EE-B754-52364C3EF397}" destId="{463C171C-FA82-40A7-8EED-97185E4D009E}" srcOrd="1" destOrd="0" presId="urn:microsoft.com/office/officeart/2018/2/layout/IconVerticalSolidList"/>
    <dgm:cxn modelId="{4991FAAB-EF5E-4F5A-B76F-90735DD6A583}" type="presParOf" srcId="{92C486DD-E632-43EE-B754-52364C3EF397}" destId="{F10B398E-E647-4424-A6FA-3339F4CA3861}" srcOrd="2" destOrd="0" presId="urn:microsoft.com/office/officeart/2018/2/layout/IconVerticalSolidList"/>
    <dgm:cxn modelId="{5208770C-CF17-4DA1-A5F4-D16187F81B8B}" type="presParOf" srcId="{92C486DD-E632-43EE-B754-52364C3EF397}" destId="{FD7BE761-F25D-40EA-B84F-CBFC71E0F052}" srcOrd="3" destOrd="0" presId="urn:microsoft.com/office/officeart/2018/2/layout/IconVerticalSolidList"/>
    <dgm:cxn modelId="{2142CF42-3CBC-4B4E-AF4B-BD0DED8D7B14}" type="presParOf" srcId="{92EDB688-55D0-4365-83CF-D9E87F5145DE}" destId="{74F2529A-01B6-4E59-BB5F-0F7F1CBAF6EC}" srcOrd="5" destOrd="0" presId="urn:microsoft.com/office/officeart/2018/2/layout/IconVerticalSolidList"/>
    <dgm:cxn modelId="{F837F287-EE32-4459-BE03-7882C66285DA}" type="presParOf" srcId="{92EDB688-55D0-4365-83CF-D9E87F5145DE}" destId="{7D8DA9BC-AC8E-44C2-A92A-028A77E3C1A0}" srcOrd="6" destOrd="0" presId="urn:microsoft.com/office/officeart/2018/2/layout/IconVerticalSolidList"/>
    <dgm:cxn modelId="{F7067B3E-A3AE-4B1B-9CC1-B521AE98ACD0}" type="presParOf" srcId="{7D8DA9BC-AC8E-44C2-A92A-028A77E3C1A0}" destId="{78B1E764-9B4A-44EB-A694-96497578AEB4}" srcOrd="0" destOrd="0" presId="urn:microsoft.com/office/officeart/2018/2/layout/IconVerticalSolidList"/>
    <dgm:cxn modelId="{8C7BE421-025E-4982-B2CD-7AB96074AB65}" type="presParOf" srcId="{7D8DA9BC-AC8E-44C2-A92A-028A77E3C1A0}" destId="{DBA43332-394E-4D34-BEE9-1D78819FA008}" srcOrd="1" destOrd="0" presId="urn:microsoft.com/office/officeart/2018/2/layout/IconVerticalSolidList"/>
    <dgm:cxn modelId="{957332FE-1DDB-4C8E-A7C8-766FFFDC9779}" type="presParOf" srcId="{7D8DA9BC-AC8E-44C2-A92A-028A77E3C1A0}" destId="{7696E649-093F-4DF3-B1F1-2058CD0D15B4}" srcOrd="2" destOrd="0" presId="urn:microsoft.com/office/officeart/2018/2/layout/IconVerticalSolidList"/>
    <dgm:cxn modelId="{B12B9D9C-AF02-493B-8890-6E13C4E0A6ED}" type="presParOf" srcId="{7D8DA9BC-AC8E-44C2-A92A-028A77E3C1A0}" destId="{FBE7BB59-49EA-459F-8085-94FC0F14E8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07D40-B9AD-4F2B-A9C0-2D87785B2D83}">
      <dsp:nvSpPr>
        <dsp:cNvPr id="0" name=""/>
        <dsp:cNvSpPr/>
      </dsp:nvSpPr>
      <dsp:spPr>
        <a:xfrm>
          <a:off x="0" y="287783"/>
          <a:ext cx="5257800" cy="242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La primera opción para hacer estadística cuando la variable es cualitativa o cuantitativa discreta es calcular las frecuencias de aparición de los casos </a:t>
          </a:r>
          <a:endParaRPr lang="en-US" sz="2800" kern="1200"/>
        </a:p>
      </dsp:txBody>
      <dsp:txXfrm>
        <a:off x="118342" y="406125"/>
        <a:ext cx="5021116" cy="2187556"/>
      </dsp:txXfrm>
    </dsp:sp>
    <dsp:sp modelId="{431A2AB0-9DD3-4872-81A6-B8DF8E99FE3D}">
      <dsp:nvSpPr>
        <dsp:cNvPr id="0" name=""/>
        <dsp:cNvSpPr/>
      </dsp:nvSpPr>
      <dsp:spPr>
        <a:xfrm>
          <a:off x="0" y="2792663"/>
          <a:ext cx="5257800" cy="242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Una tabla de frecuencias es la representación tabular de dicha información</a:t>
          </a:r>
          <a:endParaRPr lang="en-US" sz="2800" kern="1200"/>
        </a:p>
      </dsp:txBody>
      <dsp:txXfrm>
        <a:off x="118342" y="2911005"/>
        <a:ext cx="5021116" cy="2187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5433F-625C-469B-BC53-07B3D9AFE067}">
      <dsp:nvSpPr>
        <dsp:cNvPr id="0" name=""/>
        <dsp:cNvSpPr/>
      </dsp:nvSpPr>
      <dsp:spPr>
        <a:xfrm>
          <a:off x="5656" y="299042"/>
          <a:ext cx="2788071" cy="1115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Frecuencias </a:t>
          </a:r>
          <a:endParaRPr lang="en-US" sz="2500" kern="1200"/>
        </a:p>
      </dsp:txBody>
      <dsp:txXfrm>
        <a:off x="563270" y="299042"/>
        <a:ext cx="1672843" cy="1115228"/>
      </dsp:txXfrm>
    </dsp:sp>
    <dsp:sp modelId="{A6DECBE0-58B9-40C4-921B-64720A79FF43}">
      <dsp:nvSpPr>
        <dsp:cNvPr id="0" name=""/>
        <dsp:cNvSpPr/>
      </dsp:nvSpPr>
      <dsp:spPr>
        <a:xfrm>
          <a:off x="5656" y="1553674"/>
          <a:ext cx="2230457" cy="249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En todos los casos, se trata de un concepto a nivel de modalidad</a:t>
          </a:r>
          <a:endParaRPr lang="en-US" sz="2500" kern="1200"/>
        </a:p>
      </dsp:txBody>
      <dsp:txXfrm>
        <a:off x="5656" y="1553674"/>
        <a:ext cx="2230457" cy="2498620"/>
      </dsp:txXfrm>
    </dsp:sp>
    <dsp:sp modelId="{6912F861-1C99-4ED8-A80A-B0B72E5D547C}">
      <dsp:nvSpPr>
        <dsp:cNvPr id="0" name=""/>
        <dsp:cNvSpPr/>
      </dsp:nvSpPr>
      <dsp:spPr>
        <a:xfrm>
          <a:off x="2577728" y="299042"/>
          <a:ext cx="2788071" cy="1115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Frecuencia absoluta </a:t>
          </a:r>
          <a:endParaRPr lang="en-US" sz="2500" kern="1200"/>
        </a:p>
      </dsp:txBody>
      <dsp:txXfrm>
        <a:off x="3135342" y="299042"/>
        <a:ext cx="1672843" cy="1115228"/>
      </dsp:txXfrm>
    </dsp:sp>
    <dsp:sp modelId="{79378B34-4B61-45D5-B874-7C54747A7D65}">
      <dsp:nvSpPr>
        <dsp:cNvPr id="0" name=""/>
        <dsp:cNvSpPr/>
      </dsp:nvSpPr>
      <dsp:spPr>
        <a:xfrm>
          <a:off x="2577728" y="1553674"/>
          <a:ext cx="2230457" cy="249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Cantidad de individuos de la muestra que eligieron una determinada modalidad</a:t>
          </a:r>
          <a:endParaRPr lang="en-US" sz="2500" kern="1200"/>
        </a:p>
      </dsp:txBody>
      <dsp:txXfrm>
        <a:off x="2577728" y="1553674"/>
        <a:ext cx="2230457" cy="2498620"/>
      </dsp:txXfrm>
    </dsp:sp>
    <dsp:sp modelId="{60617C66-D5DC-4550-95E4-F89EE3742B40}">
      <dsp:nvSpPr>
        <dsp:cNvPr id="0" name=""/>
        <dsp:cNvSpPr/>
      </dsp:nvSpPr>
      <dsp:spPr>
        <a:xfrm>
          <a:off x="5149800" y="299042"/>
          <a:ext cx="2788071" cy="1115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Frecuencia relativa </a:t>
          </a:r>
          <a:endParaRPr lang="en-US" sz="2500" kern="1200"/>
        </a:p>
      </dsp:txBody>
      <dsp:txXfrm>
        <a:off x="5707414" y="299042"/>
        <a:ext cx="1672843" cy="1115228"/>
      </dsp:txXfrm>
    </dsp:sp>
    <dsp:sp modelId="{D10126C5-B550-4816-A87D-500C4E543C6D}">
      <dsp:nvSpPr>
        <dsp:cNvPr id="0" name=""/>
        <dsp:cNvSpPr/>
      </dsp:nvSpPr>
      <dsp:spPr>
        <a:xfrm>
          <a:off x="5149800" y="1553674"/>
          <a:ext cx="2230457" cy="249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Proporción (respecto del total) de individuos que eligieron una determinada modalidad </a:t>
          </a:r>
          <a:endParaRPr lang="en-US" sz="2500" kern="1200"/>
        </a:p>
      </dsp:txBody>
      <dsp:txXfrm>
        <a:off x="5149800" y="1553674"/>
        <a:ext cx="2230457" cy="2498620"/>
      </dsp:txXfrm>
    </dsp:sp>
    <dsp:sp modelId="{5CC2F7AD-EA59-4172-9661-5F03DA33065A}">
      <dsp:nvSpPr>
        <dsp:cNvPr id="0" name=""/>
        <dsp:cNvSpPr/>
      </dsp:nvSpPr>
      <dsp:spPr>
        <a:xfrm>
          <a:off x="7721871" y="299042"/>
          <a:ext cx="2788071" cy="11152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Frecuencia porcentual </a:t>
          </a:r>
          <a:endParaRPr lang="en-US" sz="2500" kern="1200"/>
        </a:p>
      </dsp:txBody>
      <dsp:txXfrm>
        <a:off x="8279485" y="299042"/>
        <a:ext cx="1672843" cy="1115228"/>
      </dsp:txXfrm>
    </dsp:sp>
    <dsp:sp modelId="{D08AF171-EE79-49C7-B186-E92AAED0E057}">
      <dsp:nvSpPr>
        <dsp:cNvPr id="0" name=""/>
        <dsp:cNvSpPr/>
      </dsp:nvSpPr>
      <dsp:spPr>
        <a:xfrm>
          <a:off x="7721871" y="1553674"/>
          <a:ext cx="2230457" cy="249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Frecuencia relativa por 100</a:t>
          </a:r>
          <a:endParaRPr lang="en-US" sz="2500" kern="1200"/>
        </a:p>
      </dsp:txBody>
      <dsp:txXfrm>
        <a:off x="7721871" y="1553674"/>
        <a:ext cx="2230457" cy="2498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C13EA-4C2A-4E34-858E-A780C42127A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2A3D6-7248-48DB-909A-85B201E8128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8B64-0BB3-4BBB-B6EB-AE2206DD883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Permite presentar tablas similares a las que provee spss</a:t>
          </a:r>
        </a:p>
      </dsp:txBody>
      <dsp:txXfrm>
        <a:off x="1941716" y="718"/>
        <a:ext cx="4571887" cy="1681139"/>
      </dsp:txXfrm>
    </dsp:sp>
    <dsp:sp modelId="{AA3BFF66-6202-402B-A9B1-98AC8B4F06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4976-2819-4C55-AFB2-E2865946429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F0A3E-1004-4C25-9CFE-FBD6E157E47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Permite agregar etiquetas a las variables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8F26E753-E973-4E8B-B89E-E280A1438A9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9C90A-382F-4C3E-8F80-AAEAE0EF5D4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3AB2C-B08A-49A1-AE21-96586277385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Permite agregar etiquetas a las modalidades de una variable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257A-42DB-4043-B6A3-688B3E5370E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1960-9B51-4C42-9FC5-FC17CCE303B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C3FB3-51FF-4423-B6F1-434A6A43154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Es una tabla de frecuencias producida por los cruces de dos variables </a:t>
          </a:r>
          <a:endParaRPr lang="en-US" sz="1700" kern="1200"/>
        </a:p>
      </dsp:txBody>
      <dsp:txXfrm>
        <a:off x="1057183" y="1805"/>
        <a:ext cx="9458416" cy="915310"/>
      </dsp:txXfrm>
    </dsp:sp>
    <dsp:sp modelId="{C62280B4-2FEF-48F8-AF52-0D3D1721E0B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C557F-6236-46C2-A624-E1D5CF8BB4C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F2676-A92E-4AAC-8064-BC7C756697C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Contiene, en cada casilla, el conteo del número de casos en cada una de las combinaciones de valores de ambas variables. </a:t>
          </a:r>
          <a:endParaRPr lang="en-US" sz="1700" kern="1200"/>
        </a:p>
      </dsp:txBody>
      <dsp:txXfrm>
        <a:off x="1057183" y="1145944"/>
        <a:ext cx="9458416" cy="915310"/>
      </dsp:txXfrm>
    </dsp:sp>
    <dsp:sp modelId="{C13E4AAA-B719-46CE-985F-35907354ADE5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C171C-FA82-40A7-8EED-97185E4D009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BE761-F25D-40EA-B84F-CBFC71E0F052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Además, se muestran los totales verticales (por columnas) en la parte inferior, y los totales horizontales (por filas), en el lado derecho. Estas, por aparecer en los márgenes, se denominan frecuencias marginales. </a:t>
          </a:r>
          <a:endParaRPr lang="en-US" sz="1700" kern="1200"/>
        </a:p>
      </dsp:txBody>
      <dsp:txXfrm>
        <a:off x="1057183" y="2290082"/>
        <a:ext cx="9458416" cy="915310"/>
      </dsp:txXfrm>
    </dsp:sp>
    <dsp:sp modelId="{78B1E764-9B4A-44EB-A694-96497578AEB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43332-394E-4D34-BEE9-1D78819FA00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7BB59-49EA-459F-8085-94FC0F14E80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En el extremo inferior derecho, se muestra el total de casos, N, que corresponde a la suma de las frecuencias marginales fila, o a la suma de las frecuencias columna, que son iguales.</a:t>
          </a:r>
          <a:endParaRPr lang="en-US" sz="17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1-03-11T20:30:31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26627 11719 0,'0'0'0,"0"0"15,0 0-15,0 0 16,0 0-16,-9 0 15,1 0-15,-10 0 16,1 9-16,0-1 16,0-8-16,0 9 15,-8 8-15,-9 8 16,8-8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1-03-11T20:30:40.7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25187 11022 0,'0'0'0,"0"8"0,0-8 15,0 0-15,0 9 16,0-9-16,0 0 15,0 0 1,0 0-16,0 0 16,0 0-16,0 0 15,-8 17-15,8 34 16,17 59-16,8 43 16,18 9-16,-1 0 15,1-18 1,-9-33-16,-8-26 15,-9-17-15,-9-34 16,1 0-16,-1 8 16,-8-16-16,0-9 15,0 0-15,0-9 16,0-8-16,0-8 16,-8-18-1,-9-42-15,-9-51 16,0-8-16,9 25 15,0 25-15,0-8 16,0-17-16,9 26 16,-1 7-16,1 18 15,-1 0 1,1 17-16,-1 0 16,1 0-16,-1 17 15,1 0-15,-1 9 16,9 8-16,-8 0 15,-9 0-15,0 17 16,0 34 0,8 34-16,0 8 15,1-7-15,16-18 16,1 8-16,8-8 16,-8-25-16,-1-18 15,-8-16-15,0-9 16,0 0-16,9-9 15,-1-33 1,9-26-16,-8-26 16,8-25-16,-17 25 15,0 18-15,0 8 16,0 8-16,0 18 16,0 25-16,0 8 15,0 1 1,0 8-16,0 0 15,0 25-15,0 26 16,8 26-16,9 33 16,9-16-16,-1-17 15,1-9-15,-1 8 16,1-8 0,0-17-16,-9-25 15,0-18-15,0 1 16,8-18-16,1-16 15,-1-9-15,9-9 16,0-16-16,-8-9 16,-9 0-16,0 17 15,0-1 1,0 18-16,-8 9 16,-9 8-16,0 17 15,0 0-15,0 0 16,0 17-16,0 25 15,0 27-15,0 7 16,-9 26 0,1 17-16,-1-25 15,1-35-15,-1-16 16,1-18-16,-1-8 16,1-8-16,-10-9 15,-16-51-15,-17-51 16,0-51-1,0-9-15,26 34 16,-1 35-16,0 8 16,1-17-16,16 8 15,1 26-15,-1 34 16,1 17-16,8 0 16,0 17-16,0 0 15,-9 9 1,-8 33-16,-8 18 15,-1 33-15,1 43 16,-1 0-16,1-33 16,7-1-16,10 8 15,-1-25-15,1-25 16,-1-18 0,9-16-16,0-18 15,0 1-15,0-1 16,9-16-16,-1-18 15,1-8-15,8-17 16,0 0-16,0 0 16,9-8-1,-1-1-15,1 1 16,8 8-16,-9 25 16,-8 9-16,0 0 15,9 34-15,0 9 16,-1-1-16,1 9 15,-1 9-15,1 25 16,-1 25 0,-8 1-16,0-35 15,-8-16-15,-1-9 16,1-9-16,-9-16 16,0-9-16,0-9 15,8-25-15,-8-42 16,0-1-1,-8-25-15,-1-25 16,9-1-16,-8 51 16,-1 26-16,9 9 15,0 8-15,0 0 16,0 17-16,0 8 16,0 9-16,0 0 15,9 9 1,-1 33-16,9 52 15,0 17-15,-8-9 16,-1 0-16,-8-9 16,0-25-16,0-17 15,0-25-15,0-1 16,0-16 0,0-9-16,0-9 15,-8-25-15,-1-8 16,1-1-16,-1-16 15,1-43-15,-1-26 16,1 26-16,-1 51 16,9 17-16,0 8 15,0 1 1,0 8-16,0 8 16,0 9-16,9 0 15,-1 9-15,18 59 16,8 25-16,-8-16 15,-9 0 1,0-1-16,0-16 16,-17-26-16,0-17 15,0-9-15,0-8 16,0-17-16,-17-76 16,-9-69-16,1 17 15,16 9-15,0 17 16,9 17-1,0 34-15,9 34 16,-9 17-16,9 9 16,-1-9-16,1 0 15,-9 17-15,8 8 16,1 26-16,8 34 16,-9 0-1,1-17-15,-9 34 16,0 17-16,-9 0 15,1-25-15,-1-26 16,1-8-16,-1-9 16,1-9-16,-1-8 15,9-8-15,0-1 16,0-8 0,0-8-16,-17-43 15,-9-51-15,1 16 16,-1 27-16,18 25 15,-1 0-15,1 17 16,-1 0-16,9 17 16,0 0-1,0 0-15,0 0 16,0 8-16,-8 43 16,-1 43-16,1 0 15,-1-9-15,9 0 16,0 25-16,0-16 15,0-35-15,0-16 16,0-18 0,0-16-16,0-1 15,0-16-15,0-18 16,0-16-16,0-1 16,0 9-16,0 0 15,0-34 1,0-34-16,-8-25 15,-1 7-15,1 44 16,-1 8-16,9 8 16,9 9-16,-1 0 15,1 17-15,-1 17 16,-8 17-16,9 0 16,-1 26-1,18 16-15,-1 26 16,1 51-16,-9 0 15,0-50-15,0-27 16,-8-16-16,8-1 16,0-16-16,-17-1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1-03-11T20:31:15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26584 11940 0,'0'0'0,"0"0"0,0 9 16,-9 8-1,1-9-15,-1 1 16,1-1-16,-9 1 15,0-1-15,0 1 16,0 8-16,0 0 16,0-9-16,0 9 15,8-8 1,1 8-16,-1-9 16,9-8-16,0 0 15,0 0-15,0 9 16,0-1-16,0-8 15,0 0-15,0 0 16,0 0-16,0 0 16,0 0-1,0 9-15,0-9 16,0 0-16,0 0 16,0 0-16,0 0 15,0 0-15,0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1-03-11T20:34:50.0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22547 7467 0,'0'0'16,"0"0"-16,0 0 15,0 0 1,0 0-16,0 0 15,0 0-15,0 0 16,0 0-16,0 0 16,0 0-16,0 0 15,0-9-15,-9 9 16,1 0 0,-1 9-16,-8-1 15,8-8-15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1-03-11T20:45:48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2811 5230 0,'0'0'0,"0"0"0,0 0 15,0 0-15,0 0 16,0 0-16,0-8 16,0-9-16,0 8 15,0-8-15,0 0 16,0-8 0,8-9-16,-8 0 15,0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2537B-ABAB-4D47-8725-BCF596D6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C87EA-7026-4605-854A-37338A71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C65B3-3D92-4BD1-BE4D-4C4A53C9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255CB-6B44-4145-B54D-1C83D480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2B5A6-C822-419F-9372-79AEC4F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EE8A0-DEF6-4CEC-A4AB-01CFEE6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AC3467-371F-4BA7-B4DB-BA77CA74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72BDC-82C7-4AAD-AD16-95F1B1B9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567DA-8389-41FE-B0A9-772E872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C2211-55F6-473C-8E17-A5ADDF7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5AC7A-3709-4F4B-A705-9599E4D1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3ED72C-7DAF-4895-A15D-F71D63F9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5DA49-A44D-4BFB-B8CD-3079A11A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60A6-47C2-4FB0-9D89-40F777B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F53CF-EEA7-43F5-8B5C-CE69A80D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9A1F-B1CD-4040-8609-7B116C33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FB1EE-67DC-4B14-8B8A-D400F17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1C226-9587-423A-944B-70B17EF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437BD-3766-4C95-86A7-3AED5C5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35DD-F1D4-4FC6-888E-B4CFC3CE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E855C-497F-4318-ABFB-AD27AA5A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95C8A-41A9-4352-BED9-7B418FBF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FC36-2E78-426B-BC17-0EC769B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1A341-C0AC-406B-926D-175B551D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F3BE9-EE21-416B-86DA-8E4B6483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B6AB8-1F49-4EA9-ACAA-F679D66F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20517-C22E-4CDF-AAD9-AFAC9F988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0BBFA2-E5F7-4E86-8E4F-72FB6C2A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D52106-4943-44E9-9DCF-5A51D346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77112-448F-4A10-A12A-2C9FBDD5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86FF1-1C52-4E2D-853F-3F12F807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E188-6B96-4E33-BD22-134F6489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1A561-393E-4312-8C17-31ABC41A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A95D12-1A4A-4446-9B71-F52E2659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807DE-DA94-484D-85F1-7F94861F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64BCC8-E57F-43C8-B100-3EE6074B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B6687F-C86A-4F7A-A423-DF569DE3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43A4D7-F77D-4F2D-B5A6-92AD7C58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AAF037-56FD-42C5-A804-00E90AD8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AF86-C981-482C-93BA-A204172F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52A5EE-64CA-461D-8D82-C1BF816F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9CC138-C115-4E2A-AE3A-716BD8F4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B4C88-589F-4C9F-8CE9-466F2CC7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BAFED4-81C2-4A49-882E-2C4E7AC0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669680-6C5C-45F0-8AB8-9BB75167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1FBFC8-ECD2-4AA4-8620-C97B8828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59A6-0308-495E-8649-28C80CC9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B5459-4D9B-4FE6-9A05-6E8F1EFD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217CF-75D9-41BE-915E-559E5D1B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64070B-34C6-4D9F-A60B-8B2565A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806530-2726-4994-8910-454F500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2B83C-11F8-48CD-AB66-F97FE0EF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06211-691C-4C39-A8BB-E802926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809B9-00AD-424D-A6C3-3313921F3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55876-58F1-4F15-9408-C232591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4C2B8-CCB5-4681-94CB-EB625910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3EA94-B555-4291-B57B-8175999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E4D97-4533-49B8-B183-898ECACE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F1BA6A-5E55-4754-ADAB-D1153C24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C74D7-9004-445B-B945-D7E58B96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9EA8A-4810-4011-BDA4-7D6C4924B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0315-026D-4E65-ABFA-6E54F937A37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A400A-9F04-495C-8B1A-20FA0C6D2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337A6-4F6D-40B2-ADFD-8A582C36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E0A3-37C9-498E-9A14-BE3EA8CE9B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12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2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.png"/><Relationship Id="rId14" Type="http://schemas.openxmlformats.org/officeDocument/2006/relationships/customXml" Target="../ink/ink3.xml"/><Relationship Id="rId27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5C0087-1D32-4866-BBB1-3AF54847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Tablas de frecuencias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999B4-FA7D-4A6C-97EB-B78F29C1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8D6B61-A524-4C9C-BC6E-3AD1C3F4F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4716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C86124-83F0-4A10-AD57-66948523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Tabla de frecuencia con la función fre()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7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3EBF1-4FD6-4D7F-9D13-8CE27E00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Grafico de tablas de frecuencias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58FE9-0C35-41C3-ACC6-0C81A1F7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La información de una tabla de frecuencias puede presentarse gráficamente</a:t>
            </a:r>
          </a:p>
          <a:p>
            <a:r>
              <a:rPr lang="es-ES" sz="2400"/>
              <a:t>Se grafica alguna de las columnas de frecuencias que se presentan habitualmente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8315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2EB640-F64F-433D-9658-4FCDAEB4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Grafico de barras – frecuencias absolutas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490AF-3D8C-416E-860E-E77D7E8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82" y="2494450"/>
            <a:ext cx="4318467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&gt; </a:t>
            </a:r>
            <a:r>
              <a:rPr lang="en-US" sz="2200" dirty="0" err="1"/>
              <a:t>barplot</a:t>
            </a:r>
            <a:r>
              <a:rPr lang="en-US" sz="2200" dirty="0"/>
              <a:t>(table(</a:t>
            </a:r>
            <a:r>
              <a:rPr lang="en-US" sz="2200" dirty="0" err="1"/>
              <a:t>ejercicio$ACVTIPO</a:t>
            </a:r>
            <a:r>
              <a:rPr lang="en-US" sz="2200" dirty="0"/>
              <a:t>),</a:t>
            </a:r>
          </a:p>
          <a:p>
            <a:pPr marL="0" indent="0">
              <a:buNone/>
            </a:pPr>
            <a:r>
              <a:rPr lang="en-US" sz="2200" dirty="0"/>
              <a:t>         main="Tipo de Acv",</a:t>
            </a:r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err="1"/>
              <a:t>xlab</a:t>
            </a:r>
            <a:r>
              <a:rPr lang="en-US" sz="2200" dirty="0"/>
              <a:t>="Tipo",</a:t>
            </a:r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err="1"/>
              <a:t>ylab</a:t>
            </a:r>
            <a:r>
              <a:rPr lang="en-US" sz="2200" dirty="0"/>
              <a:t>="Casos",</a:t>
            </a:r>
          </a:p>
          <a:p>
            <a:pPr marL="0" indent="0">
              <a:buNone/>
            </a:pPr>
            <a:r>
              <a:rPr lang="en-US" sz="2200" dirty="0"/>
              <a:t>         border="red",</a:t>
            </a:r>
          </a:p>
          <a:p>
            <a:pPr marL="0" indent="0">
              <a:buNone/>
            </a:pPr>
            <a:r>
              <a:rPr lang="en-US" sz="2200" dirty="0"/>
              <a:t>         col="blue",</a:t>
            </a:r>
          </a:p>
          <a:p>
            <a:pPr marL="0" indent="0">
              <a:buNone/>
            </a:pPr>
            <a:r>
              <a:rPr lang="en-US" sz="2200" dirty="0"/>
              <a:t>         density=10)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C084E3-BF71-4F54-B5ED-337D42E97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0" b="87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6E17463-27A7-4C0F-A6D2-9CFDAF3761C7}"/>
                  </a:ext>
                </a:extLst>
              </p14:cNvPr>
              <p14:cNvContentPartPr/>
              <p14:nvPr/>
            </p14:nvContentPartPr>
            <p14:xfrm>
              <a:off x="8098200" y="2684880"/>
              <a:ext cx="19080" cy="6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6E17463-27A7-4C0F-A6D2-9CFDAF3761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82360" y="2621520"/>
                <a:ext cx="504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62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8F1779-3ACD-400C-9CE3-8C7E42EB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Grafico de barras – frecuencias relativas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BEA4AE-D3E0-45E3-AEA0-D3DF37515D42}"/>
              </a:ext>
            </a:extLst>
          </p:cNvPr>
          <p:cNvSpPr txBox="1"/>
          <p:nvPr/>
        </p:nvSpPr>
        <p:spPr>
          <a:xfrm>
            <a:off x="1222645" y="2494450"/>
            <a:ext cx="5272208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&gt; </a:t>
            </a:r>
            <a:r>
              <a:rPr lang="en-US" sz="2000" dirty="0" err="1"/>
              <a:t>barplot</a:t>
            </a:r>
            <a:r>
              <a:rPr lang="en-US" sz="2000" dirty="0"/>
              <a:t>(</a:t>
            </a:r>
            <a:r>
              <a:rPr lang="en-US" sz="2000" dirty="0" err="1"/>
              <a:t>prop.table</a:t>
            </a:r>
            <a:r>
              <a:rPr lang="en-US" sz="2000" dirty="0"/>
              <a:t>(table(</a:t>
            </a:r>
            <a:r>
              <a:rPr lang="en-US" sz="2000" dirty="0" err="1"/>
              <a:t>ejercicio$ACVTIPO</a:t>
            </a:r>
            <a:r>
              <a:rPr lang="en-US" sz="2000" dirty="0"/>
              <a:t>)),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main="Tipo de Acv",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</a:t>
            </a:r>
            <a:r>
              <a:rPr lang="en-US" sz="2000" dirty="0" err="1"/>
              <a:t>xlab</a:t>
            </a:r>
            <a:r>
              <a:rPr lang="en-US" sz="2000" dirty="0"/>
              <a:t>="Tipo",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</a:t>
            </a:r>
            <a:r>
              <a:rPr lang="en-US" sz="2000" dirty="0" err="1"/>
              <a:t>ylab</a:t>
            </a:r>
            <a:r>
              <a:rPr lang="en-US" sz="2000" dirty="0"/>
              <a:t>="</a:t>
            </a:r>
            <a:r>
              <a:rPr lang="en-US" sz="2000" dirty="0" err="1"/>
              <a:t>frecuencia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border="red",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col="blue",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density=10)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92C5869-62CA-4EC8-A5DA-F7C9DA9F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42" b="7712"/>
          <a:stretch/>
        </p:blipFill>
        <p:spPr>
          <a:xfrm>
            <a:off x="6979886" y="2494237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30ECD79-44D8-4DAF-8DC9-4AB55C4D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Tablas de contingencia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EEC9187-402B-4B31-87DF-FF0A3CBF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8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A00ABD-4AFF-40E8-9D73-73C7106E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/>
              <a:t>Tablas de contingencia</a:t>
            </a:r>
            <a:endParaRPr lang="en-US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2D0AF5C5-DFCF-4BC3-B3CA-C10DD1DA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7460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48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00193C-2E97-474A-A7D8-5E4423E4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Elementos de una tabla de contingencia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1FC19-79C1-4E2B-BB80-A604D98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ES" sz="1700"/>
              <a:t>Kij es la frecuencia absoluta de los casos con modalidad i de la Variable I y modalidad j de la Variable II </a:t>
            </a:r>
          </a:p>
          <a:p>
            <a:r>
              <a:rPr lang="es-ES" sz="1700"/>
              <a:t>La suma total de las frecuencias absolutas debe coincidir con el total de casos de la muestra, salvo si hay missings</a:t>
            </a:r>
          </a:p>
          <a:p>
            <a:r>
              <a:rPr lang="es-ES" sz="1700"/>
              <a:t>Las frecuencias marginales corresponden a las distribuciones de frecuencias de las variables que conforman la tabla </a:t>
            </a:r>
          </a:p>
          <a:p>
            <a:r>
              <a:rPr lang="es-ES" sz="1700"/>
              <a:t>Se agrega una tabla genérica como ejemplo </a:t>
            </a:r>
            <a:endParaRPr lang="en-US" sz="17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8F8023-152A-4D6D-AF23-58B88217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543175"/>
            <a:ext cx="5739488" cy="29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AF389-6AC5-4EB5-8B0C-EE4E8D2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Frecuencias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absolutas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3C990F-5B6A-4BA2-9A62-5D7DB8E9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46531"/>
            <a:ext cx="10905066" cy="24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E4E66-52A8-4345-BFA8-1017C026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función table()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DD15F4-05E4-4855-BAB2-2CF632E9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574FA8-F430-45C8-97A0-7EEDC22826C6}"/>
              </a:ext>
            </a:extLst>
          </p:cNvPr>
          <p:cNvSpPr txBox="1"/>
          <p:nvPr/>
        </p:nvSpPr>
        <p:spPr>
          <a:xfrm>
            <a:off x="838200" y="2055813"/>
            <a:ext cx="6095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&gt; table(</a:t>
            </a:r>
            <a:r>
              <a:rPr lang="es-ES" dirty="0" err="1">
                <a:solidFill>
                  <a:schemeClr val="accent1"/>
                </a:solidFill>
              </a:rPr>
              <a:t>ejercicio$Sexo</a:t>
            </a:r>
            <a:r>
              <a:rPr lang="es-ES" dirty="0">
                <a:solidFill>
                  <a:schemeClr val="accent1"/>
                </a:solidFill>
              </a:rPr>
              <a:t>, </a:t>
            </a:r>
            <a:r>
              <a:rPr lang="es-ES" dirty="0" err="1">
                <a:solidFill>
                  <a:schemeClr val="accent1"/>
                </a:solidFill>
              </a:rPr>
              <a:t>ejercicio$ACVTIPO</a:t>
            </a:r>
            <a:r>
              <a:rPr lang="es-ES" dirty="0">
                <a:solidFill>
                  <a:schemeClr val="accent1"/>
                </a:solidFill>
              </a:rPr>
              <a:t>)</a:t>
            </a:r>
          </a:p>
          <a:p>
            <a:r>
              <a:rPr lang="es-ES" dirty="0"/>
              <a:t>   </a:t>
            </a:r>
          </a:p>
          <a:p>
            <a:r>
              <a:rPr lang="es-ES" dirty="0"/>
              <a:t>         HEMORRAGICO ISQUEMICO NOCORRESP TIA</a:t>
            </a:r>
          </a:p>
          <a:p>
            <a:r>
              <a:rPr lang="es-ES" dirty="0"/>
              <a:t>  F             		5         	  6	        87   2</a:t>
            </a:r>
          </a:p>
          <a:p>
            <a:r>
              <a:rPr lang="es-ES" dirty="0"/>
              <a:t>  M           		1        	13        	        77   4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44B526-CC62-4126-814E-A844832CEFA9}"/>
              </a:ext>
            </a:extLst>
          </p:cNvPr>
          <p:cNvSpPr txBox="1"/>
          <p:nvPr/>
        </p:nvSpPr>
        <p:spPr>
          <a:xfrm>
            <a:off x="3351494" y="4499542"/>
            <a:ext cx="6095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&gt; </a:t>
            </a:r>
            <a:r>
              <a:rPr lang="es-ES" dirty="0" err="1">
                <a:solidFill>
                  <a:schemeClr val="accent1"/>
                </a:solidFill>
              </a:rPr>
              <a:t>prop.table</a:t>
            </a:r>
            <a:r>
              <a:rPr lang="es-ES" dirty="0">
                <a:solidFill>
                  <a:schemeClr val="accent1"/>
                </a:solidFill>
              </a:rPr>
              <a:t>(table(</a:t>
            </a:r>
            <a:r>
              <a:rPr lang="es-ES" dirty="0" err="1">
                <a:solidFill>
                  <a:schemeClr val="accent1"/>
                </a:solidFill>
              </a:rPr>
              <a:t>ejercicio$Sexo</a:t>
            </a:r>
            <a:r>
              <a:rPr lang="es-ES" dirty="0">
                <a:solidFill>
                  <a:schemeClr val="accent1"/>
                </a:solidFill>
              </a:rPr>
              <a:t>, </a:t>
            </a:r>
            <a:r>
              <a:rPr lang="es-ES" dirty="0" err="1">
                <a:solidFill>
                  <a:schemeClr val="accent1"/>
                </a:solidFill>
              </a:rPr>
              <a:t>ejercicio$ACVTIPO</a:t>
            </a:r>
            <a:r>
              <a:rPr lang="es-ES" dirty="0">
                <a:solidFill>
                  <a:schemeClr val="accent1"/>
                </a:solidFill>
              </a:rPr>
              <a:t>))</a:t>
            </a:r>
          </a:p>
          <a:p>
            <a:r>
              <a:rPr lang="es-ES" dirty="0"/>
              <a:t>   </a:t>
            </a:r>
          </a:p>
          <a:p>
            <a:r>
              <a:rPr lang="es-ES" dirty="0"/>
              <a:t>       HEMORRAGICO    ISQUEMICO     NOCORRESP                    TIA</a:t>
            </a:r>
          </a:p>
          <a:p>
            <a:r>
              <a:rPr lang="es-ES" dirty="0"/>
              <a:t>  F       0.025641026   0.030769231   0.446153846   0.010256410</a:t>
            </a:r>
          </a:p>
          <a:p>
            <a:r>
              <a:rPr lang="es-ES" dirty="0"/>
              <a:t>  M     0.005128205   0.066666667   0.394871795   0.020512821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C80387-0B4C-421B-BF45-0FBEC8A414AB}"/>
              </a:ext>
            </a:extLst>
          </p:cNvPr>
          <p:cNvSpPr txBox="1"/>
          <p:nvPr/>
        </p:nvSpPr>
        <p:spPr>
          <a:xfrm>
            <a:off x="6613289" y="2055813"/>
            <a:ext cx="6095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 err="1">
                <a:solidFill>
                  <a:schemeClr val="accent1"/>
                </a:solidFill>
              </a:rPr>
              <a:t>addmargins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ejercicio$Sexo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ejercicio$ACVTIPO</a:t>
            </a:r>
            <a:r>
              <a:rPr lang="en-US" dirty="0">
                <a:solidFill>
                  <a:schemeClr val="accent1"/>
                </a:solidFill>
              </a:rPr>
              <a:t>))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HEMORRAGICO  ISQUEMICO  NOCORRESP  TIA  Sum</a:t>
            </a:r>
          </a:p>
          <a:p>
            <a:r>
              <a:rPr lang="en-US" dirty="0"/>
              <a:t>  F                	5         	      6 	          87      2   100</a:t>
            </a:r>
          </a:p>
          <a:p>
            <a:r>
              <a:rPr lang="en-US" dirty="0"/>
              <a:t>  M              	1        	    13        	         77       4     95</a:t>
            </a:r>
          </a:p>
          <a:p>
            <a:r>
              <a:rPr lang="en-US" dirty="0"/>
              <a:t>  Sum           	6        	    19 	       164       6   195</a:t>
            </a:r>
          </a:p>
        </p:txBody>
      </p:sp>
    </p:spTree>
    <p:extLst>
      <p:ext uri="{BB962C8B-B14F-4D97-AF65-F5344CB8AC3E}">
        <p14:creationId xmlns:p14="http://schemas.microsoft.com/office/powerpoint/2010/main" val="266102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AF389-6AC5-4EB5-8B0C-EE4E8D2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Frecuencias absolutas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0515A-C48D-448A-AEF0-D3D11C6F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155448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cro</a:t>
            </a:r>
            <a:r>
              <a:rPr lang="en-US" sz="24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ejercicio$Sexo,ejercicio$ACVTIPO</a:t>
            </a:r>
            <a:r>
              <a:rPr lang="en-US" sz="24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3C990F-5B6A-4BA2-9A62-5D7DB8E9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3769043"/>
            <a:ext cx="10901471" cy="24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FD53B-7CDF-4D33-BDB7-49F3EA45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s-AR" sz="4800"/>
              <a:t>Tablas de frecuencias</a:t>
            </a:r>
            <a:endParaRPr lang="en-US" sz="48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BCFC1938-63A1-48D1-88B9-B5F22576B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1036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69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29B300-8C19-42A9-8F31-DCEE71D7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Frecuencias porcentuales por columna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60CB712-4519-4C12-9568-44F756B99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93793"/>
              </p:ext>
            </p:extLst>
          </p:nvPr>
        </p:nvGraphicFramePr>
        <p:xfrm>
          <a:off x="607861" y="3429000"/>
          <a:ext cx="10803940" cy="242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19510" imgH="945988" progId="Excel.Sheet.12">
                  <p:embed/>
                </p:oleObj>
              </mc:Choice>
              <mc:Fallback>
                <p:oleObj name="Worksheet" r:id="rId2" imgW="4219510" imgH="945988" progId="Excel.Shee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360CB712-4519-4C12-9568-44F756B99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7861" y="3429000"/>
                        <a:ext cx="10803940" cy="2422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2BD5F23-2933-4E06-9FD4-D3F3D6F3F1E5}"/>
              </a:ext>
            </a:extLst>
          </p:cNvPr>
          <p:cNvSpPr txBox="1">
            <a:spLocks/>
          </p:cNvSpPr>
          <p:nvPr/>
        </p:nvSpPr>
        <p:spPr>
          <a:xfrm>
            <a:off x="427086" y="1780889"/>
            <a:ext cx="11640804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 err="1">
                <a:solidFill>
                  <a:srgbClr val="E7E6E6"/>
                </a:solidFill>
              </a:rPr>
              <a:t>cro_cpct</a:t>
            </a:r>
            <a:r>
              <a:rPr lang="es-ES" sz="2400" dirty="0">
                <a:solidFill>
                  <a:srgbClr val="E7E6E6"/>
                </a:solidFill>
              </a:rPr>
              <a:t>(</a:t>
            </a:r>
            <a:r>
              <a:rPr lang="es-ES" sz="2400" dirty="0" err="1">
                <a:solidFill>
                  <a:srgbClr val="E7E6E6"/>
                </a:solidFill>
              </a:rPr>
              <a:t>ejercicio$Sexo,ejercicio$ACVTIPO</a:t>
            </a:r>
            <a:r>
              <a:rPr lang="es-ES" sz="2400" dirty="0">
                <a:solidFill>
                  <a:srgbClr val="E7E6E6"/>
                </a:solidFill>
              </a:rPr>
              <a:t>, </a:t>
            </a:r>
            <a:r>
              <a:rPr lang="es-ES" sz="2400" dirty="0" err="1">
                <a:solidFill>
                  <a:srgbClr val="E7E6E6"/>
                </a:solidFill>
              </a:rPr>
              <a:t>total_label</a:t>
            </a:r>
            <a:r>
              <a:rPr lang="es-ES" sz="2400" dirty="0">
                <a:solidFill>
                  <a:srgbClr val="E7E6E6"/>
                </a:solidFill>
              </a:rPr>
              <a:t> = "Total",  </a:t>
            </a:r>
            <a:r>
              <a:rPr lang="es-ES" sz="2400" dirty="0" err="1">
                <a:solidFill>
                  <a:srgbClr val="E7E6E6"/>
                </a:solidFill>
              </a:rPr>
              <a:t>total_statistic</a:t>
            </a:r>
            <a:r>
              <a:rPr lang="es-ES" sz="2400" dirty="0">
                <a:solidFill>
                  <a:srgbClr val="E7E6E6"/>
                </a:solidFill>
              </a:rPr>
              <a:t> = "</a:t>
            </a:r>
            <a:r>
              <a:rPr lang="es-ES" sz="2400" dirty="0" err="1">
                <a:solidFill>
                  <a:srgbClr val="E7E6E6"/>
                </a:solidFill>
              </a:rPr>
              <a:t>u_cpct</a:t>
            </a:r>
            <a:r>
              <a:rPr lang="es-ES" sz="2400" dirty="0">
                <a:solidFill>
                  <a:srgbClr val="E7E6E6"/>
                </a:solidFill>
              </a:rPr>
              <a:t>")</a:t>
            </a:r>
            <a:endParaRPr lang="en-US" sz="24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1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4F404-88F9-4FD6-8514-6E0B4645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Frecuencias relativas totales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E627A-1592-463D-B97D-A1567E1D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86" y="1566988"/>
            <a:ext cx="11640804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400" dirty="0" err="1">
                <a:solidFill>
                  <a:srgbClr val="E7E6E6"/>
                </a:solidFill>
              </a:rPr>
              <a:t>cro_tpct</a:t>
            </a:r>
            <a:r>
              <a:rPr lang="es-ES" sz="2400" dirty="0">
                <a:solidFill>
                  <a:srgbClr val="E7E6E6"/>
                </a:solidFill>
              </a:rPr>
              <a:t>(</a:t>
            </a:r>
            <a:r>
              <a:rPr lang="es-ES" sz="2400" dirty="0" err="1">
                <a:solidFill>
                  <a:srgbClr val="E7E6E6"/>
                </a:solidFill>
              </a:rPr>
              <a:t>ejercicio$Sexo,ejercicio$ACVTIPO</a:t>
            </a:r>
            <a:r>
              <a:rPr lang="es-ES" sz="2400" dirty="0">
                <a:solidFill>
                  <a:srgbClr val="E7E6E6"/>
                </a:solidFill>
              </a:rPr>
              <a:t>, </a:t>
            </a:r>
            <a:r>
              <a:rPr lang="es-ES" sz="2400" dirty="0" err="1">
                <a:solidFill>
                  <a:srgbClr val="E7E6E6"/>
                </a:solidFill>
              </a:rPr>
              <a:t>total_label</a:t>
            </a:r>
            <a:r>
              <a:rPr lang="es-ES" sz="2400" dirty="0">
                <a:solidFill>
                  <a:srgbClr val="E7E6E6"/>
                </a:solidFill>
              </a:rPr>
              <a:t> = "Total",  </a:t>
            </a:r>
            <a:r>
              <a:rPr lang="es-ES" sz="2400" dirty="0" err="1">
                <a:solidFill>
                  <a:srgbClr val="E7E6E6"/>
                </a:solidFill>
              </a:rPr>
              <a:t>total_statistic</a:t>
            </a:r>
            <a:r>
              <a:rPr lang="es-ES" sz="2400" dirty="0">
                <a:solidFill>
                  <a:srgbClr val="E7E6E6"/>
                </a:solidFill>
              </a:rPr>
              <a:t> = "</a:t>
            </a:r>
            <a:r>
              <a:rPr lang="es-ES" sz="2400" dirty="0" err="1">
                <a:solidFill>
                  <a:srgbClr val="E7E6E6"/>
                </a:solidFill>
              </a:rPr>
              <a:t>u_tpct</a:t>
            </a:r>
            <a:r>
              <a:rPr lang="es-ES" sz="2400" dirty="0">
                <a:solidFill>
                  <a:srgbClr val="E7E6E6"/>
                </a:solidFill>
              </a:rPr>
              <a:t>")</a:t>
            </a:r>
            <a:endParaRPr lang="en-US" sz="2400" dirty="0">
              <a:solidFill>
                <a:srgbClr val="E7E6E6"/>
              </a:solidFill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F19B62D-3F69-4D0E-AC72-BD6469853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28659"/>
              </p:ext>
            </p:extLst>
          </p:nvPr>
        </p:nvGraphicFramePr>
        <p:xfrm>
          <a:off x="264491" y="3462322"/>
          <a:ext cx="11663018" cy="261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19510" imgH="945988" progId="Excel.Sheet.12">
                  <p:embed/>
                </p:oleObj>
              </mc:Choice>
              <mc:Fallback>
                <p:oleObj name="Worksheet" r:id="rId2" imgW="4219510" imgH="945988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F19B62D-3F69-4D0E-AC72-BD64698537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491" y="3462322"/>
                        <a:ext cx="11663018" cy="261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802017F-56B2-4730-8513-773818D1A1F5}"/>
                  </a:ext>
                </a:extLst>
              </p14:cNvPr>
              <p14:cNvContentPartPr/>
              <p14:nvPr/>
            </p14:nvContentPartPr>
            <p14:xfrm>
              <a:off x="1011960" y="1818720"/>
              <a:ext cx="3240" cy="64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802017F-56B2-4730-8513-773818D1A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120" y="1755360"/>
                <a:ext cx="3456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00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65A535-9E85-47E2-8AAA-DC446AEE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4" y="1776547"/>
            <a:ext cx="5096222" cy="47783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B46334-47CA-4384-BE4E-A25D64EA8A14}"/>
              </a:ext>
            </a:extLst>
          </p:cNvPr>
          <p:cNvSpPr txBox="1"/>
          <p:nvPr/>
        </p:nvSpPr>
        <p:spPr>
          <a:xfrm>
            <a:off x="6172146" y="2936323"/>
            <a:ext cx="6095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ejercicio$Sexo,ejercicio$ACVTIPO</a:t>
            </a:r>
            <a:r>
              <a:rPr lang="en-US" dirty="0">
                <a:solidFill>
                  <a:schemeClr val="accent1"/>
                </a:solidFill>
              </a:rPr>
              <a:t>),beside=T,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main = "Tipo de Acv </a:t>
            </a:r>
            <a:r>
              <a:rPr lang="en-US" dirty="0" err="1">
                <a:solidFill>
                  <a:schemeClr val="accent1"/>
                </a:solidFill>
              </a:rPr>
              <a:t>según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Sexo</a:t>
            </a:r>
            <a:r>
              <a:rPr lang="en-US" dirty="0">
                <a:solidFill>
                  <a:schemeClr val="accent1"/>
                </a:solidFill>
              </a:rPr>
              <a:t>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 = "Tipo",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ylab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Frecuencia</a:t>
            </a:r>
            <a:r>
              <a:rPr lang="en-US" dirty="0">
                <a:solidFill>
                  <a:schemeClr val="accent1"/>
                </a:solidFill>
              </a:rPr>
              <a:t>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col = c("</a:t>
            </a:r>
            <a:r>
              <a:rPr lang="en-US" dirty="0" err="1">
                <a:solidFill>
                  <a:schemeClr val="accent1"/>
                </a:solidFill>
              </a:rPr>
              <a:t>red","blue</a:t>
            </a:r>
            <a:r>
              <a:rPr lang="en-US" dirty="0">
                <a:solidFill>
                  <a:schemeClr val="accent1"/>
                </a:solidFill>
              </a:rPr>
              <a:t>"))</a:t>
            </a:r>
          </a:p>
          <a:p>
            <a:r>
              <a:rPr lang="en-US" dirty="0">
                <a:solidFill>
                  <a:schemeClr val="accent1"/>
                </a:solidFill>
              </a:rPr>
              <a:t>legend("</a:t>
            </a:r>
            <a:r>
              <a:rPr lang="en-US" dirty="0" err="1">
                <a:solidFill>
                  <a:schemeClr val="accent1"/>
                </a:solidFill>
              </a:rPr>
              <a:t>topright</a:t>
            </a:r>
            <a:r>
              <a:rPr lang="en-US" dirty="0">
                <a:solidFill>
                  <a:schemeClr val="accent1"/>
                </a:solidFill>
              </a:rPr>
              <a:t>", c("Fem","</a:t>
            </a:r>
            <a:r>
              <a:rPr lang="en-US" dirty="0" err="1">
                <a:solidFill>
                  <a:schemeClr val="accent1"/>
                </a:solidFill>
              </a:rPr>
              <a:t>Masc</a:t>
            </a:r>
            <a:r>
              <a:rPr lang="en-US" dirty="0">
                <a:solidFill>
                  <a:schemeClr val="accent1"/>
                </a:solidFill>
              </a:rPr>
              <a:t>"), fill = c("</a:t>
            </a:r>
            <a:r>
              <a:rPr lang="en-US" dirty="0" err="1">
                <a:solidFill>
                  <a:schemeClr val="accent1"/>
                </a:solidFill>
              </a:rPr>
              <a:t>red","blue</a:t>
            </a:r>
            <a:r>
              <a:rPr lang="en-US" dirty="0">
                <a:solidFill>
                  <a:schemeClr val="accent1"/>
                </a:solidFill>
              </a:rPr>
              <a:t>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8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55B104-735D-48C1-B9DE-031AC4EC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7" y="1969879"/>
            <a:ext cx="5143590" cy="48228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343E4C-6746-4345-8E0F-7961E7E2A42C}"/>
              </a:ext>
            </a:extLst>
          </p:cNvPr>
          <p:cNvSpPr txBox="1"/>
          <p:nvPr/>
        </p:nvSpPr>
        <p:spPr>
          <a:xfrm>
            <a:off x="5904596" y="2330976"/>
            <a:ext cx="6095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barplot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prop.table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ejercicio$Sexo,ejercicio$ACVTIPO</a:t>
            </a:r>
            <a:r>
              <a:rPr lang="en-US" dirty="0">
                <a:solidFill>
                  <a:schemeClr val="accent1"/>
                </a:solidFill>
              </a:rPr>
              <a:t>),1),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beside=T, main = "Tipo de Acv </a:t>
            </a:r>
            <a:r>
              <a:rPr lang="en-US" dirty="0" err="1">
                <a:solidFill>
                  <a:schemeClr val="accent1"/>
                </a:solidFill>
              </a:rPr>
              <a:t>según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Sexo</a:t>
            </a:r>
            <a:r>
              <a:rPr lang="en-US" dirty="0">
                <a:solidFill>
                  <a:schemeClr val="accent1"/>
                </a:solidFill>
              </a:rPr>
              <a:t>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xlab</a:t>
            </a:r>
            <a:r>
              <a:rPr lang="en-US" dirty="0">
                <a:solidFill>
                  <a:schemeClr val="accent1"/>
                </a:solidFill>
              </a:rPr>
              <a:t> = "Tipo",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ylab</a:t>
            </a:r>
            <a:r>
              <a:rPr lang="en-US" dirty="0">
                <a:solidFill>
                  <a:schemeClr val="accent1"/>
                </a:solidFill>
              </a:rPr>
              <a:t> = "</a:t>
            </a:r>
            <a:r>
              <a:rPr lang="en-US" dirty="0" err="1">
                <a:solidFill>
                  <a:schemeClr val="accent1"/>
                </a:solidFill>
              </a:rPr>
              <a:t>Frecuencia</a:t>
            </a:r>
            <a:r>
              <a:rPr lang="en-US" dirty="0">
                <a:solidFill>
                  <a:schemeClr val="accent1"/>
                </a:solidFill>
              </a:rPr>
              <a:t>",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col = c("</a:t>
            </a:r>
            <a:r>
              <a:rPr lang="en-US" dirty="0" err="1">
                <a:solidFill>
                  <a:schemeClr val="accent1"/>
                </a:solidFill>
              </a:rPr>
              <a:t>red","blue</a:t>
            </a:r>
            <a:r>
              <a:rPr lang="en-US" dirty="0">
                <a:solidFill>
                  <a:schemeClr val="accent1"/>
                </a:solidFill>
              </a:rPr>
              <a:t>"))</a:t>
            </a:r>
          </a:p>
          <a:p>
            <a:r>
              <a:rPr lang="en-US" dirty="0">
                <a:solidFill>
                  <a:schemeClr val="accent1"/>
                </a:solidFill>
              </a:rPr>
              <a:t>legend("</a:t>
            </a:r>
            <a:r>
              <a:rPr lang="en-US" dirty="0" err="1">
                <a:solidFill>
                  <a:schemeClr val="accent1"/>
                </a:solidFill>
              </a:rPr>
              <a:t>topright</a:t>
            </a:r>
            <a:r>
              <a:rPr lang="en-US" dirty="0">
                <a:solidFill>
                  <a:schemeClr val="accent1"/>
                </a:solidFill>
              </a:rPr>
              <a:t>", c("Fem","</a:t>
            </a:r>
            <a:r>
              <a:rPr lang="en-US" dirty="0" err="1">
                <a:solidFill>
                  <a:schemeClr val="accent1"/>
                </a:solidFill>
              </a:rPr>
              <a:t>Masc</a:t>
            </a:r>
            <a:r>
              <a:rPr lang="en-US" dirty="0">
                <a:solidFill>
                  <a:schemeClr val="accent1"/>
                </a:solidFill>
              </a:rPr>
              <a:t>"), fill = c("</a:t>
            </a:r>
            <a:r>
              <a:rPr lang="en-US" dirty="0" err="1">
                <a:solidFill>
                  <a:schemeClr val="accent1"/>
                </a:solidFill>
              </a:rPr>
              <a:t>red","blue</a:t>
            </a:r>
            <a:r>
              <a:rPr lang="en-US" dirty="0">
                <a:solidFill>
                  <a:schemeClr val="accent1"/>
                </a:solidFill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10763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2D097-E915-4A79-B3AC-CCC70B3B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Tablas de frecuencias</a:t>
            </a:r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C03023-708D-4C9F-AA7A-C42A54F28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35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4BC264-9032-4AFD-BE0B-4F393F5B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 de frecuencias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2A1FA88-FD94-43BB-B5D5-E643C06A8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04285"/>
              </p:ext>
            </p:extLst>
          </p:nvPr>
        </p:nvGraphicFramePr>
        <p:xfrm>
          <a:off x="643467" y="2024660"/>
          <a:ext cx="10905066" cy="369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42">
                  <a:extLst>
                    <a:ext uri="{9D8B030D-6E8A-4147-A177-3AD203B41FA5}">
                      <a16:colId xmlns:a16="http://schemas.microsoft.com/office/drawing/2014/main" val="663956852"/>
                    </a:ext>
                  </a:extLst>
                </a:gridCol>
                <a:gridCol w="2366171">
                  <a:extLst>
                    <a:ext uri="{9D8B030D-6E8A-4147-A177-3AD203B41FA5}">
                      <a16:colId xmlns:a16="http://schemas.microsoft.com/office/drawing/2014/main" val="666452944"/>
                    </a:ext>
                  </a:extLst>
                </a:gridCol>
                <a:gridCol w="3754453">
                  <a:extLst>
                    <a:ext uri="{9D8B030D-6E8A-4147-A177-3AD203B41FA5}">
                      <a16:colId xmlns:a16="http://schemas.microsoft.com/office/drawing/2014/main" val="1757398691"/>
                    </a:ext>
                  </a:extLst>
                </a:gridCol>
              </a:tblGrid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Tipo de Acv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Casos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</a:t>
                      </a:r>
                      <a:r>
                        <a:rPr lang="en-US" sz="3300" u="none" strike="noStrike" err="1">
                          <a:effectLst/>
                        </a:rPr>
                        <a:t>Porcentaje</a:t>
                      </a:r>
                      <a:r>
                        <a:rPr lang="en-US" sz="3300" u="none" strike="noStrike">
                          <a:effectLst/>
                        </a:rPr>
                        <a:t>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12076556"/>
                  </a:ext>
                </a:extLst>
              </a:tr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 HEMORRAGICO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3.1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172099542"/>
                  </a:ext>
                </a:extLst>
              </a:tr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 ISQUEMICO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19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9.7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063711522"/>
                  </a:ext>
                </a:extLst>
              </a:tr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 NOCORRESP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164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84.1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1421232453"/>
                  </a:ext>
                </a:extLst>
              </a:tr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 TIA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3.1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4229040882"/>
                  </a:ext>
                </a:extLst>
              </a:tr>
              <a:tr h="61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 Total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195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100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29" marR="9429" marT="9429" marB="0" anchor="b"/>
                </a:tc>
                <a:extLst>
                  <a:ext uri="{0D108BD9-81ED-4DB2-BD59-A6C34878D82A}">
                    <a16:rowId xmlns:a16="http://schemas.microsoft.com/office/drawing/2014/main" val="239862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1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2A21D-4141-4095-B26C-5EFF961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Tablas de frecuencias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3E3580-3878-4D4D-A6D1-BF17BD65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820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951D7EC7-60FC-43AA-AB84-2DBC9B3680AB}"/>
              </a:ext>
            </a:extLst>
          </p:cNvPr>
          <p:cNvSpPr/>
          <p:nvPr/>
        </p:nvSpPr>
        <p:spPr>
          <a:xfrm>
            <a:off x="8015369" y="320040"/>
            <a:ext cx="3809129" cy="4283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F850-FC3B-42C0-9459-F623F2BA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Función table()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280B1-65DF-44CB-B65A-73DC9012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table(</a:t>
            </a:r>
            <a:r>
              <a:rPr lang="en-US" dirty="0" err="1">
                <a:solidFill>
                  <a:schemeClr val="accent1"/>
                </a:solidFill>
              </a:rPr>
              <a:t>ejercicio$ACVTIPO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HEMORRAGICO   ISQUEMICO   NOCORRESP         TIA </a:t>
            </a:r>
          </a:p>
          <a:p>
            <a:pPr marL="0" indent="0">
              <a:buNone/>
            </a:pPr>
            <a:r>
              <a:rPr lang="en-US" dirty="0"/>
              <a:t>          	    6                    19                   164             6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 err="1">
                <a:solidFill>
                  <a:schemeClr val="accent1"/>
                </a:solidFill>
              </a:rPr>
              <a:t>prop.table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ejercicio$ACVTIPO</a:t>
            </a:r>
            <a:r>
              <a:rPr lang="en-US" dirty="0">
                <a:solidFill>
                  <a:schemeClr val="accent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HEMORRAGICO   ISQUEMICO   NOCORRESP                 TIA </a:t>
            </a:r>
          </a:p>
          <a:p>
            <a:pPr marL="0" indent="0">
              <a:buNone/>
            </a:pPr>
            <a:r>
              <a:rPr lang="en-US" dirty="0"/>
              <a:t>       0.03076923   0.09743590   0.84102564  0.03076923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 err="1">
                <a:solidFill>
                  <a:schemeClr val="accent1"/>
                </a:solidFill>
              </a:rPr>
              <a:t>addmargins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ejercicio$ACVTIPO</a:t>
            </a:r>
            <a:r>
              <a:rPr lang="en-US" dirty="0">
                <a:solidFill>
                  <a:schemeClr val="accent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HEMORRAGICO   ISQUEMICO   NOCORRESP         TIA         Sum </a:t>
            </a:r>
          </a:p>
          <a:p>
            <a:pPr marL="0" indent="0">
              <a:buNone/>
            </a:pPr>
            <a:r>
              <a:rPr lang="en-US" dirty="0"/>
              <a:t>       	    6          	     19         	       164             6          195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 err="1">
                <a:solidFill>
                  <a:schemeClr val="accent1"/>
                </a:solidFill>
              </a:rPr>
              <a:t>addmargins</a:t>
            </a:r>
            <a:r>
              <a:rPr lang="en-US" dirty="0">
                <a:solidFill>
                  <a:schemeClr val="accent1"/>
                </a:solidFill>
              </a:rPr>
              <a:t>(table(</a:t>
            </a:r>
            <a:r>
              <a:rPr lang="en-US" dirty="0" err="1">
                <a:solidFill>
                  <a:schemeClr val="accent1"/>
                </a:solidFill>
              </a:rPr>
              <a:t>ejercicio$ACVTIPO,useNA</a:t>
            </a:r>
            <a:r>
              <a:rPr lang="en-US" dirty="0">
                <a:solidFill>
                  <a:schemeClr val="accent1"/>
                </a:solidFill>
              </a:rPr>
              <a:t> = "always"))</a:t>
            </a:r>
          </a:p>
          <a:p>
            <a:pPr marL="0" indent="0">
              <a:buNone/>
            </a:pPr>
            <a:r>
              <a:rPr lang="en-US" dirty="0"/>
              <a:t>HEMORRAGICO   ISQUEMICO   NOCORRESP         TIA        &lt;NA&gt;         Sum </a:t>
            </a:r>
          </a:p>
          <a:p>
            <a:pPr marL="0" indent="0">
              <a:buNone/>
            </a:pPr>
            <a:r>
              <a:rPr lang="en-US" dirty="0"/>
              <a:t>          	     6  	     19                   164             6               0           195 </a:t>
            </a:r>
          </a:p>
        </p:txBody>
      </p:sp>
    </p:spTree>
    <p:extLst>
      <p:ext uri="{BB962C8B-B14F-4D97-AF65-F5344CB8AC3E}">
        <p14:creationId xmlns:p14="http://schemas.microsoft.com/office/powerpoint/2010/main" val="60775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9BC7C4-D43E-4282-A15F-96F5A144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El paquete expss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5C3DCA9-6A22-4C07-B26F-1D1A84CD6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78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57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3B415-1B03-4874-AB50-07D2E13B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paquete expss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535ADC-AC73-4B84-A452-4922CFFCAEF5}"/>
              </a:ext>
            </a:extLst>
          </p:cNvPr>
          <p:cNvSpPr txBox="1"/>
          <p:nvPr/>
        </p:nvSpPr>
        <p:spPr>
          <a:xfrm>
            <a:off x="5221862" y="1719618"/>
            <a:ext cx="6335517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EFFFF"/>
                </a:solidFill>
              </a:rPr>
              <a:t>library(</a:t>
            </a:r>
            <a:r>
              <a:rPr lang="en-US" sz="2400" dirty="0" err="1">
                <a:solidFill>
                  <a:srgbClr val="FEFFFF"/>
                </a:solidFill>
              </a:rPr>
              <a:t>expss</a:t>
            </a:r>
            <a:r>
              <a:rPr lang="en-US" sz="2400" dirty="0">
                <a:solidFill>
                  <a:srgbClr val="FEFFFF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FEFFFF"/>
                </a:solidFill>
              </a:rPr>
              <a:t>Etiquetas</a:t>
            </a:r>
            <a:r>
              <a:rPr lang="en-US" sz="2400" dirty="0">
                <a:solidFill>
                  <a:srgbClr val="FEFFFF"/>
                </a:solidFill>
              </a:rPr>
              <a:t> a las variables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EFFFF"/>
                </a:solidFill>
              </a:rPr>
              <a:t>&gt; </a:t>
            </a:r>
            <a:r>
              <a:rPr lang="en-US" sz="2400" dirty="0" err="1">
                <a:solidFill>
                  <a:srgbClr val="FEFFFF"/>
                </a:solidFill>
              </a:rPr>
              <a:t>var_lab</a:t>
            </a:r>
            <a:r>
              <a:rPr lang="en-US" sz="2400" dirty="0">
                <a:solidFill>
                  <a:srgbClr val="FEFFFF"/>
                </a:solidFill>
              </a:rPr>
              <a:t>(</a:t>
            </a:r>
            <a:r>
              <a:rPr lang="en-US" sz="2400" dirty="0" err="1">
                <a:solidFill>
                  <a:srgbClr val="FEFFFF"/>
                </a:solidFill>
              </a:rPr>
              <a:t>ejercicio$ACVTIPO</a:t>
            </a:r>
            <a:r>
              <a:rPr lang="en-US" sz="2400" dirty="0">
                <a:solidFill>
                  <a:srgbClr val="FEFFFF"/>
                </a:solidFill>
              </a:rPr>
              <a:t>) &lt;- “Tipo de Acv“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E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70874F4-EAC5-4ACC-BC73-101A6C5985CD}"/>
                  </a:ext>
                </a:extLst>
              </p14:cNvPr>
              <p14:cNvContentPartPr/>
              <p14:nvPr/>
            </p14:nvContentPartPr>
            <p14:xfrm>
              <a:off x="9518040" y="4218840"/>
              <a:ext cx="68040" cy="30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70874F4-EAC5-4ACC-BC73-101A6C5985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02200" y="4155480"/>
                <a:ext cx="99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15ABF6E-1EFB-4038-BC91-25422CA1CFB5}"/>
                  </a:ext>
                </a:extLst>
              </p14:cNvPr>
              <p14:cNvContentPartPr/>
              <p14:nvPr/>
            </p14:nvContentPartPr>
            <p14:xfrm>
              <a:off x="9039600" y="3894480"/>
              <a:ext cx="221400" cy="526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15ABF6E-1EFB-4038-BC91-25422CA1CF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3760" y="3831120"/>
                <a:ext cx="25272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2760C72-E35C-4FC7-AE6E-F26A3ACF65B8}"/>
                  </a:ext>
                </a:extLst>
              </p14:cNvPr>
              <p14:cNvContentPartPr/>
              <p14:nvPr/>
            </p14:nvContentPartPr>
            <p14:xfrm>
              <a:off x="9505800" y="4298400"/>
              <a:ext cx="64800" cy="709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2760C72-E35C-4FC7-AE6E-F26A3ACF65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89960" y="4235040"/>
                <a:ext cx="9612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68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05196-C10F-411F-A980-E913F111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El paquete expss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CAE00-8F38-47E2-8250-B08DE8AB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 err="1">
                <a:solidFill>
                  <a:schemeClr val="accent1"/>
                </a:solidFill>
              </a:rPr>
              <a:t>library</a:t>
            </a:r>
            <a:r>
              <a:rPr lang="es-ES" sz="1900" dirty="0">
                <a:solidFill>
                  <a:schemeClr val="accent1"/>
                </a:solidFill>
              </a:rPr>
              <a:t>(</a:t>
            </a:r>
            <a:r>
              <a:rPr lang="es-ES" sz="1900" dirty="0" err="1">
                <a:solidFill>
                  <a:schemeClr val="accent1"/>
                </a:solidFill>
              </a:rPr>
              <a:t>expss</a:t>
            </a:r>
            <a:r>
              <a:rPr lang="es-ES" sz="19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s-ES" sz="1900" dirty="0"/>
              <a:t>Tabla de frecuencia para una variable</a:t>
            </a:r>
          </a:p>
          <a:p>
            <a:pPr marL="0" indent="0">
              <a:buNone/>
            </a:pPr>
            <a:r>
              <a:rPr lang="es-ES" sz="1900" dirty="0"/>
              <a:t>&gt; </a:t>
            </a:r>
            <a:r>
              <a:rPr lang="es-ES" sz="1900" dirty="0" err="1">
                <a:solidFill>
                  <a:schemeClr val="accent1"/>
                </a:solidFill>
              </a:rPr>
              <a:t>fre</a:t>
            </a:r>
            <a:r>
              <a:rPr lang="es-ES" sz="1900" dirty="0">
                <a:solidFill>
                  <a:schemeClr val="accent1"/>
                </a:solidFill>
              </a:rPr>
              <a:t>(</a:t>
            </a:r>
            <a:r>
              <a:rPr lang="es-ES" sz="1900" dirty="0" err="1">
                <a:solidFill>
                  <a:schemeClr val="accent1"/>
                </a:solidFill>
              </a:rPr>
              <a:t>ejercicio$ACVTIPO</a:t>
            </a:r>
            <a:r>
              <a:rPr lang="es-ES" sz="19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r>
              <a:rPr lang="es-ES" sz="1900" dirty="0"/>
              <a:t>Si se quiere que la tabla salga en la consola</a:t>
            </a:r>
          </a:p>
          <a:p>
            <a:pPr marL="0" indent="0">
              <a:buNone/>
            </a:pPr>
            <a:r>
              <a:rPr lang="es-ES" sz="1900" dirty="0"/>
              <a:t>&gt; </a:t>
            </a:r>
            <a:r>
              <a:rPr lang="es-ES" sz="1900" dirty="0" err="1">
                <a:solidFill>
                  <a:schemeClr val="accent1"/>
                </a:solidFill>
              </a:rPr>
              <a:t>expss_output_default</a:t>
            </a:r>
            <a:r>
              <a:rPr lang="es-ES" sz="1900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r>
              <a:rPr lang="es-ES" sz="1900" dirty="0"/>
              <a:t>Si se quiere que la table salga en el visor</a:t>
            </a:r>
          </a:p>
          <a:p>
            <a:pPr marL="0" indent="0">
              <a:buNone/>
            </a:pPr>
            <a:r>
              <a:rPr lang="es-ES" sz="1900" dirty="0"/>
              <a:t>&gt; </a:t>
            </a:r>
            <a:r>
              <a:rPr lang="es-ES" sz="1900" dirty="0" err="1">
                <a:solidFill>
                  <a:schemeClr val="accent1"/>
                </a:solidFill>
              </a:rPr>
              <a:t>expss_output_rnotebook</a:t>
            </a:r>
            <a:r>
              <a:rPr lang="es-ES" sz="1900" dirty="0">
                <a:solidFill>
                  <a:schemeClr val="accent1"/>
                </a:solidFill>
              </a:rPr>
              <a:t>()</a:t>
            </a:r>
            <a:endParaRPr lang="en-US" sz="1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38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1008</Words>
  <Application>Microsoft Office PowerPoint</Application>
  <PresentationFormat>Panorámica</PresentationFormat>
  <Paragraphs>134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Tema de Office</vt:lpstr>
      <vt:lpstr>Worksheet</vt:lpstr>
      <vt:lpstr>Tablas de frecuencias</vt:lpstr>
      <vt:lpstr>Tablas de frecuencias</vt:lpstr>
      <vt:lpstr>Tablas de frecuencias</vt:lpstr>
      <vt:lpstr>Tablas de frecuencias</vt:lpstr>
      <vt:lpstr>Tablas de frecuencias</vt:lpstr>
      <vt:lpstr>Función table()</vt:lpstr>
      <vt:lpstr>El paquete expss</vt:lpstr>
      <vt:lpstr>El paquete expss</vt:lpstr>
      <vt:lpstr>El paquete expss</vt:lpstr>
      <vt:lpstr>Tabla de frecuencia con la función fre()</vt:lpstr>
      <vt:lpstr>Grafico de tablas de frecuencias</vt:lpstr>
      <vt:lpstr>Grafico de barras – frecuencias absolutas</vt:lpstr>
      <vt:lpstr>Grafico de barras – frecuencias relativas</vt:lpstr>
      <vt:lpstr>Tablas de contingencia</vt:lpstr>
      <vt:lpstr>Tablas de contingencia</vt:lpstr>
      <vt:lpstr>Elementos de una tabla de contingencia </vt:lpstr>
      <vt:lpstr>Frecuencias absolutas</vt:lpstr>
      <vt:lpstr>La función table()</vt:lpstr>
      <vt:lpstr>Frecuencias absolutas</vt:lpstr>
      <vt:lpstr>Frecuencias porcentuales por columna</vt:lpstr>
      <vt:lpstr>Frecuencias relativas totales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de frecuencias</dc:title>
  <dc:creator>roberto muinos</dc:creator>
  <cp:lastModifiedBy>Roberto Muiños</cp:lastModifiedBy>
  <cp:revision>2</cp:revision>
  <dcterms:created xsi:type="dcterms:W3CDTF">2020-09-08T17:46:59Z</dcterms:created>
  <dcterms:modified xsi:type="dcterms:W3CDTF">2023-03-23T14:14:19Z</dcterms:modified>
</cp:coreProperties>
</file>