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DE"/>
    <a:srgbClr val="7F7F7F"/>
    <a:srgbClr val="B9CDE6"/>
    <a:srgbClr val="366093"/>
    <a:srgbClr val="ECF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3" d="100"/>
          <a:sy n="23" d="100"/>
        </p:scale>
        <p:origin x="4544" y="84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</a:t>
              </a:r>
              <a:r>
                <a:rPr lang="en-US" sz="6000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info@genigraphics.com</a:t>
              </a: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643596" y="5694830"/>
            <a:ext cx="9183262" cy="10754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441BC4C-731B-FE55-C7EA-FFD6E989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854" y="5821684"/>
            <a:ext cx="8944365" cy="103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Wave 30">
            <a:extLst>
              <a:ext uri="{FF2B5EF4-FFF2-40B4-BE49-F238E27FC236}">
                <a16:creationId xmlns:a16="http://schemas.microsoft.com/office/drawing/2014/main" id="{A4C3BE1D-3945-F2F6-EB77-873B8EE502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393363" y="18879863"/>
            <a:ext cx="45262800" cy="27161803"/>
          </a:xfrm>
          <a:prstGeom prst="wav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Wave 119">
            <a:extLst>
              <a:ext uri="{FF2B5EF4-FFF2-40B4-BE49-F238E27FC236}">
                <a16:creationId xmlns:a16="http://schemas.microsoft.com/office/drawing/2014/main" id="{0B26EF19-1351-CA64-0C53-D150B78173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478444" y="18852922"/>
            <a:ext cx="45262800" cy="28312173"/>
          </a:xfrm>
          <a:prstGeom prst="wave">
            <a:avLst>
              <a:gd name="adj1" fmla="val 12500"/>
              <a:gd name="adj2" fmla="val -3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90A773-CEE4-0292-BAD8-E6A93FAD89DE}"/>
              </a:ext>
            </a:extLst>
          </p:cNvPr>
          <p:cNvSpPr>
            <a:spLocks/>
          </p:cNvSpPr>
          <p:nvPr/>
        </p:nvSpPr>
        <p:spPr>
          <a:xfrm>
            <a:off x="-4144963" y="-2079280"/>
            <a:ext cx="43891199" cy="7245803"/>
          </a:xfrm>
          <a:prstGeom prst="rect">
            <a:avLst/>
          </a:prstGeom>
          <a:solidFill>
            <a:srgbClr val="3660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00" y="44271921"/>
            <a:ext cx="3783410" cy="267464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68" y="44271921"/>
            <a:ext cx="3783410" cy="26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8267969" y="47165095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A5E54030-357A-9C15-4932-0F72A746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03" y="47317495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537657" y="6656538"/>
            <a:ext cx="9183262" cy="3279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The host computer runs a fully automated pipeline to transform digital images into precise, single-line sketches.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Image Processing &amp; Path Generation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input image is processed using OpenCV’s edge detection to extract key contours.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 depth-first search (DFS) algorithm reconstructs the path into a continuous single-line drawing, ensuring smooth and natural sketching.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G-code Generation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optimized drawing path is converted into G-code instructions (coordinates), acting as a precise movement script for the hardware.</a:t>
            </a:r>
            <a:r>
              <a:rPr lang="en-US" sz="3200" baseline="30000" dirty="0">
                <a:latin typeface="+mn-lt"/>
              </a:rPr>
              <a:t>[3]</a:t>
            </a:r>
            <a:endParaRPr lang="en-US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Motor Control &amp; Execution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G-code is sent to the Arduino via serial communication. A self-developed script is used for messaging and receiving feedback.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driver program on peripheral device achieves features including 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Asynchronous, non-blocking motor motion, ensuring independent movement.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Asynchronous communication with the host computer, allowing continuous execution without delays.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440418" y="6668631"/>
            <a:ext cx="9183262" cy="7737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Inspired by CNC machining, this project creates an automated drawing machine using an Etch A Sketch board</a:t>
            </a:r>
            <a:r>
              <a:rPr lang="en-US" sz="3200" baseline="30000" dirty="0">
                <a:latin typeface="Calibri" pitchFamily="34" charset="0"/>
              </a:rPr>
              <a:t>[1]</a:t>
            </a:r>
            <a:r>
              <a:rPr lang="en-US" sz="3200" dirty="0">
                <a:latin typeface="Calibri" pitchFamily="34" charset="0"/>
              </a:rPr>
              <a:t>.</a:t>
            </a:r>
            <a:r>
              <a:rPr lang="en-US" sz="3200" dirty="0">
                <a:latin typeface="+mn-lt"/>
              </a:rPr>
              <a:t> 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It first introduces a software pipeline that transforms digital images into continuous-line drawings. By employing edge detection techniques and a specialized depth-first search (DFS) algorithm, our system generates optimized G-code instructions tailored for our custom-built drawing machine.</a:t>
            </a:r>
          </a:p>
          <a:p>
            <a:pPr eaLnBrk="1" hangingPunct="1"/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hardware system interprets these instructions and uses two stepper motors to precisely control the Etch A Sketch knobs, allowing the machine to replicate digital images as physical sketches.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0418" y="5694830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0418" y="14712946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643596" y="33195932"/>
            <a:ext cx="9183262" cy="626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In conclusion, our project successfully met the predetermined requirements, demonstrating the integration of edge detection and path optimization to generate a given image for a CNC-based plotter.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However, some challenges remain. Specifically, since the system operates in an open-loop configuration without feedback, it cannot track the exact position of the pins during the drawing process. As a result, there is a potential risk of double images appearing in the physical output.</a:t>
            </a:r>
          </a:p>
          <a:p>
            <a:pPr eaLnBrk="1" hangingPunct="1"/>
            <a:endParaRPr lang="en-US" sz="3200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643596" y="32222132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427037" y="15686749"/>
            <a:ext cx="9183262" cy="97076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System Design: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Implemented an MVC structure, separating the controller from the data model to ensure modularity.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Designed a host-peripheral computing setup for future hardware upgrades and scalability.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Hardware Development: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Used an Arduino Uno to control two stepper motors via A4988 drivers.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Designed a custom 3D-printed frame for precise Etch A Sketch knob rotation.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Software Development: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Python-based image processing generates a plotting scheme, using OpenCV for edge detection. The processed image is converted into G-code instructions</a:t>
            </a:r>
            <a:r>
              <a:rPr lang="en-US" sz="3200" baseline="30000" dirty="0">
                <a:latin typeface="Calibri" pitchFamily="34" charset="0"/>
              </a:rPr>
              <a:t>[2]</a:t>
            </a:r>
            <a:r>
              <a:rPr lang="en-US" sz="3200" dirty="0">
                <a:latin typeface="Calibri" pitchFamily="34" charset="0"/>
              </a:rPr>
              <a:t>.</a:t>
            </a:r>
            <a:endParaRPr lang="en-US" sz="3200" baseline="30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Programmed the Arduino to interpret G-code and send step pulses to A4988 motor drivers via serial communication.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31612" y="2582890"/>
            <a:ext cx="17775480" cy="282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numCol="1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Academic Supervisor: 	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Shanpu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Shen</a:t>
            </a:r>
          </a:p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Project  Member: 	</a:t>
            </a:r>
            <a:b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Mingjie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Zhu 201850714, 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Zhexi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Zhang 201850703, Matteo Venuti 201735577,</a:t>
            </a:r>
          </a:p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Yuxuan Zhuang 201850716, 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Monong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Yang 201850688</a:t>
            </a:r>
          </a:p>
        </p:txBody>
      </p:sp>
      <p:pic>
        <p:nvPicPr>
          <p:cNvPr id="9" name="图片 72">
            <a:extLst>
              <a:ext uri="{FF2B5EF4-FFF2-40B4-BE49-F238E27FC236}">
                <a16:creationId xmlns:a16="http://schemas.microsoft.com/office/drawing/2014/main" id="{F843799F-056B-C56B-22CC-79F4183EA4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5763" y="52409"/>
            <a:ext cx="6701593" cy="23079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D89919-833F-A49C-923E-27CDC8E2F4D4}"/>
              </a:ext>
            </a:extLst>
          </p:cNvPr>
          <p:cNvSpPr/>
          <p:nvPr/>
        </p:nvSpPr>
        <p:spPr>
          <a:xfrm>
            <a:off x="6980237" y="1216777"/>
            <a:ext cx="1709474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>
                <a:ln w="38100">
                  <a:solidFill>
                    <a:srgbClr val="B0C2D7"/>
                  </a:solidFill>
                  <a:prstDash val="solid"/>
                </a:ln>
                <a:solidFill>
                  <a:srgbClr val="EBF2DE"/>
                </a:solidFill>
                <a:effectLst/>
                <a:latin typeface="Algerian" panose="04020705040A02060702" pitchFamily="82" charset="0"/>
              </a:rPr>
              <a:t>Etch A Sketch Robot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0B100-C3AB-ADA3-F4BE-FACF415DA34A}"/>
              </a:ext>
            </a:extLst>
          </p:cNvPr>
          <p:cNvSpPr/>
          <p:nvPr/>
        </p:nvSpPr>
        <p:spPr>
          <a:xfrm>
            <a:off x="426255" y="25725104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DCD70586-2299-46D7-7211-9520A2E2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3" y="26698907"/>
            <a:ext cx="9220165" cy="12757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Components: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Microcontroller: Arduino Uno – controls the motor system and executes G-code instructions.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Motor Drivers: A4988 stepper motor drivers – regulate motor speed and </a:t>
            </a:r>
            <a:r>
              <a:rPr lang="en-US" sz="3200" dirty="0" err="1">
                <a:latin typeface="Calibri" pitchFamily="34" charset="0"/>
              </a:rPr>
              <a:t>direction.Stepper</a:t>
            </a:r>
            <a:r>
              <a:rPr lang="en-US" sz="3200" dirty="0">
                <a:latin typeface="Calibri" pitchFamily="34" charset="0"/>
              </a:rPr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Motors: Two stepper motors – precisely control the Etch A Sketch knobs for drawing.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Power Supply: 12V, 5A – provides stable power for motor operation.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Frame &amp; Mounts: A custom 3D-printed frame ensures stability and precise motor alignment</a:t>
            </a:r>
          </a:p>
          <a:p>
            <a:pPr eaLnBrk="1" hangingPunct="1"/>
            <a:br>
              <a:rPr lang="en-US" sz="3200" dirty="0">
                <a:latin typeface="Calibri" pitchFamily="34" charset="0"/>
              </a:rPr>
            </a:br>
            <a:br>
              <a:rPr lang="en-US" sz="3200" dirty="0">
                <a:latin typeface="Calibri" pitchFamily="34" charset="0"/>
              </a:rPr>
            </a:br>
            <a:br>
              <a:rPr lang="en-US" sz="3200" dirty="0">
                <a:latin typeface="Calibri" pitchFamily="34" charset="0"/>
              </a:rPr>
            </a:br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Working Principles: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Arduino Uno receives G-code commands via serial communication.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commands are processed, and step signals are sent to the A4988 drivers.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A4988 drivers convert signals into precise step movements for the stepper motors.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motors turn the Etch A Sketch knobs, translating digital paths into physical drawings.</a:t>
            </a:r>
          </a:p>
        </p:txBody>
      </p:sp>
      <p:pic>
        <p:nvPicPr>
          <p:cNvPr id="34" name="图片 5" descr="A4988">
            <a:extLst>
              <a:ext uri="{FF2B5EF4-FFF2-40B4-BE49-F238E27FC236}">
                <a16:creationId xmlns:a16="http://schemas.microsoft.com/office/drawing/2014/main" id="{2199487E-B61D-408A-F6FF-7C46C79BF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2" b="95000" l="9864" r="89966">
                        <a14:foregroundMark x1="47279" y1="8542" x2="49490" y2="7708"/>
                        <a14:foregroundMark x1="49150" y1="8958" x2="41837" y2="7500"/>
                        <a14:foregroundMark x1="47789" y1="6875" x2="82143" y2="40000"/>
                        <a14:foregroundMark x1="82143" y1="40000" x2="83333" y2="60208"/>
                        <a14:foregroundMark x1="83333" y1="60208" x2="48639" y2="69792"/>
                        <a14:foregroundMark x1="48639" y1="69792" x2="18878" y2="44583"/>
                        <a14:foregroundMark x1="18878" y1="44583" x2="23129" y2="28333"/>
                        <a14:foregroundMark x1="43878" y1="8333" x2="32143" y2="18958"/>
                        <a14:foregroundMark x1="32143" y1="18958" x2="50510" y2="10208"/>
                        <a14:foregroundMark x1="41837" y1="11250" x2="16667" y2="27500"/>
                        <a14:foregroundMark x1="16667" y1="27500" x2="12585" y2="44792"/>
                        <a14:foregroundMark x1="12585" y1="44792" x2="17007" y2="57292"/>
                        <a14:foregroundMark x1="48129" y1="6042" x2="60714" y2="15208"/>
                        <a14:foregroundMark x1="60714" y1="15208" x2="79252" y2="37500"/>
                        <a14:foregroundMark x1="46259" y1="7292" x2="48129" y2="6667"/>
                        <a14:foregroundMark x1="55612" y1="82917" x2="52041" y2="83750"/>
                        <a14:foregroundMark x1="51531" y1="88958" x2="51531" y2="95000"/>
                        <a14:foregroundMark x1="52211" y1="88125" x2="53061" y2="92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674" y="32141319"/>
            <a:ext cx="3584575" cy="265303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8241ACA-1D84-C858-85C3-6B14CCE8C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82563" y="40037944"/>
            <a:ext cx="30708600" cy="294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" name="TextBox 23"/>
          <p:cNvSpPr txBox="1"/>
          <p:nvPr/>
        </p:nvSpPr>
        <p:spPr>
          <a:xfrm>
            <a:off x="758970" y="41285319"/>
            <a:ext cx="29067888" cy="1195815"/>
          </a:xfrm>
          <a:prstGeom prst="rect">
            <a:avLst/>
          </a:prstGeom>
          <a:noFill/>
        </p:spPr>
        <p:txBody>
          <a:bodyPr wrap="square" lIns="86970" tIns="43485" rIns="86970" bIns="43485" numCol="1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[1]Every Flavor of Robot, " This Etch-A-Sketch Animates VIDEOS," YouTube, Dec. 20, 2024. [Online]. Available: https://</a:t>
            </a:r>
            <a:r>
              <a:rPr lang="en-US" sz="2400" dirty="0" err="1">
                <a:solidFill>
                  <a:schemeClr val="bg1"/>
                </a:solidFill>
              </a:rPr>
              <a:t>www.youtube.com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watch?v</a:t>
            </a:r>
            <a:r>
              <a:rPr lang="en-US" sz="2400" dirty="0">
                <a:solidFill>
                  <a:schemeClr val="bg1"/>
                </a:solidFill>
              </a:rPr>
              <a:t>=p4cUWCG7fM4&amp;t=1316s.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[2] A. Hodel, G-code Optimizer, GitHub repository. Available: 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andrewhodel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gcode</a:t>
            </a:r>
            <a:r>
              <a:rPr lang="en-US" sz="2400" dirty="0">
                <a:solidFill>
                  <a:schemeClr val="bg1"/>
                </a:solidFill>
              </a:rPr>
              <a:t>-optimizer. [Accessed: 21-Feb-2025].</a:t>
            </a:r>
          </a:p>
          <a:p>
            <a:r>
              <a:rPr lang="en-US" sz="2400" dirty="0">
                <a:solidFill>
                  <a:schemeClr val="bg1"/>
                </a:solidFill>
              </a:rPr>
              <a:t>[3] "Writing your own G-code interpreter," Arduino Forum, Aug. 19, 2014. Available: https://</a:t>
            </a:r>
            <a:r>
              <a:rPr lang="en-US" sz="2400" dirty="0" err="1">
                <a:solidFill>
                  <a:schemeClr val="bg1"/>
                </a:solidFill>
              </a:rPr>
              <a:t>forum.arduino.cc</a:t>
            </a:r>
            <a:r>
              <a:rPr lang="en-US" sz="2400" dirty="0">
                <a:solidFill>
                  <a:schemeClr val="bg1"/>
                </a:solidFill>
              </a:rPr>
              <a:t>/t/writing-your-own-g-code-interpreter/258828. [Accessed: Feb. 21, 2025].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8969" y="4021410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84C99A-19CF-D1AA-4FEF-EE20ADE26A7D}"/>
              </a:ext>
            </a:extLst>
          </p:cNvPr>
          <p:cNvSpPr/>
          <p:nvPr/>
        </p:nvSpPr>
        <p:spPr>
          <a:xfrm>
            <a:off x="10537657" y="5699919"/>
            <a:ext cx="9183600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AD59E67-CC37-286A-0084-8ABCC013C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310" y="8214894"/>
            <a:ext cx="8922796" cy="18816361"/>
          </a:xfrm>
          <a:prstGeom prst="rect">
            <a:avLst/>
          </a:prstGeom>
        </p:spPr>
      </p:pic>
      <p:sp>
        <p:nvSpPr>
          <p:cNvPr id="53" name="Text Box 193">
            <a:extLst>
              <a:ext uri="{FF2B5EF4-FFF2-40B4-BE49-F238E27FC236}">
                <a16:creationId xmlns:a16="http://schemas.microsoft.com/office/drawing/2014/main" id="{79A32D18-8207-3024-D7B5-74920ABC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8126" y="17722720"/>
            <a:ext cx="9192112" cy="14139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Image processing and generative algorithm: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Software successfully demonstrated image vectorization and path optimization.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Software demonstrated the ability to join clusters of pixels to form an image out of a single line.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r>
              <a:rPr lang="en-US" altLang="zh-CN" sz="3200" dirty="0">
                <a:latin typeface="+mn-lt"/>
              </a:rPr>
              <a:t>Motion control and execution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Successful control of stepper motors and independent motion of motors using an Arduino microcontroller.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en-US" altLang="zh-CN" sz="3200" dirty="0">
                <a:latin typeface="+mn-lt"/>
                <a:cs typeface="Arial" panose="020B0604020202020204" pitchFamily="34" charset="0"/>
                <a:sym typeface="+mn-ea"/>
              </a:rPr>
              <a:t>Drawbacks: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  <a:cs typeface="Arial" panose="020B0604020202020204" pitchFamily="34" charset="0"/>
                <a:sym typeface="+mn-ea"/>
              </a:rPr>
              <a:t>The system is open loop and the etch a sketch is not perfect, therefore feedback control is not achieved, resulting in a drifting in the physical sketched image.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  <a:cs typeface="Arial" panose="020B0604020202020204" pitchFamily="34" charset="0"/>
              <a:sym typeface="+mn-ea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673AD-2B6C-779A-9669-CFB9BCA98631}"/>
              </a:ext>
            </a:extLst>
          </p:cNvPr>
          <p:cNvSpPr/>
          <p:nvPr/>
        </p:nvSpPr>
        <p:spPr>
          <a:xfrm>
            <a:off x="20634896" y="16748919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</a:t>
            </a:r>
          </a:p>
        </p:txBody>
      </p:sp>
      <p:pic>
        <p:nvPicPr>
          <p:cNvPr id="57" name="图片 6" descr="caise">
            <a:extLst>
              <a:ext uri="{FF2B5EF4-FFF2-40B4-BE49-F238E27FC236}">
                <a16:creationId xmlns:a16="http://schemas.microsoft.com/office/drawing/2014/main" id="{88128022-BE32-EF09-9779-B84CEC8A21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5777" y="20320743"/>
            <a:ext cx="2796540" cy="1924050"/>
          </a:xfrm>
          <a:prstGeom prst="rect">
            <a:avLst/>
          </a:prstGeom>
        </p:spPr>
      </p:pic>
      <p:pic>
        <p:nvPicPr>
          <p:cNvPr id="58" name="图片 9" descr="caise1">
            <a:extLst>
              <a:ext uri="{FF2B5EF4-FFF2-40B4-BE49-F238E27FC236}">
                <a16:creationId xmlns:a16="http://schemas.microsoft.com/office/drawing/2014/main" id="{B1C814B6-42D9-667E-18B4-08AA035CC0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7047" y="22364205"/>
            <a:ext cx="2795270" cy="1902460"/>
          </a:xfrm>
          <a:prstGeom prst="rect">
            <a:avLst/>
          </a:prstGeom>
        </p:spPr>
      </p:pic>
      <p:grpSp>
        <p:nvGrpSpPr>
          <p:cNvPr id="62" name="组合 14">
            <a:extLst>
              <a:ext uri="{FF2B5EF4-FFF2-40B4-BE49-F238E27FC236}">
                <a16:creationId xmlns:a16="http://schemas.microsoft.com/office/drawing/2014/main" id="{9C11ADAC-A734-C23D-3203-A4D08FC163AC}"/>
              </a:ext>
            </a:extLst>
          </p:cNvPr>
          <p:cNvGrpSpPr/>
          <p:nvPr/>
        </p:nvGrpSpPr>
        <p:grpSpPr>
          <a:xfrm>
            <a:off x="22469870" y="29614373"/>
            <a:ext cx="5444331" cy="1841146"/>
            <a:chOff x="22982" y="27199"/>
            <a:chExt cx="9900" cy="2632"/>
          </a:xfrm>
        </p:grpSpPr>
        <p:pic>
          <p:nvPicPr>
            <p:cNvPr id="63" name="图片 2" descr="9a6e0fb1aaa80d7d392b3f18962c8c0">
              <a:extLst>
                <a:ext uri="{FF2B5EF4-FFF2-40B4-BE49-F238E27FC236}">
                  <a16:creationId xmlns:a16="http://schemas.microsoft.com/office/drawing/2014/main" id="{9BFAF86D-51E7-2C40-48B0-425EB1A9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5069" t="40995" r="76351" b="50499"/>
            <a:stretch>
              <a:fillRect/>
            </a:stretch>
          </p:blipFill>
          <p:spPr>
            <a:xfrm>
              <a:off x="22982" y="27212"/>
              <a:ext cx="5029" cy="2619"/>
            </a:xfrm>
            <a:prstGeom prst="rect">
              <a:avLst/>
            </a:prstGeom>
          </p:spPr>
        </p:pic>
        <p:pic>
          <p:nvPicPr>
            <p:cNvPr id="64" name="图片 3" descr="bb2229b632636daf34b336a4fe58e8f">
              <a:extLst>
                <a:ext uri="{FF2B5EF4-FFF2-40B4-BE49-F238E27FC236}">
                  <a16:creationId xmlns:a16="http://schemas.microsoft.com/office/drawing/2014/main" id="{D3CD432D-9E31-7762-46B2-AFFF7EF8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95" t="40190" r="79248" b="49428"/>
            <a:stretch>
              <a:fillRect/>
            </a:stretch>
          </p:blipFill>
          <p:spPr>
            <a:xfrm>
              <a:off x="28293" y="27199"/>
              <a:ext cx="4589" cy="2625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65E8CF2E-603E-2371-1DAC-15FF799E4C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4427" y="23311778"/>
            <a:ext cx="3881281" cy="301407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8401FF9-B31F-23F2-6D80-24E13CFE83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84835" y="20490684"/>
            <a:ext cx="3654400" cy="3336024"/>
          </a:xfrm>
          <a:prstGeom prst="rect">
            <a:avLst/>
          </a:prstGeom>
        </p:spPr>
      </p:pic>
      <p:sp>
        <p:nvSpPr>
          <p:cNvPr id="76" name="Text Box 180">
            <a:extLst>
              <a:ext uri="{FF2B5EF4-FFF2-40B4-BE49-F238E27FC236}">
                <a16:creationId xmlns:a16="http://schemas.microsoft.com/office/drawing/2014/main" id="{FB65A0C3-D817-8372-CBB5-D48DC3BC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553" y="34559436"/>
            <a:ext cx="2972815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A4988 Driver</a:t>
            </a:r>
          </a:p>
        </p:txBody>
      </p:sp>
      <p:sp>
        <p:nvSpPr>
          <p:cNvPr id="78" name="Text Box 180">
            <a:extLst>
              <a:ext uri="{FF2B5EF4-FFF2-40B4-BE49-F238E27FC236}">
                <a16:creationId xmlns:a16="http://schemas.microsoft.com/office/drawing/2014/main" id="{F9CCF349-B849-912B-716D-156C741E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6690" y="27056507"/>
            <a:ext cx="464519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Software Pipeline Diagram</a:t>
            </a:r>
          </a:p>
        </p:txBody>
      </p:sp>
      <p:sp>
        <p:nvSpPr>
          <p:cNvPr id="83" name="Text Box 180">
            <a:extLst>
              <a:ext uri="{FF2B5EF4-FFF2-40B4-BE49-F238E27FC236}">
                <a16:creationId xmlns:a16="http://schemas.microsoft.com/office/drawing/2014/main" id="{E5806206-6BAC-1023-1E88-D377BB21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9182" y="15933300"/>
            <a:ext cx="425130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3.</a:t>
            </a:r>
            <a:r>
              <a:rPr lang="en-US" sz="2400" dirty="0">
                <a:latin typeface="Calibri" pitchFamily="34" charset="0"/>
              </a:rPr>
              <a:t> System Design Diagram</a:t>
            </a:r>
          </a:p>
        </p:txBody>
      </p:sp>
      <p:sp>
        <p:nvSpPr>
          <p:cNvPr id="89" name="Text Box 180">
            <a:extLst>
              <a:ext uri="{FF2B5EF4-FFF2-40B4-BE49-F238E27FC236}">
                <a16:creationId xmlns:a16="http://schemas.microsoft.com/office/drawing/2014/main" id="{BE81E0EC-BD25-62EE-1AEC-5DFF3450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650" y="24269429"/>
            <a:ext cx="399918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4.</a:t>
            </a:r>
            <a:r>
              <a:rPr lang="en-US" sz="2400" dirty="0">
                <a:latin typeface="Calibri" pitchFamily="34" charset="0"/>
              </a:rPr>
              <a:t> Cluster Linking Result</a:t>
            </a:r>
          </a:p>
        </p:txBody>
      </p:sp>
      <p:sp>
        <p:nvSpPr>
          <p:cNvPr id="91" name="Text Box 180">
            <a:extLst>
              <a:ext uri="{FF2B5EF4-FFF2-40B4-BE49-F238E27FC236}">
                <a16:creationId xmlns:a16="http://schemas.microsoft.com/office/drawing/2014/main" id="{8D406192-3707-FA19-0EF3-0DAA6E21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3066" y="24266665"/>
            <a:ext cx="369775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5.</a:t>
            </a:r>
            <a:r>
              <a:rPr lang="en-US" sz="2400" dirty="0">
                <a:latin typeface="Calibri" pitchFamily="34" charset="0"/>
              </a:rPr>
              <a:t> The Forbidden City</a:t>
            </a:r>
          </a:p>
        </p:txBody>
      </p:sp>
      <p:sp>
        <p:nvSpPr>
          <p:cNvPr id="93" name="Text Box 180">
            <a:extLst>
              <a:ext uri="{FF2B5EF4-FFF2-40B4-BE49-F238E27FC236}">
                <a16:creationId xmlns:a16="http://schemas.microsoft.com/office/drawing/2014/main" id="{3244EB39-8E5A-E63D-7A50-E805249A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648" y="31379319"/>
            <a:ext cx="31143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6.</a:t>
            </a:r>
            <a:r>
              <a:rPr lang="en-US" sz="2400" dirty="0">
                <a:latin typeface="Calibri" pitchFamily="34" charset="0"/>
              </a:rPr>
              <a:t> Image Drifting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857</Words>
  <Application>Microsoft Macintosh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e20375</cp:lastModifiedBy>
  <cp:revision>305</cp:revision>
  <cp:lastPrinted>2025-02-21T02:30:04Z</cp:lastPrinted>
  <dcterms:created xsi:type="dcterms:W3CDTF">2013-02-10T21:14:48Z</dcterms:created>
  <dcterms:modified xsi:type="dcterms:W3CDTF">2025-02-21T02:30:11Z</dcterms:modified>
</cp:coreProperties>
</file>