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7004050" cy="9290050"/>
  <p:defaultTextStyle>
    <a:defPPr>
      <a:defRPr lang="en-US"/>
    </a:defPPr>
    <a:lvl1pPr marL="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27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55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183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113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6390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3668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0946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8224" algn="l" defTabSz="417455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2DE"/>
    <a:srgbClr val="7F7F7F"/>
    <a:srgbClr val="B9CDE6"/>
    <a:srgbClr val="366093"/>
    <a:srgbClr val="ECF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60" autoAdjust="0"/>
    <p:restoredTop sz="94676" autoAdjust="0"/>
  </p:normalViewPr>
  <p:slideViewPr>
    <p:cSldViewPr>
      <p:cViewPr>
        <p:scale>
          <a:sx n="21" d="100"/>
          <a:sy n="21" d="100"/>
        </p:scale>
        <p:origin x="5880" y="1040"/>
      </p:cViewPr>
      <p:guideLst>
        <p:guide orient="horz" pos="13479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9426517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40758" cy="42794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7444959"/>
            <a:ext cx="30267275" cy="53492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endParaRPr lang="en-US" dirty="0"/>
          </a:p>
        </p:txBody>
      </p:sp>
      <p:sp>
        <p:nvSpPr>
          <p:cNvPr id="9" name="Instructions"/>
          <p:cNvSpPr/>
          <p:nvPr userDrawn="1"/>
        </p:nvSpPr>
        <p:spPr>
          <a:xfrm>
            <a:off x="-12611365" y="0"/>
            <a:ext cx="11770607" cy="42794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7425" tIns="217425" rIns="217425" bIns="217425" rtlCol="0" anchor="t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Print Size:</a:t>
            </a:r>
            <a:endParaRPr sz="88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This poster template is set up for A0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international paper size of 1189 mm x 841 mm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(46.8” high by 33.1” wide). It can be printed at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70.6% for an A1 poster of 841 mm x 594 mm.</a:t>
            </a:r>
            <a:endParaRPr lang="en-US" sz="6000" dirty="0">
              <a:solidFill>
                <a:srgbClr val="7F7F7F"/>
              </a:solidFill>
              <a:latin typeface="Calibri" pitchFamily="34" charset="0"/>
              <a:cs typeface="Calibri" panose="020F0502020204030204" pitchFamily="34" charset="0"/>
            </a:endParaRP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Placeholders</a:t>
            </a:r>
            <a:r>
              <a:rPr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The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various elements included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in this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poster are ones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we often see in medical, research, and scientific posters.</a:t>
            </a:r>
            <a:r>
              <a:rPr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Feel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free to edit, move,  add, and delete items, or change the layout to suit your needs. Always check with your conference organizer for specific requirements.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Image</a:t>
            </a:r>
            <a:r>
              <a:rPr lang="en-US" sz="88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Quality</a:t>
            </a:r>
            <a:r>
              <a:rPr lang="en-US" sz="88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: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You can place digital photos or logo art in your poster file by selecting the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Insert, Picture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command, or by using standard copy &amp; paste. For best results, all graphic elements should be at least </a:t>
            </a:r>
            <a:r>
              <a:rPr lang="en-US" sz="6000" b="1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150-200 pixels per inch in their final printed size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. For instance, a 1600 x 1200 pixel</a:t>
            </a:r>
            <a:r>
              <a:rPr lang="en-US" sz="6000" baseline="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 photo will usually look fine up to </a:t>
            </a: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8“-10” wide on your printed poster.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To preview the print quality of images, select a magnification of 100% when previewing your poster. This will give you a good idea of what it will look like in print. If you are laying out a large poster and using half-scale dimensions, be sure to preview your graphics at 200% to see them at their final printed size.</a:t>
            </a:r>
          </a:p>
          <a:p>
            <a:pPr lvl="0">
              <a:spcBef>
                <a:spcPts val="0"/>
              </a:spcBef>
              <a:spcAft>
                <a:spcPts val="2282"/>
              </a:spcAft>
            </a:pPr>
            <a:r>
              <a:rPr lang="en-US" sz="60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Please note that graphics from websites (such as the logo on your hospital's or university's home page) will only be 72dpi and not suitable for printing.</a:t>
            </a:r>
          </a:p>
          <a:p>
            <a:pPr lvl="0" algn="ctr">
              <a:spcBef>
                <a:spcPts val="0"/>
              </a:spcBef>
              <a:spcAft>
                <a:spcPts val="2282"/>
              </a:spcAft>
            </a:pPr>
            <a:b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rgbClr val="7F7F7F"/>
                </a:solidFill>
                <a:latin typeface="Calibri" pitchFamily="34" charset="0"/>
                <a:cs typeface="Calibri" panose="020F0502020204030204" pitchFamily="34" charset="0"/>
              </a:rPr>
              <a:t>[This sidebar area does not print.]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1108033" y="0"/>
            <a:ext cx="11770607" cy="42794238"/>
            <a:chOff x="33832800" y="0"/>
            <a:chExt cx="12801600" cy="43891200"/>
          </a:xfrm>
        </p:grpSpPr>
        <p:sp>
          <p:nvSpPr>
            <p:cNvPr id="13" name="Instructions"/>
            <p:cNvSpPr/>
            <p:nvPr userDrawn="1"/>
          </p:nvSpPr>
          <p:spPr>
            <a:xfrm>
              <a:off x="33832800" y="0"/>
              <a:ext cx="12801600" cy="43891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28600" tIns="228600" rIns="228600" bIns="228600" rtlCol="0" anchor="t"/>
            <a:lstStyle>
              <a:defPPr>
                <a:defRPr lang="en-US"/>
              </a:defPPr>
              <a:lvl1pPr marL="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1843430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368686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5530291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737372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921715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1060582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290401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4747443" algn="l" defTabSz="3686861" rtl="0" eaLnBrk="1" latinLnBrk="0" hangingPunct="1">
                <a:defRPr sz="725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Change</a:t>
              </a:r>
              <a:r>
                <a:rPr lang="en-US" sz="88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Color Theme</a:t>
              </a: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:</a:t>
              </a:r>
              <a:endParaRPr sz="8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This template is designed to use the built-in color themes in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the newer versions of PowerPoint.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To change the color theme,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Design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tab, then select the </a:t>
              </a:r>
              <a:r>
                <a:rPr lang="en-US" sz="6000" b="1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Colors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drop-down list.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The default color theme for this template is “Office”, so you can always return to that after trying some of the alternatives.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88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Printing Your Poster: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Once your poster file is ready, visit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</a:t>
              </a:r>
              <a:r>
                <a:rPr lang="en-US" sz="6000" b="1" baseline="0" dirty="0" err="1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www.genigraphics.com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 to order a high-quality, affordable poster print. Every order receives a free design review and we can delivery as fast as next business day within the US and Canada. </a:t>
              </a:r>
            </a:p>
            <a:p>
              <a:pPr lvl="0">
                <a:spcBef>
                  <a:spcPts val="0"/>
                </a:spcBef>
                <a:spcAft>
                  <a:spcPts val="2282"/>
                </a:spcAft>
              </a:pPr>
              <a:r>
                <a:rPr lang="en-US" sz="6000" baseline="0" dirty="0" err="1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Genigraphics</a:t>
              </a: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® has been producing output from PowerPoint® longer than anyone in the industry; dating back to when we helped Microsoft® design the PowerPoint software. </a:t>
              </a:r>
            </a:p>
            <a:p>
              <a:pPr lvl="0">
                <a:spcBef>
                  <a:spcPts val="0"/>
                </a:spcBef>
                <a:spcAft>
                  <a:spcPts val="0"/>
                </a:spcAft>
              </a:pP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US and Canada:  1-800-790-4001</a:t>
              </a: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International: +(1) 913-441-1410</a:t>
              </a:r>
              <a:b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6000" baseline="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Email: </a:t>
              </a:r>
              <a:r>
                <a:rPr lang="en-US" sz="6000" baseline="0" dirty="0" err="1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info@genigraphics.com</a:t>
              </a:r>
              <a:endParaRPr lang="en-US" sz="6000" baseline="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cs typeface="Calibri" panose="020F0502020204030204" pitchFamily="34" charset="0"/>
              </a:endParaRPr>
            </a:p>
            <a:p>
              <a:pPr lvl="0" algn="ctr">
                <a:spcBef>
                  <a:spcPts val="0"/>
                </a:spcBef>
                <a:spcAft>
                  <a:spcPts val="0"/>
                </a:spcAft>
              </a:pPr>
              <a:b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</a:br>
              <a:r>
                <a:rPr lang="en-US" sz="44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  <a:cs typeface="Calibri" panose="020F0502020204030204" pitchFamily="34" charset="0"/>
                </a:rPr>
                <a:t>[This sidebar area does not print.]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1342" y="8425085"/>
              <a:ext cx="11904515" cy="1024692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1037" y="42504519"/>
            <a:ext cx="5297435" cy="18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D6BDF-9D0E-4E2B-85B8-D8F4790360C9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075EA-769C-4ECD-B48E-D6FCDC24F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56" tIns="208727" rIns="417456" bIns="208727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</p:spPr>
        <p:txBody>
          <a:bodyPr vert="horz" lIns="417456" tIns="208727" rIns="417456" bIns="20872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D6BDF-9D0E-4E2B-85B8-D8F4790360C9}" type="datetimeFigureOut">
              <a:rPr lang="en-US" smtClean="0"/>
              <a:t>2/21/25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56" tIns="208727" rIns="417456" bIns="208727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075EA-769C-4ECD-B48E-D6FCDC24F8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174556" rtl="0" eaLnBrk="1" latinLnBrk="0" hangingPunct="1">
        <a:spcBef>
          <a:spcPct val="0"/>
        </a:spcBef>
        <a:buNone/>
        <a:defRPr sz="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4850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69699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549" indent="-434850" algn="l" defTabSz="417455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739398" indent="-434850" algn="l" defTabSz="417455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248" indent="-434850" algn="l" defTabSz="4174556" rtl="0" eaLnBrk="1" latinLnBrk="0" hangingPunct="1">
        <a:spcBef>
          <a:spcPct val="20000"/>
        </a:spcBef>
        <a:buFont typeface="Arial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029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7307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4585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1863" indent="-1043639" algn="l" defTabSz="4174556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27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55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183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113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6390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3668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0946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8224" algn="l" defTabSz="417455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jpeg"/><Relationship Id="rId7" Type="http://schemas.microsoft.com/office/2007/relationships/hdphoto" Target="../media/hdphoto1.wdp"/><Relationship Id="rId12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91"/>
          <p:cNvSpPr txBox="1">
            <a:spLocks noChangeArrowheads="1"/>
          </p:cNvSpPr>
          <p:nvPr/>
        </p:nvSpPr>
        <p:spPr bwMode="auto">
          <a:xfrm>
            <a:off x="20643596" y="5694830"/>
            <a:ext cx="9183262" cy="107541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36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441BC4C-731B-FE55-C7EA-FFD6E9894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854" y="5821684"/>
            <a:ext cx="8944365" cy="1030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Wave 30">
            <a:extLst>
              <a:ext uri="{FF2B5EF4-FFF2-40B4-BE49-F238E27FC236}">
                <a16:creationId xmlns:a16="http://schemas.microsoft.com/office/drawing/2014/main" id="{A4C3BE1D-3945-F2F6-EB77-873B8EE502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0393363" y="18879863"/>
            <a:ext cx="45262800" cy="27161803"/>
          </a:xfrm>
          <a:prstGeom prst="wav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Wave 119">
            <a:extLst>
              <a:ext uri="{FF2B5EF4-FFF2-40B4-BE49-F238E27FC236}">
                <a16:creationId xmlns:a16="http://schemas.microsoft.com/office/drawing/2014/main" id="{0B26EF19-1351-CA64-0C53-D150B78173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0478444" y="18852922"/>
            <a:ext cx="45262800" cy="28312173"/>
          </a:xfrm>
          <a:prstGeom prst="wave">
            <a:avLst>
              <a:gd name="adj1" fmla="val 12500"/>
              <a:gd name="adj2" fmla="val -32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990A773-CEE4-0292-BAD8-E6A93FAD89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4144963" y="-1926884"/>
            <a:ext cx="43891199" cy="7245803"/>
          </a:xfrm>
          <a:prstGeom prst="rect">
            <a:avLst/>
          </a:prstGeom>
          <a:solidFill>
            <a:srgbClr val="3660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49" name="Picture 178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00" y="44271921"/>
            <a:ext cx="3783410" cy="267464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79" descr="Pictur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968" y="44271921"/>
            <a:ext cx="3783410" cy="267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181"/>
          <p:cNvSpPr txBox="1">
            <a:spLocks noChangeArrowheads="1"/>
          </p:cNvSpPr>
          <p:nvPr/>
        </p:nvSpPr>
        <p:spPr bwMode="auto">
          <a:xfrm>
            <a:off x="8267969" y="47165095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sp>
        <p:nvSpPr>
          <p:cNvPr id="7" name="Text Box 180">
            <a:extLst>
              <a:ext uri="{FF2B5EF4-FFF2-40B4-BE49-F238E27FC236}">
                <a16:creationId xmlns:a16="http://schemas.microsoft.com/office/drawing/2014/main" id="{A5E54030-357A-9C15-4932-0F72A7464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203" y="47317495"/>
            <a:ext cx="388498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Label in 24pt Calibri.</a:t>
            </a:r>
          </a:p>
        </p:txBody>
      </p:sp>
      <p:sp>
        <p:nvSpPr>
          <p:cNvPr id="13" name="Text Box 192"/>
          <p:cNvSpPr txBox="1">
            <a:spLocks noChangeArrowheads="1"/>
          </p:cNvSpPr>
          <p:nvPr/>
        </p:nvSpPr>
        <p:spPr bwMode="auto">
          <a:xfrm>
            <a:off x="10537657" y="6656538"/>
            <a:ext cx="9183262" cy="32796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The host computer runs a fully automated pipeline to transform digital images into precise, single-line sketches.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endParaRPr lang="en-US" sz="3200" b="1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Image Processing &amp; Path Generation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input image is processed using OpenCV’s edge detection to extract key contours.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 depth-first search (DFS) algorithm reconstructs the path into a continuous single-line drawing, ensuring smooth and natural sketching.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G-code Generation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optimized drawing path is converted into G-code instructions (coordinates), acting as a precise movement script for the hardware.</a:t>
            </a:r>
            <a:r>
              <a:rPr lang="en-US" sz="3200" baseline="30000" dirty="0">
                <a:latin typeface="+mn-lt"/>
              </a:rPr>
              <a:t>[3]</a:t>
            </a:r>
            <a:endParaRPr lang="en-US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eaLnBrk="1" hangingPunct="1"/>
            <a:r>
              <a:rPr lang="en-US" sz="3200" b="1" dirty="0">
                <a:latin typeface="+mn-lt"/>
              </a:rPr>
              <a:t>Motor Control &amp; Execution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G-code is sent to the Arduino via serial communication. A self-developed script is used for messaging and receiving feedback.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The driver program on peripheral device achieves features including 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Asynchronous, non-blocking motor motion, ensuring independent movement.</a:t>
            </a:r>
          </a:p>
          <a:p>
            <a:pPr marL="1200150" lvl="1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Asynchronous communication with the host computer, allowing continuous execution without delays.</a:t>
            </a:r>
          </a:p>
        </p:txBody>
      </p:sp>
      <p:sp>
        <p:nvSpPr>
          <p:cNvPr id="10" name="Text Box 189"/>
          <p:cNvSpPr txBox="1">
            <a:spLocks noChangeArrowheads="1"/>
          </p:cNvSpPr>
          <p:nvPr/>
        </p:nvSpPr>
        <p:spPr bwMode="auto">
          <a:xfrm>
            <a:off x="440418" y="6668631"/>
            <a:ext cx="9183262" cy="773791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Inspired by CNC machining, this project creates an automated drawing machine using an Etch A Sketch board</a:t>
            </a:r>
            <a:r>
              <a:rPr lang="en-US" sz="3200" baseline="30000" dirty="0">
                <a:latin typeface="Calibri" pitchFamily="34" charset="0"/>
              </a:rPr>
              <a:t>[1]</a:t>
            </a:r>
            <a:r>
              <a:rPr lang="en-US" sz="3200" dirty="0">
                <a:latin typeface="Calibri" pitchFamily="34" charset="0"/>
              </a:rPr>
              <a:t>.</a:t>
            </a:r>
            <a:r>
              <a:rPr lang="en-US" sz="3200" dirty="0">
                <a:latin typeface="+mn-lt"/>
              </a:rPr>
              <a:t> 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dirty="0">
                <a:latin typeface="+mn-lt"/>
              </a:rPr>
              <a:t>It first introduces a software pipeline that transforms digital images into continuous-line drawings. By employing edge detection techniques and a specialized depth-first search (DFS) algorithm, our system generates optimized G-code instructions tailored for our custom-built drawing machine.</a:t>
            </a:r>
          </a:p>
          <a:p>
            <a:pPr eaLnBrk="1" hangingPunct="1"/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The hardware system interprets these instructions and uses two stepper motors to precisely control the Etch A Sketch knobs, allowing the machine to replicate digital images as physical sketches.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0418" y="5694830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Introduction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0418" y="14712946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Methodology</a:t>
            </a:r>
          </a:p>
        </p:txBody>
      </p:sp>
      <p:sp>
        <p:nvSpPr>
          <p:cNvPr id="14" name="Text Box 193"/>
          <p:cNvSpPr txBox="1">
            <a:spLocks noChangeArrowheads="1"/>
          </p:cNvSpPr>
          <p:nvPr/>
        </p:nvSpPr>
        <p:spPr bwMode="auto">
          <a:xfrm>
            <a:off x="20696237" y="33648519"/>
            <a:ext cx="9183262" cy="5768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In conclusion, our project successfully met the predetermined requirements, demonstrating the integration of edge detection and path optimization to generate a given image for a CNC-based plotter.</a:t>
            </a:r>
          </a:p>
          <a:p>
            <a:pPr eaLnBrk="1" hangingPunct="1"/>
            <a:endParaRPr lang="en-US" sz="3200" dirty="0">
              <a:latin typeface="+mn-lt"/>
            </a:endParaRPr>
          </a:p>
          <a:p>
            <a:pPr eaLnBrk="1" hangingPunct="1"/>
            <a:r>
              <a:rPr lang="en-US" sz="3200" dirty="0">
                <a:latin typeface="+mn-lt"/>
              </a:rPr>
              <a:t>However, some challenges remain. Specifically, since the system operates in an open-loop configuration without feedback, it cannot track the exact position of the pins during the drawing process. As a result, there is a potential risk of double images appearing in the physical output.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0696237" y="32674719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Conclusions</a:t>
            </a:r>
          </a:p>
        </p:txBody>
      </p:sp>
      <p:sp>
        <p:nvSpPr>
          <p:cNvPr id="11" name="Text Box 190"/>
          <p:cNvSpPr txBox="1">
            <a:spLocks noChangeArrowheads="1"/>
          </p:cNvSpPr>
          <p:nvPr/>
        </p:nvSpPr>
        <p:spPr bwMode="auto">
          <a:xfrm>
            <a:off x="427037" y="15686749"/>
            <a:ext cx="9183262" cy="970768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</a:rPr>
              <a:t>System Design: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Implemented an MVC structure, separating the controller from the data model to ensure modularity.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Designed a host-peripheral computing setup for future hardware upgrades and scalability.</a:t>
            </a: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Hardware Development: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Used an Arduino Uno to control two stepper motors via A4988 drivers.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Designed a custom 3D-printed frame for precise Etch A Sketch knob rotation.</a:t>
            </a: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Software Development: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Python-based image processing generates a plotting scheme, using OpenCV for edge detection. The processed image is converted into G-code instructions</a:t>
            </a:r>
            <a:r>
              <a:rPr lang="en-US" sz="3200" baseline="30000" dirty="0">
                <a:latin typeface="Calibri" pitchFamily="34" charset="0"/>
              </a:rPr>
              <a:t>[2]</a:t>
            </a:r>
            <a:r>
              <a:rPr lang="en-US" sz="3200" dirty="0">
                <a:latin typeface="Calibri" pitchFamily="34" charset="0"/>
              </a:rPr>
              <a:t>.</a:t>
            </a:r>
            <a:endParaRPr lang="en-US" sz="3200" baseline="30000" dirty="0">
              <a:latin typeface="Calibri" pitchFamily="34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Programmed the Arduino to interpret G-code and send step pulses to A4988 motor drivers via serial communication.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6231612" y="2582890"/>
            <a:ext cx="17775480" cy="282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numCol="1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Academic Supervisor: 	</a:t>
            </a:r>
            <a:r>
              <a:rPr lang="en-US" sz="3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Shanpu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Shen</a:t>
            </a:r>
          </a:p>
          <a:p>
            <a:pPr algn="ctr" eaLnBrk="1" hangingPunct="1"/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Project  Member: 	</a:t>
            </a:r>
            <a:b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sz="3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Mingjie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Zhu 201850714, </a:t>
            </a:r>
            <a:r>
              <a:rPr lang="en-US" sz="3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Zhexi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 Zhang 201850703, Matteo Venuti 201735577,</a:t>
            </a:r>
          </a:p>
          <a:p>
            <a:pPr algn="ctr" eaLnBrk="1" hangingPunct="1"/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Yuxuan Zhuang 201850716, </a:t>
            </a:r>
            <a:r>
              <a:rPr lang="en-US" sz="36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Monong</a:t>
            </a:r>
            <a:r>
              <a:rPr lang="en-US" sz="3600" dirty="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rPr>
              <a:t> Yang 201850688</a:t>
            </a:r>
          </a:p>
        </p:txBody>
      </p:sp>
      <p:pic>
        <p:nvPicPr>
          <p:cNvPr id="9" name="图片 72">
            <a:extLst>
              <a:ext uri="{FF2B5EF4-FFF2-40B4-BE49-F238E27FC236}">
                <a16:creationId xmlns:a16="http://schemas.microsoft.com/office/drawing/2014/main" id="{F843799F-056B-C56B-22CC-79F4183EA44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5763" y="2630007"/>
            <a:ext cx="6701593" cy="23079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3E0B100-C3AB-ADA3-F4BE-FACF415DA34A}"/>
              </a:ext>
            </a:extLst>
          </p:cNvPr>
          <p:cNvSpPr/>
          <p:nvPr/>
        </p:nvSpPr>
        <p:spPr>
          <a:xfrm>
            <a:off x="426255" y="25725104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Hardware</a:t>
            </a:r>
          </a:p>
        </p:txBody>
      </p:sp>
      <p:sp>
        <p:nvSpPr>
          <p:cNvPr id="30" name="Text Box 190">
            <a:extLst>
              <a:ext uri="{FF2B5EF4-FFF2-40B4-BE49-F238E27FC236}">
                <a16:creationId xmlns:a16="http://schemas.microsoft.com/office/drawing/2014/main" id="{DCD70586-2299-46D7-7211-9520A2E2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3" y="26698907"/>
            <a:ext cx="9220165" cy="1275761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 dirty="0">
                <a:latin typeface="Calibri" pitchFamily="34" charset="0"/>
              </a:rPr>
              <a:t>Components: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Microcontroller: Arduino Uno – controls the motor system and executes G-code instructions.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Motor Drivers: A4988 stepper motor drivers – regulate motor speed and </a:t>
            </a:r>
            <a:r>
              <a:rPr lang="en-US" sz="3200" dirty="0" err="1">
                <a:latin typeface="Calibri" pitchFamily="34" charset="0"/>
              </a:rPr>
              <a:t>direction.Stepper</a:t>
            </a:r>
            <a:r>
              <a:rPr lang="en-US" sz="3200" dirty="0">
                <a:latin typeface="Calibri" pitchFamily="34" charset="0"/>
              </a:rPr>
              <a:t> 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Motors: Two stepper motors – precisely control the Etch A Sketch knobs for drawing.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Power Supply: 12V, 5A – provides stable power for motor operation.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Frame &amp; Mounts: A custom 3D-printed frame ensures stability and precise motor alignment</a:t>
            </a:r>
          </a:p>
          <a:p>
            <a:pPr eaLnBrk="1" hangingPunct="1"/>
            <a:br>
              <a:rPr lang="en-US" sz="3200" dirty="0">
                <a:latin typeface="Calibri" pitchFamily="34" charset="0"/>
              </a:rPr>
            </a:br>
            <a:br>
              <a:rPr lang="en-US" sz="3200" dirty="0">
                <a:latin typeface="Calibri" pitchFamily="34" charset="0"/>
              </a:rPr>
            </a:br>
            <a:br>
              <a:rPr lang="en-US" sz="3200" dirty="0">
                <a:latin typeface="Calibri" pitchFamily="34" charset="0"/>
              </a:rPr>
            </a:br>
            <a:endParaRPr lang="en-US" sz="3200" dirty="0">
              <a:latin typeface="Calibri" pitchFamily="34" charset="0"/>
            </a:endParaRPr>
          </a:p>
          <a:p>
            <a:pPr eaLnBrk="1" hangingPunct="1"/>
            <a:endParaRPr lang="en-US" sz="3200" dirty="0">
              <a:latin typeface="Calibri" pitchFamily="34" charset="0"/>
            </a:endParaRPr>
          </a:p>
          <a:p>
            <a:pPr eaLnBrk="1" hangingPunct="1"/>
            <a:r>
              <a:rPr lang="en-US" sz="3200" b="1" dirty="0">
                <a:latin typeface="Calibri" pitchFamily="34" charset="0"/>
              </a:rPr>
              <a:t>Working Principles: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The Arduino Uno receives G-code commands via serial communication.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The commands are processed, and step signals are sent to the A4988 drivers.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The A4988 drivers convert signals into precise step movements for the stepper motors.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itchFamily="34" charset="0"/>
              </a:rPr>
              <a:t>The motors turn the Etch A Sketch knobs, translating digital paths into physical drawings.</a:t>
            </a:r>
          </a:p>
        </p:txBody>
      </p:sp>
      <p:pic>
        <p:nvPicPr>
          <p:cNvPr id="34" name="图片 5" descr="A4988">
            <a:extLst>
              <a:ext uri="{FF2B5EF4-FFF2-40B4-BE49-F238E27FC236}">
                <a16:creationId xmlns:a16="http://schemas.microsoft.com/office/drawing/2014/main" id="{2199487E-B61D-408A-F6FF-7C46C79BF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042" b="95000" l="9864" r="89966">
                        <a14:foregroundMark x1="47279" y1="8542" x2="49490" y2="7708"/>
                        <a14:foregroundMark x1="49150" y1="8958" x2="41837" y2="7500"/>
                        <a14:foregroundMark x1="47789" y1="6875" x2="82143" y2="40000"/>
                        <a14:foregroundMark x1="82143" y1="40000" x2="83333" y2="60208"/>
                        <a14:foregroundMark x1="83333" y1="60208" x2="48639" y2="69792"/>
                        <a14:foregroundMark x1="48639" y1="69792" x2="18878" y2="44583"/>
                        <a14:foregroundMark x1="18878" y1="44583" x2="23129" y2="28333"/>
                        <a14:foregroundMark x1="43878" y1="8333" x2="32143" y2="18958"/>
                        <a14:foregroundMark x1="32143" y1="18958" x2="50510" y2="10208"/>
                        <a14:foregroundMark x1="41837" y1="11250" x2="16667" y2="27500"/>
                        <a14:foregroundMark x1="16667" y1="27500" x2="12585" y2="44792"/>
                        <a14:foregroundMark x1="12585" y1="44792" x2="17007" y2="57292"/>
                        <a14:foregroundMark x1="48129" y1="6042" x2="60714" y2="15208"/>
                        <a14:foregroundMark x1="60714" y1="15208" x2="79252" y2="37500"/>
                        <a14:foregroundMark x1="46259" y1="7292" x2="48129" y2="6667"/>
                        <a14:foregroundMark x1="55612" y1="82917" x2="52041" y2="83750"/>
                        <a14:foregroundMark x1="51531" y1="88958" x2="51531" y2="95000"/>
                        <a14:foregroundMark x1="52211" y1="88125" x2="53061" y2="929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1674" y="32141319"/>
            <a:ext cx="3584575" cy="265303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98241ACA-1D84-C858-85C3-6B14CCE8C2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82563" y="40037944"/>
            <a:ext cx="30708600" cy="294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4" name="TextBox 23"/>
          <p:cNvSpPr txBox="1"/>
          <p:nvPr/>
        </p:nvSpPr>
        <p:spPr>
          <a:xfrm>
            <a:off x="758970" y="41285319"/>
            <a:ext cx="29067888" cy="1195815"/>
          </a:xfrm>
          <a:prstGeom prst="rect">
            <a:avLst/>
          </a:prstGeom>
          <a:noFill/>
        </p:spPr>
        <p:txBody>
          <a:bodyPr wrap="square" lIns="86970" tIns="43485" rIns="86970" bIns="43485" numCol="1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[1]Every Flavor of Robot, " This Etch-A-Sketch Animates VIDEOS," YouTube, Dec. 20, 2024. [Online]. Available: https://</a:t>
            </a:r>
            <a:r>
              <a:rPr lang="en-US" sz="2400" dirty="0" err="1">
                <a:solidFill>
                  <a:schemeClr val="bg1"/>
                </a:solidFill>
              </a:rPr>
              <a:t>www.youtube.com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watch?v</a:t>
            </a:r>
            <a:r>
              <a:rPr lang="en-US" sz="2400" dirty="0">
                <a:solidFill>
                  <a:schemeClr val="bg1"/>
                </a:solidFill>
              </a:rPr>
              <a:t>=p4cUWCG7fM4&amp;t=1316s.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[2] A. Hodel, G-code Optimizer, GitHub repository. Available: https://</a:t>
            </a:r>
            <a:r>
              <a:rPr lang="en-US" sz="2400" dirty="0" err="1">
                <a:solidFill>
                  <a:schemeClr val="bg1"/>
                </a:solidFill>
              </a:rPr>
              <a:t>github.com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andrewhodel</a:t>
            </a:r>
            <a:r>
              <a:rPr lang="en-US" sz="2400" dirty="0">
                <a:solidFill>
                  <a:schemeClr val="bg1"/>
                </a:solidFill>
              </a:rPr>
              <a:t>/</a:t>
            </a:r>
            <a:r>
              <a:rPr lang="en-US" sz="2400" dirty="0" err="1">
                <a:solidFill>
                  <a:schemeClr val="bg1"/>
                </a:solidFill>
              </a:rPr>
              <a:t>gcode</a:t>
            </a:r>
            <a:r>
              <a:rPr lang="en-US" sz="2400" dirty="0">
                <a:solidFill>
                  <a:schemeClr val="bg1"/>
                </a:solidFill>
              </a:rPr>
              <a:t>-optimizer. [Accessed: 21-Feb-2025].</a:t>
            </a:r>
          </a:p>
          <a:p>
            <a:r>
              <a:rPr lang="en-US" sz="2400" dirty="0">
                <a:solidFill>
                  <a:schemeClr val="bg1"/>
                </a:solidFill>
              </a:rPr>
              <a:t>[3] "Writing your own G-code interpreter," Arduino Forum, Aug. 19, 2014. Available: https://</a:t>
            </a:r>
            <a:r>
              <a:rPr lang="en-US" sz="2400" dirty="0" err="1">
                <a:solidFill>
                  <a:schemeClr val="bg1"/>
                </a:solidFill>
              </a:rPr>
              <a:t>forum.arduino.cc</a:t>
            </a:r>
            <a:r>
              <a:rPr lang="en-US" sz="2400" dirty="0">
                <a:solidFill>
                  <a:schemeClr val="bg1"/>
                </a:solidFill>
              </a:rPr>
              <a:t>/t/writing-your-own-g-code-interpreter/258828. [Accessed: Feb. 21, 2025].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8969" y="40214103"/>
            <a:ext cx="3325668" cy="918816"/>
          </a:xfrm>
          <a:prstGeom prst="rect">
            <a:avLst/>
          </a:prstGeom>
          <a:noFill/>
        </p:spPr>
        <p:txBody>
          <a:bodyPr wrap="none" lIns="86970" tIns="43485" rIns="86970" bIns="43485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84C99A-19CF-D1AA-4FEF-EE20ADE26A7D}"/>
              </a:ext>
            </a:extLst>
          </p:cNvPr>
          <p:cNvSpPr/>
          <p:nvPr/>
        </p:nvSpPr>
        <p:spPr>
          <a:xfrm>
            <a:off x="10537657" y="5699919"/>
            <a:ext cx="9183600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Software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AD59E67-CC37-286A-0084-8ABCC013C9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24310" y="8214894"/>
            <a:ext cx="8922796" cy="18816361"/>
          </a:xfrm>
          <a:prstGeom prst="rect">
            <a:avLst/>
          </a:prstGeom>
        </p:spPr>
      </p:pic>
      <p:sp>
        <p:nvSpPr>
          <p:cNvPr id="53" name="Text Box 193">
            <a:extLst>
              <a:ext uri="{FF2B5EF4-FFF2-40B4-BE49-F238E27FC236}">
                <a16:creationId xmlns:a16="http://schemas.microsoft.com/office/drawing/2014/main" id="{79A32D18-8207-3024-D7B5-74920ABCC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8126" y="17722720"/>
            <a:ext cx="9192112" cy="1450899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dirty="0">
                <a:latin typeface="+mn-lt"/>
              </a:rPr>
              <a:t>Image processing and generative algorithm: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lt"/>
              </a:rPr>
              <a:t>Software successfully demonstrated image vectorization and path optimization.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lt"/>
              </a:rPr>
              <a:t>Software demonstrated the ability to join clusters of pixels to form an image out of a single line.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endParaRPr lang="en-US" altLang="zh-CN" sz="3200" dirty="0">
              <a:latin typeface="+mn-lt"/>
            </a:endParaRPr>
          </a:p>
          <a:p>
            <a:pPr eaLnBrk="1" hangingPunct="1"/>
            <a:r>
              <a:rPr lang="en-US" altLang="zh-CN" sz="3200" dirty="0">
                <a:latin typeface="+mn-lt"/>
              </a:rPr>
              <a:t>Motion control and execution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lt"/>
              </a:rPr>
              <a:t>Successful control of stepper motors and independent motion of motors using an Arduino microcontroller.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  <a:cs typeface="Arial" panose="020B0604020202020204" pitchFamily="34" charset="0"/>
              <a:sym typeface="+mn-ea"/>
            </a:endParaRPr>
          </a:p>
          <a:p>
            <a:pPr eaLnBrk="1" hangingPunct="1"/>
            <a:r>
              <a:rPr lang="en-US" altLang="zh-CN" sz="3200" dirty="0">
                <a:latin typeface="+mn-lt"/>
                <a:cs typeface="Arial" panose="020B0604020202020204" pitchFamily="34" charset="0"/>
                <a:sym typeface="+mn-ea"/>
              </a:rPr>
              <a:t>Drawbacks: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+mn-lt"/>
                <a:cs typeface="Arial" panose="020B0604020202020204" pitchFamily="34" charset="0"/>
                <a:sym typeface="+mn-ea"/>
              </a:rPr>
              <a:t>The system is open loop and the etch a sketch is not perfect, therefore feedback control is not achieved, resulting in a drifting in the physical sketched image.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3200" dirty="0">
              <a:latin typeface="+mn-lt"/>
              <a:cs typeface="Arial" panose="020B0604020202020204" pitchFamily="34" charset="0"/>
              <a:sym typeface="+mn-ea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673AD-2B6C-779A-9669-CFB9BCA98631}"/>
              </a:ext>
            </a:extLst>
          </p:cNvPr>
          <p:cNvSpPr/>
          <p:nvPr/>
        </p:nvSpPr>
        <p:spPr>
          <a:xfrm>
            <a:off x="20634896" y="16748919"/>
            <a:ext cx="9183262" cy="97380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algn="ctr"/>
            <a:r>
              <a:rPr lang="en-US" sz="54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</a:t>
            </a:r>
          </a:p>
        </p:txBody>
      </p:sp>
      <p:pic>
        <p:nvPicPr>
          <p:cNvPr id="57" name="图片 6" descr="caise">
            <a:extLst>
              <a:ext uri="{FF2B5EF4-FFF2-40B4-BE49-F238E27FC236}">
                <a16:creationId xmlns:a16="http://schemas.microsoft.com/office/drawing/2014/main" id="{88128022-BE32-EF09-9779-B84CEC8A21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95777" y="20320743"/>
            <a:ext cx="2796540" cy="1924050"/>
          </a:xfrm>
          <a:prstGeom prst="rect">
            <a:avLst/>
          </a:prstGeom>
        </p:spPr>
      </p:pic>
      <p:pic>
        <p:nvPicPr>
          <p:cNvPr id="58" name="图片 9" descr="caise1">
            <a:extLst>
              <a:ext uri="{FF2B5EF4-FFF2-40B4-BE49-F238E27FC236}">
                <a16:creationId xmlns:a16="http://schemas.microsoft.com/office/drawing/2014/main" id="{B1C814B6-42D9-667E-18B4-08AA035CC0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7047" y="22364205"/>
            <a:ext cx="2795270" cy="1902460"/>
          </a:xfrm>
          <a:prstGeom prst="rect">
            <a:avLst/>
          </a:prstGeom>
        </p:spPr>
      </p:pic>
      <p:grpSp>
        <p:nvGrpSpPr>
          <p:cNvPr id="62" name="组合 14">
            <a:extLst>
              <a:ext uri="{FF2B5EF4-FFF2-40B4-BE49-F238E27FC236}">
                <a16:creationId xmlns:a16="http://schemas.microsoft.com/office/drawing/2014/main" id="{9C11ADAC-A734-C23D-3203-A4D08FC163AC}"/>
              </a:ext>
            </a:extLst>
          </p:cNvPr>
          <p:cNvGrpSpPr/>
          <p:nvPr/>
        </p:nvGrpSpPr>
        <p:grpSpPr>
          <a:xfrm>
            <a:off x="22490906" y="29702919"/>
            <a:ext cx="5444331" cy="1841146"/>
            <a:chOff x="22982" y="27199"/>
            <a:chExt cx="9900" cy="2632"/>
          </a:xfrm>
        </p:grpSpPr>
        <p:pic>
          <p:nvPicPr>
            <p:cNvPr id="63" name="图片 2" descr="9a6e0fb1aaa80d7d392b3f18962c8c0">
              <a:extLst>
                <a:ext uri="{FF2B5EF4-FFF2-40B4-BE49-F238E27FC236}">
                  <a16:creationId xmlns:a16="http://schemas.microsoft.com/office/drawing/2014/main" id="{9BFAF86D-51E7-2C40-48B0-425EB1A9F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5069" t="40995" r="76351" b="50499"/>
            <a:stretch>
              <a:fillRect/>
            </a:stretch>
          </p:blipFill>
          <p:spPr>
            <a:xfrm>
              <a:off x="22982" y="27212"/>
              <a:ext cx="5029" cy="2619"/>
            </a:xfrm>
            <a:prstGeom prst="rect">
              <a:avLst/>
            </a:prstGeom>
          </p:spPr>
        </p:pic>
        <p:pic>
          <p:nvPicPr>
            <p:cNvPr id="64" name="图片 3" descr="bb2229b632636daf34b336a4fe58e8f">
              <a:extLst>
                <a:ext uri="{FF2B5EF4-FFF2-40B4-BE49-F238E27FC236}">
                  <a16:creationId xmlns:a16="http://schemas.microsoft.com/office/drawing/2014/main" id="{D3CD432D-9E31-7762-46B2-AFFF7EF81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595" t="40190" r="79248" b="49428"/>
            <a:stretch>
              <a:fillRect/>
            </a:stretch>
          </p:blipFill>
          <p:spPr>
            <a:xfrm>
              <a:off x="28293" y="27199"/>
              <a:ext cx="4589" cy="2625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65E8CF2E-603E-2371-1DAC-15FF799E4C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204427" y="23311778"/>
            <a:ext cx="3881281" cy="3014074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8401FF9-B31F-23F2-6D80-24E13CFE83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484835" y="20490684"/>
            <a:ext cx="3654400" cy="3336024"/>
          </a:xfrm>
          <a:prstGeom prst="rect">
            <a:avLst/>
          </a:prstGeom>
        </p:spPr>
      </p:pic>
      <p:sp>
        <p:nvSpPr>
          <p:cNvPr id="76" name="Text Box 180">
            <a:extLst>
              <a:ext uri="{FF2B5EF4-FFF2-40B4-BE49-F238E27FC236}">
                <a16:creationId xmlns:a16="http://schemas.microsoft.com/office/drawing/2014/main" id="{FB65A0C3-D817-8372-CBB5-D48DC3BC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553" y="34559436"/>
            <a:ext cx="2972815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1.</a:t>
            </a:r>
            <a:r>
              <a:rPr lang="en-US" sz="2400" dirty="0">
                <a:latin typeface="Calibri" pitchFamily="34" charset="0"/>
              </a:rPr>
              <a:t> A4988 Driver</a:t>
            </a:r>
          </a:p>
        </p:txBody>
      </p:sp>
      <p:sp>
        <p:nvSpPr>
          <p:cNvPr id="78" name="Text Box 180">
            <a:extLst>
              <a:ext uri="{FF2B5EF4-FFF2-40B4-BE49-F238E27FC236}">
                <a16:creationId xmlns:a16="http://schemas.microsoft.com/office/drawing/2014/main" id="{F9CCF349-B849-912B-716D-156C741E4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6690" y="27056507"/>
            <a:ext cx="4645196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2.</a:t>
            </a:r>
            <a:r>
              <a:rPr lang="en-US" sz="2400" dirty="0">
                <a:latin typeface="Calibri" pitchFamily="34" charset="0"/>
              </a:rPr>
              <a:t> Software Pipeline Diagram</a:t>
            </a:r>
          </a:p>
        </p:txBody>
      </p:sp>
      <p:sp>
        <p:nvSpPr>
          <p:cNvPr id="83" name="Text Box 180">
            <a:extLst>
              <a:ext uri="{FF2B5EF4-FFF2-40B4-BE49-F238E27FC236}">
                <a16:creationId xmlns:a16="http://schemas.microsoft.com/office/drawing/2014/main" id="{E5806206-6BAC-1023-1E88-D377BB21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9182" y="15933300"/>
            <a:ext cx="4251306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3.</a:t>
            </a:r>
            <a:r>
              <a:rPr lang="en-US" sz="2400" dirty="0">
                <a:latin typeface="Calibri" pitchFamily="34" charset="0"/>
              </a:rPr>
              <a:t> System Design Diagram</a:t>
            </a:r>
          </a:p>
        </p:txBody>
      </p:sp>
      <p:sp>
        <p:nvSpPr>
          <p:cNvPr id="89" name="Text Box 180">
            <a:extLst>
              <a:ext uri="{FF2B5EF4-FFF2-40B4-BE49-F238E27FC236}">
                <a16:creationId xmlns:a16="http://schemas.microsoft.com/office/drawing/2014/main" id="{BE81E0EC-BD25-62EE-1AEC-5DFF3450E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0650" y="24269429"/>
            <a:ext cx="3999186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4.</a:t>
            </a:r>
            <a:r>
              <a:rPr lang="en-US" sz="2400" dirty="0">
                <a:latin typeface="Calibri" pitchFamily="34" charset="0"/>
              </a:rPr>
              <a:t> Cluster Linking Result</a:t>
            </a:r>
          </a:p>
        </p:txBody>
      </p:sp>
      <p:sp>
        <p:nvSpPr>
          <p:cNvPr id="91" name="Text Box 180">
            <a:extLst>
              <a:ext uri="{FF2B5EF4-FFF2-40B4-BE49-F238E27FC236}">
                <a16:creationId xmlns:a16="http://schemas.microsoft.com/office/drawing/2014/main" id="{8D406192-3707-FA19-0EF3-0DAA6E215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3066" y="24266665"/>
            <a:ext cx="3697757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5.</a:t>
            </a:r>
            <a:r>
              <a:rPr lang="en-US" sz="2400" dirty="0">
                <a:latin typeface="Calibri" pitchFamily="34" charset="0"/>
              </a:rPr>
              <a:t> The Forbidden City</a:t>
            </a:r>
          </a:p>
        </p:txBody>
      </p:sp>
      <p:sp>
        <p:nvSpPr>
          <p:cNvPr id="93" name="Text Box 180">
            <a:extLst>
              <a:ext uri="{FF2B5EF4-FFF2-40B4-BE49-F238E27FC236}">
                <a16:creationId xmlns:a16="http://schemas.microsoft.com/office/drawing/2014/main" id="{3244EB39-8E5A-E63D-7A50-E805249A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8684" y="31684168"/>
            <a:ext cx="3114328" cy="45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970" tIns="43485" rIns="86970" bIns="43485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Calibri" pitchFamily="34" charset="0"/>
              </a:rPr>
              <a:t>Figure 6.</a:t>
            </a:r>
            <a:r>
              <a:rPr lang="en-US" sz="2400" dirty="0">
                <a:latin typeface="Calibri" pitchFamily="34" charset="0"/>
              </a:rPr>
              <a:t> Image Drifting</a:t>
            </a:r>
          </a:p>
        </p:txBody>
      </p:sp>
      <p:sp>
        <p:nvSpPr>
          <p:cNvPr id="2" name="Text Box 122">
            <a:extLst>
              <a:ext uri="{FF2B5EF4-FFF2-40B4-BE49-F238E27FC236}">
                <a16:creationId xmlns:a16="http://schemas.microsoft.com/office/drawing/2014/main" id="{36387DB3-FC7F-8038-3E2F-2EFF2C9A6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801" y="191913"/>
            <a:ext cx="21117102" cy="300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434850" rIns="173940" bIns="434850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38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lgerian" pitchFamily="82" charset="77"/>
              </a:rPr>
              <a:t>Etch A Sketch Robot</a:t>
            </a:r>
          </a:p>
        </p:txBody>
      </p:sp>
    </p:spTree>
    <p:extLst>
      <p:ext uri="{BB962C8B-B14F-4D97-AF65-F5344CB8AC3E}">
        <p14:creationId xmlns:p14="http://schemas.microsoft.com/office/powerpoint/2010/main" val="225125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857</Words>
  <Application>Microsoft Macintosh PowerPoint</Application>
  <PresentationFormat>Custom</PresentationFormat>
  <Paragraphs>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Algerian</vt:lpstr>
      <vt:lpstr>Arial</vt:lpstr>
      <vt:lpstr>Calibri</vt:lpstr>
      <vt:lpstr>Office Theme</vt:lpstr>
      <vt:lpstr>PowerPoint Presentation</vt:lpstr>
    </vt:vector>
  </TitlesOfParts>
  <Company>Genigraphics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Genigraphics Research Poster Template A0/A1</dc:title>
  <dc:creator>Jay Larson</dc:creator>
  <dc:description>Quality poster printing
www.genigraphics.com
1-800-790-4001</dc:description>
  <cp:lastModifiedBy>e20375</cp:lastModifiedBy>
  <cp:revision>314</cp:revision>
  <cp:lastPrinted>2025-02-21T02:30:04Z</cp:lastPrinted>
  <dcterms:created xsi:type="dcterms:W3CDTF">2013-02-10T21:14:48Z</dcterms:created>
  <dcterms:modified xsi:type="dcterms:W3CDTF">2025-02-21T02:44:35Z</dcterms:modified>
</cp:coreProperties>
</file>