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7"/>
  </p:notesMasterIdLst>
  <p:sldIdLst>
    <p:sldId id="256" r:id="rId2"/>
    <p:sldId id="1088" r:id="rId3"/>
    <p:sldId id="1089" r:id="rId4"/>
    <p:sldId id="1090" r:id="rId5"/>
    <p:sldId id="1091" r:id="rId6"/>
    <p:sldId id="1092" r:id="rId7"/>
    <p:sldId id="1093" r:id="rId8"/>
    <p:sldId id="1094" r:id="rId9"/>
    <p:sldId id="1095" r:id="rId10"/>
    <p:sldId id="1096" r:id="rId11"/>
    <p:sldId id="1097" r:id="rId12"/>
    <p:sldId id="1098" r:id="rId13"/>
    <p:sldId id="1099" r:id="rId14"/>
    <p:sldId id="1100" r:id="rId15"/>
    <p:sldId id="1101" r:id="rId16"/>
    <p:sldId id="1265" r:id="rId17"/>
    <p:sldId id="1017" r:id="rId18"/>
    <p:sldId id="1076" r:id="rId19"/>
    <p:sldId id="1077" r:id="rId20"/>
    <p:sldId id="1078" r:id="rId21"/>
    <p:sldId id="1079" r:id="rId22"/>
    <p:sldId id="1264" r:id="rId23"/>
    <p:sldId id="1263" r:id="rId24"/>
    <p:sldId id="1102" r:id="rId25"/>
    <p:sldId id="1104" r:id="rId26"/>
    <p:sldId id="1109" r:id="rId27"/>
    <p:sldId id="1126" r:id="rId28"/>
    <p:sldId id="1127" r:id="rId29"/>
    <p:sldId id="1128" r:id="rId30"/>
    <p:sldId id="1129" r:id="rId31"/>
    <p:sldId id="1130" r:id="rId32"/>
    <p:sldId id="1131" r:id="rId33"/>
    <p:sldId id="1132" r:id="rId34"/>
    <p:sldId id="1134" r:id="rId35"/>
    <p:sldId id="1135" r:id="rId36"/>
    <p:sldId id="1133" r:id="rId37"/>
    <p:sldId id="1137" r:id="rId38"/>
    <p:sldId id="1138" r:id="rId39"/>
    <p:sldId id="1103" r:id="rId40"/>
    <p:sldId id="1106" r:id="rId41"/>
    <p:sldId id="1107" r:id="rId42"/>
    <p:sldId id="1105" r:id="rId43"/>
    <p:sldId id="1085" r:id="rId44"/>
    <p:sldId id="1086" r:id="rId45"/>
    <p:sldId id="1087" r:id="rId46"/>
    <p:sldId id="1108" r:id="rId47"/>
    <p:sldId id="1110" r:id="rId48"/>
    <p:sldId id="1111" r:id="rId49"/>
    <p:sldId id="1112" r:id="rId50"/>
    <p:sldId id="1113" r:id="rId51"/>
    <p:sldId id="1114" r:id="rId52"/>
    <p:sldId id="1115" r:id="rId53"/>
    <p:sldId id="1116" r:id="rId54"/>
    <p:sldId id="1117" r:id="rId55"/>
    <p:sldId id="1119" r:id="rId56"/>
    <p:sldId id="1120" r:id="rId57"/>
    <p:sldId id="1118" r:id="rId58"/>
    <p:sldId id="1122" r:id="rId59"/>
    <p:sldId id="1123" r:id="rId60"/>
    <p:sldId id="1121" r:id="rId61"/>
    <p:sldId id="1140" r:id="rId62"/>
    <p:sldId id="1142" r:id="rId63"/>
    <p:sldId id="1141" r:id="rId64"/>
    <p:sldId id="1143" r:id="rId65"/>
    <p:sldId id="1144" r:id="rId66"/>
    <p:sldId id="1145" r:id="rId67"/>
    <p:sldId id="1146" r:id="rId68"/>
    <p:sldId id="1148" r:id="rId69"/>
    <p:sldId id="1150" r:id="rId70"/>
    <p:sldId id="1151" r:id="rId71"/>
    <p:sldId id="1147" r:id="rId72"/>
    <p:sldId id="1149" r:id="rId73"/>
    <p:sldId id="724" r:id="rId74"/>
    <p:sldId id="725" r:id="rId75"/>
    <p:sldId id="726" r:id="rId76"/>
    <p:sldId id="1323" r:id="rId77"/>
    <p:sldId id="1152" r:id="rId78"/>
    <p:sldId id="1153" r:id="rId79"/>
    <p:sldId id="1154" r:id="rId80"/>
    <p:sldId id="1155" r:id="rId81"/>
    <p:sldId id="259" r:id="rId82"/>
    <p:sldId id="260" r:id="rId83"/>
    <p:sldId id="261" r:id="rId84"/>
    <p:sldId id="262" r:id="rId85"/>
    <p:sldId id="263" r:id="rId86"/>
    <p:sldId id="266" r:id="rId87"/>
    <p:sldId id="1156" r:id="rId88"/>
    <p:sldId id="1157" r:id="rId89"/>
    <p:sldId id="1158" r:id="rId90"/>
    <p:sldId id="1159" r:id="rId91"/>
    <p:sldId id="1160" r:id="rId92"/>
    <p:sldId id="1161" r:id="rId93"/>
    <p:sldId id="1163" r:id="rId94"/>
    <p:sldId id="1162" r:id="rId95"/>
    <p:sldId id="1164" r:id="rId96"/>
    <p:sldId id="1165" r:id="rId97"/>
    <p:sldId id="1166" r:id="rId98"/>
    <p:sldId id="1167" r:id="rId99"/>
    <p:sldId id="1169" r:id="rId100"/>
    <p:sldId id="1168" r:id="rId101"/>
    <p:sldId id="1170" r:id="rId102"/>
    <p:sldId id="1171" r:id="rId103"/>
    <p:sldId id="1172" r:id="rId104"/>
    <p:sldId id="1173" r:id="rId105"/>
    <p:sldId id="1081" r:id="rId106"/>
    <p:sldId id="1082" r:id="rId107"/>
    <p:sldId id="1084" r:id="rId108"/>
    <p:sldId id="1174" r:id="rId109"/>
    <p:sldId id="1175" r:id="rId110"/>
    <p:sldId id="1176" r:id="rId111"/>
    <p:sldId id="1177" r:id="rId112"/>
    <p:sldId id="1180" r:id="rId113"/>
    <p:sldId id="1181" r:id="rId114"/>
    <p:sldId id="1182" r:id="rId115"/>
    <p:sldId id="1183" r:id="rId116"/>
    <p:sldId id="1186" r:id="rId117"/>
    <p:sldId id="1187" r:id="rId118"/>
    <p:sldId id="1188" r:id="rId119"/>
    <p:sldId id="1184" r:id="rId120"/>
    <p:sldId id="1185" r:id="rId121"/>
    <p:sldId id="1189" r:id="rId122"/>
    <p:sldId id="1190" r:id="rId123"/>
    <p:sldId id="1191" r:id="rId124"/>
    <p:sldId id="1192" r:id="rId125"/>
    <p:sldId id="1193" r:id="rId126"/>
    <p:sldId id="1194" r:id="rId127"/>
    <p:sldId id="1195" r:id="rId128"/>
    <p:sldId id="1196" r:id="rId129"/>
    <p:sldId id="1197" r:id="rId130"/>
    <p:sldId id="1198" r:id="rId131"/>
    <p:sldId id="1199" r:id="rId132"/>
    <p:sldId id="1212" r:id="rId133"/>
    <p:sldId id="1213" r:id="rId134"/>
    <p:sldId id="1214" r:id="rId135"/>
    <p:sldId id="1215" r:id="rId136"/>
    <p:sldId id="1200" r:id="rId137"/>
    <p:sldId id="1201" r:id="rId138"/>
    <p:sldId id="1202" r:id="rId139"/>
    <p:sldId id="1203" r:id="rId140"/>
    <p:sldId id="1211" r:id="rId141"/>
    <p:sldId id="1204" r:id="rId142"/>
    <p:sldId id="1205" r:id="rId143"/>
    <p:sldId id="1206" r:id="rId144"/>
    <p:sldId id="1207" r:id="rId145"/>
    <p:sldId id="1208" r:id="rId146"/>
    <p:sldId id="1209" r:id="rId147"/>
    <p:sldId id="1210" r:id="rId148"/>
    <p:sldId id="1216" r:id="rId149"/>
    <p:sldId id="1217" r:id="rId150"/>
    <p:sldId id="1218" r:id="rId151"/>
    <p:sldId id="1219" r:id="rId152"/>
    <p:sldId id="1220" r:id="rId153"/>
    <p:sldId id="1229" r:id="rId154"/>
    <p:sldId id="1221" r:id="rId155"/>
    <p:sldId id="1222" r:id="rId156"/>
    <p:sldId id="1223" r:id="rId157"/>
    <p:sldId id="1224" r:id="rId158"/>
    <p:sldId id="1225" r:id="rId159"/>
    <p:sldId id="1226" r:id="rId160"/>
    <p:sldId id="1227" r:id="rId161"/>
    <p:sldId id="1228" r:id="rId162"/>
    <p:sldId id="1230" r:id="rId163"/>
    <p:sldId id="1232" r:id="rId164"/>
    <p:sldId id="1233" r:id="rId165"/>
    <p:sldId id="1231" r:id="rId166"/>
    <p:sldId id="1234" r:id="rId167"/>
    <p:sldId id="1235" r:id="rId168"/>
    <p:sldId id="1236" r:id="rId169"/>
    <p:sldId id="1237" r:id="rId170"/>
    <p:sldId id="1238" r:id="rId171"/>
    <p:sldId id="1241" r:id="rId172"/>
    <p:sldId id="1239" r:id="rId173"/>
    <p:sldId id="1240" r:id="rId174"/>
    <p:sldId id="1242" r:id="rId175"/>
    <p:sldId id="1243" r:id="rId176"/>
    <p:sldId id="1272" r:id="rId177"/>
    <p:sldId id="1273" r:id="rId178"/>
    <p:sldId id="1274" r:id="rId179"/>
    <p:sldId id="1244" r:id="rId180"/>
    <p:sldId id="1245" r:id="rId181"/>
    <p:sldId id="1246" r:id="rId182"/>
    <p:sldId id="1247" r:id="rId183"/>
    <p:sldId id="1252" r:id="rId184"/>
    <p:sldId id="1248" r:id="rId185"/>
    <p:sldId id="666" r:id="rId186"/>
    <p:sldId id="668" r:id="rId187"/>
    <p:sldId id="669" r:id="rId188"/>
    <p:sldId id="670" r:id="rId189"/>
    <p:sldId id="1249" r:id="rId190"/>
    <p:sldId id="1250" r:id="rId191"/>
    <p:sldId id="1253" r:id="rId192"/>
    <p:sldId id="1254" r:id="rId193"/>
    <p:sldId id="1255" r:id="rId194"/>
    <p:sldId id="1256" r:id="rId195"/>
    <p:sldId id="1268" r:id="rId196"/>
    <p:sldId id="1266" r:id="rId197"/>
    <p:sldId id="1267" r:id="rId198"/>
    <p:sldId id="1270" r:id="rId199"/>
    <p:sldId id="1269" r:id="rId200"/>
    <p:sldId id="1271" r:id="rId201"/>
    <p:sldId id="1257" r:id="rId202"/>
    <p:sldId id="1258" r:id="rId203"/>
    <p:sldId id="719" r:id="rId204"/>
    <p:sldId id="720" r:id="rId205"/>
    <p:sldId id="721" r:id="rId206"/>
    <p:sldId id="722" r:id="rId207"/>
    <p:sldId id="1259" r:id="rId208"/>
    <p:sldId id="1260" r:id="rId209"/>
    <p:sldId id="1276" r:id="rId210"/>
    <p:sldId id="1277" r:id="rId211"/>
    <p:sldId id="1278" r:id="rId212"/>
    <p:sldId id="1261" r:id="rId213"/>
    <p:sldId id="1262" r:id="rId214"/>
    <p:sldId id="1275" r:id="rId215"/>
    <p:sldId id="1279" r:id="rId216"/>
    <p:sldId id="1280" r:id="rId217"/>
    <p:sldId id="1281" r:id="rId218"/>
    <p:sldId id="1282" r:id="rId219"/>
    <p:sldId id="1283" r:id="rId220"/>
    <p:sldId id="1284" r:id="rId221"/>
    <p:sldId id="1285" r:id="rId222"/>
    <p:sldId id="702" r:id="rId223"/>
    <p:sldId id="728" r:id="rId224"/>
    <p:sldId id="1286" r:id="rId225"/>
    <p:sldId id="1287" r:id="rId226"/>
    <p:sldId id="1288" r:id="rId227"/>
    <p:sldId id="1289" r:id="rId228"/>
    <p:sldId id="1290" r:id="rId229"/>
    <p:sldId id="1291" r:id="rId230"/>
    <p:sldId id="1292" r:id="rId231"/>
    <p:sldId id="1293" r:id="rId232"/>
    <p:sldId id="1294" r:id="rId233"/>
    <p:sldId id="1295" r:id="rId234"/>
    <p:sldId id="1296" r:id="rId235"/>
    <p:sldId id="1297" r:id="rId236"/>
    <p:sldId id="1298" r:id="rId237"/>
    <p:sldId id="1317" r:id="rId238"/>
    <p:sldId id="1318" r:id="rId239"/>
    <p:sldId id="1319" r:id="rId240"/>
    <p:sldId id="1320" r:id="rId241"/>
    <p:sldId id="1321" r:id="rId242"/>
    <p:sldId id="1322" r:id="rId243"/>
    <p:sldId id="1299" r:id="rId244"/>
    <p:sldId id="1300" r:id="rId245"/>
    <p:sldId id="1301" r:id="rId246"/>
    <p:sldId id="1302" r:id="rId247"/>
    <p:sldId id="1303" r:id="rId248"/>
    <p:sldId id="1304" r:id="rId249"/>
    <p:sldId id="1305" r:id="rId250"/>
    <p:sldId id="1306" r:id="rId251"/>
    <p:sldId id="1307" r:id="rId252"/>
    <p:sldId id="1308" r:id="rId253"/>
    <p:sldId id="1309" r:id="rId254"/>
    <p:sldId id="1310" r:id="rId255"/>
    <p:sldId id="1311" r:id="rId256"/>
    <p:sldId id="1312" r:id="rId257"/>
    <p:sldId id="1313" r:id="rId258"/>
    <p:sldId id="1314" r:id="rId259"/>
    <p:sldId id="1324" r:id="rId260"/>
    <p:sldId id="1325" r:id="rId261"/>
    <p:sldId id="1326" r:id="rId262"/>
    <p:sldId id="1327" r:id="rId263"/>
    <p:sldId id="1328" r:id="rId264"/>
    <p:sldId id="1315" r:id="rId265"/>
    <p:sldId id="1316" r:id="rId2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61" d="100"/>
          <a:sy n="61" d="100"/>
        </p:scale>
        <p:origin x="8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FA253-1500-4A1D-B33E-650D6A4A59F5}" type="datetimeFigureOut">
              <a:rPr lang="zh-CN" altLang="en-US" smtClean="0"/>
              <a:t>2021/7/19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39E16-FE1F-47BE-98FA-6D3FACC21BC9}" type="slidenum">
              <a:rPr lang="zh-CN" altLang="en-US" smtClean="0"/>
              <a:t>‹#›</a:t>
            </a:fld>
            <a:endParaRPr lang="zh-CN" altLang="en-US"/>
          </a:p>
        </p:txBody>
      </p:sp>
    </p:spTree>
    <p:extLst>
      <p:ext uri="{BB962C8B-B14F-4D97-AF65-F5344CB8AC3E}">
        <p14:creationId xmlns:p14="http://schemas.microsoft.com/office/powerpoint/2010/main" val="246084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t>21</a:t>
            </a:fld>
            <a:endParaRPr lang="zh-CN" altLang="en-US"/>
          </a:p>
        </p:txBody>
      </p:sp>
    </p:spTree>
    <p:extLst>
      <p:ext uri="{BB962C8B-B14F-4D97-AF65-F5344CB8AC3E}">
        <p14:creationId xmlns:p14="http://schemas.microsoft.com/office/powerpoint/2010/main" val="336781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F1176-23AC-48EF-9208-7EE86BFF67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4F35EF-3B71-407C-92E1-8E10284D7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A1E4EC-EED2-4E3E-8EBA-A3E8DFD73BB0}"/>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A6C68C33-54E7-45D7-85FF-443ADA3C1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1C866-2A1D-443E-A004-AC10256FCF10}"/>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703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A389E-B625-42C9-8EF5-E30E83821C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766B2C-C25F-49B9-BF61-95A001B1B2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8E2575-EC92-46E6-8FBA-FF25FE76F0A7}"/>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FE8FFFD3-A536-48B9-8A85-5AA4FD049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E2884-ADDB-439D-8FA5-1D7FBE3694B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62207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E3C92C-C6CE-4F69-9F45-A3895AA875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5CFEF4-9EE1-4CD6-AEB7-42396B4F9B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CE19F3-7DD0-4CF7-ACA8-FB0D6721D987}"/>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11C01134-7AED-4C55-997F-4A5B865BD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12C54-A49B-4F42-81F7-0C9CE2C7118B}"/>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73529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8EC70-39AE-4522-A070-51868AF05D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B5AE2C-B2BB-4294-861D-8FCD4E11A0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2BB0D1-7B88-4129-90C0-D5ABB2FBBDA2}"/>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4E0696A3-674A-41F2-9E08-5044FE7F6F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91E8F-1654-4159-8ADB-302635B745A3}"/>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51520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0F1E-E470-492A-97AB-C99E4291F7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0A42B2-134C-4152-97B2-86794FD24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81D67-DE42-4FA7-AE34-E6F6316E8F60}"/>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63B43C20-B9FC-48D2-8158-B9A520C8A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671C5F-1BEF-4A28-B9ED-B12183D63124}"/>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000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24E49-7A1F-4015-BA9B-4A1A38E8A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17F1D6-AEB0-44C3-B43B-BE30955671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FF9573-ACCB-4F36-B1C7-0E985DFFFE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0F3124-982C-4049-AC94-F20D64BE8EF8}"/>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6" name="页脚占位符 5">
            <a:extLst>
              <a:ext uri="{FF2B5EF4-FFF2-40B4-BE49-F238E27FC236}">
                <a16:creationId xmlns:a16="http://schemas.microsoft.com/office/drawing/2014/main" id="{18BFDD45-4D2D-4953-86D0-3048A62CF1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DB13-E3B1-4E90-88D2-9E237BCB7F3F}"/>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72082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148C8-8384-47F6-B5AB-ACDD73231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F39366-FC85-48F6-BD25-57CA90895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7DF5CC-A9EF-40AD-9615-8B07A603A3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4E2261-4A50-4E04-808C-DAB1B088A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FB080-F561-47B1-837E-BEA2E80F6C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C26E04-BC38-489B-85E3-F7CCE1EF0246}"/>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8" name="页脚占位符 7">
            <a:extLst>
              <a:ext uri="{FF2B5EF4-FFF2-40B4-BE49-F238E27FC236}">
                <a16:creationId xmlns:a16="http://schemas.microsoft.com/office/drawing/2014/main" id="{6012957D-F6AC-4537-A6EC-F8335A09EE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4AFB84-EEEA-4379-8F20-D1DCAC0FA97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13055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B9BC-5F19-46F3-B353-87C5BCF4A5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65C182-B9D7-4E26-B118-DD1AEECFA0B2}"/>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4" name="页脚占位符 3">
            <a:extLst>
              <a:ext uri="{FF2B5EF4-FFF2-40B4-BE49-F238E27FC236}">
                <a16:creationId xmlns:a16="http://schemas.microsoft.com/office/drawing/2014/main" id="{38CC4D01-CC08-4343-9AC5-3848EBAC0E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E4EB3A-6BAB-481C-B855-19DC2A626625}"/>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17514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CB3882-D1B6-47F1-89CE-040274032447}"/>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3" name="页脚占位符 2">
            <a:extLst>
              <a:ext uri="{FF2B5EF4-FFF2-40B4-BE49-F238E27FC236}">
                <a16:creationId xmlns:a16="http://schemas.microsoft.com/office/drawing/2014/main" id="{6AAD6907-7DAB-4433-A996-974272A743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C5D868-2A7D-41C4-9342-3DAF75B0DDD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2932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40CC4-17A1-485D-8DA4-A61FF680E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12B77F-0D35-4DCB-97B9-D804F3074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6AAFD7-9E67-4C97-B63B-869EDC17A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3358DC-1853-4339-866A-BB70BCF4B2E6}"/>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6" name="页脚占位符 5">
            <a:extLst>
              <a:ext uri="{FF2B5EF4-FFF2-40B4-BE49-F238E27FC236}">
                <a16:creationId xmlns:a16="http://schemas.microsoft.com/office/drawing/2014/main" id="{1986D904-9860-4BF7-ADBC-8CAC4CDDFD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7C1B8-9911-4908-A2FF-055635B784D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06692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4F068-18E8-4928-AF7B-2F55596A9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D6536-1D51-47F4-BB0D-AE8CDA0C7C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B4121D-0412-40CF-ACD0-42BDEC9A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01909F-279E-4000-B300-80BB4243C732}"/>
              </a:ext>
            </a:extLst>
          </p:cNvPr>
          <p:cNvSpPr>
            <a:spLocks noGrp="1"/>
          </p:cNvSpPr>
          <p:nvPr>
            <p:ph type="dt" sz="half" idx="10"/>
          </p:nvPr>
        </p:nvSpPr>
        <p:spPr/>
        <p:txBody>
          <a:bodyPr/>
          <a:lstStyle/>
          <a:p>
            <a:fld id="{6036FB20-7026-440E-8513-CB38B5D48C32}" type="datetimeFigureOut">
              <a:rPr lang="zh-CN" altLang="en-US" smtClean="0"/>
              <a:t>2021/7/19</a:t>
            </a:fld>
            <a:endParaRPr lang="zh-CN" altLang="en-US"/>
          </a:p>
        </p:txBody>
      </p:sp>
      <p:sp>
        <p:nvSpPr>
          <p:cNvPr id="6" name="页脚占位符 5">
            <a:extLst>
              <a:ext uri="{FF2B5EF4-FFF2-40B4-BE49-F238E27FC236}">
                <a16:creationId xmlns:a16="http://schemas.microsoft.com/office/drawing/2014/main" id="{D24BB3DE-D32D-424F-9410-24AE3E866C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341406-1FD0-4E17-B03C-0F2198C65B9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92263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40F953-8077-4A4D-8DE6-C7DB8F327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236D54-CBBA-4244-8D16-1E9CD5C63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7A7CF9-2D4F-4DD6-8522-9B4BA258A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6FB20-7026-440E-8513-CB38B5D48C32}" type="datetimeFigureOut">
              <a:rPr lang="zh-CN" altLang="en-US" smtClean="0"/>
              <a:t>2021/7/19</a:t>
            </a:fld>
            <a:endParaRPr lang="zh-CN" altLang="en-US"/>
          </a:p>
        </p:txBody>
      </p:sp>
      <p:sp>
        <p:nvSpPr>
          <p:cNvPr id="5" name="页脚占位符 4">
            <a:extLst>
              <a:ext uri="{FF2B5EF4-FFF2-40B4-BE49-F238E27FC236}">
                <a16:creationId xmlns:a16="http://schemas.microsoft.com/office/drawing/2014/main" id="{2E5D814B-2E9D-4526-ADDE-26D7289C8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18457E-71DA-4D5B-B123-A0ED12851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68394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1DAA3-F4B0-41B3-91E5-D68970D821C6}"/>
              </a:ext>
            </a:extLst>
          </p:cNvPr>
          <p:cNvSpPr>
            <a:spLocks noGrp="1"/>
          </p:cNvSpPr>
          <p:nvPr>
            <p:ph type="ctrTitle"/>
          </p:nvPr>
        </p:nvSpPr>
        <p:spPr/>
        <p:txBody>
          <a:bodyPr/>
          <a:lstStyle/>
          <a:p>
            <a:r>
              <a:rPr lang="en-US" altLang="zh-CN" dirty="0"/>
              <a:t>CF</a:t>
            </a:r>
            <a:r>
              <a:rPr lang="zh-CN" altLang="en-US" dirty="0"/>
              <a:t>上</a:t>
            </a:r>
            <a:r>
              <a:rPr lang="en-US" altLang="zh-CN" dirty="0"/>
              <a:t>3000</a:t>
            </a:r>
            <a:r>
              <a:rPr lang="zh-CN" altLang="en-US" dirty="0"/>
              <a:t>的数据结构题</a:t>
            </a:r>
          </a:p>
        </p:txBody>
      </p:sp>
      <p:sp>
        <p:nvSpPr>
          <p:cNvPr id="3" name="副标题 2">
            <a:extLst>
              <a:ext uri="{FF2B5EF4-FFF2-40B4-BE49-F238E27FC236}">
                <a16:creationId xmlns:a16="http://schemas.microsoft.com/office/drawing/2014/main" id="{C3C2B41B-02B0-4CAB-AA01-50E2BA8A9B25}"/>
              </a:ext>
            </a:extLst>
          </p:cNvPr>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6229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6D57-E25A-48A8-8DB6-4214910F6A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51519C-39B2-4601-9D6C-316BAA62ED39}"/>
              </a:ext>
            </a:extLst>
          </p:cNvPr>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extLst>
      <p:ext uri="{BB962C8B-B14F-4D97-AF65-F5344CB8AC3E}">
        <p14:creationId xmlns:p14="http://schemas.microsoft.com/office/powerpoint/2010/main" val="3355861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278F-F47D-4F27-B8AA-74037A13C9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2A017D-BCF7-4FB5-BAEA-92DD75C2BDB7}"/>
              </a:ext>
            </a:extLst>
          </p:cNvPr>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p>
        </p:txBody>
      </p:sp>
    </p:spTree>
    <p:extLst>
      <p:ext uri="{BB962C8B-B14F-4D97-AF65-F5344CB8AC3E}">
        <p14:creationId xmlns:p14="http://schemas.microsoft.com/office/powerpoint/2010/main" val="10414956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E576-6BF1-4C6D-89F6-0A33F8C3D9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1F388D-4D06-4633-B0D9-9B015A3804B2}"/>
              </a:ext>
            </a:extLst>
          </p:cNvPr>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11563077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AE27-483B-4593-8E52-852A2F84BE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0EA516-B185-40D6-BC69-E2260812D6F9}"/>
              </a:ext>
            </a:extLst>
          </p:cNvPr>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总时间复杂度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33430182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40036-A177-479A-BFC4-E19C23AACA9D}"/>
              </a:ext>
            </a:extLst>
          </p:cNvPr>
          <p:cNvSpPr>
            <a:spLocks noGrp="1"/>
          </p:cNvSpPr>
          <p:nvPr>
            <p:ph type="title"/>
          </p:nvPr>
        </p:nvSpPr>
        <p:spPr/>
        <p:txBody>
          <a:bodyPr/>
          <a:lstStyle/>
          <a:p>
            <a:r>
              <a:rPr lang="en-US" altLang="zh-CN" dirty="0"/>
              <a:t>CF633H Fibonacci-</a:t>
            </a:r>
            <a:r>
              <a:rPr lang="en-US" altLang="zh-CN" dirty="0" err="1"/>
              <a:t>ish</a:t>
            </a:r>
            <a:r>
              <a:rPr lang="en-US" altLang="zh-CN" dirty="0"/>
              <a:t> II 3100</a:t>
            </a:r>
            <a:endParaRPr lang="zh-CN" altLang="en-US" dirty="0"/>
          </a:p>
        </p:txBody>
      </p:sp>
      <p:sp>
        <p:nvSpPr>
          <p:cNvPr id="3" name="内容占位符 2">
            <a:extLst>
              <a:ext uri="{FF2B5EF4-FFF2-40B4-BE49-F238E27FC236}">
                <a16:creationId xmlns:a16="http://schemas.microsoft.com/office/drawing/2014/main" id="{61392F55-EDF6-44E1-B20C-D0AB84FFE1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43381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42E57-8F85-42A1-ADB3-1959D094D87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D31090D-4E74-4F7F-8EDC-7AB57F5640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21576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D1DC-31D4-44F1-A212-C67A3415831D}"/>
              </a:ext>
            </a:extLst>
          </p:cNvPr>
          <p:cNvSpPr>
            <a:spLocks noGrp="1"/>
          </p:cNvSpPr>
          <p:nvPr>
            <p:ph type="title"/>
          </p:nvPr>
        </p:nvSpPr>
        <p:spPr/>
        <p:txBody>
          <a:bodyPr/>
          <a:lstStyle/>
          <a:p>
            <a:r>
              <a:rPr lang="en-US" altLang="zh-CN" dirty="0"/>
              <a:t>CF453E Little Pony and Lord </a:t>
            </a:r>
            <a:r>
              <a:rPr lang="en-US" altLang="zh-CN" dirty="0" err="1"/>
              <a:t>Tirek</a:t>
            </a:r>
            <a:r>
              <a:rPr lang="en-US" altLang="zh-CN" dirty="0"/>
              <a:t> 3100</a:t>
            </a:r>
            <a:endParaRPr lang="zh-CN" altLang="en-US" dirty="0"/>
          </a:p>
        </p:txBody>
      </p:sp>
      <p:sp>
        <p:nvSpPr>
          <p:cNvPr id="3" name="内容占位符 2">
            <a:extLst>
              <a:ext uri="{FF2B5EF4-FFF2-40B4-BE49-F238E27FC236}">
                <a16:creationId xmlns:a16="http://schemas.microsoft.com/office/drawing/2014/main" id="{50B110D2-A5A2-40C7-88F1-887C86C1ADA2}"/>
              </a:ext>
            </a:extLst>
          </p:cNvPr>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p>
          <a:p>
            <a:r>
              <a:rPr lang="zh-CN" altLang="en-US" dirty="0"/>
              <a:t>有</a:t>
            </a:r>
            <a:r>
              <a:rPr lang="en-US" altLang="zh-CN" dirty="0"/>
              <a:t>m</a:t>
            </a:r>
            <a:r>
              <a:rPr lang="zh-CN" altLang="en-US" dirty="0"/>
              <a:t>个发生时间依此增大的询问，每次询问区间和并且将区间的所有</a:t>
            </a:r>
            <a:r>
              <a:rPr lang="en-US" altLang="zh-CN" dirty="0"/>
              <a:t>ai</a:t>
            </a:r>
            <a:r>
              <a:rPr lang="zh-CN" altLang="en-US" dirty="0"/>
              <a:t>变成</a:t>
            </a:r>
            <a:r>
              <a:rPr lang="en-US" altLang="zh-CN" dirty="0"/>
              <a:t>0</a:t>
            </a:r>
            <a:endParaRPr lang="zh-CN" altLang="en-US" dirty="0"/>
          </a:p>
        </p:txBody>
      </p:sp>
    </p:spTree>
    <p:extLst>
      <p:ext uri="{BB962C8B-B14F-4D97-AF65-F5344CB8AC3E}">
        <p14:creationId xmlns:p14="http://schemas.microsoft.com/office/powerpoint/2010/main" val="718672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D92BF-F80D-47A5-9CA4-82B17763AC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4B1F2CF-54F4-4F7B-AC0C-B8EA2A008F23}"/>
              </a:ext>
            </a:extLst>
          </p:cNvPr>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endParaRPr lang="en-US" altLang="zh-CN" dirty="0"/>
          </a:p>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p>
          <a:p>
            <a:endParaRPr lang="zh-CN" altLang="en-US" dirty="0"/>
          </a:p>
        </p:txBody>
      </p:sp>
    </p:spTree>
    <p:extLst>
      <p:ext uri="{BB962C8B-B14F-4D97-AF65-F5344CB8AC3E}">
        <p14:creationId xmlns:p14="http://schemas.microsoft.com/office/powerpoint/2010/main" val="34400136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92E5-3471-492A-888B-C69CA901FC2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EA1EBC9-0819-4E07-A305-871000D64A70}"/>
              </a:ext>
            </a:extLst>
          </p:cNvPr>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4011462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208DA-6FFD-4755-B994-B292EE6E63D4}"/>
              </a:ext>
            </a:extLst>
          </p:cNvPr>
          <p:cNvSpPr>
            <a:spLocks noGrp="1"/>
          </p:cNvSpPr>
          <p:nvPr>
            <p:ph type="title"/>
          </p:nvPr>
        </p:nvSpPr>
        <p:spPr/>
        <p:txBody>
          <a:bodyPr/>
          <a:lstStyle/>
          <a:p>
            <a:r>
              <a:rPr lang="en-US" altLang="zh-CN" dirty="0"/>
              <a:t>CF536E </a:t>
            </a:r>
            <a:r>
              <a:rPr lang="en-US" altLang="zh-CN" dirty="0" err="1"/>
              <a:t>Tavas</a:t>
            </a:r>
            <a:r>
              <a:rPr lang="en-US" altLang="zh-CN" dirty="0"/>
              <a:t> on the Path 3100</a:t>
            </a:r>
            <a:endParaRPr lang="zh-CN" altLang="en-US" dirty="0"/>
          </a:p>
        </p:txBody>
      </p:sp>
      <p:sp>
        <p:nvSpPr>
          <p:cNvPr id="3" name="内容占位符 2">
            <a:extLst>
              <a:ext uri="{FF2B5EF4-FFF2-40B4-BE49-F238E27FC236}">
                <a16:creationId xmlns:a16="http://schemas.microsoft.com/office/drawing/2014/main" id="{2F4A7E9D-4B84-410E-A637-62C371C40767}"/>
              </a:ext>
            </a:extLst>
          </p:cNvPr>
          <p:cNvSpPr>
            <a:spLocks noGrp="1"/>
          </p:cNvSpPr>
          <p:nvPr>
            <p:ph idx="1"/>
          </p:nvPr>
        </p:nvSpPr>
        <p:spPr/>
        <p:txBody>
          <a:bodyPr/>
          <a:lstStyle/>
          <a:p>
            <a:r>
              <a:rPr lang="zh-CN" altLang="en-US" dirty="0"/>
              <a:t>给定一棵</a:t>
            </a:r>
            <a:r>
              <a:rPr lang="en-US" altLang="zh-CN" dirty="0"/>
              <a:t>n</a:t>
            </a:r>
            <a:r>
              <a:rPr lang="zh-CN" altLang="en-US" dirty="0"/>
              <a:t>个节点的树，每条边有边权。</a:t>
            </a:r>
            <a:endParaRPr lang="en-US" altLang="zh-CN" dirty="0"/>
          </a:p>
          <a:p>
            <a:r>
              <a:rPr lang="zh-CN" altLang="en-US" dirty="0"/>
              <a:t>有</a:t>
            </a:r>
            <a:r>
              <a:rPr lang="en-US" altLang="zh-CN" dirty="0"/>
              <a:t>m</a:t>
            </a:r>
            <a:r>
              <a:rPr lang="zh-CN" altLang="en-US" dirty="0"/>
              <a:t>个询问，形式为</a:t>
            </a:r>
            <a:r>
              <a:rPr lang="en-US" altLang="zh-CN" dirty="0"/>
              <a:t>(</a:t>
            </a:r>
            <a:r>
              <a:rPr lang="en-US" altLang="zh-CN" dirty="0" err="1"/>
              <a:t>u,v,l</a:t>
            </a:r>
            <a:r>
              <a:rPr lang="en-US" altLang="zh-CN" dirty="0"/>
              <a:t>)</a:t>
            </a:r>
            <a:r>
              <a:rPr lang="zh-CN" altLang="en-US" dirty="0"/>
              <a:t>，求</a:t>
            </a:r>
            <a:r>
              <a:rPr lang="en-US" altLang="zh-CN" dirty="0"/>
              <a:t>u</a:t>
            </a:r>
            <a:r>
              <a:rPr lang="zh-CN" altLang="en-US" dirty="0"/>
              <a:t>到</a:t>
            </a:r>
            <a:r>
              <a:rPr lang="en-US" altLang="zh-CN" dirty="0"/>
              <a:t>v</a:t>
            </a:r>
            <a:r>
              <a:rPr lang="zh-CN" altLang="en-US" dirty="0"/>
              <a:t>的路径，假设长度为</a:t>
            </a:r>
            <a:r>
              <a:rPr lang="en-US" altLang="zh-CN" dirty="0"/>
              <a:t>p</a:t>
            </a:r>
            <a:r>
              <a:rPr lang="zh-CN" altLang="en-US" dirty="0"/>
              <a:t>，第</a:t>
            </a:r>
            <a:r>
              <a:rPr lang="en-US" altLang="zh-CN" dirty="0" err="1"/>
              <a:t>i</a:t>
            </a:r>
            <a:r>
              <a:rPr lang="zh-CN" altLang="en-US" dirty="0"/>
              <a:t>条边权值为</a:t>
            </a:r>
            <a:r>
              <a:rPr lang="en-US" altLang="zh-CN" dirty="0"/>
              <a:t>xi</a:t>
            </a:r>
            <a:r>
              <a:rPr lang="zh-CN" altLang="en-US" dirty="0"/>
              <a:t>，构造一个长度为</a:t>
            </a:r>
            <a:r>
              <a:rPr lang="en-US" altLang="zh-CN" dirty="0"/>
              <a:t>p</a:t>
            </a:r>
            <a:r>
              <a:rPr lang="zh-CN" altLang="en-US" dirty="0"/>
              <a:t>的</a:t>
            </a:r>
            <a:r>
              <a:rPr lang="en-US" altLang="zh-CN" dirty="0"/>
              <a:t>01</a:t>
            </a:r>
            <a:r>
              <a:rPr lang="zh-CN" altLang="en-US" dirty="0"/>
              <a:t>串</a:t>
            </a:r>
            <a:r>
              <a:rPr lang="en-US" altLang="zh-CN" dirty="0"/>
              <a:t>s</a:t>
            </a:r>
            <a:r>
              <a:rPr lang="zh-CN" altLang="en-US" dirty="0"/>
              <a:t>，如果</a:t>
            </a:r>
            <a:r>
              <a:rPr lang="en-US" altLang="zh-CN" dirty="0"/>
              <a:t>xi&gt;=l</a:t>
            </a:r>
            <a:r>
              <a:rPr lang="zh-CN" altLang="en-US" dirty="0"/>
              <a:t>，那么</a:t>
            </a:r>
            <a:r>
              <a:rPr lang="en-US" altLang="zh-CN" dirty="0" err="1"/>
              <a:t>si</a:t>
            </a:r>
            <a:r>
              <a:rPr lang="en-US" altLang="zh-CN" dirty="0"/>
              <a:t>=1</a:t>
            </a:r>
            <a:r>
              <a:rPr lang="zh-CN" altLang="en-US" dirty="0"/>
              <a:t>，否则</a:t>
            </a:r>
            <a:r>
              <a:rPr lang="en-US" altLang="zh-CN" dirty="0" err="1"/>
              <a:t>si</a:t>
            </a:r>
            <a:r>
              <a:rPr lang="en-US" altLang="zh-CN" dirty="0"/>
              <a:t>=0</a:t>
            </a:r>
            <a:r>
              <a:rPr lang="zh-CN" altLang="en-US" dirty="0"/>
              <a:t>。</a:t>
            </a:r>
            <a:endParaRPr lang="en-US" altLang="zh-CN" dirty="0"/>
          </a:p>
          <a:p>
            <a:r>
              <a:rPr lang="zh-CN" altLang="en-US" dirty="0"/>
              <a:t>对于得到的串</a:t>
            </a:r>
            <a:r>
              <a:rPr lang="en-US" altLang="zh-CN" dirty="0"/>
              <a:t>s</a:t>
            </a:r>
            <a:r>
              <a:rPr lang="zh-CN" altLang="en-US" dirty="0"/>
              <a:t>，假设它有</a:t>
            </a:r>
            <a:r>
              <a:rPr lang="en-US" altLang="zh-CN" dirty="0"/>
              <a:t>k</a:t>
            </a:r>
            <a:r>
              <a:rPr lang="zh-CN" altLang="en-US" dirty="0"/>
              <a:t>段连续的</a:t>
            </a:r>
            <a:r>
              <a:rPr lang="en-US" altLang="zh-CN" dirty="0"/>
              <a:t>1</a:t>
            </a:r>
            <a:r>
              <a:rPr lang="zh-CN" altLang="en-US" dirty="0"/>
              <a:t>，第</a:t>
            </a:r>
            <a:r>
              <a:rPr lang="en-US" altLang="zh-CN" dirty="0" err="1"/>
              <a:t>i</a:t>
            </a:r>
            <a:r>
              <a:rPr lang="zh-CN" altLang="en-US" dirty="0"/>
              <a:t>段长度为</a:t>
            </a:r>
            <a:r>
              <a:rPr lang="en-US" altLang="zh-CN" dirty="0"/>
              <a:t>pi</a:t>
            </a:r>
            <a:r>
              <a:rPr lang="zh-CN" altLang="en-US" dirty="0"/>
              <a:t>，那么要你输出所有</a:t>
            </a:r>
            <a:r>
              <a:rPr lang="en-US" altLang="zh-CN" dirty="0"/>
              <a:t>f[pi]</a:t>
            </a:r>
            <a:r>
              <a:rPr lang="zh-CN" altLang="en-US" dirty="0"/>
              <a:t>的和，其中</a:t>
            </a:r>
            <a:r>
              <a:rPr lang="en-US" altLang="zh-CN" dirty="0"/>
              <a:t>f</a:t>
            </a:r>
            <a:r>
              <a:rPr lang="zh-CN" altLang="en-US" dirty="0"/>
              <a:t>数组一开始就给出。</a:t>
            </a:r>
          </a:p>
        </p:txBody>
      </p:sp>
    </p:spTree>
    <p:extLst>
      <p:ext uri="{BB962C8B-B14F-4D97-AF65-F5344CB8AC3E}">
        <p14:creationId xmlns:p14="http://schemas.microsoft.com/office/powerpoint/2010/main" val="1588268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5815E-1626-4B03-AAFA-AA20E34F8D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16267FF-6926-42A0-9022-FBEE1E848A8A}"/>
              </a:ext>
            </a:extLst>
          </p:cNvPr>
          <p:cNvSpPr>
            <a:spLocks noGrp="1"/>
          </p:cNvSpPr>
          <p:nvPr>
            <p:ph idx="1"/>
          </p:nvPr>
        </p:nvSpPr>
        <p:spPr/>
        <p:txBody>
          <a:bodyPr/>
          <a:lstStyle/>
          <a:p>
            <a:r>
              <a:rPr lang="zh-CN" altLang="en-US" dirty="0"/>
              <a:t>将询问的</a:t>
            </a:r>
            <a:r>
              <a:rPr lang="en-US" altLang="zh-CN" dirty="0"/>
              <a:t>l</a:t>
            </a:r>
            <a:r>
              <a:rPr lang="zh-CN" altLang="en-US" dirty="0"/>
              <a:t>和树上权值一起离线</a:t>
            </a:r>
            <a:endParaRPr lang="en-US" altLang="zh-CN" dirty="0"/>
          </a:p>
          <a:p>
            <a:r>
              <a:rPr lang="zh-CN" altLang="en-US" dirty="0"/>
              <a:t>问题变为单点</a:t>
            </a:r>
            <a:r>
              <a:rPr lang="en-US" altLang="zh-CN" dirty="0"/>
              <a:t>0</a:t>
            </a:r>
            <a:r>
              <a:rPr lang="zh-CN" altLang="en-US" dirty="0"/>
              <a:t>变</a:t>
            </a:r>
            <a:r>
              <a:rPr lang="en-US" altLang="zh-CN" dirty="0"/>
              <a:t>1</a:t>
            </a:r>
            <a:r>
              <a:rPr lang="zh-CN" altLang="en-US" dirty="0"/>
              <a:t>，查询链上每个极长</a:t>
            </a:r>
            <a:r>
              <a:rPr lang="en-US" altLang="zh-CN" dirty="0"/>
              <a:t>1</a:t>
            </a:r>
            <a:r>
              <a:rPr lang="zh-CN" altLang="en-US" dirty="0"/>
              <a:t>段的</a:t>
            </a:r>
            <a:r>
              <a:rPr lang="en-US" altLang="zh-CN" dirty="0"/>
              <a:t>f</a:t>
            </a:r>
            <a:r>
              <a:rPr lang="zh-CN" altLang="en-US" dirty="0"/>
              <a:t>和</a:t>
            </a:r>
            <a:endParaRPr lang="en-US" altLang="zh-CN" dirty="0"/>
          </a:p>
          <a:p>
            <a:r>
              <a:rPr lang="zh-CN" altLang="en-US" dirty="0"/>
              <a:t>考虑使用静态</a:t>
            </a:r>
            <a:r>
              <a:rPr lang="en-US" altLang="zh-CN" dirty="0"/>
              <a:t>LCT</a:t>
            </a:r>
            <a:r>
              <a:rPr lang="zh-CN" altLang="en-US" dirty="0"/>
              <a:t>，这样只用合并</a:t>
            </a:r>
            <a:r>
              <a:rPr lang="en-US" altLang="zh-CN" dirty="0" err="1"/>
              <a:t>logn</a:t>
            </a:r>
            <a:r>
              <a:rPr lang="zh-CN" altLang="en-US" dirty="0"/>
              <a:t>段，每段维护出内部的答案以及两端的极长</a:t>
            </a:r>
            <a:r>
              <a:rPr lang="en-US" altLang="zh-CN" dirty="0"/>
              <a:t>1</a:t>
            </a:r>
            <a:r>
              <a:rPr lang="zh-CN" altLang="en-US" dirty="0"/>
              <a:t>个数，合并的时候算一下父亲节点除两端以外内部的</a:t>
            </a:r>
            <a:r>
              <a:rPr lang="en-US" altLang="zh-CN" dirty="0"/>
              <a:t>f</a:t>
            </a:r>
            <a:r>
              <a:rPr lang="zh-CN" altLang="en-US" dirty="0"/>
              <a:t>和</a:t>
            </a:r>
            <a:endParaRPr lang="en-US" altLang="zh-CN" dirty="0"/>
          </a:p>
          <a:p>
            <a:endParaRPr lang="en-US" altLang="zh-CN" dirty="0"/>
          </a:p>
          <a:p>
            <a:br>
              <a:rPr lang="en-US" altLang="zh-CN" dirty="0"/>
            </a:b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14434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4E02A-3F6B-4020-A114-C45C060EEF52}"/>
              </a:ext>
            </a:extLst>
          </p:cNvPr>
          <p:cNvSpPr>
            <a:spLocks noGrp="1"/>
          </p:cNvSpPr>
          <p:nvPr>
            <p:ph type="title"/>
          </p:nvPr>
        </p:nvSpPr>
        <p:spPr/>
        <p:txBody>
          <a:bodyPr/>
          <a:lstStyle/>
          <a:p>
            <a:r>
              <a:rPr lang="en-US" altLang="zh-CN" dirty="0"/>
              <a:t>CF603E Pastoral Oddities 3000</a:t>
            </a:r>
            <a:endParaRPr lang="zh-CN" altLang="en-US" dirty="0"/>
          </a:p>
        </p:txBody>
      </p:sp>
      <p:sp>
        <p:nvSpPr>
          <p:cNvPr id="3" name="内容占位符 2">
            <a:extLst>
              <a:ext uri="{FF2B5EF4-FFF2-40B4-BE49-F238E27FC236}">
                <a16:creationId xmlns:a16="http://schemas.microsoft.com/office/drawing/2014/main" id="{3E8C1985-7426-4214-B11A-C0D2DB471D9C}"/>
              </a:ext>
            </a:extLst>
          </p:cNvPr>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给定一张 </a:t>
            </a:r>
            <a:r>
              <a:rPr lang="en-US" altLang="zh-CN" b="0" i="0" dirty="0">
                <a:effectLst/>
                <a:latin typeface="KaTeX_Main"/>
              </a:rPr>
              <a:t>n</a:t>
            </a:r>
            <a:r>
              <a:rPr lang="zh-CN" altLang="en-US" b="0" i="0" dirty="0">
                <a:effectLst/>
                <a:latin typeface="-apple-system"/>
              </a:rPr>
              <a:t> 个点的无向图，初始没有边。</a:t>
            </a:r>
          </a:p>
          <a:p>
            <a:pPr algn="l">
              <a:buFont typeface="Arial" panose="020B0604020202020204" pitchFamily="34" charset="0"/>
              <a:buChar char="•"/>
            </a:pPr>
            <a:r>
              <a:rPr lang="zh-CN" altLang="en-US" b="0" i="0" dirty="0">
                <a:effectLst/>
                <a:latin typeface="-apple-system"/>
              </a:rPr>
              <a:t>依次加入 </a:t>
            </a:r>
            <a:r>
              <a:rPr lang="en-US" altLang="zh-CN" b="0" i="0" dirty="0">
                <a:effectLst/>
                <a:latin typeface="KaTeX_Main"/>
              </a:rPr>
              <a:t>m</a:t>
            </a:r>
            <a:r>
              <a:rPr lang="zh-CN" altLang="en-US" b="0" i="0" dirty="0">
                <a:effectLst/>
                <a:latin typeface="-apple-system"/>
              </a:rPr>
              <a:t> 条带权的边，每次加入后询问是否存在一个边集，满足所有 </a:t>
            </a:r>
            <a:r>
              <a:rPr lang="en-US" altLang="zh-CN" b="0" i="0" dirty="0">
                <a:effectLst/>
                <a:latin typeface="-apple-system"/>
              </a:rPr>
              <a:t>n </a:t>
            </a:r>
            <a:r>
              <a:rPr lang="zh-CN" altLang="en-US" b="0" i="0" dirty="0">
                <a:effectLst/>
                <a:latin typeface="-apple-system"/>
              </a:rPr>
              <a:t>个点的度数均为奇数。</a:t>
            </a:r>
          </a:p>
          <a:p>
            <a:pPr algn="l">
              <a:buFont typeface="Arial" panose="020B0604020202020204" pitchFamily="34" charset="0"/>
              <a:buChar char="•"/>
            </a:pPr>
            <a:r>
              <a:rPr lang="zh-CN" altLang="en-US" b="0" i="0" dirty="0">
                <a:effectLst/>
                <a:latin typeface="-apple-system"/>
              </a:rPr>
              <a:t>若存在，则还需要最小化边集中的最大边权。</a:t>
            </a:r>
          </a:p>
          <a:p>
            <a:endParaRPr lang="zh-CN" altLang="en-US" dirty="0"/>
          </a:p>
        </p:txBody>
      </p:sp>
    </p:spTree>
    <p:extLst>
      <p:ext uri="{BB962C8B-B14F-4D97-AF65-F5344CB8AC3E}">
        <p14:creationId xmlns:p14="http://schemas.microsoft.com/office/powerpoint/2010/main" val="2069108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AFBF5-0C53-4A1F-B9BD-1A1FC65CED9C}"/>
              </a:ext>
            </a:extLst>
          </p:cNvPr>
          <p:cNvSpPr>
            <a:spLocks noGrp="1"/>
          </p:cNvSpPr>
          <p:nvPr>
            <p:ph type="title"/>
          </p:nvPr>
        </p:nvSpPr>
        <p:spPr/>
        <p:txBody>
          <a:bodyPr/>
          <a:lstStyle/>
          <a:p>
            <a:r>
              <a:rPr lang="en-US" altLang="zh-CN" dirty="0"/>
              <a:t>CF855F </a:t>
            </a:r>
            <a:r>
              <a:rPr lang="en-US" altLang="zh-CN" dirty="0" err="1"/>
              <a:t>Nagini</a:t>
            </a:r>
            <a:r>
              <a:rPr lang="en-US" altLang="zh-CN" dirty="0"/>
              <a:t> 3100</a:t>
            </a:r>
            <a:endParaRPr lang="zh-CN" altLang="en-US" dirty="0"/>
          </a:p>
        </p:txBody>
      </p:sp>
      <p:pic>
        <p:nvPicPr>
          <p:cNvPr id="5" name="内容占位符 4">
            <a:extLst>
              <a:ext uri="{FF2B5EF4-FFF2-40B4-BE49-F238E27FC236}">
                <a16:creationId xmlns:a16="http://schemas.microsoft.com/office/drawing/2014/main" id="{14346AEA-CA05-4876-8236-591B7FD49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125800" cy="2235360"/>
          </a:xfrm>
        </p:spPr>
      </p:pic>
    </p:spTree>
    <p:extLst>
      <p:ext uri="{BB962C8B-B14F-4D97-AF65-F5344CB8AC3E}">
        <p14:creationId xmlns:p14="http://schemas.microsoft.com/office/powerpoint/2010/main" val="16679340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44C5A-2752-4073-8AFF-5FDCF9EC2A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5DB4F70-B0A4-41B7-AF53-660D64B92578}"/>
              </a:ext>
            </a:extLst>
          </p:cNvPr>
          <p:cNvSpPr>
            <a:spLocks noGrp="1"/>
          </p:cNvSpPr>
          <p:nvPr>
            <p:ph idx="1"/>
          </p:nvPr>
        </p:nvSpPr>
        <p:spPr/>
        <p:txBody>
          <a:bodyPr/>
          <a:lstStyle/>
          <a:p>
            <a:r>
              <a:rPr lang="zh-CN" altLang="en-US" dirty="0"/>
              <a:t>我们存一下每个位置是否有负数是否有正数，分开处理</a:t>
            </a:r>
            <a:endParaRPr lang="en-US" altLang="zh-CN" dirty="0"/>
          </a:p>
          <a:p>
            <a:r>
              <a:rPr lang="zh-CN" altLang="en-US" dirty="0"/>
              <a:t>经过平凡转换后问题变为</a:t>
            </a:r>
            <a:endParaRPr lang="en-US" altLang="zh-CN" dirty="0"/>
          </a:p>
          <a:p>
            <a:r>
              <a:rPr lang="en-US" altLang="zh-CN" dirty="0"/>
              <a:t>1.</a:t>
            </a:r>
            <a:r>
              <a:rPr lang="zh-CN" altLang="en-US" dirty="0"/>
              <a:t>区间对</a:t>
            </a:r>
            <a:r>
              <a:rPr lang="en-US" altLang="zh-CN" dirty="0"/>
              <a:t>k</a:t>
            </a:r>
            <a:r>
              <a:rPr lang="zh-CN" altLang="en-US" dirty="0"/>
              <a:t>取</a:t>
            </a:r>
            <a:r>
              <a:rPr lang="en-US" altLang="zh-CN" dirty="0"/>
              <a:t>max</a:t>
            </a:r>
          </a:p>
          <a:p>
            <a:r>
              <a:rPr lang="en-US" altLang="zh-CN" dirty="0"/>
              <a:t>2.</a:t>
            </a:r>
            <a:r>
              <a:rPr lang="zh-CN" altLang="en-US" dirty="0"/>
              <a:t>区间和</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a:p>
            <a:endParaRPr lang="en-US" altLang="zh-CN" dirty="0"/>
          </a:p>
        </p:txBody>
      </p:sp>
    </p:spTree>
    <p:extLst>
      <p:ext uri="{BB962C8B-B14F-4D97-AF65-F5344CB8AC3E}">
        <p14:creationId xmlns:p14="http://schemas.microsoft.com/office/powerpoint/2010/main" val="19314491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8F40-34F8-4BA9-95EA-9B3C111C39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DE18AE-DF04-4F19-AA92-BBC2901F9F2C}"/>
              </a:ext>
            </a:extLst>
          </p:cNvPr>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extLst>
      <p:ext uri="{BB962C8B-B14F-4D97-AF65-F5344CB8AC3E}">
        <p14:creationId xmlns:p14="http://schemas.microsoft.com/office/powerpoint/2010/main" val="9732991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A7238-1B1B-436D-BB26-E0B077EF9F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7B2AF6-C22D-45FF-9E97-5AD8A13D1EE5}"/>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发现</a:t>
            </a:r>
            <a:r>
              <a:rPr lang="en-US" altLang="zh-CN" dirty="0"/>
              <a:t>q</a:t>
            </a:r>
            <a:r>
              <a:rPr lang="zh-CN" altLang="en-US" dirty="0"/>
              <a:t>比</a:t>
            </a:r>
            <a:r>
              <a:rPr lang="en-US" altLang="zh-CN" dirty="0"/>
              <a:t>n</a:t>
            </a:r>
            <a:r>
              <a:rPr lang="zh-CN" altLang="en-US" dirty="0"/>
              <a:t>小，可以离线合并操作的等价类，即序列长度变为</a:t>
            </a:r>
            <a:r>
              <a:rPr lang="en-US" altLang="zh-CN" dirty="0"/>
              <a:t>q</a:t>
            </a:r>
          </a:p>
          <a:p>
            <a:r>
              <a:rPr lang="zh-CN" altLang="en-US" dirty="0"/>
              <a:t>线段树上节点大小和为</a:t>
            </a:r>
            <a:r>
              <a:rPr lang="en-US" altLang="zh-CN" dirty="0"/>
              <a:t>O(</a:t>
            </a:r>
            <a:r>
              <a:rPr lang="en-US" altLang="zh-CN" dirty="0" err="1"/>
              <a:t>qlogq</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qlogq</a:t>
            </a:r>
            <a:r>
              <a:rPr lang="en-US" altLang="zh-CN" dirty="0"/>
              <a:t>)</a:t>
            </a:r>
          </a:p>
          <a:p>
            <a:endParaRPr lang="en-US" altLang="zh-CN" dirty="0"/>
          </a:p>
          <a:p>
            <a:r>
              <a:rPr lang="zh-CN" altLang="en-US" dirty="0"/>
              <a:t>总时间复杂度</a:t>
            </a:r>
            <a:r>
              <a:rPr lang="en-US" altLang="zh-CN" dirty="0"/>
              <a:t>O(</a:t>
            </a:r>
            <a:r>
              <a:rPr lang="en-US" altLang="zh-CN" dirty="0" err="1"/>
              <a:t>qlogq</a:t>
            </a:r>
            <a:r>
              <a:rPr lang="en-US" altLang="zh-CN" dirty="0"/>
              <a:t>)</a:t>
            </a:r>
            <a:endParaRPr lang="zh-CN" altLang="en-US" dirty="0"/>
          </a:p>
        </p:txBody>
      </p:sp>
    </p:spTree>
    <p:extLst>
      <p:ext uri="{BB962C8B-B14F-4D97-AF65-F5344CB8AC3E}">
        <p14:creationId xmlns:p14="http://schemas.microsoft.com/office/powerpoint/2010/main" val="8458121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79155-4844-40EA-A2AF-09E448B721A0}"/>
              </a:ext>
            </a:extLst>
          </p:cNvPr>
          <p:cNvSpPr>
            <a:spLocks noGrp="1"/>
          </p:cNvSpPr>
          <p:nvPr>
            <p:ph type="title"/>
          </p:nvPr>
        </p:nvSpPr>
        <p:spPr/>
        <p:txBody>
          <a:bodyPr/>
          <a:lstStyle/>
          <a:p>
            <a:r>
              <a:rPr lang="en-US" altLang="zh-CN" dirty="0"/>
              <a:t>CF1332G No Monotone Triples 3100</a:t>
            </a:r>
            <a:endParaRPr lang="zh-CN" altLang="en-US" dirty="0"/>
          </a:p>
        </p:txBody>
      </p:sp>
      <p:sp>
        <p:nvSpPr>
          <p:cNvPr id="9" name="内容占位符 8">
            <a:extLst>
              <a:ext uri="{FF2B5EF4-FFF2-40B4-BE49-F238E27FC236}">
                <a16:creationId xmlns:a16="http://schemas.microsoft.com/office/drawing/2014/main" id="{79C57694-37BC-4814-A816-91906466AEC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多解的话输出任意一个</a:t>
            </a:r>
          </a:p>
        </p:txBody>
      </p:sp>
      <p:pic>
        <p:nvPicPr>
          <p:cNvPr id="11" name="内容占位符 4">
            <a:extLst>
              <a:ext uri="{FF2B5EF4-FFF2-40B4-BE49-F238E27FC236}">
                <a16:creationId xmlns:a16="http://schemas.microsoft.com/office/drawing/2014/main" id="{CC987F3F-9B0C-4F88-BEE5-0DB898C42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8590"/>
            <a:ext cx="8430486" cy="2631739"/>
          </a:xfrm>
          <a:prstGeom prst="rect">
            <a:avLst/>
          </a:prstGeom>
        </p:spPr>
      </p:pic>
    </p:spTree>
    <p:extLst>
      <p:ext uri="{BB962C8B-B14F-4D97-AF65-F5344CB8AC3E}">
        <p14:creationId xmlns:p14="http://schemas.microsoft.com/office/powerpoint/2010/main" val="42773484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B079C-BE35-4312-8672-E1D0F0AE8AD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96DACB-D2E3-4DBF-8823-34774103F7A8}"/>
              </a:ext>
            </a:extLst>
          </p:cNvPr>
          <p:cNvSpPr>
            <a:spLocks noGrp="1"/>
          </p:cNvSpPr>
          <p:nvPr>
            <p:ph idx="1"/>
          </p:nvPr>
        </p:nvSpPr>
        <p:spPr/>
        <p:txBody>
          <a:bodyPr/>
          <a:lstStyle/>
          <a:p>
            <a:r>
              <a:rPr lang="zh-CN" altLang="en-US" dirty="0"/>
              <a:t>可以枚举一下大小的排列，发现</a:t>
            </a:r>
            <a:r>
              <a:rPr lang="en-US" altLang="zh-CN" dirty="0"/>
              <a:t>|b|&gt;4</a:t>
            </a:r>
            <a:r>
              <a:rPr lang="zh-CN" altLang="en-US" dirty="0"/>
              <a:t>时一定不可行，所以只用考虑</a:t>
            </a:r>
            <a:r>
              <a:rPr lang="en-US" altLang="zh-CN" dirty="0"/>
              <a:t>|b|&lt;=4</a:t>
            </a:r>
            <a:r>
              <a:rPr lang="zh-CN" altLang="en-US" dirty="0"/>
              <a:t>的情况</a:t>
            </a:r>
            <a:endParaRPr lang="en-US" altLang="zh-CN" dirty="0"/>
          </a:p>
          <a:p>
            <a:r>
              <a:rPr lang="zh-CN" altLang="en-US" dirty="0"/>
              <a:t>先维护</a:t>
            </a:r>
            <a:r>
              <a:rPr lang="en-US" altLang="zh-CN" dirty="0"/>
              <a:t>|b|=3</a:t>
            </a:r>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a[y]&lt;a[x]</a:t>
            </a:r>
            <a:r>
              <a:rPr lang="zh-CN" altLang="en-US" dirty="0"/>
              <a:t>，最小的</a:t>
            </a:r>
            <a:r>
              <a:rPr lang="en-US" altLang="zh-CN" dirty="0"/>
              <a:t>z</a:t>
            </a:r>
            <a:r>
              <a:rPr lang="zh-CN" altLang="en-US" dirty="0"/>
              <a:t>满足</a:t>
            </a:r>
            <a:r>
              <a:rPr lang="en-US" altLang="zh-CN" dirty="0"/>
              <a:t>a[z]&gt;a[x]</a:t>
            </a:r>
          </a:p>
          <a:p>
            <a:r>
              <a:rPr lang="zh-CN" altLang="en-US" dirty="0"/>
              <a:t>对每个位置</a:t>
            </a:r>
            <a:r>
              <a:rPr lang="en-US" altLang="zh-CN" dirty="0"/>
              <a:t>x</a:t>
            </a:r>
            <a:r>
              <a:rPr lang="zh-CN" altLang="en-US" dirty="0"/>
              <a:t>找出最大的</a:t>
            </a:r>
            <a:r>
              <a:rPr lang="en-US" altLang="zh-CN" dirty="0"/>
              <a:t>y</a:t>
            </a:r>
            <a:r>
              <a:rPr lang="zh-CN" altLang="en-US" dirty="0"/>
              <a:t>满足</a:t>
            </a:r>
            <a:r>
              <a:rPr lang="en-US" altLang="zh-CN" dirty="0"/>
              <a:t>a[y]&gt;a[x]</a:t>
            </a:r>
            <a:r>
              <a:rPr lang="zh-CN" altLang="en-US" dirty="0"/>
              <a:t>，最小的</a:t>
            </a:r>
            <a:r>
              <a:rPr lang="en-US" altLang="zh-CN" dirty="0"/>
              <a:t>z</a:t>
            </a:r>
            <a:r>
              <a:rPr lang="zh-CN" altLang="en-US" dirty="0"/>
              <a:t>满足</a:t>
            </a:r>
            <a:r>
              <a:rPr lang="en-US" altLang="zh-CN" dirty="0"/>
              <a:t>a[z]&lt;a[x]</a:t>
            </a:r>
          </a:p>
          <a:p>
            <a:r>
              <a:rPr lang="zh-CN" altLang="en-US" dirty="0"/>
              <a:t>区间中若存在这样的二元组</a:t>
            </a:r>
            <a:r>
              <a:rPr lang="en-US" altLang="zh-CN" dirty="0"/>
              <a:t>(</a:t>
            </a:r>
            <a:r>
              <a:rPr lang="en-US" altLang="zh-CN" dirty="0" err="1"/>
              <a:t>y,z</a:t>
            </a:r>
            <a:r>
              <a:rPr lang="en-US" altLang="zh-CN" dirty="0"/>
              <a:t>)</a:t>
            </a:r>
            <a:r>
              <a:rPr lang="zh-CN" altLang="en-US" dirty="0"/>
              <a:t>，则可以找到一组</a:t>
            </a:r>
            <a:r>
              <a:rPr lang="en-US" altLang="zh-CN" dirty="0"/>
              <a:t>|b|=3</a:t>
            </a:r>
            <a:r>
              <a:rPr lang="zh-CN" altLang="en-US" dirty="0"/>
              <a:t>的解</a:t>
            </a:r>
            <a:endParaRPr lang="en-US" altLang="zh-CN" dirty="0"/>
          </a:p>
          <a:p>
            <a:r>
              <a:rPr lang="zh-CN" altLang="en-US" dirty="0"/>
              <a:t>问题即带插入前驱，离线后变带删除前驱可以使用线性并查集</a:t>
            </a:r>
            <a:r>
              <a:rPr lang="en-US" altLang="zh-CN" dirty="0"/>
              <a:t>O(n)</a:t>
            </a:r>
            <a:r>
              <a:rPr lang="zh-CN" altLang="en-US" dirty="0"/>
              <a:t>维护</a:t>
            </a:r>
            <a:endParaRPr lang="en-US" altLang="zh-CN" dirty="0"/>
          </a:p>
          <a:p>
            <a:r>
              <a:rPr lang="zh-CN" altLang="en-US" dirty="0"/>
              <a:t>直接用</a:t>
            </a:r>
            <a:r>
              <a:rPr lang="en-US" altLang="zh-CN" dirty="0"/>
              <a:t>set</a:t>
            </a:r>
            <a:r>
              <a:rPr lang="zh-CN" altLang="en-US" dirty="0"/>
              <a:t>维护是</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37189716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8C4EE-FCBB-4572-848A-B5F69A7C24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82D59C2-83B2-4F8C-A038-3D66FAEDDECE}"/>
              </a:ext>
            </a:extLst>
          </p:cNvPr>
          <p:cNvSpPr>
            <a:spLocks noGrp="1"/>
          </p:cNvSpPr>
          <p:nvPr>
            <p:ph idx="1"/>
          </p:nvPr>
        </p:nvSpPr>
        <p:spPr/>
        <p:txBody>
          <a:bodyPr/>
          <a:lstStyle/>
          <a:p>
            <a:r>
              <a:rPr lang="zh-CN" altLang="en-US" dirty="0"/>
              <a:t>再维护</a:t>
            </a:r>
            <a:r>
              <a:rPr lang="en-US" altLang="zh-CN" dirty="0"/>
              <a:t>|b|=4</a:t>
            </a:r>
          </a:p>
          <a:p>
            <a:r>
              <a:rPr lang="zh-CN" altLang="en-US" dirty="0"/>
              <a:t>考虑枚举最左端的元素</a:t>
            </a:r>
            <a:r>
              <a:rPr lang="en-US" altLang="zh-CN" dirty="0"/>
              <a:t>a[x]</a:t>
            </a:r>
          </a:p>
          <a:p>
            <a:r>
              <a:rPr lang="zh-CN" altLang="en-US" dirty="0"/>
              <a:t>在右端我们需要选出一个</a:t>
            </a:r>
            <a:r>
              <a:rPr lang="en-US" altLang="zh-CN" dirty="0"/>
              <a:t>a[y]&lt;a[x]</a:t>
            </a:r>
            <a:r>
              <a:rPr lang="zh-CN" altLang="en-US" dirty="0"/>
              <a:t>，一个</a:t>
            </a:r>
            <a:r>
              <a:rPr lang="en-US" altLang="zh-CN" dirty="0"/>
              <a:t>a[z]&gt;a[x]</a:t>
            </a:r>
            <a:r>
              <a:rPr lang="zh-CN" altLang="en-US" dirty="0"/>
              <a:t>，然后一个</a:t>
            </a:r>
            <a:r>
              <a:rPr lang="en-US" altLang="zh-CN" dirty="0"/>
              <a:t>w</a:t>
            </a:r>
            <a:r>
              <a:rPr lang="zh-CN" altLang="en-US" dirty="0"/>
              <a:t>，满足</a:t>
            </a:r>
            <a:r>
              <a:rPr lang="en-US" altLang="zh-CN" dirty="0"/>
              <a:t>a[y]&lt;w&lt;a[z]</a:t>
            </a:r>
          </a:p>
          <a:p>
            <a:r>
              <a:rPr lang="zh-CN" altLang="en-US" dirty="0"/>
              <a:t>考虑维护两个单调栈，一个单调不增，一个单调不降</a:t>
            </a:r>
            <a:endParaRPr lang="en-US" altLang="zh-CN" dirty="0"/>
          </a:p>
          <a:p>
            <a:r>
              <a:rPr lang="en-US" altLang="zh-CN" dirty="0"/>
              <a:t>w</a:t>
            </a:r>
            <a:r>
              <a:rPr lang="zh-CN" altLang="en-US" dirty="0"/>
              <a:t>一定不在这两个单调栈中，不然要么</a:t>
            </a:r>
            <a:r>
              <a:rPr lang="en-US" altLang="zh-CN" dirty="0"/>
              <a:t>a[y]&gt;a[w]</a:t>
            </a:r>
            <a:r>
              <a:rPr lang="zh-CN" altLang="en-US" dirty="0"/>
              <a:t>要么</a:t>
            </a:r>
            <a:r>
              <a:rPr lang="en-US" altLang="zh-CN" dirty="0"/>
              <a:t>a[z]&lt;a[w]</a:t>
            </a:r>
          </a:p>
          <a:p>
            <a:endParaRPr lang="en-US" altLang="zh-CN" dirty="0"/>
          </a:p>
        </p:txBody>
      </p:sp>
    </p:spTree>
    <p:extLst>
      <p:ext uri="{BB962C8B-B14F-4D97-AF65-F5344CB8AC3E}">
        <p14:creationId xmlns:p14="http://schemas.microsoft.com/office/powerpoint/2010/main" val="33764363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F067-4571-409C-8F9E-C1BA9760B09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0F9EBA4-A666-4B47-B0E1-9F8EA454B081}"/>
              </a:ext>
            </a:extLst>
          </p:cNvPr>
          <p:cNvSpPr>
            <a:spLocks noGrp="1"/>
          </p:cNvSpPr>
          <p:nvPr>
            <p:ph idx="1"/>
          </p:nvPr>
        </p:nvSpPr>
        <p:spPr/>
        <p:txBody>
          <a:bodyPr/>
          <a:lstStyle/>
          <a:p>
            <a:r>
              <a:rPr lang="zh-CN" altLang="en-US" dirty="0"/>
              <a:t>于是只需要找到</a:t>
            </a:r>
            <a:r>
              <a:rPr lang="en-US" altLang="zh-CN" dirty="0"/>
              <a:t>x</a:t>
            </a:r>
            <a:r>
              <a:rPr lang="zh-CN" altLang="en-US" dirty="0"/>
              <a:t>右边最近的两个不同单调栈中的元素</a:t>
            </a:r>
            <a:r>
              <a:rPr lang="en-US" altLang="zh-CN" dirty="0"/>
              <a:t>a[y],a[z]</a:t>
            </a:r>
            <a:r>
              <a:rPr lang="zh-CN" altLang="en-US" dirty="0"/>
              <a:t>，然后找到最近的一个在</a:t>
            </a:r>
            <a:r>
              <a:rPr lang="en-US" altLang="zh-CN" dirty="0"/>
              <a:t>max(</a:t>
            </a:r>
            <a:r>
              <a:rPr lang="en-US" altLang="zh-CN" dirty="0" err="1"/>
              <a:t>y,z</a:t>
            </a:r>
            <a:r>
              <a:rPr lang="en-US" altLang="zh-CN" dirty="0"/>
              <a:t>)</a:t>
            </a:r>
            <a:r>
              <a:rPr lang="zh-CN" altLang="en-US" dirty="0"/>
              <a:t>右边且不在单调栈中的元素</a:t>
            </a:r>
            <a:r>
              <a:rPr lang="en-US" altLang="zh-CN" dirty="0"/>
              <a:t>a[w]</a:t>
            </a:r>
          </a:p>
          <a:p>
            <a:r>
              <a:rPr lang="zh-CN" altLang="en-US" dirty="0"/>
              <a:t>因为</a:t>
            </a:r>
            <a:r>
              <a:rPr lang="en-US" altLang="zh-CN" dirty="0"/>
              <a:t>a[w]</a:t>
            </a:r>
            <a:r>
              <a:rPr lang="zh-CN" altLang="en-US" dirty="0"/>
              <a:t>不在这两个单调栈中，意味着我们一定能在</a:t>
            </a:r>
            <a:r>
              <a:rPr lang="en-US" altLang="zh-CN" dirty="0"/>
              <a:t>(</a:t>
            </a:r>
            <a:r>
              <a:rPr lang="en-US" altLang="zh-CN" dirty="0" err="1"/>
              <a:t>x,w</a:t>
            </a:r>
            <a:r>
              <a:rPr lang="en-US" altLang="zh-CN" dirty="0"/>
              <a:t>)</a:t>
            </a:r>
            <a:r>
              <a:rPr lang="zh-CN" altLang="en-US" dirty="0"/>
              <a:t>中找出</a:t>
            </a:r>
            <a:r>
              <a:rPr lang="en-US" altLang="zh-CN" dirty="0"/>
              <a:t>a[y’]&lt;a[w]</a:t>
            </a:r>
            <a:r>
              <a:rPr lang="zh-CN" altLang="en-US" dirty="0"/>
              <a:t>，</a:t>
            </a:r>
            <a:r>
              <a:rPr lang="en-US" altLang="zh-CN" dirty="0"/>
              <a:t>a[z’]&gt;a[w]</a:t>
            </a:r>
            <a:r>
              <a:rPr lang="zh-CN" altLang="en-US" dirty="0"/>
              <a:t>（这两个不一定是上述的</a:t>
            </a:r>
            <a:r>
              <a:rPr lang="en-US" altLang="zh-CN" dirty="0" err="1"/>
              <a:t>y,z</a:t>
            </a:r>
            <a:r>
              <a:rPr lang="zh-CN" altLang="en-US" dirty="0"/>
              <a:t>），除非</a:t>
            </a:r>
            <a:r>
              <a:rPr lang="en-US" altLang="zh-CN" dirty="0"/>
              <a:t>a[w]</a:t>
            </a:r>
            <a:r>
              <a:rPr lang="zh-CN" altLang="en-US" dirty="0"/>
              <a:t>是单调栈中除了</a:t>
            </a:r>
            <a:r>
              <a:rPr lang="en-US" altLang="zh-CN" dirty="0"/>
              <a:t>a[x]</a:t>
            </a:r>
            <a:r>
              <a:rPr lang="zh-CN" altLang="en-US" dirty="0"/>
              <a:t>以外第一个元素</a:t>
            </a:r>
            <a:endParaRPr lang="en-US" altLang="zh-CN" dirty="0"/>
          </a:p>
          <a:p>
            <a:r>
              <a:rPr lang="zh-CN" altLang="en-US" dirty="0"/>
              <a:t>而因为已经找出了</a:t>
            </a:r>
            <a:r>
              <a:rPr lang="en-US" altLang="zh-CN" dirty="0" err="1"/>
              <a:t>y,z</a:t>
            </a:r>
            <a:r>
              <a:rPr lang="zh-CN" altLang="en-US" dirty="0"/>
              <a:t>，所以这个</a:t>
            </a:r>
            <a:r>
              <a:rPr lang="en-US" altLang="zh-CN" dirty="0"/>
              <a:t>(</a:t>
            </a:r>
            <a:r>
              <a:rPr lang="en-US" altLang="zh-CN" dirty="0" err="1"/>
              <a:t>x,y,z,w</a:t>
            </a:r>
            <a:r>
              <a:rPr lang="en-US" altLang="zh-CN" dirty="0"/>
              <a:t>)</a:t>
            </a:r>
            <a:r>
              <a:rPr lang="zh-CN" altLang="en-US" dirty="0"/>
              <a:t>的构造是存在的，</a:t>
            </a:r>
            <a:r>
              <a:rPr lang="en-US" altLang="zh-CN" dirty="0"/>
              <a:t>w</a:t>
            </a:r>
            <a:r>
              <a:rPr lang="zh-CN" altLang="en-US" dirty="0"/>
              <a:t>不可能是第一个元素</a:t>
            </a:r>
            <a:endParaRPr lang="en-US" altLang="zh-CN" dirty="0"/>
          </a:p>
          <a:p>
            <a:r>
              <a:rPr lang="zh-CN" altLang="en-US" dirty="0"/>
              <a:t>然后也变成区间是否存在二元组问题</a:t>
            </a:r>
            <a:endParaRPr lang="en-US" altLang="zh-CN" dirty="0"/>
          </a:p>
          <a:p>
            <a:r>
              <a:rPr lang="zh-CN" altLang="en-US" dirty="0"/>
              <a:t>预处理使用</a:t>
            </a:r>
            <a:r>
              <a:rPr lang="en-US" altLang="zh-CN" dirty="0"/>
              <a:t>set</a:t>
            </a:r>
            <a:r>
              <a:rPr lang="zh-CN" altLang="en-US" dirty="0"/>
              <a:t>的时间复杂度为</a:t>
            </a:r>
            <a:r>
              <a:rPr lang="en-US" altLang="zh-CN" dirty="0"/>
              <a:t>O(</a:t>
            </a:r>
            <a:r>
              <a:rPr lang="en-US" altLang="zh-CN" dirty="0" err="1"/>
              <a:t>nlogn</a:t>
            </a:r>
            <a:r>
              <a:rPr lang="en-US" altLang="zh-CN" dirty="0"/>
              <a:t>)</a:t>
            </a:r>
            <a:r>
              <a:rPr lang="zh-CN" altLang="en-US" dirty="0"/>
              <a:t>，</a:t>
            </a:r>
            <a:r>
              <a:rPr lang="en-US" altLang="zh-CN" dirty="0" err="1"/>
              <a:t>vEB</a:t>
            </a:r>
            <a:r>
              <a:rPr lang="zh-CN" altLang="en-US" dirty="0"/>
              <a:t>树为</a:t>
            </a:r>
            <a:r>
              <a:rPr lang="en-US" altLang="zh-CN" dirty="0"/>
              <a:t>O(</a:t>
            </a:r>
            <a:r>
              <a:rPr lang="en-US" altLang="zh-CN" dirty="0" err="1"/>
              <a:t>nloglogn</a:t>
            </a:r>
            <a:r>
              <a:rPr lang="en-US" altLang="zh-CN" dirty="0"/>
              <a:t>)</a:t>
            </a:r>
            <a:endParaRPr lang="zh-CN" altLang="en-US" dirty="0"/>
          </a:p>
        </p:txBody>
      </p:sp>
    </p:spTree>
    <p:extLst>
      <p:ext uri="{BB962C8B-B14F-4D97-AF65-F5344CB8AC3E}">
        <p14:creationId xmlns:p14="http://schemas.microsoft.com/office/powerpoint/2010/main" val="24245046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F03D9-496E-41AC-89A1-47A7F84CFE8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7BCB-FA82-49E2-B2C9-8E4D4D53AA95}"/>
              </a:ext>
            </a:extLst>
          </p:cNvPr>
          <p:cNvSpPr>
            <a:spLocks noGrp="1"/>
          </p:cNvSpPr>
          <p:nvPr>
            <p:ph idx="1"/>
          </p:nvPr>
        </p:nvSpPr>
        <p:spPr/>
        <p:txBody>
          <a:bodyPr/>
          <a:lstStyle/>
          <a:p>
            <a:r>
              <a:rPr lang="zh-CN" altLang="en-US" dirty="0"/>
              <a:t>预处理后，对每个位置维护其左边最近的二元组另一个端点</a:t>
            </a:r>
            <a:endParaRPr lang="en-US" altLang="zh-CN" dirty="0"/>
          </a:p>
          <a:p>
            <a:r>
              <a:rPr lang="zh-CN" altLang="en-US" dirty="0"/>
              <a:t>问题即变为</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nloglogn+q</a:t>
            </a:r>
            <a:r>
              <a:rPr lang="en-US" altLang="zh-CN" dirty="0"/>
              <a:t>)</a:t>
            </a:r>
            <a:endParaRPr lang="zh-CN" altLang="en-US" dirty="0"/>
          </a:p>
        </p:txBody>
      </p:sp>
    </p:spTree>
    <p:extLst>
      <p:ext uri="{BB962C8B-B14F-4D97-AF65-F5344CB8AC3E}">
        <p14:creationId xmlns:p14="http://schemas.microsoft.com/office/powerpoint/2010/main" val="42513259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0C708-9824-4E41-95AA-1E19A5182743}"/>
              </a:ext>
            </a:extLst>
          </p:cNvPr>
          <p:cNvSpPr>
            <a:spLocks noGrp="1"/>
          </p:cNvSpPr>
          <p:nvPr>
            <p:ph type="title"/>
          </p:nvPr>
        </p:nvSpPr>
        <p:spPr/>
        <p:txBody>
          <a:bodyPr/>
          <a:lstStyle/>
          <a:p>
            <a:r>
              <a:rPr lang="en-US" altLang="zh-CN" dirty="0"/>
              <a:t>CF1476G Minimum Difference 3100</a:t>
            </a:r>
            <a:endParaRPr lang="zh-CN" altLang="en-US" dirty="0"/>
          </a:p>
        </p:txBody>
      </p:sp>
      <p:pic>
        <p:nvPicPr>
          <p:cNvPr id="9" name="内容占位符 8">
            <a:extLst>
              <a:ext uri="{FF2B5EF4-FFF2-40B4-BE49-F238E27FC236}">
                <a16:creationId xmlns:a16="http://schemas.microsoft.com/office/drawing/2014/main" id="{F81BD796-F17C-4107-97F1-71BBA622AC6C}"/>
              </a:ext>
            </a:extLst>
          </p:cNvPr>
          <p:cNvPicPr>
            <a:picLocks noGrp="1" noChangeAspect="1"/>
          </p:cNvPicPr>
          <p:nvPr>
            <p:ph idx="1"/>
          </p:nvPr>
        </p:nvPicPr>
        <p:blipFill>
          <a:blip r:embed="rId2"/>
          <a:stretch>
            <a:fillRect/>
          </a:stretch>
        </p:blipFill>
        <p:spPr>
          <a:xfrm>
            <a:off x="838200" y="1690688"/>
            <a:ext cx="9357731" cy="2035278"/>
          </a:xfrm>
        </p:spPr>
      </p:pic>
    </p:spTree>
    <p:extLst>
      <p:ext uri="{BB962C8B-B14F-4D97-AF65-F5344CB8AC3E}">
        <p14:creationId xmlns:p14="http://schemas.microsoft.com/office/powerpoint/2010/main" val="314306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AC781-6C3E-42A3-9814-AF28DDD866C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D13BB5-1C07-4BCD-AAD0-C046B5CF9F7E}"/>
              </a:ext>
            </a:extLst>
          </p:cNvPr>
          <p:cNvSpPr>
            <a:spLocks noGrp="1"/>
          </p:cNvSpPr>
          <p:nvPr>
            <p:ph idx="1"/>
          </p:nvPr>
        </p:nvSpPr>
        <p:spPr/>
        <p:txBody>
          <a:bodyPr>
            <a:normAutofit lnSpcReduction="10000"/>
          </a:bodyPr>
          <a:lstStyle/>
          <a:p>
            <a:r>
              <a:rPr lang="zh-CN" altLang="en-US" dirty="0"/>
              <a:t>查询是奇怪的形式，先推性质</a:t>
            </a:r>
            <a:endParaRPr lang="en-US" altLang="zh-CN" dirty="0"/>
          </a:p>
          <a:p>
            <a:r>
              <a:rPr lang="zh-CN" altLang="en-US" b="0" i="0" dirty="0">
                <a:effectLst/>
                <a:latin typeface="-apple-system"/>
              </a:rPr>
              <a:t>存在一个边集使得每个点的度数都是奇数的充要条件是</a:t>
            </a:r>
            <a:r>
              <a:rPr lang="zh-CN" altLang="en-US" i="0" dirty="0">
                <a:effectLst/>
                <a:latin typeface="-apple-system"/>
              </a:rPr>
              <a:t>不存在奇数个点的联通块</a:t>
            </a:r>
            <a:endParaRPr lang="en-US" altLang="zh-CN" i="0" dirty="0">
              <a:effectLst/>
              <a:latin typeface="-apple-system"/>
            </a:endParaRPr>
          </a:p>
          <a:p>
            <a:r>
              <a:rPr lang="en-US" altLang="zh-CN" dirty="0">
                <a:latin typeface="-apple-system"/>
              </a:rPr>
              <a:t>-&gt;</a:t>
            </a:r>
            <a:r>
              <a:rPr lang="zh-CN" altLang="en-US" dirty="0">
                <a:latin typeface="-apple-system"/>
              </a:rPr>
              <a:t>：度数都是奇数，考虑反证法：</a:t>
            </a:r>
            <a:endParaRPr lang="en-US" altLang="zh-CN" dirty="0">
              <a:latin typeface="-apple-system"/>
            </a:endParaRPr>
          </a:p>
          <a:p>
            <a:r>
              <a:rPr lang="en-US" altLang="zh-CN" dirty="0">
                <a:latin typeface="-apple-system"/>
              </a:rPr>
              <a:t>1. </a:t>
            </a:r>
            <a:r>
              <a:rPr lang="zh-CN" altLang="en-US" dirty="0">
                <a:latin typeface="-apple-system"/>
              </a:rPr>
              <a:t>如果有奇数个点，则所有点度数和是奇数</a:t>
            </a:r>
            <a:endParaRPr lang="en-US" altLang="zh-CN" dirty="0">
              <a:latin typeface="-apple-system"/>
            </a:endParaRPr>
          </a:p>
          <a:p>
            <a:r>
              <a:rPr lang="en-US" altLang="zh-CN" dirty="0">
                <a:latin typeface="-apple-system"/>
              </a:rPr>
              <a:t>2. </a:t>
            </a:r>
            <a:r>
              <a:rPr lang="zh-CN" altLang="en-US" dirty="0">
                <a:latin typeface="-apple-system"/>
              </a:rPr>
              <a:t>每条边会让两个点度数</a:t>
            </a:r>
            <a:r>
              <a:rPr lang="en-US" altLang="zh-CN" dirty="0">
                <a:latin typeface="-apple-system"/>
              </a:rPr>
              <a:t>+1</a:t>
            </a:r>
            <a:r>
              <a:rPr lang="zh-CN" altLang="en-US" dirty="0">
                <a:latin typeface="-apple-system"/>
              </a:rPr>
              <a:t>，所有点度数一定是偶数</a:t>
            </a:r>
            <a:endParaRPr lang="en-US" altLang="zh-CN" dirty="0">
              <a:latin typeface="-apple-system"/>
            </a:endParaRPr>
          </a:p>
          <a:p>
            <a:r>
              <a:rPr lang="zh-CN" altLang="en-US" dirty="0">
                <a:latin typeface="-apple-system"/>
              </a:rPr>
              <a:t>矛盾</a:t>
            </a:r>
            <a:endParaRPr lang="en-US" altLang="zh-CN" dirty="0">
              <a:latin typeface="-apple-system"/>
            </a:endParaRPr>
          </a:p>
          <a:p>
            <a:pPr algn="l">
              <a:buFont typeface="Arial" panose="020B0604020202020204" pitchFamily="34" charset="0"/>
              <a:buChar char="•"/>
            </a:pPr>
            <a:r>
              <a:rPr lang="en-US" altLang="zh-CN" dirty="0">
                <a:latin typeface="-apple-system"/>
              </a:rPr>
              <a:t>&lt;-</a:t>
            </a:r>
            <a:r>
              <a:rPr lang="zh-CN" altLang="en-US" dirty="0">
                <a:latin typeface="-apple-system"/>
              </a:rPr>
              <a:t>：偶数个点的连通块，考虑先找出原图的一个生成树，然后从叶子开始，</a:t>
            </a:r>
            <a:r>
              <a:rPr lang="zh-CN" altLang="en-US" b="0" i="0" dirty="0">
                <a:effectLst/>
                <a:latin typeface="-apple-system"/>
              </a:rPr>
              <a:t>一个点与其父亲的连边保留当且仅当这个点与其所有儿子的连边数为偶数</a:t>
            </a:r>
            <a:endParaRPr lang="zh-CN" altLang="en-US" dirty="0"/>
          </a:p>
          <a:p>
            <a:endParaRPr lang="zh-CN" altLang="en-US" dirty="0"/>
          </a:p>
        </p:txBody>
      </p:sp>
    </p:spTree>
    <p:extLst>
      <p:ext uri="{BB962C8B-B14F-4D97-AF65-F5344CB8AC3E}">
        <p14:creationId xmlns:p14="http://schemas.microsoft.com/office/powerpoint/2010/main" val="23295610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5B10E-F48F-47F1-B498-97600217CC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8605760-6109-4600-BEDC-A92791888855}"/>
              </a:ext>
            </a:extLst>
          </p:cNvPr>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41570062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EEE70-E57B-4BDC-B56D-90257731B0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5E4C08-79B3-4DFA-949A-692913BA14E9}"/>
              </a:ext>
            </a:extLst>
          </p:cNvPr>
          <p:cNvSpPr>
            <a:spLocks noGrp="1"/>
          </p:cNvSpPr>
          <p:nvPr>
            <p:ph idx="1"/>
          </p:nvPr>
        </p:nvSpPr>
        <p:spPr/>
        <p:txBody>
          <a:bodyPr/>
          <a:lstStyle/>
          <a:p>
            <a:r>
              <a:rPr lang="zh-CN" altLang="en-US" dirty="0"/>
              <a:t>这道题中直接使用带修改莫队维护区间本质不同出现次数</a:t>
            </a:r>
            <a:endParaRPr lang="en-US" altLang="zh-CN" dirty="0"/>
          </a:p>
          <a:p>
            <a:r>
              <a:rPr lang="zh-CN" altLang="en-US" dirty="0"/>
              <a:t>查询时用双指针在不同出现次数的结构上扫即可维护出答案</a:t>
            </a:r>
            <a:endParaRPr lang="en-US" altLang="zh-CN" dirty="0"/>
          </a:p>
          <a:p>
            <a:endParaRPr lang="en-US" altLang="zh-CN" dirty="0"/>
          </a:p>
          <a:p>
            <a:r>
              <a:rPr lang="zh-CN" altLang="en-US" dirty="0"/>
              <a:t>总时间复杂度</a:t>
            </a:r>
            <a:r>
              <a:rPr lang="en-US" altLang="zh-CN" dirty="0"/>
              <a:t>O(nm^2/3+msqrtn)</a:t>
            </a:r>
            <a:endParaRPr lang="zh-CN" altLang="en-US" dirty="0"/>
          </a:p>
        </p:txBody>
      </p:sp>
    </p:spTree>
    <p:extLst>
      <p:ext uri="{BB962C8B-B14F-4D97-AF65-F5344CB8AC3E}">
        <p14:creationId xmlns:p14="http://schemas.microsoft.com/office/powerpoint/2010/main" val="16131506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CB1E7-3CB4-4EF0-98D8-5C2B209D6E38}"/>
              </a:ext>
            </a:extLst>
          </p:cNvPr>
          <p:cNvSpPr>
            <a:spLocks noGrp="1"/>
          </p:cNvSpPr>
          <p:nvPr>
            <p:ph type="title"/>
          </p:nvPr>
        </p:nvSpPr>
        <p:spPr/>
        <p:txBody>
          <a:bodyPr/>
          <a:lstStyle/>
          <a:p>
            <a:r>
              <a:rPr lang="en-US" altLang="zh-CN" dirty="0"/>
              <a:t>CF418E Tricky Password 3100</a:t>
            </a:r>
            <a:endParaRPr lang="zh-CN" altLang="en-US" dirty="0"/>
          </a:p>
        </p:txBody>
      </p:sp>
      <p:sp>
        <p:nvSpPr>
          <p:cNvPr id="3" name="内容占位符 2">
            <a:extLst>
              <a:ext uri="{FF2B5EF4-FFF2-40B4-BE49-F238E27FC236}">
                <a16:creationId xmlns:a16="http://schemas.microsoft.com/office/drawing/2014/main" id="{E7BEC73B-9242-4B29-B57F-0595836BD57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61960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41223-494F-4BF9-A8ED-52A77696F7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54B48F4-73AA-42E1-9AD8-133C64130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487866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A835-2716-435A-88E1-4155F97FDEE7}"/>
              </a:ext>
            </a:extLst>
          </p:cNvPr>
          <p:cNvSpPr>
            <a:spLocks noGrp="1"/>
          </p:cNvSpPr>
          <p:nvPr>
            <p:ph type="title"/>
          </p:nvPr>
        </p:nvSpPr>
        <p:spPr/>
        <p:txBody>
          <a:bodyPr/>
          <a:lstStyle/>
          <a:p>
            <a:r>
              <a:rPr lang="en-US" altLang="zh-CN" dirty="0"/>
              <a:t>CF960H Santa's Gift 3100</a:t>
            </a:r>
            <a:endParaRPr lang="zh-CN" altLang="en-US" dirty="0"/>
          </a:p>
        </p:txBody>
      </p:sp>
      <p:sp>
        <p:nvSpPr>
          <p:cNvPr id="3" name="内容占位符 2">
            <a:extLst>
              <a:ext uri="{FF2B5EF4-FFF2-40B4-BE49-F238E27FC236}">
                <a16:creationId xmlns:a16="http://schemas.microsoft.com/office/drawing/2014/main" id="{9E8B3FB5-6995-49F8-A638-2351AED1E68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EBBFDF2-8A13-4B85-84A8-CD13110EBE6B}"/>
              </a:ext>
            </a:extLst>
          </p:cNvPr>
          <p:cNvPicPr>
            <a:picLocks noChangeAspect="1"/>
          </p:cNvPicPr>
          <p:nvPr/>
        </p:nvPicPr>
        <p:blipFill>
          <a:blip r:embed="rId2"/>
          <a:stretch>
            <a:fillRect/>
          </a:stretch>
        </p:blipFill>
        <p:spPr>
          <a:xfrm>
            <a:off x="838200" y="1825625"/>
            <a:ext cx="7685015" cy="3287167"/>
          </a:xfrm>
          <a:prstGeom prst="rect">
            <a:avLst/>
          </a:prstGeom>
        </p:spPr>
      </p:pic>
    </p:spTree>
    <p:extLst>
      <p:ext uri="{BB962C8B-B14F-4D97-AF65-F5344CB8AC3E}">
        <p14:creationId xmlns:p14="http://schemas.microsoft.com/office/powerpoint/2010/main" val="12760483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D2C5D-6466-4C84-929D-76472741D6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387AEF-FF01-4BFC-AEE0-3F7E956007FA}"/>
              </a:ext>
            </a:extLst>
          </p:cNvPr>
          <p:cNvSpPr>
            <a:spLocks noGrp="1"/>
          </p:cNvSpPr>
          <p:nvPr>
            <p:ph idx="1"/>
          </p:nvPr>
        </p:nvSpPr>
        <p:spPr/>
        <p:txBody>
          <a:bodyPr/>
          <a:lstStyle/>
          <a:p>
            <a:r>
              <a:rPr lang="zh-CN" altLang="en-US" dirty="0"/>
              <a:t>对每个颜色开一棵</a:t>
            </a:r>
            <a:r>
              <a:rPr lang="en-US" altLang="zh-CN" dirty="0"/>
              <a:t>Top tree</a:t>
            </a:r>
            <a:r>
              <a:rPr lang="zh-CN" altLang="en-US" dirty="0"/>
              <a:t>（其实静态</a:t>
            </a:r>
            <a:r>
              <a:rPr lang="en-US" altLang="zh-CN" dirty="0"/>
              <a:t>LCT</a:t>
            </a:r>
            <a:r>
              <a:rPr lang="zh-CN" altLang="en-US" dirty="0"/>
              <a:t>维护子树就行）</a:t>
            </a:r>
            <a:endParaRPr lang="en-US" altLang="zh-CN" dirty="0"/>
          </a:p>
          <a:p>
            <a:r>
              <a:rPr lang="zh-CN" altLang="en-US" dirty="0"/>
              <a:t>每个颜色</a:t>
            </a:r>
            <a:r>
              <a:rPr lang="en-US" altLang="zh-CN" dirty="0"/>
              <a:t>x</a:t>
            </a:r>
            <a:r>
              <a:rPr lang="zh-CN" altLang="en-US" dirty="0"/>
              <a:t>，每个节点</a:t>
            </a:r>
            <a:r>
              <a:rPr lang="en-US" altLang="zh-CN" dirty="0" err="1"/>
              <a:t>i</a:t>
            </a:r>
            <a:r>
              <a:rPr lang="zh-CN" altLang="en-US" dirty="0"/>
              <a:t>维护子树中</a:t>
            </a:r>
            <a:r>
              <a:rPr lang="en-US" altLang="zh-CN" dirty="0"/>
              <a:t>x</a:t>
            </a:r>
            <a:r>
              <a:rPr lang="zh-CN" altLang="en-US" dirty="0"/>
              <a:t>出现次数，每次修改对应于一次链加</a:t>
            </a:r>
            <a:endParaRPr lang="en-US" altLang="zh-CN" dirty="0"/>
          </a:p>
          <a:p>
            <a:r>
              <a:rPr lang="zh-CN" altLang="en-US" dirty="0"/>
              <a:t>每次修改颜色的时候对应于</a:t>
            </a:r>
            <a:r>
              <a:rPr lang="en-US" altLang="zh-CN" dirty="0"/>
              <a:t>O(1)</a:t>
            </a:r>
            <a:r>
              <a:rPr lang="zh-CN" altLang="en-US" dirty="0"/>
              <a:t>个颜色的</a:t>
            </a:r>
            <a:r>
              <a:rPr lang="en-US" altLang="zh-CN" dirty="0"/>
              <a:t>Top tree</a:t>
            </a:r>
            <a:r>
              <a:rPr lang="zh-CN" altLang="en-US" dirty="0"/>
              <a:t>上的</a:t>
            </a:r>
            <a:r>
              <a:rPr lang="en-US" altLang="zh-CN" dirty="0"/>
              <a:t>O(1)</a:t>
            </a:r>
            <a:r>
              <a:rPr lang="zh-CN" altLang="en-US" dirty="0"/>
              <a:t>次修改</a:t>
            </a:r>
            <a:endParaRPr lang="en-US" altLang="zh-CN" dirty="0"/>
          </a:p>
          <a:p>
            <a:r>
              <a:rPr lang="zh-CN" altLang="en-US" dirty="0"/>
              <a:t>将式子展开后发现需要维护全局平方和，和</a:t>
            </a:r>
            <a:endParaRPr lang="en-US" altLang="zh-CN" dirty="0"/>
          </a:p>
          <a:p>
            <a:endParaRPr lang="en-US" altLang="zh-CN" dirty="0"/>
          </a:p>
          <a:p>
            <a:r>
              <a:rPr lang="zh-CN" altLang="en-US" dirty="0"/>
              <a:t>总时间复杂度</a:t>
            </a:r>
            <a:r>
              <a:rPr lang="en-US" altLang="zh-CN" dirty="0"/>
              <a:t>O(</a:t>
            </a:r>
            <a:r>
              <a:rPr lang="en-US" altLang="zh-CN" dirty="0" err="1"/>
              <a:t>n+qlogn</a:t>
            </a:r>
            <a:r>
              <a:rPr lang="en-US" altLang="zh-CN" dirty="0"/>
              <a:t>)</a:t>
            </a:r>
            <a:endParaRPr lang="zh-CN" altLang="en-US" dirty="0"/>
          </a:p>
        </p:txBody>
      </p:sp>
    </p:spTree>
    <p:extLst>
      <p:ext uri="{BB962C8B-B14F-4D97-AF65-F5344CB8AC3E}">
        <p14:creationId xmlns:p14="http://schemas.microsoft.com/office/powerpoint/2010/main" val="33179780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7F850-BB3C-4160-AD71-56B1E0DA7357}"/>
              </a:ext>
            </a:extLst>
          </p:cNvPr>
          <p:cNvSpPr>
            <a:spLocks noGrp="1"/>
          </p:cNvSpPr>
          <p:nvPr>
            <p:ph type="title"/>
          </p:nvPr>
        </p:nvSpPr>
        <p:spPr/>
        <p:txBody>
          <a:bodyPr/>
          <a:lstStyle/>
          <a:p>
            <a:r>
              <a:rPr lang="en-US" altLang="zh-CN" dirty="0"/>
              <a:t>CF792F Mages and Monsters 3100</a:t>
            </a:r>
            <a:endParaRPr lang="zh-CN" altLang="en-US" dirty="0"/>
          </a:p>
        </p:txBody>
      </p:sp>
      <p:sp>
        <p:nvSpPr>
          <p:cNvPr id="3" name="内容占位符 2">
            <a:extLst>
              <a:ext uri="{FF2B5EF4-FFF2-40B4-BE49-F238E27FC236}">
                <a16:creationId xmlns:a16="http://schemas.microsoft.com/office/drawing/2014/main" id="{68A5F0C8-C024-4A98-AB44-CAB395EF53C0}"/>
              </a:ext>
            </a:extLst>
          </p:cNvPr>
          <p:cNvSpPr>
            <a:spLocks noGrp="1"/>
          </p:cNvSpPr>
          <p:nvPr>
            <p:ph idx="1"/>
          </p:nvPr>
        </p:nvSpPr>
        <p:spPr/>
        <p:txBody>
          <a:bodyPr/>
          <a:lstStyle/>
          <a:p>
            <a:r>
              <a:rPr lang="zh-CN" altLang="en-US" dirty="0"/>
              <a:t>有初始魔法值</a:t>
            </a:r>
            <a:r>
              <a:rPr lang="en-US" altLang="zh-CN" dirty="0"/>
              <a:t>m</a:t>
            </a:r>
            <a:r>
              <a:rPr lang="zh-CN" altLang="en-US" dirty="0"/>
              <a:t>，有两个操作：</a:t>
            </a:r>
          </a:p>
          <a:p>
            <a:r>
              <a:rPr lang="en-US" altLang="zh-CN" dirty="0"/>
              <a:t>1.</a:t>
            </a:r>
            <a:r>
              <a:rPr lang="zh-CN" altLang="en-US" dirty="0"/>
              <a:t>学习一个魔法，该魔法施放时每秒消耗法力值</a:t>
            </a:r>
            <a:r>
              <a:rPr lang="en-US" altLang="zh-CN" dirty="0"/>
              <a:t>y</a:t>
            </a:r>
            <a:r>
              <a:rPr lang="zh-CN" altLang="en-US" dirty="0"/>
              <a:t>，造成伤害</a:t>
            </a:r>
            <a:r>
              <a:rPr lang="en-US" altLang="zh-CN" dirty="0"/>
              <a:t>x</a:t>
            </a:r>
            <a:r>
              <a:rPr lang="zh-CN" altLang="en-US" dirty="0"/>
              <a:t>。</a:t>
            </a:r>
          </a:p>
          <a:p>
            <a:r>
              <a:rPr lang="en-US" altLang="zh-CN" dirty="0"/>
              <a:t>2.</a:t>
            </a:r>
            <a:r>
              <a:rPr lang="zh-CN" altLang="en-US" dirty="0"/>
              <a:t>出现一个怪物，其生命值为</a:t>
            </a:r>
            <a:r>
              <a:rPr lang="en-US" altLang="zh-CN" dirty="0"/>
              <a:t>h</a:t>
            </a:r>
            <a:r>
              <a:rPr lang="zh-CN" altLang="en-US" dirty="0"/>
              <a:t>，有</a:t>
            </a:r>
            <a:r>
              <a:rPr lang="en-US" altLang="zh-CN" dirty="0"/>
              <a:t>t</a:t>
            </a:r>
            <a:r>
              <a:rPr lang="zh-CN" altLang="en-US" dirty="0"/>
              <a:t>的时间限制将其击败。在攻击过程中，在同一时刻只能释放一个法术，一个法术可以释放任意时间。可以从已学习的任意法术中选择。询问是否可以击败。每次刚遇见怪物时法力值为满。</a:t>
            </a:r>
          </a:p>
        </p:txBody>
      </p:sp>
    </p:spTree>
    <p:extLst>
      <p:ext uri="{BB962C8B-B14F-4D97-AF65-F5344CB8AC3E}">
        <p14:creationId xmlns:p14="http://schemas.microsoft.com/office/powerpoint/2010/main" val="2678552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D7F7D-EE13-4402-A261-ACD4522832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73331DB-0D2D-467C-8416-F9745AA3FE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964289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AFE3A-9704-4DF1-B86E-E8AF04DED311}"/>
              </a:ext>
            </a:extLst>
          </p:cNvPr>
          <p:cNvSpPr>
            <a:spLocks noGrp="1"/>
          </p:cNvSpPr>
          <p:nvPr>
            <p:ph type="title"/>
          </p:nvPr>
        </p:nvSpPr>
        <p:spPr/>
        <p:txBody>
          <a:bodyPr/>
          <a:lstStyle/>
          <a:p>
            <a:r>
              <a:rPr lang="en-US" altLang="zh-CN" dirty="0"/>
              <a:t>CF720D Slalom 3100</a:t>
            </a:r>
            <a:endParaRPr lang="zh-CN" altLang="en-US" dirty="0"/>
          </a:p>
        </p:txBody>
      </p:sp>
      <p:sp>
        <p:nvSpPr>
          <p:cNvPr id="3" name="内容占位符 2">
            <a:extLst>
              <a:ext uri="{FF2B5EF4-FFF2-40B4-BE49-F238E27FC236}">
                <a16:creationId xmlns:a16="http://schemas.microsoft.com/office/drawing/2014/main" id="{E7285180-479F-40ED-8EA0-002C0FDA12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402651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B7194-E23F-4F59-B564-EE9A46ADDA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0266EC-9C6B-48D9-B010-F0B4A0EC6B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072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C371C-6FA0-4F41-88C9-73D5CB040D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84FBAC-7C08-4C88-8A52-35D5CCE27CE1}"/>
              </a:ext>
            </a:extLst>
          </p:cNvPr>
          <p:cNvSpPr>
            <a:spLocks noGrp="1"/>
          </p:cNvSpPr>
          <p:nvPr>
            <p:ph idx="1"/>
          </p:nvPr>
        </p:nvSpPr>
        <p:spPr/>
        <p:txBody>
          <a:bodyPr/>
          <a:lstStyle/>
          <a:p>
            <a:r>
              <a:rPr lang="zh-CN" altLang="en-US" dirty="0"/>
              <a:t>问题转换为，动态加边，维护一个最小的</a:t>
            </a:r>
            <a:r>
              <a:rPr lang="en-US" altLang="zh-CN" dirty="0"/>
              <a:t>x</a:t>
            </a:r>
            <a:r>
              <a:rPr lang="zh-CN" altLang="en-US" dirty="0"/>
              <a:t>，使得</a:t>
            </a:r>
            <a:r>
              <a:rPr lang="en-US" altLang="zh-CN" dirty="0"/>
              <a:t>&lt;=x</a:t>
            </a:r>
            <a:r>
              <a:rPr lang="zh-CN" altLang="en-US" dirty="0"/>
              <a:t>的所有边构成的连通块中，每个连通块只有偶数个点</a:t>
            </a:r>
            <a:endParaRPr lang="en-US" altLang="zh-CN" dirty="0"/>
          </a:p>
          <a:p>
            <a:r>
              <a:rPr lang="zh-CN" altLang="en-US" dirty="0"/>
              <a:t>可以发现加边一定不会变劣，因为只会：</a:t>
            </a:r>
            <a:endParaRPr lang="en-US" altLang="zh-CN" dirty="0"/>
          </a:p>
          <a:p>
            <a:r>
              <a:rPr lang="en-US" altLang="zh-CN" dirty="0"/>
              <a:t>1.</a:t>
            </a:r>
            <a:r>
              <a:rPr lang="zh-CN" altLang="en-US" dirty="0"/>
              <a:t>合并两个大小为偶数的连通块，不变差</a:t>
            </a:r>
            <a:endParaRPr lang="en-US" altLang="zh-CN" dirty="0"/>
          </a:p>
          <a:p>
            <a:r>
              <a:rPr lang="en-US" altLang="zh-CN" dirty="0"/>
              <a:t>2.</a:t>
            </a:r>
            <a:r>
              <a:rPr lang="zh-CN" altLang="en-US" dirty="0"/>
              <a:t>合并大小为奇数和偶数的连通块，不变差</a:t>
            </a:r>
            <a:endParaRPr lang="en-US" altLang="zh-CN" dirty="0"/>
          </a:p>
          <a:p>
            <a:r>
              <a:rPr lang="en-US" altLang="zh-CN" dirty="0"/>
              <a:t>3.</a:t>
            </a:r>
            <a:r>
              <a:rPr lang="zh-CN" altLang="en-US" dirty="0"/>
              <a:t>合并两个大小为奇数的连通块，变优</a:t>
            </a:r>
          </a:p>
        </p:txBody>
      </p:sp>
    </p:spTree>
    <p:extLst>
      <p:ext uri="{BB962C8B-B14F-4D97-AF65-F5344CB8AC3E}">
        <p14:creationId xmlns:p14="http://schemas.microsoft.com/office/powerpoint/2010/main" val="2642473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565D8-E9CF-4225-855A-DC05E2A16940}"/>
              </a:ext>
            </a:extLst>
          </p:cNvPr>
          <p:cNvSpPr>
            <a:spLocks noGrp="1"/>
          </p:cNvSpPr>
          <p:nvPr>
            <p:ph type="title"/>
          </p:nvPr>
        </p:nvSpPr>
        <p:spPr/>
        <p:txBody>
          <a:bodyPr/>
          <a:lstStyle/>
          <a:p>
            <a:r>
              <a:rPr lang="en-US" altLang="zh-CN" dirty="0"/>
              <a:t>CF1344E Train Tracks 3100</a:t>
            </a:r>
            <a:endParaRPr lang="zh-CN" altLang="en-US" dirty="0"/>
          </a:p>
        </p:txBody>
      </p:sp>
      <p:pic>
        <p:nvPicPr>
          <p:cNvPr id="5" name="内容占位符 4">
            <a:extLst>
              <a:ext uri="{FF2B5EF4-FFF2-40B4-BE49-F238E27FC236}">
                <a16:creationId xmlns:a16="http://schemas.microsoft.com/office/drawing/2014/main" id="{602C1DB2-CC11-45F7-873D-731A51106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989157" cy="2981980"/>
          </a:xfrm>
        </p:spPr>
      </p:pic>
    </p:spTree>
    <p:extLst>
      <p:ext uri="{BB962C8B-B14F-4D97-AF65-F5344CB8AC3E}">
        <p14:creationId xmlns:p14="http://schemas.microsoft.com/office/powerpoint/2010/main" val="3787318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5156-5E67-47C4-AFD1-63C8EDA52D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5FD9DE7-AD22-4339-8FBF-477189755743}"/>
              </a:ext>
            </a:extLst>
          </p:cNvPr>
          <p:cNvSpPr>
            <a:spLocks noGrp="1"/>
          </p:cNvSpPr>
          <p:nvPr>
            <p:ph idx="1"/>
          </p:nvPr>
        </p:nvSpPr>
        <p:spPr/>
        <p:txBody>
          <a:bodyPr>
            <a:normAutofit lnSpcReduction="10000"/>
          </a:bodyPr>
          <a:lstStyle/>
          <a:p>
            <a:r>
              <a:rPr lang="zh-CN" altLang="en-US" dirty="0"/>
              <a:t>考虑对每个点，维护出到其的所有火车的时刻</a:t>
            </a:r>
            <a:endParaRPr lang="en-US" altLang="zh-CN" dirty="0"/>
          </a:p>
          <a:p>
            <a:r>
              <a:rPr lang="zh-CN" altLang="en-US" dirty="0"/>
              <a:t>对原树进行启发式合并的过程</a:t>
            </a:r>
            <a:endParaRPr lang="en-US" altLang="zh-CN" dirty="0"/>
          </a:p>
          <a:p>
            <a:r>
              <a:rPr lang="zh-CN" altLang="en-US" dirty="0"/>
              <a:t>对重儿子维护一个全局标记，将每个轻儿子的数据结构加上一个边权，合并进来</a:t>
            </a:r>
            <a:endParaRPr lang="en-US" altLang="zh-CN" dirty="0"/>
          </a:p>
          <a:p>
            <a:r>
              <a:rPr lang="zh-CN" altLang="en-US" dirty="0"/>
              <a:t>如果在最终合并出的数据结构中，有</a:t>
            </a:r>
            <a:r>
              <a:rPr lang="en-US" altLang="zh-CN" dirty="0"/>
              <a:t>x</a:t>
            </a:r>
            <a:r>
              <a:rPr lang="zh-CN" altLang="en-US" dirty="0"/>
              <a:t>为</a:t>
            </a:r>
            <a:r>
              <a:rPr lang="en-US" altLang="zh-CN" dirty="0"/>
              <a:t>y</a:t>
            </a:r>
            <a:r>
              <a:rPr lang="zh-CN" altLang="en-US" dirty="0"/>
              <a:t>的前驱，且</a:t>
            </a:r>
            <a:r>
              <a:rPr lang="en-US" altLang="zh-CN" dirty="0"/>
              <a:t>x</a:t>
            </a:r>
            <a:r>
              <a:rPr lang="zh-CN" altLang="en-US" dirty="0"/>
              <a:t>和</a:t>
            </a:r>
            <a:r>
              <a:rPr lang="en-US" altLang="zh-CN" dirty="0"/>
              <a:t>y</a:t>
            </a:r>
            <a:r>
              <a:rPr lang="zh-CN" altLang="en-US" dirty="0"/>
              <a:t>来自于不同的儿子，则在</a:t>
            </a:r>
            <a:r>
              <a:rPr lang="en-US" altLang="zh-CN" dirty="0"/>
              <a:t>[x+1,y]</a:t>
            </a:r>
            <a:r>
              <a:rPr lang="zh-CN" altLang="en-US" dirty="0"/>
              <a:t>时刻中必须进行一次切换，不然就会爆炸</a:t>
            </a:r>
          </a:p>
          <a:p>
            <a:r>
              <a:rPr lang="zh-CN" altLang="en-US" dirty="0"/>
              <a:t>启发式合并过程的复杂度：</a:t>
            </a:r>
            <a:endParaRPr lang="en-US" altLang="zh-CN" dirty="0"/>
          </a:p>
          <a:p>
            <a:r>
              <a:rPr lang="zh-CN" altLang="en-US" dirty="0"/>
              <a:t>使用平衡树是</a:t>
            </a:r>
            <a:r>
              <a:rPr lang="en-US" altLang="zh-CN" dirty="0"/>
              <a:t>O(</a:t>
            </a:r>
            <a:r>
              <a:rPr lang="en-US" altLang="zh-CN" dirty="0" err="1"/>
              <a:t>n+mlognlogm</a:t>
            </a:r>
            <a:r>
              <a:rPr lang="en-US" altLang="zh-CN" dirty="0"/>
              <a:t>)</a:t>
            </a:r>
            <a:r>
              <a:rPr lang="zh-CN" altLang="en-US" dirty="0"/>
              <a:t>，</a:t>
            </a:r>
            <a:r>
              <a:rPr lang="en-US" altLang="zh-CN" dirty="0" err="1"/>
              <a:t>vEB</a:t>
            </a:r>
            <a:r>
              <a:rPr lang="zh-CN" altLang="en-US" dirty="0"/>
              <a:t>树是</a:t>
            </a:r>
            <a:r>
              <a:rPr lang="en-US" altLang="zh-CN" dirty="0"/>
              <a:t>O(</a:t>
            </a:r>
            <a:r>
              <a:rPr lang="en-US" altLang="zh-CN" dirty="0" err="1"/>
              <a:t>n+mlognloglogm</a:t>
            </a:r>
            <a:r>
              <a:rPr lang="en-US" altLang="zh-CN" dirty="0"/>
              <a:t>)</a:t>
            </a:r>
          </a:p>
          <a:p>
            <a:r>
              <a:rPr lang="zh-CN" altLang="en-US" dirty="0"/>
              <a:t>（实际上我觉得是</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r>
              <a:rPr lang="zh-CN" altLang="en-US" dirty="0"/>
              <a:t>）</a:t>
            </a:r>
          </a:p>
        </p:txBody>
      </p:sp>
    </p:spTree>
    <p:extLst>
      <p:ext uri="{BB962C8B-B14F-4D97-AF65-F5344CB8AC3E}">
        <p14:creationId xmlns:p14="http://schemas.microsoft.com/office/powerpoint/2010/main" val="3594008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74E4E-10C6-4252-9E77-4162871ECA3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A133308-34F3-452F-8722-0DB4810B61EB}"/>
              </a:ext>
            </a:extLst>
          </p:cNvPr>
          <p:cNvSpPr>
            <a:spLocks noGrp="1"/>
          </p:cNvSpPr>
          <p:nvPr>
            <p:ph idx="1"/>
          </p:nvPr>
        </p:nvSpPr>
        <p:spPr/>
        <p:txBody>
          <a:bodyPr/>
          <a:lstStyle/>
          <a:p>
            <a:r>
              <a:rPr lang="zh-CN" altLang="en-US" dirty="0"/>
              <a:t>可以发现上述的约束条件是充分必要条件</a:t>
            </a:r>
            <a:endParaRPr lang="en-US" altLang="zh-CN" dirty="0"/>
          </a:p>
          <a:p>
            <a:r>
              <a:rPr lang="zh-CN" altLang="en-US" dirty="0"/>
              <a:t>启发式合并导致总共有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个时间段区间</a:t>
            </a:r>
            <a:endParaRPr lang="en-US" altLang="zh-CN" dirty="0"/>
          </a:p>
          <a:p>
            <a:r>
              <a:rPr lang="zh-CN" altLang="en-US" dirty="0"/>
              <a:t>问题转换为给定一个序列，有一些区间，将序列的每个位置分配给包含其的某个区间，使得每个区间均被分配一个位置</a:t>
            </a:r>
            <a:endParaRPr lang="en-US" altLang="zh-CN" dirty="0"/>
          </a:p>
          <a:p>
            <a:r>
              <a:rPr lang="zh-CN" altLang="en-US" dirty="0"/>
              <a:t>扫描线从左到右扫序列，使用数据结构维护当前没有处理的区间里最靠左的一个右端点，问题即转换为插入删除查询前驱</a:t>
            </a:r>
            <a:endParaRPr lang="en-US" altLang="zh-CN" dirty="0"/>
          </a:p>
          <a:p>
            <a:r>
              <a:rPr lang="zh-CN" altLang="en-US" dirty="0"/>
              <a:t>使用平衡树可以做到</a:t>
            </a:r>
            <a:r>
              <a:rPr lang="en-US" altLang="zh-CN" dirty="0"/>
              <a:t>1log</a:t>
            </a:r>
            <a:r>
              <a:rPr lang="zh-CN" altLang="en-US" dirty="0"/>
              <a:t>，有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次修改</a:t>
            </a:r>
            <a:endParaRPr lang="en-US" altLang="zh-CN" dirty="0"/>
          </a:p>
          <a:p>
            <a:r>
              <a:rPr lang="zh-CN" altLang="en-US" dirty="0"/>
              <a:t>使用</a:t>
            </a:r>
            <a:r>
              <a:rPr lang="en-US" altLang="zh-CN" dirty="0" err="1"/>
              <a:t>vEB</a:t>
            </a:r>
            <a:r>
              <a:rPr lang="zh-CN" altLang="en-US" dirty="0"/>
              <a:t>树可以做到：</a:t>
            </a:r>
            <a:endParaRPr lang="en-US" altLang="zh-CN" dirty="0"/>
          </a:p>
          <a:p>
            <a:r>
              <a:rPr lang="zh-CN" altLang="en-US" dirty="0"/>
              <a:t>总时间复杂度</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p>
        </p:txBody>
      </p:sp>
    </p:spTree>
    <p:extLst>
      <p:ext uri="{BB962C8B-B14F-4D97-AF65-F5344CB8AC3E}">
        <p14:creationId xmlns:p14="http://schemas.microsoft.com/office/powerpoint/2010/main" val="4455270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C7E3-D9A3-4F7D-9382-CFCEBA8B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7028C5-1B9D-45BD-AFD6-52B8FE7656B3}"/>
              </a:ext>
            </a:extLst>
          </p:cNvPr>
          <p:cNvSpPr>
            <a:spLocks noGrp="1"/>
          </p:cNvSpPr>
          <p:nvPr>
            <p:ph idx="1"/>
          </p:nvPr>
        </p:nvSpPr>
        <p:spPr/>
        <p:txBody>
          <a:bodyPr/>
          <a:lstStyle/>
          <a:p>
            <a:r>
              <a:rPr lang="zh-CN" altLang="en-US" dirty="0"/>
              <a:t>如果这里的时间</a:t>
            </a:r>
            <a:r>
              <a:rPr lang="en-US" altLang="zh-CN" dirty="0"/>
              <a:t>t=n</a:t>
            </a:r>
            <a:r>
              <a:rPr lang="zh-CN" altLang="en-US" dirty="0"/>
              <a:t>的话有个更好复杂度的做法</a:t>
            </a:r>
            <a:endParaRPr lang="en-US" altLang="zh-CN" dirty="0"/>
          </a:p>
          <a:p>
            <a:r>
              <a:rPr lang="zh-CN" altLang="en-US" dirty="0"/>
              <a:t>可以发现，若最后的时间段数</a:t>
            </a:r>
            <a:r>
              <a:rPr lang="en-US" altLang="zh-CN" dirty="0"/>
              <a:t>&gt;2n</a:t>
            </a:r>
            <a:r>
              <a:rPr lang="zh-CN" altLang="en-US" dirty="0"/>
              <a:t>，则一定出现爆炸</a:t>
            </a:r>
            <a:endParaRPr lang="en-US" altLang="zh-CN" dirty="0"/>
          </a:p>
          <a:p>
            <a:r>
              <a:rPr lang="zh-CN" altLang="en-US" dirty="0"/>
              <a:t>因为每秒只能切换一次，故总共最多切换</a:t>
            </a:r>
            <a:r>
              <a:rPr lang="en-US" altLang="zh-CN" dirty="0"/>
              <a:t>n</a:t>
            </a:r>
            <a:r>
              <a:rPr lang="zh-CN" altLang="en-US" dirty="0"/>
              <a:t>次</a:t>
            </a:r>
            <a:endParaRPr lang="en-US" altLang="zh-CN" dirty="0"/>
          </a:p>
          <a:p>
            <a:r>
              <a:rPr lang="zh-CN" altLang="en-US" dirty="0"/>
              <a:t>如果只是验证可行性的话，则时间段数</a:t>
            </a:r>
            <a:r>
              <a:rPr lang="en-US" altLang="zh-CN" dirty="0"/>
              <a:t>&gt;2n</a:t>
            </a:r>
            <a:r>
              <a:rPr lang="zh-CN" altLang="en-US" dirty="0"/>
              <a:t>时直接输出</a:t>
            </a:r>
            <a:r>
              <a:rPr lang="en-US" altLang="zh-CN" dirty="0"/>
              <a:t>NO</a:t>
            </a:r>
          </a:p>
          <a:p>
            <a:r>
              <a:rPr lang="zh-CN" altLang="en-US" dirty="0"/>
              <a:t>这样可以限制时间段数</a:t>
            </a:r>
            <a:r>
              <a:rPr lang="en-US" altLang="zh-CN" dirty="0"/>
              <a:t>O(n)</a:t>
            </a:r>
          </a:p>
          <a:p>
            <a:r>
              <a:rPr lang="zh-CN" altLang="en-US" dirty="0"/>
              <a:t>然后我觉得可以用</a:t>
            </a:r>
            <a:r>
              <a:rPr lang="en-US" altLang="zh-CN" dirty="0"/>
              <a:t>splay</a:t>
            </a:r>
            <a:r>
              <a:rPr lang="zh-CN" altLang="en-US" dirty="0"/>
              <a:t>启发式合并证</a:t>
            </a:r>
            <a:r>
              <a:rPr lang="en-US" altLang="zh-CN" dirty="0"/>
              <a:t>O(</a:t>
            </a:r>
            <a:r>
              <a:rPr lang="en-US" altLang="zh-CN" dirty="0" err="1"/>
              <a:t>n+mlogm</a:t>
            </a:r>
            <a:r>
              <a:rPr lang="en-US" altLang="zh-CN" dirty="0"/>
              <a:t>)</a:t>
            </a:r>
            <a:r>
              <a:rPr lang="zh-CN" altLang="en-US" dirty="0"/>
              <a:t>的启发式合并的复杂度</a:t>
            </a:r>
            <a:endParaRPr lang="en-US" altLang="zh-CN" dirty="0"/>
          </a:p>
          <a:p>
            <a:r>
              <a:rPr lang="zh-CN" altLang="en-US" dirty="0"/>
              <a:t>这样时间复杂度可以优化为</a:t>
            </a:r>
            <a:r>
              <a:rPr lang="en-US" altLang="zh-CN" dirty="0"/>
              <a:t>O(</a:t>
            </a:r>
            <a:r>
              <a:rPr lang="en-US" altLang="zh-CN" dirty="0" err="1"/>
              <a:t>nloglogm+mlogm</a:t>
            </a:r>
            <a:r>
              <a:rPr lang="en-US" altLang="zh-CN" dirty="0"/>
              <a:t>)</a:t>
            </a:r>
            <a:endParaRPr lang="zh-CN" altLang="en-US" dirty="0"/>
          </a:p>
        </p:txBody>
      </p:sp>
    </p:spTree>
    <p:extLst>
      <p:ext uri="{BB962C8B-B14F-4D97-AF65-F5344CB8AC3E}">
        <p14:creationId xmlns:p14="http://schemas.microsoft.com/office/powerpoint/2010/main" val="8546667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F8DD-E164-4858-B622-2E5BDF54D6D9}"/>
              </a:ext>
            </a:extLst>
          </p:cNvPr>
          <p:cNvSpPr>
            <a:spLocks noGrp="1"/>
          </p:cNvSpPr>
          <p:nvPr>
            <p:ph type="title"/>
          </p:nvPr>
        </p:nvSpPr>
        <p:spPr/>
        <p:txBody>
          <a:bodyPr/>
          <a:lstStyle/>
          <a:p>
            <a:r>
              <a:rPr lang="en-US" altLang="zh-CN" dirty="0"/>
              <a:t>CF477E </a:t>
            </a:r>
            <a:r>
              <a:rPr lang="en-US" altLang="zh-CN" dirty="0" err="1"/>
              <a:t>Dreamoon</a:t>
            </a:r>
            <a:r>
              <a:rPr lang="en-US" altLang="zh-CN" dirty="0"/>
              <a:t> and Notepad 3100</a:t>
            </a:r>
            <a:endParaRPr lang="zh-CN" altLang="en-US" dirty="0"/>
          </a:p>
        </p:txBody>
      </p:sp>
      <p:sp>
        <p:nvSpPr>
          <p:cNvPr id="3" name="内容占位符 2">
            <a:extLst>
              <a:ext uri="{FF2B5EF4-FFF2-40B4-BE49-F238E27FC236}">
                <a16:creationId xmlns:a16="http://schemas.microsoft.com/office/drawing/2014/main" id="{0820695F-90C0-4A39-890E-D2795ECAA8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908285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4362-EBE6-44DC-8401-E6F0AF44EE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C45A5AE-3FEE-4A95-8A29-410E62D479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43024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CD2D1-DA92-42C0-B7E1-1589B39753CE}"/>
              </a:ext>
            </a:extLst>
          </p:cNvPr>
          <p:cNvSpPr>
            <a:spLocks noGrp="1"/>
          </p:cNvSpPr>
          <p:nvPr>
            <p:ph type="title"/>
          </p:nvPr>
        </p:nvSpPr>
        <p:spPr/>
        <p:txBody>
          <a:bodyPr/>
          <a:lstStyle/>
          <a:p>
            <a:r>
              <a:rPr lang="en-US" altLang="zh-CN" dirty="0"/>
              <a:t>CF720F Array Covering 3100</a:t>
            </a:r>
            <a:endParaRPr lang="zh-CN" altLang="en-US" dirty="0"/>
          </a:p>
        </p:txBody>
      </p:sp>
      <p:sp>
        <p:nvSpPr>
          <p:cNvPr id="3" name="内容占位符 2">
            <a:extLst>
              <a:ext uri="{FF2B5EF4-FFF2-40B4-BE49-F238E27FC236}">
                <a16:creationId xmlns:a16="http://schemas.microsoft.com/office/drawing/2014/main" id="{F5D83B7C-AB7E-44B7-BBFF-9D2B400C427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73351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210E-8302-4DAF-A94C-98AC7004AB2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02156DC-77BB-492B-8B0D-C4ACFE8DA0C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82012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DA0B-F967-4CD4-9FDB-5EA484A41CE3}"/>
              </a:ext>
            </a:extLst>
          </p:cNvPr>
          <p:cNvSpPr>
            <a:spLocks noGrp="1"/>
          </p:cNvSpPr>
          <p:nvPr>
            <p:ph type="title"/>
          </p:nvPr>
        </p:nvSpPr>
        <p:spPr/>
        <p:txBody>
          <a:bodyPr/>
          <a:lstStyle/>
          <a:p>
            <a:r>
              <a:rPr lang="en-US" altLang="zh-CN" dirty="0"/>
              <a:t>CF487E Tourists 3200</a:t>
            </a:r>
            <a:endParaRPr lang="zh-CN" altLang="en-US" dirty="0"/>
          </a:p>
        </p:txBody>
      </p:sp>
      <p:sp>
        <p:nvSpPr>
          <p:cNvPr id="3" name="内容占位符 2">
            <a:extLst>
              <a:ext uri="{FF2B5EF4-FFF2-40B4-BE49-F238E27FC236}">
                <a16:creationId xmlns:a16="http://schemas.microsoft.com/office/drawing/2014/main" id="{FFC2163B-BA89-4D4B-BA5A-3D268669AA73}"/>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790E535A-D37B-460D-A198-6E2EAE05B637}"/>
              </a:ext>
            </a:extLst>
          </p:cNvPr>
          <p:cNvPicPr>
            <a:picLocks noChangeAspect="1"/>
          </p:cNvPicPr>
          <p:nvPr/>
        </p:nvPicPr>
        <p:blipFill>
          <a:blip r:embed="rId2"/>
          <a:stretch>
            <a:fillRect/>
          </a:stretch>
        </p:blipFill>
        <p:spPr>
          <a:xfrm>
            <a:off x="828591" y="1823528"/>
            <a:ext cx="6094361" cy="5034472"/>
          </a:xfrm>
          <a:prstGeom prst="rect">
            <a:avLst/>
          </a:prstGeom>
        </p:spPr>
      </p:pic>
    </p:spTree>
    <p:extLst>
      <p:ext uri="{BB962C8B-B14F-4D97-AF65-F5344CB8AC3E}">
        <p14:creationId xmlns:p14="http://schemas.microsoft.com/office/powerpoint/2010/main" val="38489160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684D4-4507-44F0-966C-E9485FA9E4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4321A05-AF61-40C9-B737-E1BB5C972C76}"/>
              </a:ext>
            </a:extLst>
          </p:cNvPr>
          <p:cNvSpPr>
            <a:spLocks noGrp="1"/>
          </p:cNvSpPr>
          <p:nvPr>
            <p:ph idx="1"/>
          </p:nvPr>
        </p:nvSpPr>
        <p:spPr/>
        <p:txBody>
          <a:bodyPr/>
          <a:lstStyle/>
          <a:p>
            <a:r>
              <a:rPr lang="zh-CN" altLang="en-US" dirty="0"/>
              <a:t>对这个图建立其点双连通分量的树形结构</a:t>
            </a:r>
            <a:endParaRPr lang="en-US" altLang="zh-CN" dirty="0"/>
          </a:p>
          <a:p>
            <a:r>
              <a:rPr lang="zh-CN" altLang="en-US" dirty="0"/>
              <a:t>当到达一个点双连通分量内部一个点，即可到达其他点</a:t>
            </a:r>
            <a:endParaRPr lang="en-US" altLang="zh-CN" dirty="0"/>
          </a:p>
          <a:p>
            <a:r>
              <a:rPr lang="zh-CN" altLang="en-US" dirty="0"/>
              <a:t>由于可能多个点双连通分量共用一个最高点，所以修改复杂度有问题</a:t>
            </a:r>
            <a:endParaRPr lang="en-US" altLang="zh-CN" dirty="0"/>
          </a:p>
          <a:p>
            <a:r>
              <a:rPr lang="zh-CN" altLang="en-US" dirty="0"/>
              <a:t>考虑对每个点双连通分量不维护其最高点的最小值</a:t>
            </a:r>
            <a:endParaRPr lang="en-US" altLang="zh-CN" dirty="0"/>
          </a:p>
        </p:txBody>
      </p:sp>
    </p:spTree>
    <p:extLst>
      <p:ext uri="{BB962C8B-B14F-4D97-AF65-F5344CB8AC3E}">
        <p14:creationId xmlns:p14="http://schemas.microsoft.com/office/powerpoint/2010/main" val="108141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A5553-7C0C-42B4-A028-31EAC68B29F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C5B8D52-7639-47AB-86FB-B2F55252C0EC}"/>
              </a:ext>
            </a:extLst>
          </p:cNvPr>
          <p:cNvSpPr>
            <a:spLocks noGrp="1"/>
          </p:cNvSpPr>
          <p:nvPr>
            <p:ph idx="1"/>
          </p:nvPr>
        </p:nvSpPr>
        <p:spPr/>
        <p:txBody>
          <a:bodyPr/>
          <a:lstStyle/>
          <a:p>
            <a:r>
              <a:rPr lang="zh-CN" altLang="en-US" dirty="0"/>
              <a:t>由于加边不会变劣，答案单调不增</a:t>
            </a:r>
            <a:endParaRPr lang="en-US" altLang="zh-CN" dirty="0"/>
          </a:p>
          <a:p>
            <a:r>
              <a:rPr lang="zh-CN" altLang="en-US" dirty="0"/>
              <a:t>使用数据结构维护当前的森林</a:t>
            </a:r>
            <a:endParaRPr lang="en-US" altLang="zh-CN" dirty="0"/>
          </a:p>
          <a:p>
            <a:r>
              <a:rPr lang="zh-CN" altLang="en-US" dirty="0"/>
              <a:t>维护每个连通块的</a:t>
            </a:r>
            <a:r>
              <a:rPr lang="en-US" altLang="zh-CN" dirty="0"/>
              <a:t>MST</a:t>
            </a:r>
            <a:r>
              <a:rPr lang="zh-CN" altLang="en-US" dirty="0"/>
              <a:t>，构成的最小生成森林</a:t>
            </a:r>
            <a:endParaRPr lang="en-US" altLang="zh-CN" dirty="0"/>
          </a:p>
          <a:p>
            <a:r>
              <a:rPr lang="zh-CN" altLang="en-US" dirty="0"/>
              <a:t>这个最小生成森林是将边从小到大依次加入，第一次满足所有连通块点数为偶数时的森林</a:t>
            </a:r>
            <a:endParaRPr lang="en-US" altLang="zh-CN" dirty="0"/>
          </a:p>
          <a:p>
            <a:endParaRPr lang="zh-CN" altLang="en-US" dirty="0"/>
          </a:p>
        </p:txBody>
      </p:sp>
    </p:spTree>
    <p:extLst>
      <p:ext uri="{BB962C8B-B14F-4D97-AF65-F5344CB8AC3E}">
        <p14:creationId xmlns:p14="http://schemas.microsoft.com/office/powerpoint/2010/main" val="9643639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C395D-8285-4ED7-AAFB-EE791CA6D4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A26BB0-7C43-4859-8FA4-4F0913ECE2D2}"/>
              </a:ext>
            </a:extLst>
          </p:cNvPr>
          <p:cNvSpPr>
            <a:spLocks noGrp="1"/>
          </p:cNvSpPr>
          <p:nvPr>
            <p:ph idx="1"/>
          </p:nvPr>
        </p:nvSpPr>
        <p:spPr/>
        <p:txBody>
          <a:bodyPr/>
          <a:lstStyle/>
          <a:p>
            <a:r>
              <a:rPr lang="zh-CN" altLang="en-US" dirty="0"/>
              <a:t>查询到点双</a:t>
            </a:r>
            <a:r>
              <a:rPr lang="en-US" altLang="zh-CN" dirty="0"/>
              <a:t>x</a:t>
            </a:r>
            <a:r>
              <a:rPr lang="zh-CN" altLang="en-US" dirty="0"/>
              <a:t>时，若继续查询</a:t>
            </a:r>
            <a:r>
              <a:rPr lang="en-US" altLang="zh-CN" dirty="0"/>
              <a:t>x</a:t>
            </a:r>
            <a:r>
              <a:rPr lang="zh-CN" altLang="en-US" dirty="0"/>
              <a:t>的最高点（即普通的点），则正确性有保证</a:t>
            </a:r>
            <a:endParaRPr lang="en-US" altLang="zh-CN" dirty="0"/>
          </a:p>
          <a:p>
            <a:r>
              <a:rPr lang="zh-CN" altLang="en-US" dirty="0"/>
              <a:t>否则</a:t>
            </a:r>
            <a:r>
              <a:rPr lang="en-US" altLang="zh-CN" dirty="0"/>
              <a:t>x</a:t>
            </a:r>
            <a:r>
              <a:rPr lang="zh-CN" altLang="en-US" dirty="0"/>
              <a:t>一定是查询的树上路径的</a:t>
            </a:r>
            <a:r>
              <a:rPr lang="en-US" altLang="zh-CN" dirty="0"/>
              <a:t>LCA</a:t>
            </a:r>
            <a:r>
              <a:rPr lang="zh-CN" altLang="en-US" dirty="0"/>
              <a:t>，特判即可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a:t>)</a:t>
            </a:r>
            <a:endParaRPr lang="en-US" altLang="zh-CN" dirty="0"/>
          </a:p>
          <a:p>
            <a:endParaRPr lang="zh-CN" altLang="en-US" dirty="0"/>
          </a:p>
        </p:txBody>
      </p:sp>
    </p:spTree>
    <p:extLst>
      <p:ext uri="{BB962C8B-B14F-4D97-AF65-F5344CB8AC3E}">
        <p14:creationId xmlns:p14="http://schemas.microsoft.com/office/powerpoint/2010/main" val="89724475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C23BC-18DF-4A8B-852D-01EE08300178}"/>
              </a:ext>
            </a:extLst>
          </p:cNvPr>
          <p:cNvSpPr>
            <a:spLocks noGrp="1"/>
          </p:cNvSpPr>
          <p:nvPr>
            <p:ph type="title"/>
          </p:nvPr>
        </p:nvSpPr>
        <p:spPr/>
        <p:txBody>
          <a:bodyPr/>
          <a:lstStyle/>
          <a:p>
            <a:r>
              <a:rPr lang="en-US" altLang="zh-CN" dirty="0"/>
              <a:t>CF643G Choosing Ads 3200</a:t>
            </a:r>
            <a:endParaRPr lang="zh-CN" altLang="en-US" dirty="0"/>
          </a:p>
        </p:txBody>
      </p:sp>
      <p:sp>
        <p:nvSpPr>
          <p:cNvPr id="7" name="内容占位符 6">
            <a:extLst>
              <a:ext uri="{FF2B5EF4-FFF2-40B4-BE49-F238E27FC236}">
                <a16:creationId xmlns:a16="http://schemas.microsoft.com/office/drawing/2014/main" id="{29F7C1AC-AD4E-4A25-98B6-0309D1CA9499}"/>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25E3B9B5-A00B-42F5-A97E-BCCB34DACF5C}"/>
              </a:ext>
            </a:extLst>
          </p:cNvPr>
          <p:cNvPicPr>
            <a:picLocks noChangeAspect="1"/>
          </p:cNvPicPr>
          <p:nvPr/>
        </p:nvPicPr>
        <p:blipFill>
          <a:blip r:embed="rId2"/>
          <a:stretch>
            <a:fillRect/>
          </a:stretch>
        </p:blipFill>
        <p:spPr>
          <a:xfrm>
            <a:off x="838200" y="1825625"/>
            <a:ext cx="9055666" cy="1706140"/>
          </a:xfrm>
          <a:prstGeom prst="rect">
            <a:avLst/>
          </a:prstGeom>
        </p:spPr>
      </p:pic>
    </p:spTree>
    <p:extLst>
      <p:ext uri="{BB962C8B-B14F-4D97-AF65-F5344CB8AC3E}">
        <p14:creationId xmlns:p14="http://schemas.microsoft.com/office/powerpoint/2010/main" val="36744908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7D52A-6E33-46D8-9F68-D77011D0EB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3AE559-CB90-4486-B1D5-0F040CEEF365}"/>
              </a:ext>
            </a:extLst>
          </p:cNvPr>
          <p:cNvSpPr>
            <a:spLocks noGrp="1"/>
          </p:cNvSpPr>
          <p:nvPr>
            <p:ph idx="1"/>
          </p:nvPr>
        </p:nvSpPr>
        <p:spPr/>
        <p:txBody>
          <a:bodyPr>
            <a:normAutofit lnSpcReduction="10000"/>
          </a:bodyPr>
          <a:lstStyle/>
          <a:p>
            <a:r>
              <a:rPr lang="zh-CN" altLang="en-US" dirty="0"/>
              <a:t>考虑类比</a:t>
            </a:r>
            <a:r>
              <a:rPr lang="en-US" altLang="zh-CN" dirty="0"/>
              <a:t>p%=50%+eps</a:t>
            </a:r>
            <a:r>
              <a:rPr lang="zh-CN" altLang="en-US" dirty="0"/>
              <a:t>的情况，此时可以使用线段树维护区间内的答案，每次合并时，若两个相等则出现次数累加，否则互相抵消，信息变为抵消后非负的一个</a:t>
            </a:r>
            <a:endParaRPr lang="en-US" altLang="zh-CN" dirty="0"/>
          </a:p>
          <a:p>
            <a:r>
              <a:rPr lang="zh-CN" altLang="en-US" dirty="0"/>
              <a:t>对于这个</a:t>
            </a:r>
            <a:r>
              <a:rPr lang="en-US" altLang="zh-CN" dirty="0"/>
              <a:t>p</a:t>
            </a:r>
            <a:r>
              <a:rPr lang="zh-CN" altLang="en-US" dirty="0"/>
              <a:t>为更小的常数的问题，也可以用类似的方法，每个节点维护</a:t>
            </a:r>
            <a:r>
              <a:rPr lang="en-US" altLang="zh-CN" dirty="0"/>
              <a:t>[100/p]</a:t>
            </a:r>
            <a:r>
              <a:rPr lang="zh-CN" altLang="en-US" dirty="0"/>
              <a:t>个答案，合并时用类似的方法即可</a:t>
            </a:r>
            <a:endParaRPr lang="en-US" altLang="zh-CN" dirty="0"/>
          </a:p>
          <a:p>
            <a:r>
              <a:rPr lang="zh-CN" altLang="en-US" dirty="0"/>
              <a:t>区间修改对于区间值的影响是平凡的</a:t>
            </a:r>
            <a:endParaRPr lang="en-US" altLang="zh-CN" dirty="0"/>
          </a:p>
          <a:p>
            <a:r>
              <a:rPr lang="zh-CN" altLang="en-US" dirty="0"/>
              <a:t>查询出一个区间的可能的答案后，需要区间修改，维护区间中</a:t>
            </a:r>
            <a:r>
              <a:rPr lang="en-US" altLang="zh-CN" dirty="0"/>
              <a:t>x</a:t>
            </a:r>
            <a:r>
              <a:rPr lang="zh-CN" altLang="en-US" dirty="0"/>
              <a:t>出现次数，这个对每个颜色开一棵平衡树然后颜色段均摊即可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29453581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ADF9-D48E-4856-9922-2FDAA337ECDB}"/>
              </a:ext>
            </a:extLst>
          </p:cNvPr>
          <p:cNvSpPr>
            <a:spLocks noGrp="1"/>
          </p:cNvSpPr>
          <p:nvPr>
            <p:ph type="title"/>
          </p:nvPr>
        </p:nvSpPr>
        <p:spPr/>
        <p:txBody>
          <a:bodyPr/>
          <a:lstStyle/>
          <a:p>
            <a:r>
              <a:rPr lang="en-US" altLang="zh-CN" dirty="0"/>
              <a:t>CF1017G The Tree 3200</a:t>
            </a:r>
            <a:endParaRPr lang="zh-CN" altLang="en-US" dirty="0"/>
          </a:p>
        </p:txBody>
      </p:sp>
      <p:sp>
        <p:nvSpPr>
          <p:cNvPr id="3" name="内容占位符 2">
            <a:extLst>
              <a:ext uri="{FF2B5EF4-FFF2-40B4-BE49-F238E27FC236}">
                <a16:creationId xmlns:a16="http://schemas.microsoft.com/office/drawing/2014/main" id="{C89383E7-8377-4B6A-9A09-B31820057ED6}"/>
              </a:ext>
            </a:extLst>
          </p:cNvPr>
          <p:cNvSpPr>
            <a:spLocks noGrp="1"/>
          </p:cNvSpPr>
          <p:nvPr>
            <p:ph idx="1"/>
          </p:nvPr>
        </p:nvSpPr>
        <p:spPr/>
        <p:txBody>
          <a:bodyPr/>
          <a:lstStyle/>
          <a:p>
            <a:r>
              <a:rPr lang="zh-CN" altLang="en-US" dirty="0"/>
              <a:t>给定一棵树，维护以下</a:t>
            </a:r>
            <a:r>
              <a:rPr lang="en-US" altLang="zh-CN" dirty="0"/>
              <a:t>3</a:t>
            </a:r>
            <a:r>
              <a:rPr lang="zh-CN" altLang="en-US" dirty="0"/>
              <a:t>个操作：</a:t>
            </a:r>
          </a:p>
          <a:p>
            <a:r>
              <a:rPr lang="en-US" altLang="zh-CN" dirty="0"/>
              <a:t>1 x</a:t>
            </a:r>
            <a:r>
              <a:rPr lang="zh-CN" altLang="en-US" dirty="0"/>
              <a:t>表示如果节点</a:t>
            </a:r>
            <a:r>
              <a:rPr lang="en-US" altLang="zh-CN" dirty="0"/>
              <a:t>x</a:t>
            </a:r>
            <a:r>
              <a:rPr lang="zh-CN" altLang="en-US" dirty="0"/>
              <a:t>为白色，则将其染黑。否则对这个节点的所有儿子递归进行相同操作</a:t>
            </a:r>
          </a:p>
          <a:p>
            <a:r>
              <a:rPr lang="en-US" altLang="zh-CN" dirty="0"/>
              <a:t>2 x</a:t>
            </a:r>
            <a:r>
              <a:rPr lang="zh-CN" altLang="en-US" dirty="0"/>
              <a:t>表示将以节点</a:t>
            </a:r>
            <a:r>
              <a:rPr lang="en-US" altLang="zh-CN" dirty="0"/>
              <a:t>x</a:t>
            </a:r>
            <a:r>
              <a:rPr lang="zh-CN" altLang="en-US" dirty="0"/>
              <a:t>为</a:t>
            </a:r>
            <a:r>
              <a:rPr lang="en-US" altLang="zh-CN" dirty="0"/>
              <a:t>root</a:t>
            </a:r>
            <a:r>
              <a:rPr lang="zh-CN" altLang="en-US" dirty="0"/>
              <a:t>的子树染白。</a:t>
            </a:r>
          </a:p>
          <a:p>
            <a:r>
              <a:rPr lang="en-US" altLang="zh-CN" dirty="0"/>
              <a:t>3 x</a:t>
            </a:r>
            <a:r>
              <a:rPr lang="zh-CN" altLang="en-US" dirty="0"/>
              <a:t>表示查询节点</a:t>
            </a:r>
            <a:r>
              <a:rPr lang="en-US" altLang="zh-CN" dirty="0"/>
              <a:t>x</a:t>
            </a:r>
            <a:r>
              <a:rPr lang="zh-CN" altLang="en-US" dirty="0"/>
              <a:t>的颜色</a:t>
            </a:r>
          </a:p>
          <a:p>
            <a:endParaRPr lang="zh-CN" altLang="en-US" dirty="0"/>
          </a:p>
          <a:p>
            <a:endParaRPr lang="zh-CN" altLang="en-US" dirty="0"/>
          </a:p>
        </p:txBody>
      </p:sp>
    </p:spTree>
    <p:extLst>
      <p:ext uri="{BB962C8B-B14F-4D97-AF65-F5344CB8AC3E}">
        <p14:creationId xmlns:p14="http://schemas.microsoft.com/office/powerpoint/2010/main" val="17646293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0C446-2FCF-4978-9EE8-3130C207D7B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D3B70-5B70-409A-AA21-2303AEE46708}"/>
              </a:ext>
            </a:extLst>
          </p:cNvPr>
          <p:cNvSpPr>
            <a:spLocks noGrp="1"/>
          </p:cNvSpPr>
          <p:nvPr>
            <p:ph idx="1"/>
          </p:nvPr>
        </p:nvSpPr>
        <p:spPr/>
        <p:txBody>
          <a:bodyPr/>
          <a:lstStyle/>
          <a:p>
            <a:r>
              <a:rPr lang="zh-CN" altLang="en-US" dirty="0"/>
              <a:t>这个</a:t>
            </a:r>
            <a:r>
              <a:rPr lang="en-US" altLang="zh-CN" dirty="0"/>
              <a:t>3</a:t>
            </a:r>
            <a:r>
              <a:rPr lang="zh-CN" altLang="en-US" dirty="0"/>
              <a:t>操作的答案实际上只受到其上方祖先的</a:t>
            </a:r>
            <a:r>
              <a:rPr lang="en-US" altLang="zh-CN" dirty="0"/>
              <a:t>1,2</a:t>
            </a:r>
            <a:r>
              <a:rPr lang="zh-CN" altLang="en-US" dirty="0"/>
              <a:t>操作影响</a:t>
            </a:r>
            <a:endParaRPr lang="en-US" altLang="zh-CN" dirty="0"/>
          </a:p>
          <a:p>
            <a:r>
              <a:rPr lang="zh-CN" altLang="en-US" dirty="0"/>
              <a:t>若没有</a:t>
            </a:r>
            <a:r>
              <a:rPr lang="en-US" altLang="zh-CN" dirty="0"/>
              <a:t>2</a:t>
            </a:r>
            <a:r>
              <a:rPr lang="zh-CN" altLang="en-US" dirty="0"/>
              <a:t>操作，考虑每次查询</a:t>
            </a:r>
            <a:r>
              <a:rPr lang="en-US" altLang="zh-CN" dirty="0"/>
              <a:t>x</a:t>
            </a:r>
            <a:r>
              <a:rPr lang="zh-CN" altLang="en-US" dirty="0"/>
              <a:t>时，我们实际上是在找</a:t>
            </a:r>
            <a:r>
              <a:rPr lang="en-US" altLang="zh-CN" dirty="0"/>
              <a:t>x</a:t>
            </a:r>
            <a:r>
              <a:rPr lang="zh-CN" altLang="en-US" dirty="0"/>
              <a:t>的祖先中，是否有一个祖先</a:t>
            </a:r>
            <a:r>
              <a:rPr lang="en-US" altLang="zh-CN" dirty="0"/>
              <a:t>y</a:t>
            </a:r>
            <a:r>
              <a:rPr lang="zh-CN" altLang="en-US" dirty="0"/>
              <a:t>，满足</a:t>
            </a:r>
            <a:r>
              <a:rPr lang="en-US" altLang="zh-CN" dirty="0"/>
              <a:t>y</a:t>
            </a:r>
            <a:r>
              <a:rPr lang="zh-CN" altLang="en-US" dirty="0"/>
              <a:t>到</a:t>
            </a:r>
            <a:r>
              <a:rPr lang="en-US" altLang="zh-CN" dirty="0"/>
              <a:t>x</a:t>
            </a:r>
            <a:r>
              <a:rPr lang="zh-CN" altLang="en-US" dirty="0"/>
              <a:t>的链上</a:t>
            </a:r>
            <a:r>
              <a:rPr lang="en-US" altLang="zh-CN" dirty="0"/>
              <a:t>1</a:t>
            </a:r>
            <a:r>
              <a:rPr lang="zh-CN" altLang="en-US" dirty="0"/>
              <a:t>操作次数比链长度大</a:t>
            </a:r>
            <a:endParaRPr lang="en-US" altLang="zh-CN" dirty="0"/>
          </a:p>
          <a:p>
            <a:r>
              <a:rPr lang="zh-CN" altLang="en-US" dirty="0"/>
              <a:t>记</a:t>
            </a:r>
            <a:r>
              <a:rPr lang="en-US" altLang="zh-CN" dirty="0"/>
              <a:t>a[x]</a:t>
            </a:r>
            <a:r>
              <a:rPr lang="zh-CN" altLang="en-US" dirty="0"/>
              <a:t>表示</a:t>
            </a:r>
            <a:r>
              <a:rPr lang="en-US" altLang="zh-CN" dirty="0"/>
              <a:t>x</a:t>
            </a:r>
            <a:r>
              <a:rPr lang="zh-CN" altLang="en-US" dirty="0"/>
              <a:t>被</a:t>
            </a:r>
            <a:r>
              <a:rPr lang="en-US" altLang="zh-CN" dirty="0"/>
              <a:t>1</a:t>
            </a:r>
            <a:r>
              <a:rPr lang="zh-CN" altLang="en-US" dirty="0"/>
              <a:t>操作了多少次</a:t>
            </a:r>
            <a:endParaRPr lang="en-US" altLang="zh-CN" dirty="0"/>
          </a:p>
          <a:p>
            <a:r>
              <a:rPr lang="zh-CN" altLang="en-US" dirty="0"/>
              <a:t>即是否存在</a:t>
            </a:r>
            <a:r>
              <a:rPr lang="en-US" altLang="zh-CN" dirty="0"/>
              <a:t>x</a:t>
            </a:r>
            <a:r>
              <a:rPr lang="zh-CN" altLang="en-US" dirty="0"/>
              <a:t>的祖先</a:t>
            </a:r>
            <a:r>
              <a:rPr lang="en-US" altLang="zh-CN" dirty="0"/>
              <a:t>y</a:t>
            </a:r>
            <a:r>
              <a:rPr lang="zh-CN" altLang="en-US" dirty="0"/>
              <a:t>，满足</a:t>
            </a:r>
            <a:r>
              <a:rPr lang="en-US" altLang="zh-CN" dirty="0" err="1"/>
              <a:t>x~y</a:t>
            </a:r>
            <a:r>
              <a:rPr lang="zh-CN" altLang="en-US" dirty="0"/>
              <a:t>的</a:t>
            </a:r>
            <a:r>
              <a:rPr lang="en-US" altLang="zh-CN" dirty="0"/>
              <a:t>a</a:t>
            </a:r>
            <a:r>
              <a:rPr lang="zh-CN" altLang="en-US" dirty="0"/>
              <a:t>的和</a:t>
            </a:r>
            <a:r>
              <a:rPr lang="en-US" altLang="zh-CN" dirty="0"/>
              <a:t>&gt;dep[y]-dep[x]</a:t>
            </a:r>
          </a:p>
          <a:p>
            <a:r>
              <a:rPr lang="zh-CN" altLang="en-US" dirty="0"/>
              <a:t>这个可以在静态</a:t>
            </a:r>
            <a:r>
              <a:rPr lang="en-US" altLang="zh-CN" dirty="0"/>
              <a:t>LCT</a:t>
            </a:r>
            <a:r>
              <a:rPr lang="zh-CN" altLang="en-US" dirty="0"/>
              <a:t>上二分，维护一下区间中每个后缀的</a:t>
            </a:r>
            <a:r>
              <a:rPr lang="en-US" altLang="zh-CN" dirty="0"/>
              <a:t>(a[</a:t>
            </a:r>
            <a:r>
              <a:rPr lang="en-US" altLang="zh-CN" dirty="0" err="1"/>
              <a:t>i</a:t>
            </a:r>
            <a:r>
              <a:rPr lang="en-US" altLang="zh-CN" dirty="0"/>
              <a:t>]-1)</a:t>
            </a:r>
            <a:r>
              <a:rPr lang="zh-CN" altLang="en-US" dirty="0"/>
              <a:t>的最大值与和即可</a:t>
            </a:r>
            <a:r>
              <a:rPr lang="en-US" altLang="zh-CN" dirty="0"/>
              <a:t>O(</a:t>
            </a:r>
            <a:r>
              <a:rPr lang="en-US" altLang="zh-CN" dirty="0" err="1"/>
              <a:t>logn</a:t>
            </a:r>
            <a:r>
              <a:rPr lang="en-US" altLang="zh-CN" dirty="0"/>
              <a:t>)</a:t>
            </a:r>
            <a:r>
              <a:rPr lang="zh-CN" altLang="en-US" dirty="0"/>
              <a:t>解决，树链剖分是</a:t>
            </a:r>
            <a:r>
              <a:rPr lang="en-US" altLang="zh-CN" dirty="0"/>
              <a:t>O(log^2n)</a:t>
            </a:r>
            <a:r>
              <a:rPr lang="zh-CN" altLang="en-US" dirty="0"/>
              <a:t>的</a:t>
            </a:r>
          </a:p>
        </p:txBody>
      </p:sp>
    </p:spTree>
    <p:extLst>
      <p:ext uri="{BB962C8B-B14F-4D97-AF65-F5344CB8AC3E}">
        <p14:creationId xmlns:p14="http://schemas.microsoft.com/office/powerpoint/2010/main" val="2023883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E385-A8A2-458A-AE87-D588AF676B2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3E25202-0F89-4A32-8185-BC23895CAAEB}"/>
              </a:ext>
            </a:extLst>
          </p:cNvPr>
          <p:cNvSpPr>
            <a:spLocks noGrp="1"/>
          </p:cNvSpPr>
          <p:nvPr>
            <p:ph idx="1"/>
          </p:nvPr>
        </p:nvSpPr>
        <p:spPr/>
        <p:txBody>
          <a:bodyPr/>
          <a:lstStyle/>
          <a:p>
            <a:r>
              <a:rPr lang="zh-CN" altLang="en-US" dirty="0"/>
              <a:t>考虑对子树</a:t>
            </a:r>
            <a:r>
              <a:rPr lang="en-US" altLang="zh-CN" dirty="0"/>
              <a:t>x</a:t>
            </a:r>
            <a:r>
              <a:rPr lang="zh-CN" altLang="en-US" dirty="0"/>
              <a:t>进行</a:t>
            </a:r>
            <a:r>
              <a:rPr lang="en-US" altLang="zh-CN" dirty="0"/>
              <a:t>2</a:t>
            </a:r>
            <a:r>
              <a:rPr lang="zh-CN" altLang="en-US" dirty="0"/>
              <a:t>操作</a:t>
            </a:r>
            <a:endParaRPr lang="en-US" altLang="zh-CN" dirty="0"/>
          </a:p>
          <a:p>
            <a:r>
              <a:rPr lang="zh-CN" altLang="en-US" dirty="0"/>
              <a:t>在子树</a:t>
            </a:r>
            <a:r>
              <a:rPr lang="en-US" altLang="zh-CN" dirty="0"/>
              <a:t>x</a:t>
            </a:r>
            <a:r>
              <a:rPr lang="zh-CN" altLang="en-US" dirty="0"/>
              <a:t>内的</a:t>
            </a:r>
            <a:r>
              <a:rPr lang="en-US" altLang="zh-CN" dirty="0"/>
              <a:t>1</a:t>
            </a:r>
            <a:r>
              <a:rPr lang="zh-CN" altLang="en-US" dirty="0"/>
              <a:t>操作可以全部进行暴力清空，均摊次数</a:t>
            </a:r>
            <a:r>
              <a:rPr lang="en-US" altLang="zh-CN" dirty="0"/>
              <a:t>O(m)</a:t>
            </a:r>
          </a:p>
          <a:p>
            <a:r>
              <a:rPr lang="zh-CN" altLang="en-US" dirty="0"/>
              <a:t>在清空子树</a:t>
            </a:r>
            <a:r>
              <a:rPr lang="en-US" altLang="zh-CN" dirty="0"/>
              <a:t>x</a:t>
            </a:r>
            <a:r>
              <a:rPr lang="zh-CN" altLang="en-US" dirty="0"/>
              <a:t>内的</a:t>
            </a:r>
            <a:r>
              <a:rPr lang="en-US" altLang="zh-CN" dirty="0"/>
              <a:t>1</a:t>
            </a:r>
            <a:r>
              <a:rPr lang="zh-CN" altLang="en-US" dirty="0"/>
              <a:t>操作后，第一种可能是</a:t>
            </a:r>
            <a:r>
              <a:rPr lang="en-US" altLang="zh-CN" dirty="0"/>
              <a:t>x</a:t>
            </a:r>
            <a:r>
              <a:rPr lang="zh-CN" altLang="en-US" dirty="0"/>
              <a:t>的父亲此时为白色，这种情况则问题已解决</a:t>
            </a:r>
            <a:endParaRPr lang="en-US" altLang="zh-CN" dirty="0"/>
          </a:p>
          <a:p>
            <a:r>
              <a:rPr lang="zh-CN" altLang="en-US" dirty="0"/>
              <a:t>第二种可能是</a:t>
            </a:r>
            <a:r>
              <a:rPr lang="en-US" altLang="zh-CN" dirty="0"/>
              <a:t>x</a:t>
            </a:r>
            <a:r>
              <a:rPr lang="zh-CN" altLang="en-US" dirty="0"/>
              <a:t>的父亲此时为黑色</a:t>
            </a:r>
          </a:p>
        </p:txBody>
      </p:sp>
    </p:spTree>
    <p:extLst>
      <p:ext uri="{BB962C8B-B14F-4D97-AF65-F5344CB8AC3E}">
        <p14:creationId xmlns:p14="http://schemas.microsoft.com/office/powerpoint/2010/main" val="5359479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7CEB1-52AB-46E1-829F-F5681AC67A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19FA5AD-DC5A-4C20-851A-B091C9A88221}"/>
              </a:ext>
            </a:extLst>
          </p:cNvPr>
          <p:cNvSpPr>
            <a:spLocks noGrp="1"/>
          </p:cNvSpPr>
          <p:nvPr>
            <p:ph idx="1"/>
          </p:nvPr>
        </p:nvSpPr>
        <p:spPr/>
        <p:txBody>
          <a:bodyPr/>
          <a:lstStyle/>
          <a:p>
            <a:r>
              <a:rPr lang="zh-CN" altLang="en-US" dirty="0"/>
              <a:t>这种情况中，有可能</a:t>
            </a:r>
            <a:r>
              <a:rPr lang="en-US" altLang="zh-CN" dirty="0"/>
              <a:t>x</a:t>
            </a:r>
            <a:r>
              <a:rPr lang="zh-CN" altLang="en-US" dirty="0"/>
              <a:t>的祖先中上述后缀最大值</a:t>
            </a:r>
            <a:r>
              <a:rPr lang="en-US" altLang="zh-CN" dirty="0"/>
              <a:t>y&gt;0</a:t>
            </a:r>
            <a:r>
              <a:rPr lang="zh-CN" altLang="en-US" dirty="0"/>
              <a:t>，导致子树内深度</a:t>
            </a:r>
            <a:r>
              <a:rPr lang="en-US" altLang="zh-CN" dirty="0"/>
              <a:t>&lt;=y</a:t>
            </a:r>
            <a:r>
              <a:rPr lang="zh-CN" altLang="en-US" dirty="0"/>
              <a:t>的点被认为是黑色的，实际上应当是白色的</a:t>
            </a:r>
            <a:endParaRPr lang="en-US" altLang="zh-CN" dirty="0"/>
          </a:p>
          <a:p>
            <a:r>
              <a:rPr lang="zh-CN" altLang="en-US" dirty="0"/>
              <a:t>此时子树内的节点查询其上方</a:t>
            </a:r>
            <a:r>
              <a:rPr lang="en-US" altLang="zh-CN" dirty="0"/>
              <a:t>1</a:t>
            </a:r>
            <a:r>
              <a:rPr lang="zh-CN" altLang="en-US" dirty="0"/>
              <a:t>操作最深延伸到多少时得到的都是同一个值</a:t>
            </a:r>
            <a:r>
              <a:rPr lang="en-US" altLang="zh-CN" dirty="0"/>
              <a:t>dep[x]+y</a:t>
            </a:r>
            <a:r>
              <a:rPr lang="zh-CN" altLang="en-US" dirty="0"/>
              <a:t>，而期望为</a:t>
            </a:r>
            <a:r>
              <a:rPr lang="en-US" altLang="zh-CN" dirty="0"/>
              <a:t>dep[x]</a:t>
            </a:r>
          </a:p>
          <a:p>
            <a:r>
              <a:rPr lang="zh-CN" altLang="en-US" dirty="0"/>
              <a:t>于是求出这个</a:t>
            </a:r>
            <a:r>
              <a:rPr lang="en-US" altLang="zh-CN" dirty="0"/>
              <a:t>y</a:t>
            </a:r>
            <a:r>
              <a:rPr lang="zh-CN" altLang="en-US" dirty="0"/>
              <a:t>，进行一次子树减即可</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1095251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1087F-B741-46E9-92D6-42F63895516D}"/>
              </a:ext>
            </a:extLst>
          </p:cNvPr>
          <p:cNvSpPr>
            <a:spLocks noGrp="1"/>
          </p:cNvSpPr>
          <p:nvPr>
            <p:ph type="title"/>
          </p:nvPr>
        </p:nvSpPr>
        <p:spPr/>
        <p:txBody>
          <a:bodyPr/>
          <a:lstStyle/>
          <a:p>
            <a:r>
              <a:rPr lang="en-US" altLang="zh-CN" dirty="0"/>
              <a:t>CF1019E Raining season 3200</a:t>
            </a:r>
            <a:endParaRPr lang="zh-CN" altLang="en-US" dirty="0"/>
          </a:p>
        </p:txBody>
      </p:sp>
      <p:pic>
        <p:nvPicPr>
          <p:cNvPr id="5" name="内容占位符 4">
            <a:extLst>
              <a:ext uri="{FF2B5EF4-FFF2-40B4-BE49-F238E27FC236}">
                <a16:creationId xmlns:a16="http://schemas.microsoft.com/office/drawing/2014/main" id="{BCC58C29-5CF2-4225-A7B7-0697BE565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018233" cy="985400"/>
          </a:xfrm>
        </p:spPr>
      </p:pic>
    </p:spTree>
    <p:extLst>
      <p:ext uri="{BB962C8B-B14F-4D97-AF65-F5344CB8AC3E}">
        <p14:creationId xmlns:p14="http://schemas.microsoft.com/office/powerpoint/2010/main" val="31191338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81D12-D87E-4252-9BBB-5D541B97BE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12F595-9D90-4665-B4CF-E1570FE970B4}"/>
              </a:ext>
            </a:extLst>
          </p:cNvPr>
          <p:cNvSpPr>
            <a:spLocks noGrp="1"/>
          </p:cNvSpPr>
          <p:nvPr>
            <p:ph idx="1"/>
          </p:nvPr>
        </p:nvSpPr>
        <p:spPr/>
        <p:txBody>
          <a:bodyPr/>
          <a:lstStyle/>
          <a:p>
            <a:r>
              <a:rPr lang="zh-CN" altLang="en-US" dirty="0"/>
              <a:t>树分治，可以将每个条边的边权看做是一个半平面</a:t>
            </a:r>
            <a:endParaRPr lang="en-US" altLang="zh-CN" dirty="0"/>
          </a:p>
          <a:p>
            <a:r>
              <a:rPr lang="zh-CN" altLang="en-US" dirty="0"/>
              <a:t>分治后计算出到分治中心的前缀半平面交</a:t>
            </a:r>
            <a:endParaRPr lang="en-US" altLang="zh-CN" dirty="0"/>
          </a:p>
          <a:p>
            <a:r>
              <a:rPr lang="zh-CN" altLang="en-US" dirty="0"/>
              <a:t>考虑使用边分治便于分析，合并两个连通块的前后缀半平面交来得到跨过分治中线的半平面交时可以直接进行归并，复杂度线性于连通块总边数</a:t>
            </a:r>
            <a:endParaRPr lang="en-US" altLang="zh-CN" dirty="0"/>
          </a:p>
          <a:p>
            <a:r>
              <a:rPr lang="zh-CN" altLang="en-US" dirty="0"/>
              <a:t>然后将跨过分治中线的半平面交与两个连通块的半平面交取个</a:t>
            </a:r>
            <a:r>
              <a:rPr lang="en-US" altLang="zh-CN" dirty="0"/>
              <a:t>max</a:t>
            </a:r>
            <a:r>
              <a:rPr lang="zh-CN" altLang="en-US" dirty="0"/>
              <a:t>，因为是凸函数所以直接归并后还是凸函数</a:t>
            </a:r>
            <a:endParaRPr lang="en-US" altLang="zh-CN" dirty="0"/>
          </a:p>
          <a:p>
            <a:r>
              <a:rPr lang="zh-CN" altLang="en-US" dirty="0"/>
              <a:t>分治结束后得到</a:t>
            </a:r>
            <a:r>
              <a:rPr lang="en-US" altLang="zh-CN" dirty="0"/>
              <a:t>O(n)</a:t>
            </a:r>
            <a:r>
              <a:rPr lang="zh-CN" altLang="en-US" dirty="0"/>
              <a:t>个半平面，单调扫描即可</a:t>
            </a:r>
            <a:endParaRPr lang="en-US" altLang="zh-CN" dirty="0"/>
          </a:p>
          <a:p>
            <a:r>
              <a:rPr lang="zh-CN" altLang="en-US" dirty="0"/>
              <a:t>总时间复杂度</a:t>
            </a:r>
            <a:r>
              <a:rPr lang="en-US" altLang="zh-CN" dirty="0"/>
              <a:t>O(</a:t>
            </a:r>
            <a:r>
              <a:rPr lang="en-US" altLang="zh-CN" dirty="0" err="1"/>
              <a:t>nlogn+m</a:t>
            </a:r>
            <a:r>
              <a:rPr lang="en-US" altLang="zh-CN" dirty="0"/>
              <a:t>)</a:t>
            </a:r>
            <a:endParaRPr lang="zh-CN" altLang="en-US" dirty="0"/>
          </a:p>
        </p:txBody>
      </p:sp>
    </p:spTree>
    <p:extLst>
      <p:ext uri="{BB962C8B-B14F-4D97-AF65-F5344CB8AC3E}">
        <p14:creationId xmlns:p14="http://schemas.microsoft.com/office/powerpoint/2010/main" val="20954513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0DA69-3EF7-43B6-BBE5-1FA6BBC7B03A}"/>
              </a:ext>
            </a:extLst>
          </p:cNvPr>
          <p:cNvSpPr>
            <a:spLocks noGrp="1"/>
          </p:cNvSpPr>
          <p:nvPr>
            <p:ph type="title"/>
          </p:nvPr>
        </p:nvSpPr>
        <p:spPr/>
        <p:txBody>
          <a:bodyPr/>
          <a:lstStyle/>
          <a:p>
            <a:r>
              <a:rPr lang="en-US" altLang="zh-CN" dirty="0"/>
              <a:t>CF1214G Feeling Good 3200</a:t>
            </a:r>
            <a:endParaRPr lang="zh-CN" altLang="en-US" dirty="0"/>
          </a:p>
        </p:txBody>
      </p:sp>
      <p:sp>
        <p:nvSpPr>
          <p:cNvPr id="7" name="内容占位符 6">
            <a:extLst>
              <a:ext uri="{FF2B5EF4-FFF2-40B4-BE49-F238E27FC236}">
                <a16:creationId xmlns:a16="http://schemas.microsoft.com/office/drawing/2014/main" id="{0C7ADA11-AB2A-424A-B3FD-92F75EEE2174}"/>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&lt;=2000,q&lt;=500000</a:t>
            </a:r>
            <a:endParaRPr lang="zh-CN" altLang="en-US" dirty="0"/>
          </a:p>
        </p:txBody>
      </p:sp>
      <p:pic>
        <p:nvPicPr>
          <p:cNvPr id="9" name="图片 8">
            <a:extLst>
              <a:ext uri="{FF2B5EF4-FFF2-40B4-BE49-F238E27FC236}">
                <a16:creationId xmlns:a16="http://schemas.microsoft.com/office/drawing/2014/main" id="{1813E6D6-A007-440C-84D6-21162E55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524500" cy="2552700"/>
          </a:xfrm>
          <a:prstGeom prst="rect">
            <a:avLst/>
          </a:prstGeom>
        </p:spPr>
      </p:pic>
    </p:spTree>
    <p:extLst>
      <p:ext uri="{BB962C8B-B14F-4D97-AF65-F5344CB8AC3E}">
        <p14:creationId xmlns:p14="http://schemas.microsoft.com/office/powerpoint/2010/main" val="42362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0B330-F8BA-4CA3-A348-9A3E76877D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5F01B07-DA70-4E59-A27F-EC0DE1681337}"/>
              </a:ext>
            </a:extLst>
          </p:cNvPr>
          <p:cNvSpPr>
            <a:spLocks noGrp="1"/>
          </p:cNvSpPr>
          <p:nvPr>
            <p:ph idx="1"/>
          </p:nvPr>
        </p:nvSpPr>
        <p:spPr/>
        <p:txBody>
          <a:bodyPr>
            <a:normAutofit lnSpcReduction="10000"/>
          </a:bodyPr>
          <a:lstStyle/>
          <a:p>
            <a:r>
              <a:rPr lang="zh-CN" altLang="en-US" dirty="0"/>
              <a:t>使用</a:t>
            </a:r>
            <a:r>
              <a:rPr lang="en-US" altLang="zh-CN" dirty="0"/>
              <a:t>LCT</a:t>
            </a:r>
            <a:r>
              <a:rPr lang="zh-CN" altLang="en-US" dirty="0"/>
              <a:t>维护这个生成森林</a:t>
            </a:r>
            <a:endParaRPr lang="en-US" altLang="zh-CN" dirty="0"/>
          </a:p>
          <a:p>
            <a:r>
              <a:rPr lang="zh-CN" altLang="en-US" dirty="0"/>
              <a:t>每次加边</a:t>
            </a:r>
            <a:endParaRPr lang="en-US" altLang="zh-CN" dirty="0"/>
          </a:p>
          <a:p>
            <a:r>
              <a:rPr lang="zh-CN" altLang="en-US" dirty="0"/>
              <a:t>如果连通了两个原本不连通的连通块</a:t>
            </a:r>
            <a:endParaRPr lang="en-US" altLang="zh-CN" dirty="0"/>
          </a:p>
          <a:p>
            <a:r>
              <a:rPr lang="en-US" altLang="zh-CN" dirty="0"/>
              <a:t>1. </a:t>
            </a:r>
            <a:r>
              <a:rPr lang="zh-CN" altLang="en-US" dirty="0"/>
              <a:t>如果加入的边比当前生成森林里的瓶颈路大，若当前所有连通块大小都是偶数则无视，否则加这条边</a:t>
            </a:r>
            <a:endParaRPr lang="en-US" altLang="zh-CN" dirty="0"/>
          </a:p>
          <a:p>
            <a:r>
              <a:rPr lang="en-US" altLang="zh-CN" dirty="0"/>
              <a:t>2. </a:t>
            </a:r>
            <a:r>
              <a:rPr lang="zh-CN" altLang="en-US" dirty="0"/>
              <a:t>如果加入的边比当前生成森林里的瓶颈路小，则有可能在生成森林中删除边权最大的几条边</a:t>
            </a:r>
            <a:endParaRPr lang="en-US" altLang="zh-CN" dirty="0"/>
          </a:p>
          <a:p>
            <a:r>
              <a:rPr lang="zh-CN" altLang="en-US" dirty="0"/>
              <a:t>注意到一条边被删去后不可能被加回来</a:t>
            </a:r>
            <a:endParaRPr lang="en-US" altLang="zh-CN" dirty="0"/>
          </a:p>
          <a:p>
            <a:r>
              <a:rPr lang="zh-CN" altLang="en-US" dirty="0"/>
              <a:t>所以可以每个连通块上，</a:t>
            </a:r>
            <a:r>
              <a:rPr lang="en-US" altLang="zh-CN" dirty="0"/>
              <a:t>LCT</a:t>
            </a:r>
            <a:r>
              <a:rPr lang="zh-CN" altLang="en-US" dirty="0"/>
              <a:t>维护子树，在</a:t>
            </a:r>
            <a:r>
              <a:rPr lang="en-US" altLang="zh-CN" dirty="0"/>
              <a:t>LCT</a:t>
            </a:r>
            <a:r>
              <a:rPr lang="zh-CN" altLang="en-US" dirty="0"/>
              <a:t>上二分出边权最大的边，然后看子树大小是否是偶数，是的话就断开这条边</a:t>
            </a:r>
            <a:endParaRPr lang="en-US" altLang="zh-CN" dirty="0"/>
          </a:p>
        </p:txBody>
      </p:sp>
    </p:spTree>
    <p:extLst>
      <p:ext uri="{BB962C8B-B14F-4D97-AF65-F5344CB8AC3E}">
        <p14:creationId xmlns:p14="http://schemas.microsoft.com/office/powerpoint/2010/main" val="24862550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B4538-470D-489C-B226-54CE682852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0C406C6-C805-4822-971A-D24582D1B5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976787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CC8F2-D560-407C-A42C-7BD23284DFCE}"/>
              </a:ext>
            </a:extLst>
          </p:cNvPr>
          <p:cNvSpPr>
            <a:spLocks noGrp="1"/>
          </p:cNvSpPr>
          <p:nvPr>
            <p:ph type="title"/>
          </p:nvPr>
        </p:nvSpPr>
        <p:spPr/>
        <p:txBody>
          <a:bodyPr/>
          <a:lstStyle/>
          <a:p>
            <a:r>
              <a:rPr lang="en-US" altLang="zh-CN" dirty="0"/>
              <a:t>CF1109F Sasha and Algorithm of Silence's Sounds 3200</a:t>
            </a:r>
            <a:endParaRPr lang="zh-CN" altLang="en-US" dirty="0"/>
          </a:p>
        </p:txBody>
      </p:sp>
      <p:sp>
        <p:nvSpPr>
          <p:cNvPr id="3" name="内容占位符 2">
            <a:extLst>
              <a:ext uri="{FF2B5EF4-FFF2-40B4-BE49-F238E27FC236}">
                <a16:creationId xmlns:a16="http://schemas.microsoft.com/office/drawing/2014/main" id="{FE4FBB10-EFC7-4BE9-A13C-E2F07B2CD849}"/>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F3C662A7-B1AB-44F0-839E-05505DC2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9673284" cy="867954"/>
          </a:xfrm>
          <a:prstGeom prst="rect">
            <a:avLst/>
          </a:prstGeom>
        </p:spPr>
      </p:pic>
    </p:spTree>
    <p:extLst>
      <p:ext uri="{BB962C8B-B14F-4D97-AF65-F5344CB8AC3E}">
        <p14:creationId xmlns:p14="http://schemas.microsoft.com/office/powerpoint/2010/main" val="27800799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C8E0D-71BC-46C9-B1C4-2EC8A8DC2C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A60813-D410-40D8-98FF-59CAC8B52844}"/>
              </a:ext>
            </a:extLst>
          </p:cNvPr>
          <p:cNvSpPr>
            <a:spLocks noGrp="1"/>
          </p:cNvSpPr>
          <p:nvPr>
            <p:ph idx="1"/>
          </p:nvPr>
        </p:nvSpPr>
        <p:spPr/>
        <p:txBody>
          <a:bodyPr/>
          <a:lstStyle/>
          <a:p>
            <a:r>
              <a:rPr lang="zh-CN" altLang="en-US" dirty="0"/>
              <a:t>扫描线从</a:t>
            </a:r>
            <a:r>
              <a:rPr lang="en-US" altLang="zh-CN" dirty="0"/>
              <a:t>1 -&gt; nm</a:t>
            </a:r>
            <a:r>
              <a:rPr lang="zh-CN" altLang="en-US" dirty="0"/>
              <a:t>扫区间的右端点，数据结构维护最左可行的左端点</a:t>
            </a:r>
            <a:endParaRPr lang="en-US" altLang="zh-CN" dirty="0"/>
          </a:p>
          <a:p>
            <a:r>
              <a:rPr lang="zh-CN" altLang="en-US" dirty="0"/>
              <a:t>每次插入一个元素</a:t>
            </a:r>
            <a:r>
              <a:rPr lang="en-US" altLang="zh-CN" dirty="0"/>
              <a:t>(</a:t>
            </a:r>
            <a:r>
              <a:rPr lang="en-US" altLang="zh-CN" dirty="0" err="1"/>
              <a:t>i,j</a:t>
            </a:r>
            <a:r>
              <a:rPr lang="en-US" altLang="zh-CN" dirty="0"/>
              <a:t>)</a:t>
            </a:r>
            <a:r>
              <a:rPr lang="zh-CN" altLang="en-US" dirty="0"/>
              <a:t>，若</a:t>
            </a:r>
            <a:r>
              <a:rPr lang="en-US" altLang="zh-CN" dirty="0"/>
              <a:t>(i-1,j),(i+1,j),(i,j-1),(i,j+1)</a:t>
            </a:r>
            <a:r>
              <a:rPr lang="zh-CN" altLang="en-US" dirty="0"/>
              <a:t>在当前可行的区间中，则成环，一直移动左端点直到不成环（即删除环上最小的元素）</a:t>
            </a:r>
            <a:endParaRPr lang="en-US" altLang="zh-CN" dirty="0"/>
          </a:p>
          <a:p>
            <a:r>
              <a:rPr lang="zh-CN" altLang="en-US" dirty="0"/>
              <a:t>使用</a:t>
            </a:r>
            <a:r>
              <a:rPr lang="en-US" altLang="zh-CN" dirty="0"/>
              <a:t>LCT</a:t>
            </a:r>
            <a:r>
              <a:rPr lang="zh-CN" altLang="en-US" dirty="0"/>
              <a:t>维护，这样就维护出了每个右端点，区间不含有环的最小左端点</a:t>
            </a:r>
            <a:endParaRPr lang="en-US" altLang="zh-CN" dirty="0"/>
          </a:p>
          <a:p>
            <a:r>
              <a:rPr lang="zh-CN" altLang="en-US" dirty="0"/>
              <a:t>但是这样只是维护出了构成森林的左端点，还需要是一棵树</a:t>
            </a:r>
            <a:endParaRPr lang="en-US" altLang="zh-CN" dirty="0"/>
          </a:p>
        </p:txBody>
      </p:sp>
    </p:spTree>
    <p:extLst>
      <p:ext uri="{BB962C8B-B14F-4D97-AF65-F5344CB8AC3E}">
        <p14:creationId xmlns:p14="http://schemas.microsoft.com/office/powerpoint/2010/main" val="7174882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EA7DC-2353-43CE-9400-8881D969C53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2FBACBD-7A43-4553-97A8-BA05001C9E00}"/>
              </a:ext>
            </a:extLst>
          </p:cNvPr>
          <p:cNvSpPr>
            <a:spLocks noGrp="1"/>
          </p:cNvSpPr>
          <p:nvPr>
            <p:ph idx="1"/>
          </p:nvPr>
        </p:nvSpPr>
        <p:spPr/>
        <p:txBody>
          <a:bodyPr/>
          <a:lstStyle/>
          <a:p>
            <a:r>
              <a:rPr lang="zh-CN" altLang="en-US" dirty="0"/>
              <a:t>一个无环子图是树的性质等价于点数</a:t>
            </a:r>
            <a:r>
              <a:rPr lang="en-US" altLang="zh-CN" dirty="0"/>
              <a:t>-</a:t>
            </a:r>
            <a:r>
              <a:rPr lang="zh-CN" altLang="en-US" dirty="0"/>
              <a:t>边数</a:t>
            </a:r>
            <a:r>
              <a:rPr lang="en-US" altLang="zh-CN" dirty="0"/>
              <a:t>=1</a:t>
            </a:r>
          </a:p>
          <a:p>
            <a:r>
              <a:rPr lang="zh-CN" altLang="en-US" dirty="0"/>
              <a:t>对每个左端点维护其到右端点的点数</a:t>
            </a:r>
            <a:r>
              <a:rPr lang="en-US" altLang="zh-CN" dirty="0"/>
              <a:t>-</a:t>
            </a:r>
            <a:r>
              <a:rPr lang="zh-CN" altLang="en-US" dirty="0"/>
              <a:t>边数</a:t>
            </a:r>
            <a:r>
              <a:rPr lang="en-US" altLang="zh-CN" dirty="0"/>
              <a:t>-1</a:t>
            </a:r>
          </a:p>
          <a:p>
            <a:r>
              <a:rPr lang="zh-CN" altLang="en-US" dirty="0"/>
              <a:t>每次右端点移动时，每个点到右端点的点数</a:t>
            </a:r>
            <a:r>
              <a:rPr lang="en-US" altLang="zh-CN" dirty="0"/>
              <a:t>+1</a:t>
            </a:r>
            <a:r>
              <a:rPr lang="zh-CN" altLang="en-US" dirty="0"/>
              <a:t>，考虑新增的点</a:t>
            </a:r>
            <a:r>
              <a:rPr lang="en-US" altLang="zh-CN" dirty="0"/>
              <a:t>r</a:t>
            </a:r>
            <a:r>
              <a:rPr lang="zh-CN" altLang="en-US" dirty="0"/>
              <a:t>相邻的点</a:t>
            </a:r>
            <a:r>
              <a:rPr lang="en-US" altLang="zh-CN" dirty="0"/>
              <a:t>x</a:t>
            </a:r>
            <a:r>
              <a:rPr lang="zh-CN" altLang="en-US" dirty="0"/>
              <a:t>，与其的边在所有左端点</a:t>
            </a:r>
            <a:r>
              <a:rPr lang="en-US" altLang="zh-CN" dirty="0"/>
              <a:t>&lt;=x</a:t>
            </a:r>
            <a:r>
              <a:rPr lang="zh-CN" altLang="en-US" dirty="0"/>
              <a:t>的子图中，于是是一个区间</a:t>
            </a:r>
            <a:r>
              <a:rPr lang="en-US" altLang="zh-CN" dirty="0"/>
              <a:t>-1</a:t>
            </a:r>
            <a:r>
              <a:rPr lang="zh-CN" altLang="en-US" dirty="0"/>
              <a:t>，保证每个数都</a:t>
            </a:r>
            <a:r>
              <a:rPr lang="en-US" altLang="zh-CN" dirty="0"/>
              <a:t>&gt;=0</a:t>
            </a:r>
            <a:r>
              <a:rPr lang="zh-CN" altLang="en-US" dirty="0"/>
              <a:t>，维护区间</a:t>
            </a:r>
            <a:r>
              <a:rPr lang="en-US" altLang="zh-CN" dirty="0"/>
              <a:t>0</a:t>
            </a:r>
            <a:r>
              <a:rPr lang="zh-CN" altLang="en-US" dirty="0"/>
              <a:t>的个数</a:t>
            </a:r>
            <a:endParaRPr lang="en-US" altLang="zh-CN" dirty="0"/>
          </a:p>
          <a:p>
            <a:r>
              <a:rPr lang="zh-CN" altLang="en-US" dirty="0"/>
              <a:t>每次左端点移动时不需要在线段树上的操作</a:t>
            </a:r>
            <a:endParaRPr lang="en-US" altLang="zh-CN" dirty="0"/>
          </a:p>
          <a:p>
            <a:endParaRPr lang="en-US" altLang="zh-CN" dirty="0"/>
          </a:p>
          <a:p>
            <a:r>
              <a:rPr lang="zh-CN" altLang="en-US" dirty="0"/>
              <a:t>总时间复杂度</a:t>
            </a:r>
            <a:r>
              <a:rPr lang="en-US" altLang="zh-CN" dirty="0"/>
              <a:t>O(</a:t>
            </a:r>
            <a:r>
              <a:rPr lang="en-US" altLang="zh-CN" dirty="0" err="1"/>
              <a:t>nmlog</a:t>
            </a:r>
            <a:r>
              <a:rPr lang="en-US" altLang="zh-CN" dirty="0"/>
              <a:t>(nm))</a:t>
            </a:r>
            <a:endParaRPr lang="zh-CN" altLang="en-US" dirty="0"/>
          </a:p>
        </p:txBody>
      </p:sp>
    </p:spTree>
    <p:extLst>
      <p:ext uri="{BB962C8B-B14F-4D97-AF65-F5344CB8AC3E}">
        <p14:creationId xmlns:p14="http://schemas.microsoft.com/office/powerpoint/2010/main" val="6026503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0C41C-3A1C-40A8-A038-0179B82DB548}"/>
              </a:ext>
            </a:extLst>
          </p:cNvPr>
          <p:cNvSpPr>
            <a:spLocks noGrp="1"/>
          </p:cNvSpPr>
          <p:nvPr>
            <p:ph type="title"/>
          </p:nvPr>
        </p:nvSpPr>
        <p:spPr/>
        <p:txBody>
          <a:bodyPr/>
          <a:lstStyle/>
          <a:p>
            <a:r>
              <a:rPr lang="en-US" altLang="zh-CN" dirty="0"/>
              <a:t>CF543E Listening to Music 3200</a:t>
            </a:r>
            <a:endParaRPr lang="zh-CN" altLang="en-US" dirty="0"/>
          </a:p>
        </p:txBody>
      </p:sp>
      <p:sp>
        <p:nvSpPr>
          <p:cNvPr id="3" name="内容占位符 2">
            <a:extLst>
              <a:ext uri="{FF2B5EF4-FFF2-40B4-BE49-F238E27FC236}">
                <a16:creationId xmlns:a16="http://schemas.microsoft.com/office/drawing/2014/main" id="{7E8BCCEF-0305-432A-ACB7-1921DB4D6B8D}"/>
              </a:ext>
            </a:extLst>
          </p:cNvPr>
          <p:cNvSpPr>
            <a:spLocks noGrp="1"/>
          </p:cNvSpPr>
          <p:nvPr>
            <p:ph idx="1"/>
          </p:nvPr>
        </p:nvSpPr>
        <p:spPr/>
        <p:txBody>
          <a:bodyPr/>
          <a:lstStyle/>
          <a:p>
            <a:endParaRPr lang="zh-CN" altLang="en-US" dirty="0"/>
          </a:p>
        </p:txBody>
      </p:sp>
      <p:pic>
        <p:nvPicPr>
          <p:cNvPr id="4" name="内容占位符 4">
            <a:extLst>
              <a:ext uri="{FF2B5EF4-FFF2-40B4-BE49-F238E27FC236}">
                <a16:creationId xmlns:a16="http://schemas.microsoft.com/office/drawing/2014/main" id="{ACA07296-F7B6-4629-A523-A87D58040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9908767" cy="900797"/>
          </a:xfrm>
          <a:prstGeom prst="rect">
            <a:avLst/>
          </a:prstGeom>
        </p:spPr>
      </p:pic>
    </p:spTree>
    <p:extLst>
      <p:ext uri="{BB962C8B-B14F-4D97-AF65-F5344CB8AC3E}">
        <p14:creationId xmlns:p14="http://schemas.microsoft.com/office/powerpoint/2010/main" val="18855193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2FAF-1E27-4010-8D3B-AAD7CFD40D1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418131-B4DA-4DEF-ABAA-1EE6CE4B2C8A}"/>
              </a:ext>
            </a:extLst>
          </p:cNvPr>
          <p:cNvSpPr>
            <a:spLocks noGrp="1"/>
          </p:cNvSpPr>
          <p:nvPr>
            <p:ph idx="1"/>
          </p:nvPr>
        </p:nvSpPr>
        <p:spPr/>
        <p:txBody>
          <a:bodyPr/>
          <a:lstStyle/>
          <a:p>
            <a:r>
              <a:rPr lang="zh-CN" altLang="en-US" dirty="0"/>
              <a:t>将</a:t>
            </a:r>
            <a:r>
              <a:rPr lang="en-US" altLang="zh-CN" dirty="0"/>
              <a:t>x</a:t>
            </a:r>
            <a:r>
              <a:rPr lang="zh-CN" altLang="en-US" dirty="0"/>
              <a:t>从大到小排序后处理，</a:t>
            </a:r>
            <a:r>
              <a:rPr lang="en-US" altLang="zh-CN" dirty="0"/>
              <a:t>&lt;x</a:t>
            </a:r>
            <a:r>
              <a:rPr lang="zh-CN" altLang="en-US" dirty="0"/>
              <a:t>的变为</a:t>
            </a:r>
            <a:r>
              <a:rPr lang="en-US" altLang="zh-CN" dirty="0"/>
              <a:t>1</a:t>
            </a:r>
            <a:r>
              <a:rPr lang="zh-CN" altLang="en-US" dirty="0"/>
              <a:t>，</a:t>
            </a:r>
            <a:r>
              <a:rPr lang="en-US" altLang="zh-CN" dirty="0"/>
              <a:t>&gt;=x</a:t>
            </a:r>
            <a:r>
              <a:rPr lang="zh-CN" altLang="en-US" dirty="0"/>
              <a:t>的变成</a:t>
            </a:r>
            <a:r>
              <a:rPr lang="en-US" altLang="zh-CN" dirty="0"/>
              <a:t>1</a:t>
            </a:r>
          </a:p>
          <a:p>
            <a:r>
              <a:rPr lang="zh-CN" altLang="en-US" dirty="0"/>
              <a:t>每次修改一个位置即进行一个单点修改，影响一个区间内的</a:t>
            </a:r>
            <a:r>
              <a:rPr lang="en-US" altLang="zh-CN" dirty="0"/>
              <a:t>f</a:t>
            </a:r>
            <a:r>
              <a:rPr lang="zh-CN" altLang="en-US" dirty="0"/>
              <a:t>进行一次区间加</a:t>
            </a:r>
            <a:endParaRPr lang="en-US" altLang="zh-CN" dirty="0"/>
          </a:p>
          <a:p>
            <a:r>
              <a:rPr lang="zh-CN" altLang="en-US" dirty="0"/>
              <a:t>查询即查询对应的</a:t>
            </a:r>
            <a:r>
              <a:rPr lang="en-US" altLang="zh-CN" dirty="0"/>
              <a:t>x</a:t>
            </a:r>
            <a:r>
              <a:rPr lang="zh-CN" altLang="en-US" dirty="0"/>
              <a:t>的</a:t>
            </a:r>
            <a:r>
              <a:rPr lang="en-US" altLang="zh-CN" dirty="0" err="1"/>
              <a:t>rmq</a:t>
            </a:r>
            <a:endParaRPr lang="en-US" altLang="zh-CN" dirty="0"/>
          </a:p>
          <a:p>
            <a:r>
              <a:rPr lang="zh-CN" altLang="en-US" dirty="0"/>
              <a:t>在线查询用可持久化线段树维护即可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1590257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6187-11B5-4032-868A-79128A5B6151}"/>
              </a:ext>
            </a:extLst>
          </p:cNvPr>
          <p:cNvSpPr>
            <a:spLocks noGrp="1"/>
          </p:cNvSpPr>
          <p:nvPr>
            <p:ph type="title"/>
          </p:nvPr>
        </p:nvSpPr>
        <p:spPr/>
        <p:txBody>
          <a:bodyPr/>
          <a:lstStyle/>
          <a:p>
            <a:r>
              <a:rPr lang="en-US" altLang="zh-CN" dirty="0"/>
              <a:t>CF482E ELCA 3200</a:t>
            </a:r>
            <a:endParaRPr lang="zh-CN" altLang="en-US" dirty="0"/>
          </a:p>
        </p:txBody>
      </p:sp>
      <p:pic>
        <p:nvPicPr>
          <p:cNvPr id="5" name="内容占位符 4">
            <a:extLst>
              <a:ext uri="{FF2B5EF4-FFF2-40B4-BE49-F238E27FC236}">
                <a16:creationId xmlns:a16="http://schemas.microsoft.com/office/drawing/2014/main" id="{5FFDE66A-D19B-4334-B467-17C7BEBCB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360735" cy="2512196"/>
          </a:xfrm>
        </p:spPr>
      </p:pic>
    </p:spTree>
    <p:extLst>
      <p:ext uri="{BB962C8B-B14F-4D97-AF65-F5344CB8AC3E}">
        <p14:creationId xmlns:p14="http://schemas.microsoft.com/office/powerpoint/2010/main" val="42806056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9CE7C-39E5-4810-9815-CBB592A8BD9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399CB6-4D59-402F-9E19-66A33A3B72FD}"/>
              </a:ext>
            </a:extLst>
          </p:cNvPr>
          <p:cNvSpPr>
            <a:spLocks noGrp="1"/>
          </p:cNvSpPr>
          <p:nvPr>
            <p:ph idx="1"/>
          </p:nvPr>
        </p:nvSpPr>
        <p:spPr/>
        <p:txBody>
          <a:bodyPr>
            <a:normAutofit/>
          </a:bodyPr>
          <a:lstStyle/>
          <a:p>
            <a:r>
              <a:rPr lang="zh-CN" altLang="en-US" dirty="0"/>
              <a:t>考虑</a:t>
            </a:r>
            <a:r>
              <a:rPr lang="en-US" altLang="zh-CN" dirty="0" err="1"/>
              <a:t>i</a:t>
            </a:r>
            <a:r>
              <a:rPr lang="zh-CN" altLang="en-US" dirty="0"/>
              <a:t>点对答案的贡献，即为</a:t>
            </a:r>
            <a:r>
              <a:rPr lang="en-US" altLang="zh-CN" dirty="0"/>
              <a:t>(</a:t>
            </a:r>
            <a:r>
              <a:rPr lang="en-US" altLang="zh-CN" dirty="0" err="1"/>
              <a:t>i</a:t>
            </a:r>
            <a:r>
              <a:rPr lang="zh-CN" altLang="en-US" dirty="0"/>
              <a:t>子树内点数平方</a:t>
            </a:r>
            <a:r>
              <a:rPr lang="en-US" altLang="zh-CN" dirty="0"/>
              <a:t>-</a:t>
            </a:r>
            <a:r>
              <a:rPr lang="zh-CN" altLang="en-US" dirty="0"/>
              <a:t>每个儿子子树内点数平方</a:t>
            </a:r>
            <a:r>
              <a:rPr lang="en-US" altLang="zh-CN" dirty="0"/>
              <a:t>)*a[</a:t>
            </a:r>
            <a:r>
              <a:rPr lang="en-US" altLang="zh-CN" dirty="0" err="1"/>
              <a:t>i</a:t>
            </a:r>
            <a:r>
              <a:rPr lang="en-US" altLang="zh-CN" dirty="0"/>
              <a:t>]</a:t>
            </a:r>
          </a:p>
          <a:p>
            <a:r>
              <a:rPr lang="zh-CN" altLang="en-US" dirty="0"/>
              <a:t>问题即换根，修改点权，维护每个点子树内点数平方，以及每个点每个儿子子树内点数平方</a:t>
            </a:r>
            <a:endParaRPr lang="en-US" altLang="zh-CN" dirty="0"/>
          </a:p>
          <a:p>
            <a:r>
              <a:rPr lang="zh-CN" altLang="en-US" dirty="0"/>
              <a:t>前者考虑</a:t>
            </a:r>
            <a:r>
              <a:rPr lang="en-US" altLang="zh-CN" dirty="0"/>
              <a:t>a[</a:t>
            </a:r>
            <a:r>
              <a:rPr lang="en-US" altLang="zh-CN" dirty="0" err="1"/>
              <a:t>i</a:t>
            </a:r>
            <a:r>
              <a:rPr lang="en-US" altLang="zh-CN" dirty="0"/>
              <a:t>]x^2</a:t>
            </a:r>
            <a:r>
              <a:rPr lang="zh-CN" altLang="en-US" dirty="0"/>
              <a:t>与</a:t>
            </a:r>
            <a:r>
              <a:rPr lang="en-US" altLang="zh-CN" dirty="0"/>
              <a:t>a[</a:t>
            </a:r>
            <a:r>
              <a:rPr lang="en-US" altLang="zh-CN" dirty="0" err="1"/>
              <a:t>i</a:t>
            </a:r>
            <a:r>
              <a:rPr lang="en-US" altLang="zh-CN" dirty="0"/>
              <a:t>](</a:t>
            </a:r>
            <a:r>
              <a:rPr lang="en-US" altLang="zh-CN" dirty="0" err="1"/>
              <a:t>x+y</a:t>
            </a:r>
            <a:r>
              <a:rPr lang="en-US" altLang="zh-CN" dirty="0"/>
              <a:t>)^2</a:t>
            </a:r>
            <a:r>
              <a:rPr lang="zh-CN" altLang="en-US" dirty="0"/>
              <a:t>的差分是</a:t>
            </a:r>
            <a:r>
              <a:rPr lang="en-US" altLang="zh-CN" dirty="0"/>
              <a:t>2a[</a:t>
            </a:r>
            <a:r>
              <a:rPr lang="en-US" altLang="zh-CN" dirty="0" err="1"/>
              <a:t>i</a:t>
            </a:r>
            <a:r>
              <a:rPr lang="en-US" altLang="zh-CN" dirty="0"/>
              <a:t>]</a:t>
            </a:r>
            <a:r>
              <a:rPr lang="en-US" altLang="zh-CN" dirty="0" err="1"/>
              <a:t>xy+a</a:t>
            </a:r>
            <a:r>
              <a:rPr lang="en-US" altLang="zh-CN" dirty="0"/>
              <a:t>[</a:t>
            </a:r>
            <a:r>
              <a:rPr lang="en-US" altLang="zh-CN" dirty="0" err="1"/>
              <a:t>i</a:t>
            </a:r>
            <a:r>
              <a:rPr lang="en-US" altLang="zh-CN" dirty="0"/>
              <a:t>]y^2</a:t>
            </a:r>
            <a:r>
              <a:rPr lang="zh-CN" altLang="en-US" dirty="0"/>
              <a:t>，每次修改即链上每个位置的答案加上</a:t>
            </a:r>
            <a:r>
              <a:rPr lang="en-US" altLang="zh-CN" dirty="0"/>
              <a:t>2y*a[</a:t>
            </a:r>
            <a:r>
              <a:rPr lang="en-US" altLang="zh-CN" dirty="0" err="1"/>
              <a:t>i</a:t>
            </a:r>
            <a:r>
              <a:rPr lang="en-US" altLang="zh-CN" dirty="0"/>
              <a:t>]x</a:t>
            </a:r>
            <a:r>
              <a:rPr lang="zh-CN" altLang="en-US" dirty="0"/>
              <a:t>和</a:t>
            </a:r>
            <a:r>
              <a:rPr lang="en-US" altLang="zh-CN" dirty="0"/>
              <a:t>y^2a[</a:t>
            </a:r>
            <a:r>
              <a:rPr lang="en-US" altLang="zh-CN" dirty="0" err="1"/>
              <a:t>i</a:t>
            </a:r>
            <a:r>
              <a:rPr lang="en-US" altLang="zh-CN" dirty="0"/>
              <a:t>]</a:t>
            </a:r>
            <a:r>
              <a:rPr lang="zh-CN" altLang="en-US" dirty="0"/>
              <a:t>，打个标记可以维护</a:t>
            </a:r>
            <a:endParaRPr lang="en-US" altLang="zh-CN" dirty="0"/>
          </a:p>
          <a:p>
            <a:r>
              <a:rPr lang="zh-CN" altLang="en-US" dirty="0"/>
              <a:t>如果使用</a:t>
            </a:r>
            <a:r>
              <a:rPr lang="en-US" altLang="zh-CN" dirty="0"/>
              <a:t>LCT</a:t>
            </a:r>
            <a:r>
              <a:rPr lang="zh-CN" altLang="en-US" dirty="0"/>
              <a:t>维护子树的方法后者和前者可以类似维护</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11902208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98299-178B-4EB5-B42F-B43239CAD45C}"/>
              </a:ext>
            </a:extLst>
          </p:cNvPr>
          <p:cNvSpPr>
            <a:spLocks noGrp="1"/>
          </p:cNvSpPr>
          <p:nvPr>
            <p:ph type="title"/>
          </p:nvPr>
        </p:nvSpPr>
        <p:spPr/>
        <p:txBody>
          <a:bodyPr/>
          <a:lstStyle/>
          <a:p>
            <a:r>
              <a:rPr lang="en-US" altLang="zh-CN" dirty="0"/>
              <a:t>CF1209G2 Into Blocks (hard version) 3200</a:t>
            </a:r>
            <a:endParaRPr lang="zh-CN" altLang="en-US" dirty="0"/>
          </a:p>
        </p:txBody>
      </p:sp>
      <p:pic>
        <p:nvPicPr>
          <p:cNvPr id="4" name="内容占位符 4">
            <a:extLst>
              <a:ext uri="{FF2B5EF4-FFF2-40B4-BE49-F238E27FC236}">
                <a16:creationId xmlns:a16="http://schemas.microsoft.com/office/drawing/2014/main" id="{5CF12D6A-629E-4B47-9CAB-C3639F286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39119"/>
            <a:ext cx="7229475" cy="2162175"/>
          </a:xfrm>
          <a:prstGeom prst="rect">
            <a:avLst/>
          </a:prstGeom>
        </p:spPr>
      </p:pic>
    </p:spTree>
    <p:extLst>
      <p:ext uri="{BB962C8B-B14F-4D97-AF65-F5344CB8AC3E}">
        <p14:creationId xmlns:p14="http://schemas.microsoft.com/office/powerpoint/2010/main" val="218605409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23302-B8DF-4140-9250-4F7A101359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ED5488D-9747-48CE-8217-6162D79E740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1994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95593-B030-464C-8AED-3846654C3BF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5E7B62-071C-4A33-8DF1-F609DE571DC3}"/>
              </a:ext>
            </a:extLst>
          </p:cNvPr>
          <p:cNvSpPr>
            <a:spLocks noGrp="1"/>
          </p:cNvSpPr>
          <p:nvPr>
            <p:ph idx="1"/>
          </p:nvPr>
        </p:nvSpPr>
        <p:spPr/>
        <p:txBody>
          <a:bodyPr/>
          <a:lstStyle/>
          <a:p>
            <a:r>
              <a:rPr lang="zh-CN" altLang="en-US" dirty="0"/>
              <a:t>如果没有连通两个原本不连通的连通块，则这条边在连通块内部</a:t>
            </a:r>
            <a:endParaRPr lang="en-US" altLang="zh-CN" dirty="0"/>
          </a:p>
          <a:p>
            <a:r>
              <a:rPr lang="zh-CN" altLang="en-US" dirty="0"/>
              <a:t>在新产生的环上找最大的一条取代掉</a:t>
            </a:r>
            <a:endParaRPr lang="en-US" altLang="zh-CN" dirty="0"/>
          </a:p>
          <a:p>
            <a:r>
              <a:rPr lang="zh-CN" altLang="en-US" dirty="0"/>
              <a:t>注意这个操作之后可能会在生成森林中删除边权最大的几条边</a:t>
            </a:r>
            <a:endParaRPr lang="en-US" altLang="zh-CN" dirty="0"/>
          </a:p>
          <a:p>
            <a:r>
              <a:rPr lang="zh-CN" altLang="en-US" dirty="0"/>
              <a:t>这样的森林上的瓶颈路即答案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2309002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855B9-5597-4707-BB64-C3435A39080C}"/>
              </a:ext>
            </a:extLst>
          </p:cNvPr>
          <p:cNvSpPr>
            <a:spLocks noGrp="1"/>
          </p:cNvSpPr>
          <p:nvPr>
            <p:ph type="title"/>
          </p:nvPr>
        </p:nvSpPr>
        <p:spPr/>
        <p:txBody>
          <a:bodyPr/>
          <a:lstStyle/>
          <a:p>
            <a:r>
              <a:rPr lang="en-US" altLang="zh-CN" dirty="0"/>
              <a:t>CF414E </a:t>
            </a:r>
            <a:r>
              <a:rPr lang="en-US" altLang="zh-CN" dirty="0" err="1"/>
              <a:t>Mashmokh's</a:t>
            </a:r>
            <a:r>
              <a:rPr lang="en-US" altLang="zh-CN" dirty="0"/>
              <a:t> Designed Problem 3200</a:t>
            </a:r>
            <a:endParaRPr lang="zh-CN" altLang="en-US" dirty="0"/>
          </a:p>
        </p:txBody>
      </p:sp>
      <p:sp>
        <p:nvSpPr>
          <p:cNvPr id="3" name="内容占位符 2">
            <a:extLst>
              <a:ext uri="{FF2B5EF4-FFF2-40B4-BE49-F238E27FC236}">
                <a16:creationId xmlns:a16="http://schemas.microsoft.com/office/drawing/2014/main" id="{5E95BF9A-D65B-4866-89CE-3AB22B55D579}"/>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FD2A27C2-7EEC-4C3C-AFBA-F722D17A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4"/>
            <a:ext cx="7434503" cy="1748085"/>
          </a:xfrm>
          <a:prstGeom prst="rect">
            <a:avLst/>
          </a:prstGeom>
        </p:spPr>
      </p:pic>
    </p:spTree>
    <p:extLst>
      <p:ext uri="{BB962C8B-B14F-4D97-AF65-F5344CB8AC3E}">
        <p14:creationId xmlns:p14="http://schemas.microsoft.com/office/powerpoint/2010/main" val="127162570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6D5AA-CB59-47C8-90AD-89B7C80C4711}"/>
              </a:ext>
            </a:extLst>
          </p:cNvPr>
          <p:cNvSpPr>
            <a:spLocks noGrp="1"/>
          </p:cNvSpPr>
          <p:nvPr>
            <p:ph type="title"/>
          </p:nvPr>
        </p:nvSpPr>
        <p:spPr/>
        <p:txBody>
          <a:bodyPr/>
          <a:lstStyle/>
          <a:p>
            <a:r>
              <a:rPr lang="en-US" altLang="zh-CN"/>
              <a:t>Solution</a:t>
            </a:r>
            <a:endParaRPr lang="zh-CN" altLang="en-US"/>
          </a:p>
        </p:txBody>
      </p:sp>
      <p:sp>
        <p:nvSpPr>
          <p:cNvPr id="3" name="内容占位符 2">
            <a:extLst>
              <a:ext uri="{FF2B5EF4-FFF2-40B4-BE49-F238E27FC236}">
                <a16:creationId xmlns:a16="http://schemas.microsoft.com/office/drawing/2014/main" id="{0C8BFBCD-16C4-4FFC-970F-02FCBFA541A5}"/>
              </a:ext>
            </a:extLst>
          </p:cNvPr>
          <p:cNvSpPr>
            <a:spLocks noGrp="1"/>
          </p:cNvSpPr>
          <p:nvPr>
            <p:ph idx="1"/>
          </p:nvPr>
        </p:nvSpPr>
        <p:spPr/>
        <p:txBody>
          <a:bodyPr/>
          <a:lstStyle/>
          <a:p>
            <a:r>
              <a:rPr lang="en-US" altLang="zh-CN" dirty="0"/>
              <a:t>ETT</a:t>
            </a:r>
            <a:r>
              <a:rPr lang="zh-CN" altLang="en-US" dirty="0"/>
              <a:t>可以支持换根与维护点深度</a:t>
            </a:r>
            <a:endParaRPr lang="en-US" altLang="zh-CN" dirty="0"/>
          </a:p>
          <a:p>
            <a:r>
              <a:rPr lang="zh-CN" altLang="en-US" dirty="0"/>
              <a:t>直接使用</a:t>
            </a:r>
            <a:r>
              <a:rPr lang="en-US" altLang="zh-CN" dirty="0"/>
              <a:t>ETT</a:t>
            </a:r>
            <a:r>
              <a:rPr lang="zh-CN" altLang="en-US" dirty="0"/>
              <a:t>维护这棵树</a:t>
            </a:r>
            <a:endParaRPr lang="en-US" altLang="zh-CN" dirty="0"/>
          </a:p>
          <a:p>
            <a:r>
              <a:rPr lang="en-US" altLang="zh-CN" dirty="0"/>
              <a:t>3</a:t>
            </a:r>
            <a:r>
              <a:rPr lang="zh-CN" altLang="en-US" dirty="0"/>
              <a:t>查询则在</a:t>
            </a:r>
            <a:r>
              <a:rPr lang="en-US" altLang="zh-CN" dirty="0"/>
              <a:t>ETT</a:t>
            </a:r>
            <a:r>
              <a:rPr lang="zh-CN" altLang="en-US" dirty="0"/>
              <a:t>上二分，每个结点维护内部深度最小和最大的点</a:t>
            </a:r>
            <a:endParaRPr lang="en-US" altLang="zh-CN" dirty="0"/>
          </a:p>
          <a:p>
            <a:r>
              <a:rPr lang="zh-CN" altLang="en-US" dirty="0"/>
              <a:t>若右儿子有深度</a:t>
            </a:r>
            <a:r>
              <a:rPr lang="en-US" altLang="zh-CN" dirty="0"/>
              <a:t>&gt;=k</a:t>
            </a:r>
            <a:r>
              <a:rPr lang="zh-CN" altLang="en-US" dirty="0"/>
              <a:t>的点，且右儿子有深度</a:t>
            </a:r>
            <a:r>
              <a:rPr lang="en-US" altLang="zh-CN" dirty="0"/>
              <a:t>&lt;=k</a:t>
            </a:r>
            <a:r>
              <a:rPr lang="zh-CN" altLang="en-US" dirty="0"/>
              <a:t>的点，则递归右儿子，否则递归左儿子，这个可以用深度最小最大判断出来</a:t>
            </a:r>
            <a:endParaRPr lang="en-US" altLang="zh-CN" dirty="0"/>
          </a:p>
          <a:p>
            <a:r>
              <a:rPr lang="zh-CN" altLang="en-US" dirty="0"/>
              <a:t>对于</a:t>
            </a:r>
            <a:r>
              <a:rPr lang="en-US" altLang="zh-CN" dirty="0"/>
              <a:t>1</a:t>
            </a:r>
            <a:r>
              <a:rPr lang="zh-CN" altLang="en-US" dirty="0"/>
              <a:t>操作，我们使用</a:t>
            </a:r>
            <a:r>
              <a:rPr lang="en-US" altLang="zh-CN" dirty="0"/>
              <a:t>LCT</a:t>
            </a:r>
            <a:r>
              <a:rPr lang="zh-CN" altLang="en-US" dirty="0"/>
              <a:t>直接维护就行了</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42853334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4406B-760F-476A-82EB-F52D988F3D09}"/>
              </a:ext>
            </a:extLst>
          </p:cNvPr>
          <p:cNvSpPr>
            <a:spLocks noGrp="1"/>
          </p:cNvSpPr>
          <p:nvPr>
            <p:ph type="title"/>
          </p:nvPr>
        </p:nvSpPr>
        <p:spPr/>
        <p:txBody>
          <a:bodyPr/>
          <a:lstStyle/>
          <a:p>
            <a:r>
              <a:rPr lang="en-US" altLang="zh-CN" dirty="0"/>
              <a:t>CF1446F Line Distance 3200</a:t>
            </a:r>
            <a:endParaRPr lang="zh-CN" altLang="en-US" dirty="0"/>
          </a:p>
        </p:txBody>
      </p:sp>
      <p:sp>
        <p:nvSpPr>
          <p:cNvPr id="3" name="内容占位符 2">
            <a:extLst>
              <a:ext uri="{FF2B5EF4-FFF2-40B4-BE49-F238E27FC236}">
                <a16:creationId xmlns:a16="http://schemas.microsoft.com/office/drawing/2014/main" id="{C7FDDD0E-C984-4AE3-A390-3C35EC6A4DC7}"/>
              </a:ext>
            </a:extLst>
          </p:cNvPr>
          <p:cNvSpPr>
            <a:spLocks noGrp="1"/>
          </p:cNvSpPr>
          <p:nvPr>
            <p:ph idx="1"/>
          </p:nvPr>
        </p:nvSpPr>
        <p:spPr/>
        <p:txBody>
          <a:bodyPr/>
          <a:lstStyle/>
          <a:p>
            <a:endParaRPr lang="zh-CN" altLang="en-US"/>
          </a:p>
        </p:txBody>
      </p:sp>
      <p:pic>
        <p:nvPicPr>
          <p:cNvPr id="4" name="内容占位符 5">
            <a:extLst>
              <a:ext uri="{FF2B5EF4-FFF2-40B4-BE49-F238E27FC236}">
                <a16:creationId xmlns:a16="http://schemas.microsoft.com/office/drawing/2014/main" id="{87CD2CE3-0B6F-491C-82B6-68B078527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7267575" cy="2562225"/>
          </a:xfrm>
          <a:prstGeom prst="rect">
            <a:avLst/>
          </a:prstGeom>
        </p:spPr>
      </p:pic>
    </p:spTree>
    <p:extLst>
      <p:ext uri="{BB962C8B-B14F-4D97-AF65-F5344CB8AC3E}">
        <p14:creationId xmlns:p14="http://schemas.microsoft.com/office/powerpoint/2010/main" val="5522667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5F517-D872-4D86-9105-0F18520B0F8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8163CF-7C4B-4CF1-B7BA-C98768F2C76E}"/>
              </a:ext>
            </a:extLst>
          </p:cNvPr>
          <p:cNvSpPr>
            <a:spLocks noGrp="1"/>
          </p:cNvSpPr>
          <p:nvPr>
            <p:ph idx="1"/>
          </p:nvPr>
        </p:nvSpPr>
        <p:spPr/>
        <p:txBody>
          <a:bodyPr/>
          <a:lstStyle/>
          <a:p>
            <a:r>
              <a:rPr lang="zh-CN" altLang="en-US" dirty="0"/>
              <a:t>考虑二分答案，即给定一个圆，求有多少点对之间的连线完全在圆外</a:t>
            </a:r>
            <a:endParaRPr lang="en-US" altLang="zh-CN" dirty="0"/>
          </a:p>
          <a:p>
            <a:r>
              <a:rPr lang="zh-CN" altLang="en-US" dirty="0"/>
              <a:t>可以发现，我们对每个点，算出以其为点光源，能照到圆上哪些位置，这个范围是一段圆弧</a:t>
            </a:r>
            <a:endParaRPr lang="en-US" altLang="zh-CN" dirty="0"/>
          </a:p>
          <a:p>
            <a:r>
              <a:rPr lang="zh-CN" altLang="en-US" dirty="0"/>
              <a:t>如果两段圆弧有交点，则其连线一定在圆外，否则一定在圆内</a:t>
            </a:r>
            <a:endParaRPr lang="en-US" altLang="zh-CN" dirty="0"/>
          </a:p>
        </p:txBody>
      </p:sp>
      <p:pic>
        <p:nvPicPr>
          <p:cNvPr id="1026" name="Picture 2">
            <a:extLst>
              <a:ext uri="{FF2B5EF4-FFF2-40B4-BE49-F238E27FC236}">
                <a16:creationId xmlns:a16="http://schemas.microsoft.com/office/drawing/2014/main" id="{9CF87AA5-94C7-4641-8BA4-DF3CDC814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986" y="4010137"/>
            <a:ext cx="4248063" cy="284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363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858E5-4BB0-416D-9382-AF4945D9E30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A123F0A-5FFA-4AFE-A9EB-7DB659971232}"/>
              </a:ext>
            </a:extLst>
          </p:cNvPr>
          <p:cNvSpPr>
            <a:spLocks noGrp="1"/>
          </p:cNvSpPr>
          <p:nvPr>
            <p:ph idx="1"/>
          </p:nvPr>
        </p:nvSpPr>
        <p:spPr/>
        <p:txBody>
          <a:bodyPr/>
          <a:lstStyle/>
          <a:p>
            <a:r>
              <a:rPr lang="zh-CN" altLang="en-US" dirty="0"/>
              <a:t>对每个点算出这个圆弧的范围</a:t>
            </a:r>
            <a:endParaRPr lang="en-US" altLang="zh-CN" dirty="0"/>
          </a:p>
          <a:p>
            <a:r>
              <a:rPr lang="zh-CN" altLang="en-US" dirty="0"/>
              <a:t>问题即给定一个环，有</a:t>
            </a:r>
            <a:r>
              <a:rPr lang="en-US" altLang="zh-CN" dirty="0"/>
              <a:t>n</a:t>
            </a:r>
            <a:r>
              <a:rPr lang="zh-CN" altLang="en-US" dirty="0"/>
              <a:t>个区间，求有多少</a:t>
            </a:r>
            <a:r>
              <a:rPr lang="zh-CN" altLang="en-US"/>
              <a:t>区间两两有交</a:t>
            </a:r>
            <a:endParaRPr lang="en-US" altLang="zh-CN" dirty="0"/>
          </a:p>
          <a:p>
            <a:r>
              <a:rPr lang="zh-CN" altLang="en-US" dirty="0"/>
              <a:t>将环变成序列，问题排序后使用一个数据结构即可维护</a:t>
            </a:r>
            <a:endParaRPr lang="en-US" altLang="zh-CN" dirty="0"/>
          </a:p>
          <a:p>
            <a:endParaRPr lang="en-US" altLang="zh-CN" dirty="0"/>
          </a:p>
          <a:p>
            <a:r>
              <a:rPr lang="zh-CN" altLang="en-US" dirty="0"/>
              <a:t>总时间复杂度</a:t>
            </a:r>
            <a:r>
              <a:rPr lang="en-US" altLang="zh-CN" dirty="0"/>
              <a:t>O(</a:t>
            </a:r>
            <a:r>
              <a:rPr lang="en-US" altLang="zh-CN" dirty="0" err="1"/>
              <a:t>nlognlog</a:t>
            </a:r>
            <a:r>
              <a:rPr lang="en-US" altLang="zh-CN" dirty="0"/>
              <a:t>(1/eps))</a:t>
            </a:r>
            <a:endParaRPr lang="zh-CN" altLang="en-US" dirty="0"/>
          </a:p>
        </p:txBody>
      </p:sp>
    </p:spTree>
    <p:extLst>
      <p:ext uri="{BB962C8B-B14F-4D97-AF65-F5344CB8AC3E}">
        <p14:creationId xmlns:p14="http://schemas.microsoft.com/office/powerpoint/2010/main" val="3707108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ED39E-3BBC-406E-8000-71DDB2647A82}"/>
              </a:ext>
            </a:extLst>
          </p:cNvPr>
          <p:cNvSpPr>
            <a:spLocks noGrp="1"/>
          </p:cNvSpPr>
          <p:nvPr>
            <p:ph type="title"/>
          </p:nvPr>
        </p:nvSpPr>
        <p:spPr/>
        <p:txBody>
          <a:bodyPr/>
          <a:lstStyle/>
          <a:p>
            <a:r>
              <a:rPr lang="en-US" altLang="zh-CN" dirty="0"/>
              <a:t>CF1056H Detect Robots 3200</a:t>
            </a:r>
            <a:endParaRPr lang="zh-CN" altLang="en-US" dirty="0"/>
          </a:p>
        </p:txBody>
      </p:sp>
      <p:pic>
        <p:nvPicPr>
          <p:cNvPr id="5" name="内容占位符 4">
            <a:extLst>
              <a:ext uri="{FF2B5EF4-FFF2-40B4-BE49-F238E27FC236}">
                <a16:creationId xmlns:a16="http://schemas.microsoft.com/office/drawing/2014/main" id="{FC2EE516-4C67-482B-8979-C69E46187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758807" cy="1448123"/>
          </a:xfrm>
        </p:spPr>
      </p:pic>
    </p:spTree>
    <p:extLst>
      <p:ext uri="{BB962C8B-B14F-4D97-AF65-F5344CB8AC3E}">
        <p14:creationId xmlns:p14="http://schemas.microsoft.com/office/powerpoint/2010/main" val="1280558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05B5A-0728-4042-9377-97737E28070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FB8614-163D-4572-93C5-C2928A32DAC7}"/>
              </a:ext>
            </a:extLst>
          </p:cNvPr>
          <p:cNvSpPr>
            <a:spLocks noGrp="1"/>
          </p:cNvSpPr>
          <p:nvPr>
            <p:ph idx="1"/>
          </p:nvPr>
        </p:nvSpPr>
        <p:spPr/>
        <p:txBody>
          <a:bodyPr/>
          <a:lstStyle/>
          <a:p>
            <a:r>
              <a:rPr lang="zh-CN" altLang="en-US" dirty="0"/>
              <a:t>题目中的两个</a:t>
            </a:r>
            <a:r>
              <a:rPr lang="en-US" altLang="zh-CN" dirty="0"/>
              <a:t>A -&gt; B</a:t>
            </a:r>
            <a:r>
              <a:rPr lang="zh-CN" altLang="en-US" dirty="0"/>
              <a:t>的路径内部的点完全相同可以转化为两个</a:t>
            </a:r>
            <a:r>
              <a:rPr lang="en-US" altLang="zh-CN" dirty="0"/>
              <a:t>A -&gt; B</a:t>
            </a:r>
            <a:r>
              <a:rPr lang="zh-CN" altLang="en-US" dirty="0"/>
              <a:t>的路径，这条路径中</a:t>
            </a:r>
            <a:r>
              <a:rPr lang="en-US" altLang="zh-CN" dirty="0"/>
              <a:t>A</a:t>
            </a:r>
            <a:r>
              <a:rPr lang="zh-CN" altLang="en-US" dirty="0"/>
              <a:t>的后继结点相同</a:t>
            </a:r>
            <a:endParaRPr lang="en-US" altLang="zh-CN" dirty="0"/>
          </a:p>
          <a:p>
            <a:r>
              <a:rPr lang="zh-CN" altLang="en-US" dirty="0"/>
              <a:t>考虑数学归纳，若相同，则递归到串长</a:t>
            </a:r>
            <a:r>
              <a:rPr lang="en-US" altLang="zh-CN" dirty="0"/>
              <a:t>-1</a:t>
            </a:r>
            <a:r>
              <a:rPr lang="zh-CN" altLang="en-US" dirty="0"/>
              <a:t>的子问题，若不同，则是</a:t>
            </a:r>
            <a:r>
              <a:rPr lang="en-US" altLang="zh-CN" dirty="0"/>
              <a:t>Robot</a:t>
            </a:r>
            <a:r>
              <a:rPr lang="zh-CN" altLang="en-US" dirty="0"/>
              <a:t>，串长为</a:t>
            </a:r>
            <a:r>
              <a:rPr lang="en-US" altLang="zh-CN" dirty="0"/>
              <a:t>1</a:t>
            </a:r>
            <a:r>
              <a:rPr lang="zh-CN" altLang="en-US" dirty="0"/>
              <a:t>的子问题平凡</a:t>
            </a:r>
            <a:endParaRPr lang="en-US" altLang="zh-CN" dirty="0"/>
          </a:p>
          <a:p>
            <a:r>
              <a:rPr lang="zh-CN" altLang="en-US" dirty="0"/>
              <a:t>考虑对串长度进行根号分治</a:t>
            </a:r>
            <a:endParaRPr lang="en-US" altLang="zh-CN" dirty="0"/>
          </a:p>
        </p:txBody>
      </p:sp>
    </p:spTree>
    <p:extLst>
      <p:ext uri="{BB962C8B-B14F-4D97-AF65-F5344CB8AC3E}">
        <p14:creationId xmlns:p14="http://schemas.microsoft.com/office/powerpoint/2010/main" val="14642547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627D-A1FA-4DCB-A039-C3F07AE703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CE3DEAA-249A-4C17-8662-9FC035E888FF}"/>
              </a:ext>
            </a:extLst>
          </p:cNvPr>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&gt;</a:t>
            </a:r>
            <a:r>
              <a:rPr lang="en-US" altLang="zh-CN" dirty="0" err="1"/>
              <a:t>sqrtn</a:t>
            </a:r>
            <a:r>
              <a:rPr lang="zh-CN" altLang="en-US" dirty="0"/>
              <a:t>，可以算出其与其他每个串是否是</a:t>
            </a:r>
            <a:r>
              <a:rPr lang="en-US" altLang="zh-CN" dirty="0"/>
              <a:t>Human</a:t>
            </a:r>
          </a:p>
          <a:p>
            <a:r>
              <a:rPr lang="zh-CN" altLang="en-US" dirty="0"/>
              <a:t>记下这个串</a:t>
            </a:r>
            <a:r>
              <a:rPr lang="en-US" altLang="zh-CN" dirty="0"/>
              <a:t>a</a:t>
            </a:r>
            <a:r>
              <a:rPr lang="zh-CN" altLang="en-US" dirty="0"/>
              <a:t>中每个点的出现位置</a:t>
            </a:r>
            <a:endParaRPr lang="en-US" altLang="zh-CN" dirty="0"/>
          </a:p>
          <a:p>
            <a:r>
              <a:rPr lang="zh-CN" altLang="en-US" dirty="0"/>
              <a:t>对于串</a:t>
            </a:r>
            <a:r>
              <a:rPr lang="en-US" altLang="zh-CN" dirty="0"/>
              <a:t>b</a:t>
            </a:r>
            <a:r>
              <a:rPr lang="zh-CN" altLang="en-US" dirty="0"/>
              <a:t>，扫描线扫</a:t>
            </a:r>
            <a:r>
              <a:rPr lang="en-US" altLang="zh-CN" dirty="0"/>
              <a:t>x</a:t>
            </a:r>
            <a:r>
              <a:rPr lang="zh-CN" altLang="en-US" dirty="0"/>
              <a:t>从</a:t>
            </a:r>
            <a:r>
              <a:rPr lang="en-US" altLang="zh-CN" dirty="0"/>
              <a:t>|b| -&gt; 1</a:t>
            </a:r>
            <a:r>
              <a:rPr lang="zh-CN" altLang="en-US" dirty="0"/>
              <a:t>，考虑</a:t>
            </a:r>
            <a:r>
              <a:rPr lang="en-US" altLang="zh-CN" dirty="0"/>
              <a:t>b</a:t>
            </a:r>
            <a:r>
              <a:rPr lang="zh-CN" altLang="en-US" dirty="0"/>
              <a:t>中每个点</a:t>
            </a:r>
            <a:r>
              <a:rPr lang="en-US" altLang="zh-CN" dirty="0"/>
              <a:t>b[x]=A</a:t>
            </a:r>
            <a:r>
              <a:rPr lang="zh-CN" altLang="en-US" dirty="0"/>
              <a:t>，找出</a:t>
            </a:r>
            <a:r>
              <a:rPr lang="en-US" altLang="zh-CN" dirty="0"/>
              <a:t>a[y]=A</a:t>
            </a:r>
            <a:r>
              <a:rPr lang="zh-CN" altLang="en-US" dirty="0"/>
              <a:t>，则找出是否存在</a:t>
            </a:r>
            <a:r>
              <a:rPr lang="en-US" altLang="zh-CN" dirty="0"/>
              <a:t>z&gt;x</a:t>
            </a:r>
            <a:r>
              <a:rPr lang="zh-CN" altLang="en-US" dirty="0"/>
              <a:t>满足</a:t>
            </a:r>
            <a:r>
              <a:rPr lang="en-US" altLang="zh-CN" dirty="0"/>
              <a:t>b[z]</a:t>
            </a:r>
            <a:r>
              <a:rPr lang="zh-CN" altLang="en-US" dirty="0"/>
              <a:t>在</a:t>
            </a:r>
            <a:r>
              <a:rPr lang="en-US" altLang="zh-CN" dirty="0"/>
              <a:t>a</a:t>
            </a:r>
            <a:r>
              <a:rPr lang="zh-CN" altLang="en-US" dirty="0"/>
              <a:t>中出现过，且出现位置在</a:t>
            </a:r>
            <a:r>
              <a:rPr lang="en-US" altLang="zh-CN" dirty="0"/>
              <a:t>y</a:t>
            </a:r>
            <a:r>
              <a:rPr lang="zh-CN" altLang="en-US" dirty="0"/>
              <a:t>之后，若存在，则需要检查</a:t>
            </a:r>
            <a:r>
              <a:rPr lang="en-US" altLang="zh-CN" dirty="0"/>
              <a:t>b[x+1]</a:t>
            </a:r>
            <a:r>
              <a:rPr lang="zh-CN" altLang="en-US" dirty="0"/>
              <a:t>和</a:t>
            </a:r>
            <a:r>
              <a:rPr lang="en-US" altLang="zh-CN" dirty="0"/>
              <a:t>a[y+1]</a:t>
            </a:r>
            <a:r>
              <a:rPr lang="zh-CN" altLang="en-US" dirty="0"/>
              <a:t>是否相等，否则不检查，这样是完备的</a:t>
            </a:r>
            <a:endParaRPr lang="en-US" altLang="zh-CN" dirty="0"/>
          </a:p>
          <a:p>
            <a:r>
              <a:rPr lang="zh-CN" altLang="en-US" dirty="0"/>
              <a:t>维护目前后缀最大的</a:t>
            </a:r>
            <a:r>
              <a:rPr lang="en-US" altLang="zh-CN" dirty="0"/>
              <a:t>z</a:t>
            </a:r>
            <a:r>
              <a:rPr lang="zh-CN" altLang="en-US" dirty="0"/>
              <a:t>即可</a:t>
            </a:r>
            <a:endParaRPr lang="en-US" altLang="zh-CN" dirty="0"/>
          </a:p>
          <a:p>
            <a:r>
              <a:rPr lang="zh-CN" altLang="en-US" dirty="0"/>
              <a:t>这样对</a:t>
            </a:r>
            <a:r>
              <a:rPr lang="en-US" altLang="zh-CN" dirty="0"/>
              <a:t>b</a:t>
            </a:r>
            <a:r>
              <a:rPr lang="zh-CN" altLang="en-US" dirty="0"/>
              <a:t>计算的时间复杂度是</a:t>
            </a:r>
            <a:r>
              <a:rPr lang="en-US" altLang="zh-CN" dirty="0"/>
              <a:t>|b|</a:t>
            </a:r>
            <a:r>
              <a:rPr lang="zh-CN" altLang="en-US" dirty="0"/>
              <a:t>的，由于这样的串有</a:t>
            </a:r>
            <a:r>
              <a:rPr lang="en-US" altLang="zh-CN" dirty="0"/>
              <a:t>O(</a:t>
            </a:r>
            <a:r>
              <a:rPr lang="en-US" altLang="zh-CN" dirty="0" err="1"/>
              <a:t>sqrtn</a:t>
            </a:r>
            <a:r>
              <a:rPr lang="en-US" altLang="zh-CN" dirty="0"/>
              <a:t>)</a:t>
            </a:r>
            <a:r>
              <a:rPr lang="zh-CN" altLang="en-US" dirty="0"/>
              <a:t>个，总时间复杂度为</a:t>
            </a:r>
            <a:r>
              <a:rPr lang="en-US" altLang="zh-CN" dirty="0"/>
              <a:t>O(</a:t>
            </a:r>
            <a:r>
              <a:rPr lang="en-US" altLang="zh-CN" dirty="0" err="1"/>
              <a:t>nsqrtn</a:t>
            </a:r>
            <a:r>
              <a:rPr lang="en-US" altLang="zh-CN" dirty="0"/>
              <a:t>)</a:t>
            </a:r>
            <a:endParaRPr lang="zh-CN" altLang="en-US" dirty="0"/>
          </a:p>
        </p:txBody>
      </p:sp>
    </p:spTree>
    <p:extLst>
      <p:ext uri="{BB962C8B-B14F-4D97-AF65-F5344CB8AC3E}">
        <p14:creationId xmlns:p14="http://schemas.microsoft.com/office/powerpoint/2010/main" val="371828901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D1F5C-0DE9-4DBE-9EDC-C859190356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45577E-0C9C-4373-B21F-22DD731FD692}"/>
              </a:ext>
            </a:extLst>
          </p:cNvPr>
          <p:cNvSpPr>
            <a:spLocks noGrp="1"/>
          </p:cNvSpPr>
          <p:nvPr>
            <p:ph idx="1"/>
          </p:nvPr>
        </p:nvSpPr>
        <p:spPr/>
        <p:txBody>
          <a:bodyPr/>
          <a:lstStyle/>
          <a:p>
            <a:r>
              <a:rPr lang="zh-CN" altLang="en-US" dirty="0"/>
              <a:t>若一个串</a:t>
            </a:r>
            <a:r>
              <a:rPr lang="en-US" altLang="zh-CN" dirty="0"/>
              <a:t>a</a:t>
            </a:r>
            <a:r>
              <a:rPr lang="zh-CN" altLang="en-US" dirty="0"/>
              <a:t>长度</a:t>
            </a:r>
            <a:r>
              <a:rPr lang="en-US" altLang="zh-CN" dirty="0"/>
              <a:t>&lt;</a:t>
            </a:r>
            <a:r>
              <a:rPr lang="en-US" altLang="zh-CN" dirty="0" err="1"/>
              <a:t>sqrtn</a:t>
            </a:r>
            <a:r>
              <a:rPr lang="zh-CN" altLang="en-US" dirty="0"/>
              <a:t>，我们对其每两个点</a:t>
            </a:r>
            <a:r>
              <a:rPr lang="en-US" altLang="zh-CN" dirty="0"/>
              <a:t>(</a:t>
            </a:r>
            <a:r>
              <a:rPr lang="en-US" altLang="zh-CN" dirty="0" err="1"/>
              <a:t>x,y</a:t>
            </a:r>
            <a:r>
              <a:rPr lang="en-US" altLang="zh-CN" dirty="0"/>
              <a:t>)</a:t>
            </a:r>
            <a:r>
              <a:rPr lang="zh-CN" altLang="en-US" dirty="0"/>
              <a:t>，记下</a:t>
            </a:r>
            <a:r>
              <a:rPr lang="en-US" altLang="zh-CN" dirty="0"/>
              <a:t>f(</a:t>
            </a:r>
            <a:r>
              <a:rPr lang="en-US" altLang="zh-CN" dirty="0" err="1"/>
              <a:t>x,y</a:t>
            </a:r>
            <a:r>
              <a:rPr lang="en-US" altLang="zh-CN" dirty="0"/>
              <a:t>)=a[x+1]</a:t>
            </a:r>
            <a:r>
              <a:rPr lang="zh-CN" altLang="en-US" dirty="0"/>
              <a:t>，同时检查是否和之前计算过的</a:t>
            </a:r>
            <a:r>
              <a:rPr lang="en-US" altLang="zh-CN" dirty="0"/>
              <a:t>f(</a:t>
            </a:r>
            <a:r>
              <a:rPr lang="en-US" altLang="zh-CN" dirty="0" err="1"/>
              <a:t>x,y</a:t>
            </a:r>
            <a:r>
              <a:rPr lang="en-US" altLang="zh-CN" dirty="0"/>
              <a:t>)</a:t>
            </a:r>
            <a:r>
              <a:rPr lang="zh-CN" altLang="en-US" dirty="0"/>
              <a:t>不同，不同则是</a:t>
            </a:r>
            <a:r>
              <a:rPr lang="en-US" altLang="zh-CN" dirty="0"/>
              <a:t>Human</a:t>
            </a:r>
          </a:p>
          <a:p>
            <a:r>
              <a:rPr lang="zh-CN" altLang="en-US" dirty="0"/>
              <a:t>这样时间复杂度是</a:t>
            </a:r>
            <a:r>
              <a:rPr lang="en-US" altLang="zh-CN" dirty="0"/>
              <a:t>O(|a|^2)</a:t>
            </a:r>
            <a:r>
              <a:rPr lang="zh-CN" altLang="en-US" dirty="0"/>
              <a:t>的，总时间复杂度</a:t>
            </a:r>
            <a:r>
              <a:rPr lang="en-US" altLang="zh-CN" dirty="0"/>
              <a:t>O(</a:t>
            </a:r>
            <a:r>
              <a:rPr lang="en-US" altLang="zh-CN" dirty="0" err="1"/>
              <a:t>nsqrtn</a:t>
            </a:r>
            <a:r>
              <a:rPr lang="en-US" altLang="zh-CN" dirty="0"/>
              <a:t>)</a:t>
            </a:r>
          </a:p>
          <a:p>
            <a:endParaRPr lang="en-US" altLang="zh-CN" dirty="0"/>
          </a:p>
          <a:p>
            <a:r>
              <a:rPr lang="zh-CN" altLang="en-US" dirty="0"/>
              <a:t>总时间复杂度</a:t>
            </a:r>
            <a:r>
              <a:rPr lang="en-US" altLang="zh-CN" dirty="0"/>
              <a:t>O(</a:t>
            </a:r>
            <a:r>
              <a:rPr lang="en-US" altLang="zh-CN" dirty="0" err="1"/>
              <a:t>nsqrtn</a:t>
            </a:r>
            <a:r>
              <a:rPr lang="en-US" altLang="zh-CN" dirty="0"/>
              <a:t>)</a:t>
            </a:r>
          </a:p>
        </p:txBody>
      </p:sp>
    </p:spTree>
    <p:extLst>
      <p:ext uri="{BB962C8B-B14F-4D97-AF65-F5344CB8AC3E}">
        <p14:creationId xmlns:p14="http://schemas.microsoft.com/office/powerpoint/2010/main" val="10592134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C6E2D-E50A-46D4-AC08-E9E8201A41F0}"/>
              </a:ext>
            </a:extLst>
          </p:cNvPr>
          <p:cNvSpPr>
            <a:spLocks noGrp="1"/>
          </p:cNvSpPr>
          <p:nvPr>
            <p:ph type="title"/>
          </p:nvPr>
        </p:nvSpPr>
        <p:spPr/>
        <p:txBody>
          <a:bodyPr/>
          <a:lstStyle/>
          <a:p>
            <a:r>
              <a:rPr lang="en-US" altLang="zh-CN" dirty="0"/>
              <a:t>CF576E Painting Edges 3300</a:t>
            </a:r>
            <a:endParaRPr lang="zh-CN" altLang="en-US" dirty="0"/>
          </a:p>
        </p:txBody>
      </p:sp>
      <p:pic>
        <p:nvPicPr>
          <p:cNvPr id="5" name="内容占位符 4">
            <a:extLst>
              <a:ext uri="{FF2B5EF4-FFF2-40B4-BE49-F238E27FC236}">
                <a16:creationId xmlns:a16="http://schemas.microsoft.com/office/drawing/2014/main" id="{29198175-4853-4D7F-8ACF-7175A276C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97786" cy="2148014"/>
          </a:xfrm>
        </p:spPr>
      </p:pic>
    </p:spTree>
    <p:extLst>
      <p:ext uri="{BB962C8B-B14F-4D97-AF65-F5344CB8AC3E}">
        <p14:creationId xmlns:p14="http://schemas.microsoft.com/office/powerpoint/2010/main" val="217751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E148-E5B2-4554-8B09-6F9AA91E1A82}"/>
              </a:ext>
            </a:extLst>
          </p:cNvPr>
          <p:cNvSpPr>
            <a:spLocks noGrp="1"/>
          </p:cNvSpPr>
          <p:nvPr>
            <p:ph type="title"/>
          </p:nvPr>
        </p:nvSpPr>
        <p:spPr/>
        <p:txBody>
          <a:bodyPr/>
          <a:lstStyle/>
          <a:p>
            <a:r>
              <a:rPr lang="en-US" altLang="zh-CN" dirty="0"/>
              <a:t>CF1446D2 Frequency Problem 3000</a:t>
            </a:r>
            <a:endParaRPr lang="zh-CN" altLang="en-US" dirty="0"/>
          </a:p>
        </p:txBody>
      </p:sp>
      <p:sp>
        <p:nvSpPr>
          <p:cNvPr id="3" name="内容占位符 2">
            <a:extLst>
              <a:ext uri="{FF2B5EF4-FFF2-40B4-BE49-F238E27FC236}">
                <a16:creationId xmlns:a16="http://schemas.microsoft.com/office/drawing/2014/main" id="{F028B191-9285-4FBC-9604-A2ED01B857E9}"/>
              </a:ext>
            </a:extLst>
          </p:cNvPr>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p>
          <a:p>
            <a:pPr algn="l"/>
            <a:r>
              <a:rPr lang="zh-CN" altLang="en-US" b="0" i="0" dirty="0">
                <a:effectLst/>
                <a:latin typeface="-apple-system"/>
              </a:rPr>
              <a:t>输出最长子段长度。</a:t>
            </a:r>
          </a:p>
          <a:p>
            <a:r>
              <a:rPr lang="zh-CN" altLang="en-US" dirty="0"/>
              <a:t>我加强一下，</a:t>
            </a:r>
            <a:r>
              <a:rPr lang="en-US" altLang="zh-CN" dirty="0"/>
              <a:t>n&lt;=5e7</a:t>
            </a:r>
            <a:endParaRPr lang="zh-CN" altLang="en-US" dirty="0"/>
          </a:p>
        </p:txBody>
      </p:sp>
    </p:spTree>
    <p:extLst>
      <p:ext uri="{BB962C8B-B14F-4D97-AF65-F5344CB8AC3E}">
        <p14:creationId xmlns:p14="http://schemas.microsoft.com/office/powerpoint/2010/main" val="39192063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CDAC-668C-42E5-A2A3-E6E0048715D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8152BED-6EBA-440C-93A0-B02BF8E11656}"/>
              </a:ext>
            </a:extLst>
          </p:cNvPr>
          <p:cNvSpPr>
            <a:spLocks noGrp="1"/>
          </p:cNvSpPr>
          <p:nvPr>
            <p:ph idx="1"/>
          </p:nvPr>
        </p:nvSpPr>
        <p:spPr/>
        <p:txBody>
          <a:bodyPr/>
          <a:lstStyle/>
          <a:p>
            <a:r>
              <a:rPr lang="zh-CN" altLang="en-US" dirty="0"/>
              <a:t>是二分图等价于不存在奇环</a:t>
            </a:r>
            <a:endParaRPr lang="en-US" altLang="zh-CN" dirty="0"/>
          </a:p>
          <a:p>
            <a:r>
              <a:rPr lang="zh-CN" altLang="en-US" dirty="0"/>
              <a:t>维护一个点集，支持插入边与维护是否存在奇环，可以使用带权并查集，维护每个点到根的距离，加边</a:t>
            </a:r>
            <a:r>
              <a:rPr lang="en-US" altLang="zh-CN" dirty="0"/>
              <a:t>(</a:t>
            </a:r>
            <a:r>
              <a:rPr lang="en-US" altLang="zh-CN" dirty="0" err="1"/>
              <a:t>x,y</a:t>
            </a:r>
            <a:r>
              <a:rPr lang="en-US" altLang="zh-CN" dirty="0"/>
              <a:t>)</a:t>
            </a:r>
            <a:r>
              <a:rPr lang="zh-CN" altLang="en-US" dirty="0"/>
              <a:t>的时候检查</a:t>
            </a:r>
            <a:r>
              <a:rPr lang="en-US" altLang="zh-CN" dirty="0" err="1"/>
              <a:t>x,y</a:t>
            </a:r>
            <a:r>
              <a:rPr lang="zh-CN" altLang="en-US" dirty="0"/>
              <a:t>到根的距离奇偶性是否相等即可</a:t>
            </a:r>
            <a:endParaRPr lang="en-US" altLang="zh-CN" dirty="0"/>
          </a:p>
          <a:p>
            <a:r>
              <a:rPr lang="zh-CN" altLang="en-US" dirty="0"/>
              <a:t>带修改可以使用对时间的线段树分治解决</a:t>
            </a:r>
            <a:endParaRPr lang="en-US" altLang="zh-CN" dirty="0"/>
          </a:p>
          <a:p>
            <a:r>
              <a:rPr lang="zh-CN" altLang="en-US" dirty="0"/>
              <a:t>注意到每次修改作用范围时间最开始只能确定可能为</a:t>
            </a:r>
            <a:r>
              <a:rPr lang="en-US" altLang="zh-CN" dirty="0"/>
              <a:t>[</a:t>
            </a:r>
            <a:r>
              <a:rPr lang="en-US" altLang="zh-CN" dirty="0" err="1"/>
              <a:t>l,r</a:t>
            </a:r>
            <a:r>
              <a:rPr lang="en-US" altLang="zh-CN" dirty="0"/>
              <a:t>]</a:t>
            </a:r>
            <a:r>
              <a:rPr lang="zh-CN" altLang="en-US" dirty="0"/>
              <a:t>（</a:t>
            </a:r>
            <a:r>
              <a:rPr lang="en-US" altLang="zh-CN" dirty="0"/>
              <a:t>r</a:t>
            </a:r>
            <a:r>
              <a:rPr lang="zh-CN" altLang="en-US" dirty="0"/>
              <a:t>为下次修改的时间），也可能这次修改没有进行</a:t>
            </a:r>
            <a:endParaRPr lang="en-US" altLang="zh-CN" dirty="0"/>
          </a:p>
        </p:txBody>
      </p:sp>
    </p:spTree>
    <p:extLst>
      <p:ext uri="{BB962C8B-B14F-4D97-AF65-F5344CB8AC3E}">
        <p14:creationId xmlns:p14="http://schemas.microsoft.com/office/powerpoint/2010/main" val="161148804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D96C8-B8FD-493B-B947-2C720EBA64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A0D9DE2-530C-40C1-8C85-4F82BE32F3DC}"/>
              </a:ext>
            </a:extLst>
          </p:cNvPr>
          <p:cNvSpPr>
            <a:spLocks noGrp="1"/>
          </p:cNvSpPr>
          <p:nvPr>
            <p:ph idx="1"/>
          </p:nvPr>
        </p:nvSpPr>
        <p:spPr/>
        <p:txBody>
          <a:bodyPr/>
          <a:lstStyle/>
          <a:p>
            <a:r>
              <a:rPr lang="zh-CN" altLang="en-US" dirty="0"/>
              <a:t>当递归到</a:t>
            </a:r>
            <a:r>
              <a:rPr lang="en-US" altLang="zh-CN" dirty="0"/>
              <a:t>l</a:t>
            </a:r>
            <a:r>
              <a:rPr lang="zh-CN" altLang="en-US" dirty="0"/>
              <a:t>的叶子时判断修改是否进行</a:t>
            </a:r>
            <a:endParaRPr lang="en-US" altLang="zh-CN" dirty="0"/>
          </a:p>
          <a:p>
            <a:r>
              <a:rPr lang="zh-CN" altLang="en-US" dirty="0"/>
              <a:t>若进行，则在线段树区间</a:t>
            </a:r>
            <a:r>
              <a:rPr lang="en-US" altLang="zh-CN" dirty="0"/>
              <a:t>[</a:t>
            </a:r>
            <a:r>
              <a:rPr lang="en-US" altLang="zh-CN" dirty="0" err="1"/>
              <a:t>l,r</a:t>
            </a:r>
            <a:r>
              <a:rPr lang="en-US" altLang="zh-CN" dirty="0"/>
              <a:t>]</a:t>
            </a:r>
            <a:r>
              <a:rPr lang="zh-CN" altLang="en-US" dirty="0"/>
              <a:t>插入这次修改中的插入</a:t>
            </a:r>
            <a:endParaRPr lang="en-US" altLang="zh-CN" dirty="0"/>
          </a:p>
          <a:p>
            <a:r>
              <a:rPr lang="zh-CN" altLang="en-US" dirty="0"/>
              <a:t>同时，这次修改中删除的边</a:t>
            </a:r>
            <a:r>
              <a:rPr lang="en-US" altLang="zh-CN" dirty="0"/>
              <a:t>e</a:t>
            </a:r>
            <a:r>
              <a:rPr lang="zh-CN" altLang="en-US" dirty="0"/>
              <a:t>，打一个</a:t>
            </a:r>
            <a:r>
              <a:rPr lang="en-US" altLang="zh-CN" dirty="0"/>
              <a:t>[</a:t>
            </a:r>
            <a:r>
              <a:rPr lang="en-US" altLang="zh-CN" dirty="0" err="1"/>
              <a:t>l,r</a:t>
            </a:r>
            <a:r>
              <a:rPr lang="en-US" altLang="zh-CN" dirty="0"/>
              <a:t>’]</a:t>
            </a:r>
            <a:r>
              <a:rPr lang="zh-CN" altLang="en-US" dirty="0"/>
              <a:t>删除</a:t>
            </a:r>
            <a:r>
              <a:rPr lang="en-US" altLang="zh-CN" dirty="0"/>
              <a:t>e</a:t>
            </a:r>
            <a:r>
              <a:rPr lang="zh-CN" altLang="en-US" dirty="0"/>
              <a:t>的标记，当一个节点同时有插入和删除某条边的操作时将其视为不存在</a:t>
            </a:r>
          </a:p>
          <a:p>
            <a:r>
              <a:rPr lang="zh-CN" altLang="en-US" dirty="0"/>
              <a:t>我认为时间复杂度和</a:t>
            </a:r>
            <a:r>
              <a:rPr lang="en-US" altLang="zh-CN" dirty="0"/>
              <a:t>k</a:t>
            </a:r>
            <a:r>
              <a:rPr lang="zh-CN" altLang="en-US" dirty="0"/>
              <a:t>无关</a:t>
            </a:r>
            <a:endParaRPr lang="en-US" altLang="zh-CN" dirty="0"/>
          </a:p>
          <a:p>
            <a:endParaRPr lang="en-US" altLang="zh-CN" dirty="0"/>
          </a:p>
          <a:p>
            <a:r>
              <a:rPr lang="zh-CN" altLang="en-US" dirty="0"/>
              <a:t>总时间复杂度</a:t>
            </a:r>
            <a:r>
              <a:rPr lang="en-US" altLang="zh-CN" dirty="0"/>
              <a:t>O(</a:t>
            </a:r>
            <a:r>
              <a:rPr lang="en-US" altLang="zh-CN" dirty="0" err="1"/>
              <a:t>qlogmin</a:t>
            </a:r>
            <a:r>
              <a:rPr lang="en-US" altLang="zh-CN" dirty="0"/>
              <a:t>(</a:t>
            </a:r>
            <a:r>
              <a:rPr lang="en-US" altLang="zh-CN" dirty="0" err="1"/>
              <a:t>n,m</a:t>
            </a:r>
            <a:r>
              <a:rPr lang="en-US" altLang="zh-CN" dirty="0"/>
              <a:t>)</a:t>
            </a:r>
            <a:r>
              <a:rPr lang="en-US" altLang="zh-CN" dirty="0" err="1"/>
              <a:t>logq</a:t>
            </a:r>
            <a:r>
              <a:rPr lang="en-US" altLang="zh-CN" dirty="0"/>
              <a:t>)</a:t>
            </a:r>
            <a:endParaRPr lang="zh-CN" altLang="en-US" dirty="0"/>
          </a:p>
        </p:txBody>
      </p:sp>
    </p:spTree>
    <p:extLst>
      <p:ext uri="{BB962C8B-B14F-4D97-AF65-F5344CB8AC3E}">
        <p14:creationId xmlns:p14="http://schemas.microsoft.com/office/powerpoint/2010/main" val="4149562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A60DD-8853-4415-B8A4-94E4F1BEA489}"/>
              </a:ext>
            </a:extLst>
          </p:cNvPr>
          <p:cNvSpPr>
            <a:spLocks noGrp="1"/>
          </p:cNvSpPr>
          <p:nvPr>
            <p:ph type="title"/>
          </p:nvPr>
        </p:nvSpPr>
        <p:spPr/>
        <p:txBody>
          <a:bodyPr/>
          <a:lstStyle/>
          <a:p>
            <a:r>
              <a:rPr lang="en-US" altLang="zh-CN" dirty="0"/>
              <a:t>CF639F Bear and Chemistry 3300</a:t>
            </a:r>
            <a:endParaRPr lang="zh-CN" altLang="en-US" dirty="0"/>
          </a:p>
        </p:txBody>
      </p:sp>
      <p:pic>
        <p:nvPicPr>
          <p:cNvPr id="5" name="内容占位符 4">
            <a:extLst>
              <a:ext uri="{FF2B5EF4-FFF2-40B4-BE49-F238E27FC236}">
                <a16:creationId xmlns:a16="http://schemas.microsoft.com/office/drawing/2014/main" id="{EA65362F-DF7B-49FB-BE18-EE29C0213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417192" cy="1497129"/>
          </a:xfrm>
        </p:spPr>
      </p:pic>
    </p:spTree>
    <p:extLst>
      <p:ext uri="{BB962C8B-B14F-4D97-AF65-F5344CB8AC3E}">
        <p14:creationId xmlns:p14="http://schemas.microsoft.com/office/powerpoint/2010/main" val="222109251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F4054-1BBF-409D-9679-5EDED0B529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E110DA6-5DA2-4588-A23A-E8D30568EC57}"/>
              </a:ext>
            </a:extLst>
          </p:cNvPr>
          <p:cNvSpPr>
            <a:spLocks noGrp="1"/>
          </p:cNvSpPr>
          <p:nvPr>
            <p:ph idx="1"/>
          </p:nvPr>
        </p:nvSpPr>
        <p:spPr/>
        <p:txBody>
          <a:bodyPr/>
          <a:lstStyle/>
          <a:p>
            <a:r>
              <a:rPr lang="zh-CN" altLang="en-US" dirty="0"/>
              <a:t>问题即每次给出多条边，问</a:t>
            </a:r>
            <a:r>
              <a:rPr lang="en-US" altLang="zh-CN" dirty="0"/>
              <a:t>x</a:t>
            </a:r>
            <a:r>
              <a:rPr lang="zh-CN" altLang="en-US" dirty="0"/>
              <a:t>和</a:t>
            </a:r>
            <a:r>
              <a:rPr lang="en-US" altLang="zh-CN" dirty="0"/>
              <a:t>y</a:t>
            </a:r>
            <a:r>
              <a:rPr lang="zh-CN" altLang="en-US" dirty="0"/>
              <a:t>是否在一个边双连通分量中</a:t>
            </a:r>
            <a:endParaRPr lang="en-US" altLang="zh-CN" dirty="0"/>
          </a:p>
          <a:p>
            <a:r>
              <a:rPr lang="zh-CN" altLang="en-US" dirty="0"/>
              <a:t>先把原图中的极大边双连通分量缩成一个点，原图即变为一个森林</a:t>
            </a:r>
            <a:endParaRPr lang="en-US" altLang="zh-CN" dirty="0"/>
          </a:p>
          <a:p>
            <a:r>
              <a:rPr lang="zh-CN" altLang="en-US" dirty="0"/>
              <a:t>每次查询可以在这个森林上建立类似虚树的结构，然后跑一遍</a:t>
            </a:r>
            <a:r>
              <a:rPr lang="en-US" altLang="zh-CN" dirty="0" err="1"/>
              <a:t>tarjan</a:t>
            </a:r>
            <a:endParaRPr lang="en-US" altLang="zh-CN" dirty="0"/>
          </a:p>
          <a:p>
            <a:r>
              <a:rPr lang="zh-CN" altLang="en-US" dirty="0"/>
              <a:t>这里可以先随便规定一下森林中多棵树的顺序，然后就比较好做了</a:t>
            </a:r>
            <a:endParaRPr lang="en-US" altLang="zh-CN" dirty="0"/>
          </a:p>
          <a:p>
            <a:endParaRPr lang="en-US" altLang="zh-CN" dirty="0"/>
          </a:p>
          <a:p>
            <a:r>
              <a:rPr lang="zh-CN" altLang="en-US" dirty="0"/>
              <a:t>总时间复杂度</a:t>
            </a:r>
            <a:r>
              <a:rPr lang="en-US" altLang="zh-CN" dirty="0"/>
              <a:t>O(</a:t>
            </a:r>
            <a:r>
              <a:rPr lang="en-US" altLang="zh-CN" dirty="0" err="1"/>
              <a:t>n+m+q</a:t>
            </a:r>
            <a:r>
              <a:rPr lang="en-US" altLang="zh-CN" dirty="0"/>
              <a:t>)</a:t>
            </a:r>
            <a:endParaRPr lang="zh-CN" altLang="en-US" dirty="0"/>
          </a:p>
        </p:txBody>
      </p:sp>
    </p:spTree>
    <p:extLst>
      <p:ext uri="{BB962C8B-B14F-4D97-AF65-F5344CB8AC3E}">
        <p14:creationId xmlns:p14="http://schemas.microsoft.com/office/powerpoint/2010/main" val="31219859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7490D-56B4-4F6A-ACC3-A5263C0A6EAC}"/>
              </a:ext>
            </a:extLst>
          </p:cNvPr>
          <p:cNvSpPr>
            <a:spLocks noGrp="1"/>
          </p:cNvSpPr>
          <p:nvPr>
            <p:ph type="title"/>
          </p:nvPr>
        </p:nvSpPr>
        <p:spPr/>
        <p:txBody>
          <a:bodyPr/>
          <a:lstStyle/>
          <a:p>
            <a:r>
              <a:rPr lang="en-US" altLang="zh-CN" dirty="0"/>
              <a:t>CF1270H Number of Components 3300</a:t>
            </a:r>
            <a:endParaRPr lang="zh-CN" altLang="en-US" dirty="0"/>
          </a:p>
        </p:txBody>
      </p:sp>
      <p:sp>
        <p:nvSpPr>
          <p:cNvPr id="4" name="内容占位符 3">
            <a:extLst>
              <a:ext uri="{FF2B5EF4-FFF2-40B4-BE49-F238E27FC236}">
                <a16:creationId xmlns:a16="http://schemas.microsoft.com/office/drawing/2014/main" id="{6E16D283-97D0-4F94-BA12-49AC61453DAE}"/>
              </a:ext>
            </a:extLst>
          </p:cNvPr>
          <p:cNvSpPr>
            <a:spLocks noGrp="1"/>
          </p:cNvSpPr>
          <p:nvPr>
            <p:ph idx="1"/>
          </p:nvPr>
        </p:nvSpPr>
        <p:spPr/>
        <p:txBody>
          <a:bodyPr/>
          <a:lstStyle/>
          <a:p>
            <a:endParaRPr lang="en-US" altLang="zh-CN" dirty="0"/>
          </a:p>
          <a:p>
            <a:endParaRPr lang="en-US" altLang="zh-CN" dirty="0"/>
          </a:p>
          <a:p>
            <a:endParaRPr lang="en-US" altLang="zh-CN" dirty="0"/>
          </a:p>
          <a:p>
            <a:r>
              <a:rPr lang="zh-CN" altLang="en-US" dirty="0"/>
              <a:t>连边是无向边</a:t>
            </a:r>
          </a:p>
        </p:txBody>
      </p:sp>
      <p:pic>
        <p:nvPicPr>
          <p:cNvPr id="6" name="内容占位符 4">
            <a:extLst>
              <a:ext uri="{FF2B5EF4-FFF2-40B4-BE49-F238E27FC236}">
                <a16:creationId xmlns:a16="http://schemas.microsoft.com/office/drawing/2014/main" id="{56A9A95F-07F9-4145-A0DF-0C787CC23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919603" cy="1738312"/>
          </a:xfrm>
          <a:prstGeom prst="rect">
            <a:avLst/>
          </a:prstGeom>
        </p:spPr>
      </p:pic>
    </p:spTree>
    <p:extLst>
      <p:ext uri="{BB962C8B-B14F-4D97-AF65-F5344CB8AC3E}">
        <p14:creationId xmlns:p14="http://schemas.microsoft.com/office/powerpoint/2010/main" val="28070066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FA532-DABB-42F0-8EAD-D5D7A75B3D2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32A8D0B-1D04-4A24-B1C7-975B2FA6481B}"/>
              </a:ext>
            </a:extLst>
          </p:cNvPr>
          <p:cNvSpPr>
            <a:spLocks noGrp="1"/>
          </p:cNvSpPr>
          <p:nvPr>
            <p:ph idx="1"/>
          </p:nvPr>
        </p:nvSpPr>
        <p:spPr/>
        <p:txBody>
          <a:bodyPr/>
          <a:lstStyle/>
          <a:p>
            <a:r>
              <a:rPr lang="zh-CN" altLang="en-US" dirty="0"/>
              <a:t>（这个我感觉挺难的不会做）</a:t>
            </a:r>
            <a:endParaRPr lang="en-US" altLang="zh-CN" dirty="0"/>
          </a:p>
          <a:p>
            <a:r>
              <a:rPr lang="zh-CN" altLang="en-US" dirty="0"/>
              <a:t>首先有一个性质，每个连通块在序列上都是一段连续的区间</a:t>
            </a:r>
            <a:endParaRPr lang="en-US" altLang="zh-CN" dirty="0"/>
          </a:p>
          <a:p>
            <a:r>
              <a:rPr lang="zh-CN" altLang="en-US" dirty="0"/>
              <a:t>序列上三个连续的位置</a:t>
            </a:r>
            <a:r>
              <a:rPr lang="en-US" altLang="zh-CN" dirty="0" err="1"/>
              <a:t>i</a:t>
            </a:r>
            <a:r>
              <a:rPr lang="en-US" altLang="zh-CN" dirty="0"/>
              <a:t>&lt;j&lt;k</a:t>
            </a:r>
          </a:p>
          <a:p>
            <a:r>
              <a:rPr lang="zh-CN" altLang="en-US" dirty="0"/>
              <a:t>若</a:t>
            </a:r>
            <a:r>
              <a:rPr lang="en-US" altLang="zh-CN" dirty="0" err="1"/>
              <a:t>i</a:t>
            </a:r>
            <a:r>
              <a:rPr lang="zh-CN" altLang="en-US" dirty="0"/>
              <a:t>与</a:t>
            </a:r>
            <a:r>
              <a:rPr lang="en-US" altLang="zh-CN" dirty="0"/>
              <a:t>k</a:t>
            </a:r>
            <a:r>
              <a:rPr lang="zh-CN" altLang="en-US" dirty="0"/>
              <a:t>连通，</a:t>
            </a:r>
            <a:r>
              <a:rPr lang="en-US" altLang="zh-CN" dirty="0"/>
              <a:t>j</a:t>
            </a:r>
            <a:r>
              <a:rPr lang="zh-CN" altLang="en-US" dirty="0"/>
              <a:t>不与</a:t>
            </a:r>
            <a:r>
              <a:rPr lang="en-US" altLang="zh-CN" dirty="0" err="1"/>
              <a:t>i,k</a:t>
            </a:r>
            <a:r>
              <a:rPr lang="zh-CN" altLang="en-US" dirty="0"/>
              <a:t>连通，则</a:t>
            </a:r>
            <a:r>
              <a:rPr lang="en-US" altLang="zh-CN" dirty="0"/>
              <a:t>a[</a:t>
            </a:r>
            <a:r>
              <a:rPr lang="en-US" altLang="zh-CN" dirty="0" err="1"/>
              <a:t>i</a:t>
            </a:r>
            <a:r>
              <a:rPr lang="en-US" altLang="zh-CN" dirty="0"/>
              <a:t>]&gt;a[j]&gt;a[k]</a:t>
            </a:r>
          </a:p>
          <a:p>
            <a:r>
              <a:rPr lang="zh-CN" altLang="en-US" dirty="0"/>
              <a:t>一定可以找到一个依次连通的节点序列</a:t>
            </a:r>
            <a:r>
              <a:rPr lang="en-US" altLang="zh-CN" dirty="0"/>
              <a:t>i1,i2,…ix,k1,k2,…</a:t>
            </a:r>
            <a:r>
              <a:rPr lang="en-US" altLang="zh-CN" dirty="0" err="1"/>
              <a:t>ky</a:t>
            </a:r>
            <a:r>
              <a:rPr lang="zh-CN" altLang="en-US" dirty="0"/>
              <a:t>，满足</a:t>
            </a:r>
            <a:r>
              <a:rPr lang="en-US" altLang="zh-CN" dirty="0"/>
              <a:t>i1</a:t>
            </a:r>
            <a:r>
              <a:rPr lang="zh-CN" altLang="en-US" dirty="0"/>
              <a:t>与</a:t>
            </a:r>
            <a:r>
              <a:rPr lang="en-US" altLang="zh-CN" dirty="0" err="1"/>
              <a:t>i</a:t>
            </a:r>
            <a:r>
              <a:rPr lang="zh-CN" altLang="en-US" dirty="0"/>
              <a:t>连通，</a:t>
            </a:r>
            <a:r>
              <a:rPr lang="en-US" altLang="zh-CN" dirty="0" err="1"/>
              <a:t>ky</a:t>
            </a:r>
            <a:r>
              <a:rPr lang="zh-CN" altLang="en-US" dirty="0"/>
              <a:t>与</a:t>
            </a:r>
            <a:r>
              <a:rPr lang="en-US" altLang="zh-CN" dirty="0"/>
              <a:t>k</a:t>
            </a:r>
            <a:r>
              <a:rPr lang="zh-CN" altLang="en-US" dirty="0"/>
              <a:t>连通</a:t>
            </a:r>
            <a:endParaRPr lang="en-US" altLang="zh-CN" dirty="0"/>
          </a:p>
        </p:txBody>
      </p:sp>
    </p:spTree>
    <p:extLst>
      <p:ext uri="{BB962C8B-B14F-4D97-AF65-F5344CB8AC3E}">
        <p14:creationId xmlns:p14="http://schemas.microsoft.com/office/powerpoint/2010/main" val="6607302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98A1A-8F24-4F25-B20B-6FA50B75471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539BD11-C4C7-4E5C-B909-0477727E9EF4}"/>
              </a:ext>
            </a:extLst>
          </p:cNvPr>
          <p:cNvSpPr>
            <a:spLocks noGrp="1"/>
          </p:cNvSpPr>
          <p:nvPr>
            <p:ph idx="1"/>
          </p:nvPr>
        </p:nvSpPr>
        <p:spPr/>
        <p:txBody>
          <a:bodyPr/>
          <a:lstStyle/>
          <a:p>
            <a:r>
              <a:rPr lang="en-US" altLang="zh-CN" dirty="0"/>
              <a:t>a[i1]&lt;a[i2]&lt;…&lt;a[ix]&lt;a[k1]&lt;a[k2]&lt;…&lt;a[</a:t>
            </a:r>
            <a:r>
              <a:rPr lang="en-US" altLang="zh-CN" dirty="0" err="1"/>
              <a:t>ky</a:t>
            </a:r>
            <a:r>
              <a:rPr lang="en-US" altLang="zh-CN" dirty="0"/>
              <a:t>]</a:t>
            </a:r>
          </a:p>
          <a:p>
            <a:r>
              <a:rPr lang="en-US" altLang="zh-CN" dirty="0"/>
              <a:t>i1&lt;i2&lt;…&lt;ix&lt;k1&lt;k2&lt;…&lt;</a:t>
            </a:r>
            <a:r>
              <a:rPr lang="en-US" altLang="zh-CN" dirty="0" err="1"/>
              <a:t>ky</a:t>
            </a:r>
            <a:endParaRPr lang="en-US" altLang="zh-CN" dirty="0"/>
          </a:p>
          <a:p>
            <a:r>
              <a:rPr lang="zh-CN" altLang="en-US" dirty="0"/>
              <a:t>因为</a:t>
            </a:r>
            <a:r>
              <a:rPr lang="en-US" altLang="zh-CN" dirty="0"/>
              <a:t>a[</a:t>
            </a:r>
            <a:r>
              <a:rPr lang="en-US" altLang="zh-CN" dirty="0" err="1"/>
              <a:t>i</a:t>
            </a:r>
            <a:r>
              <a:rPr lang="en-US" altLang="zh-CN" dirty="0"/>
              <a:t>]&gt;a[j]&gt;a[k]</a:t>
            </a:r>
            <a:r>
              <a:rPr lang="zh-CN" altLang="en-US" dirty="0"/>
              <a:t>，</a:t>
            </a:r>
            <a:r>
              <a:rPr lang="en-US" altLang="zh-CN" dirty="0"/>
              <a:t>i+1=j</a:t>
            </a:r>
            <a:r>
              <a:rPr lang="zh-CN" altLang="en-US" dirty="0"/>
              <a:t>，</a:t>
            </a:r>
            <a:r>
              <a:rPr lang="en-US" altLang="zh-CN" dirty="0"/>
              <a:t>j+1=k</a:t>
            </a:r>
            <a:r>
              <a:rPr lang="zh-CN" altLang="en-US" dirty="0"/>
              <a:t>，</a:t>
            </a:r>
            <a:r>
              <a:rPr lang="en-US" altLang="zh-CN" dirty="0" err="1"/>
              <a:t>i</a:t>
            </a:r>
            <a:r>
              <a:rPr lang="zh-CN" altLang="en-US" dirty="0"/>
              <a:t>与</a:t>
            </a:r>
            <a:r>
              <a:rPr lang="en-US" altLang="zh-CN" dirty="0"/>
              <a:t>i’</a:t>
            </a:r>
            <a:r>
              <a:rPr lang="zh-CN" altLang="en-US" dirty="0"/>
              <a:t>连通，</a:t>
            </a:r>
            <a:r>
              <a:rPr lang="en-US" altLang="zh-CN" dirty="0"/>
              <a:t>k</a:t>
            </a:r>
            <a:r>
              <a:rPr lang="zh-CN" altLang="en-US" dirty="0"/>
              <a:t>与</a:t>
            </a:r>
            <a:r>
              <a:rPr lang="en-US" altLang="zh-CN" dirty="0"/>
              <a:t>k’</a:t>
            </a:r>
            <a:r>
              <a:rPr lang="zh-CN" altLang="en-US" dirty="0"/>
              <a:t>连通</a:t>
            </a:r>
            <a:endParaRPr lang="en-US" altLang="zh-CN" dirty="0"/>
          </a:p>
          <a:p>
            <a:r>
              <a:rPr lang="zh-CN" altLang="en-US" dirty="0"/>
              <a:t>所以</a:t>
            </a:r>
            <a:r>
              <a:rPr lang="en-US" altLang="zh-CN" dirty="0"/>
              <a:t>i1&lt;i2&lt;…&lt;ix&lt;</a:t>
            </a:r>
            <a:r>
              <a:rPr lang="en-US" altLang="zh-CN" dirty="0" err="1"/>
              <a:t>i</a:t>
            </a:r>
            <a:r>
              <a:rPr lang="zh-CN" altLang="en-US" dirty="0"/>
              <a:t>且</a:t>
            </a:r>
            <a:r>
              <a:rPr lang="en-US" altLang="zh-CN" dirty="0"/>
              <a:t>k1&lt;k2&lt;…&lt;</a:t>
            </a:r>
            <a:r>
              <a:rPr lang="en-US" altLang="zh-CN" dirty="0" err="1"/>
              <a:t>ky</a:t>
            </a:r>
            <a:r>
              <a:rPr lang="en-US" altLang="zh-CN" dirty="0"/>
              <a:t>&lt;k</a:t>
            </a:r>
            <a:r>
              <a:rPr lang="zh-CN" altLang="en-US" dirty="0"/>
              <a:t>且</a:t>
            </a:r>
            <a:r>
              <a:rPr lang="en-US" altLang="zh-CN" dirty="0"/>
              <a:t>a[ix]&lt;a[k1]&lt;a[k]</a:t>
            </a:r>
          </a:p>
          <a:p>
            <a:r>
              <a:rPr lang="zh-CN" altLang="en-US" dirty="0"/>
              <a:t>而</a:t>
            </a:r>
            <a:r>
              <a:rPr lang="en-US" altLang="zh-CN" dirty="0"/>
              <a:t>ix&lt;j</a:t>
            </a:r>
            <a:r>
              <a:rPr lang="zh-CN" altLang="en-US" dirty="0"/>
              <a:t>，</a:t>
            </a:r>
            <a:r>
              <a:rPr lang="en-US" altLang="zh-CN" dirty="0"/>
              <a:t>a[j]&gt;a[k]</a:t>
            </a:r>
            <a:r>
              <a:rPr lang="zh-CN" altLang="en-US" dirty="0"/>
              <a:t>，故</a:t>
            </a:r>
            <a:r>
              <a:rPr lang="en-US" altLang="zh-CN" dirty="0"/>
              <a:t>a[ix]&lt;a[k]&lt;a[j]</a:t>
            </a:r>
            <a:r>
              <a:rPr lang="zh-CN" altLang="en-US" dirty="0"/>
              <a:t>，矛盾</a:t>
            </a:r>
            <a:endParaRPr lang="en-US" altLang="zh-CN" dirty="0"/>
          </a:p>
          <a:p>
            <a:r>
              <a:rPr lang="zh-CN" altLang="en-US" dirty="0"/>
              <a:t>故</a:t>
            </a:r>
            <a:r>
              <a:rPr lang="en-US" altLang="zh-CN" dirty="0" err="1"/>
              <a:t>i,j,k</a:t>
            </a:r>
            <a:r>
              <a:rPr lang="zh-CN" altLang="en-US" dirty="0"/>
              <a:t>一定连通</a:t>
            </a:r>
            <a:endParaRPr lang="en-US" altLang="zh-CN" dirty="0"/>
          </a:p>
          <a:p>
            <a:r>
              <a:rPr lang="zh-CN" altLang="en-US" dirty="0"/>
              <a:t>故所有极大连通块一定是序列上的一个连续区间</a:t>
            </a:r>
            <a:endParaRPr lang="en-US" altLang="zh-CN" dirty="0"/>
          </a:p>
        </p:txBody>
      </p:sp>
    </p:spTree>
    <p:extLst>
      <p:ext uri="{BB962C8B-B14F-4D97-AF65-F5344CB8AC3E}">
        <p14:creationId xmlns:p14="http://schemas.microsoft.com/office/powerpoint/2010/main" val="221746969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8ABC3-59BC-47AF-BA61-3CF405F4BFF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DBD6A0-D192-4163-8F12-6CE91CD7E574}"/>
              </a:ext>
            </a:extLst>
          </p:cNvPr>
          <p:cNvSpPr>
            <a:spLocks noGrp="1"/>
          </p:cNvSpPr>
          <p:nvPr>
            <p:ph idx="1"/>
          </p:nvPr>
        </p:nvSpPr>
        <p:spPr/>
        <p:txBody>
          <a:bodyPr/>
          <a:lstStyle/>
          <a:p>
            <a:r>
              <a:rPr lang="zh-CN" altLang="en-US" dirty="0"/>
              <a:t>考虑一个分界点</a:t>
            </a:r>
            <a:r>
              <a:rPr lang="en-US" altLang="zh-CN" dirty="0"/>
              <a:t>(p,p+1)</a:t>
            </a:r>
            <a:r>
              <a:rPr lang="zh-CN" altLang="en-US" dirty="0"/>
              <a:t>的情况，一定是</a:t>
            </a:r>
            <a:r>
              <a:rPr lang="en-US" altLang="zh-CN" dirty="0"/>
              <a:t>[p+1,n]</a:t>
            </a:r>
            <a:r>
              <a:rPr lang="zh-CN" altLang="en-US" dirty="0"/>
              <a:t>比左边的都小，</a:t>
            </a:r>
            <a:r>
              <a:rPr lang="en-US" altLang="zh-CN" dirty="0"/>
              <a:t>[1,p]</a:t>
            </a:r>
            <a:r>
              <a:rPr lang="zh-CN" altLang="en-US" dirty="0"/>
              <a:t>比右边的都大</a:t>
            </a:r>
            <a:endParaRPr lang="en-US" altLang="zh-CN" dirty="0"/>
          </a:p>
          <a:p>
            <a:r>
              <a:rPr lang="zh-CN" altLang="en-US" dirty="0"/>
              <a:t>问题变为给定一个排列，支持单点修改，维护有多少</a:t>
            </a:r>
            <a:r>
              <a:rPr lang="en-US" altLang="zh-CN" dirty="0"/>
              <a:t>p</a:t>
            </a:r>
            <a:r>
              <a:rPr lang="zh-CN" altLang="en-US" dirty="0"/>
              <a:t>满足：</a:t>
            </a:r>
            <a:endParaRPr lang="en-US" altLang="zh-CN" dirty="0"/>
          </a:p>
          <a:p>
            <a:r>
              <a:rPr lang="en-US" altLang="zh-CN" dirty="0"/>
              <a:t>min[1…p]&gt;max[p+1,n]</a:t>
            </a:r>
          </a:p>
          <a:p>
            <a:r>
              <a:rPr lang="zh-CN" altLang="en-US" dirty="0"/>
              <a:t>对每个值</a:t>
            </a:r>
            <a:r>
              <a:rPr lang="en-US" altLang="zh-CN" dirty="0"/>
              <a:t>t</a:t>
            </a:r>
            <a:r>
              <a:rPr lang="zh-CN" altLang="en-US" dirty="0"/>
              <a:t>，设序列中</a:t>
            </a:r>
            <a:r>
              <a:rPr lang="en-US" altLang="zh-CN" dirty="0"/>
              <a:t>&gt;t</a:t>
            </a:r>
            <a:r>
              <a:rPr lang="zh-CN" altLang="en-US" dirty="0"/>
              <a:t>的位置为</a:t>
            </a:r>
            <a:r>
              <a:rPr lang="en-US" altLang="zh-CN" dirty="0"/>
              <a:t>1</a:t>
            </a:r>
            <a:r>
              <a:rPr lang="zh-CN" altLang="en-US" dirty="0"/>
              <a:t>，</a:t>
            </a:r>
            <a:r>
              <a:rPr lang="en-US" altLang="zh-CN" dirty="0"/>
              <a:t>&lt;t</a:t>
            </a:r>
            <a:r>
              <a:rPr lang="zh-CN" altLang="en-US" dirty="0"/>
              <a:t>的位置为</a:t>
            </a:r>
            <a:r>
              <a:rPr lang="en-US" altLang="zh-CN" dirty="0"/>
              <a:t>0</a:t>
            </a:r>
          </a:p>
          <a:p>
            <a:r>
              <a:rPr lang="zh-CN" altLang="en-US" dirty="0"/>
              <a:t>则若相邻的</a:t>
            </a:r>
            <a:r>
              <a:rPr lang="en-US" altLang="zh-CN" dirty="0"/>
              <a:t>”10”</a:t>
            </a:r>
            <a:r>
              <a:rPr lang="zh-CN" altLang="en-US" dirty="0"/>
              <a:t>子段个数为</a:t>
            </a:r>
            <a:r>
              <a:rPr lang="en-US" altLang="zh-CN" dirty="0"/>
              <a:t>1</a:t>
            </a:r>
            <a:r>
              <a:rPr lang="zh-CN" altLang="en-US" dirty="0"/>
              <a:t>，则</a:t>
            </a:r>
            <a:r>
              <a:rPr lang="en-US" altLang="zh-CN" dirty="0"/>
              <a:t>a[p]=t</a:t>
            </a:r>
            <a:r>
              <a:rPr lang="zh-CN" altLang="en-US" dirty="0"/>
              <a:t>的</a:t>
            </a:r>
            <a:r>
              <a:rPr lang="en-US" altLang="zh-CN" dirty="0"/>
              <a:t>p</a:t>
            </a:r>
            <a:r>
              <a:rPr lang="zh-CN" altLang="en-US" dirty="0"/>
              <a:t>是一个分界点</a:t>
            </a:r>
            <a:endParaRPr lang="en-US" altLang="zh-CN" dirty="0"/>
          </a:p>
          <a:p>
            <a:r>
              <a:rPr lang="zh-CN" altLang="en-US" dirty="0"/>
              <a:t>注意到特判全局</a:t>
            </a:r>
            <a:r>
              <a:rPr lang="en-US" altLang="zh-CN" dirty="0"/>
              <a:t>min</a:t>
            </a:r>
            <a:r>
              <a:rPr lang="zh-CN" altLang="en-US" dirty="0"/>
              <a:t>和</a:t>
            </a:r>
            <a:r>
              <a:rPr lang="en-US" altLang="zh-CN" dirty="0"/>
              <a:t>max</a:t>
            </a:r>
            <a:r>
              <a:rPr lang="zh-CN" altLang="en-US" dirty="0"/>
              <a:t>后这个相邻的</a:t>
            </a:r>
            <a:r>
              <a:rPr lang="en-US" altLang="zh-CN" dirty="0"/>
              <a:t>”10”</a:t>
            </a:r>
            <a:r>
              <a:rPr lang="zh-CN" altLang="en-US" dirty="0"/>
              <a:t>子段个数永远</a:t>
            </a:r>
            <a:r>
              <a:rPr lang="en-US" altLang="zh-CN" dirty="0"/>
              <a:t>&gt;=1</a:t>
            </a:r>
          </a:p>
        </p:txBody>
      </p:sp>
    </p:spTree>
    <p:extLst>
      <p:ext uri="{BB962C8B-B14F-4D97-AF65-F5344CB8AC3E}">
        <p14:creationId xmlns:p14="http://schemas.microsoft.com/office/powerpoint/2010/main" val="19055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C182-E2B0-4A7B-A601-398895A43FC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2D692F-C6B2-47F5-AC8E-14477C024162}"/>
              </a:ext>
            </a:extLst>
          </p:cNvPr>
          <p:cNvSpPr>
            <a:spLocks noGrp="1"/>
          </p:cNvSpPr>
          <p:nvPr>
            <p:ph idx="1"/>
          </p:nvPr>
        </p:nvSpPr>
        <p:spPr/>
        <p:txBody>
          <a:bodyPr/>
          <a:lstStyle/>
          <a:p>
            <a:r>
              <a:rPr lang="zh-CN" altLang="en-US" dirty="0"/>
              <a:t>对每个</a:t>
            </a:r>
            <a:r>
              <a:rPr lang="en-US" altLang="zh-CN" dirty="0"/>
              <a:t>t</a:t>
            </a:r>
            <a:r>
              <a:rPr lang="zh-CN" altLang="en-US" dirty="0"/>
              <a:t>预处理出这样的</a:t>
            </a:r>
            <a:r>
              <a:rPr lang="en-US" altLang="zh-CN" dirty="0"/>
              <a:t>”10”</a:t>
            </a:r>
            <a:r>
              <a:rPr lang="zh-CN" altLang="en-US" dirty="0"/>
              <a:t>子段个数，之后使用线段树维护每个</a:t>
            </a:r>
            <a:r>
              <a:rPr lang="en-US" altLang="zh-CN" dirty="0"/>
              <a:t>t</a:t>
            </a:r>
            <a:r>
              <a:rPr lang="zh-CN" altLang="en-US" dirty="0"/>
              <a:t>的答案（线段树维护的是值域）</a:t>
            </a:r>
            <a:endParaRPr lang="en-US" altLang="zh-CN" dirty="0"/>
          </a:p>
          <a:p>
            <a:r>
              <a:rPr lang="zh-CN" altLang="en-US" dirty="0"/>
              <a:t>每次单点修改</a:t>
            </a:r>
            <a:r>
              <a:rPr lang="en-US" altLang="zh-CN" dirty="0"/>
              <a:t>a[p’]=t’</a:t>
            </a:r>
            <a:r>
              <a:rPr lang="zh-CN" altLang="en-US" dirty="0"/>
              <a:t>，考虑</a:t>
            </a:r>
            <a:r>
              <a:rPr lang="en-US" altLang="zh-CN" dirty="0"/>
              <a:t>a[p’-1]</a:t>
            </a:r>
            <a:r>
              <a:rPr lang="zh-CN" altLang="en-US" dirty="0"/>
              <a:t>与</a:t>
            </a:r>
            <a:r>
              <a:rPr lang="en-US" altLang="zh-CN" dirty="0"/>
              <a:t>a[p’+1]</a:t>
            </a:r>
            <a:r>
              <a:rPr lang="zh-CN" altLang="en-US" dirty="0"/>
              <a:t>与</a:t>
            </a:r>
            <a:r>
              <a:rPr lang="en-US" altLang="zh-CN" dirty="0"/>
              <a:t>a[p’]</a:t>
            </a:r>
            <a:r>
              <a:rPr lang="zh-CN" altLang="en-US" dirty="0"/>
              <a:t>的关系，可以发现影响是线段树上</a:t>
            </a:r>
            <a:r>
              <a:rPr lang="en-US" altLang="zh-CN" dirty="0"/>
              <a:t>O(1)</a:t>
            </a:r>
            <a:r>
              <a:rPr lang="zh-CN" altLang="en-US" dirty="0"/>
              <a:t>段区间</a:t>
            </a:r>
            <a:endParaRPr lang="en-US" altLang="zh-CN" dirty="0"/>
          </a:p>
          <a:p>
            <a:r>
              <a:rPr lang="zh-CN" altLang="en-US" dirty="0"/>
              <a:t>问题即区间加，维护区间</a:t>
            </a:r>
            <a:r>
              <a:rPr lang="en-US" altLang="zh-CN" dirty="0"/>
              <a:t>0</a:t>
            </a:r>
            <a:r>
              <a:rPr lang="zh-CN" altLang="en-US" dirty="0"/>
              <a:t>个数，保证非负</a:t>
            </a:r>
            <a:endParaRPr lang="en-US" altLang="zh-CN" dirty="0"/>
          </a:p>
          <a:p>
            <a:r>
              <a:rPr lang="zh-CN" altLang="en-US" dirty="0"/>
              <a:t>预处理可以使用线性并查集做到</a:t>
            </a:r>
            <a:r>
              <a:rPr lang="en-US" altLang="zh-CN" dirty="0"/>
              <a:t>O(n)</a:t>
            </a:r>
          </a:p>
          <a:p>
            <a:endParaRPr lang="en-US" altLang="zh-CN" dirty="0"/>
          </a:p>
          <a:p>
            <a:r>
              <a:rPr lang="zh-CN" altLang="en-US" dirty="0"/>
              <a:t>总时间复杂度</a:t>
            </a:r>
            <a:r>
              <a:rPr lang="en-US" altLang="zh-CN" dirty="0"/>
              <a:t>O(</a:t>
            </a:r>
            <a:r>
              <a:rPr lang="en-US" altLang="zh-CN" dirty="0" err="1"/>
              <a:t>n+mlogn</a:t>
            </a:r>
            <a:r>
              <a:rPr lang="en-US" altLang="zh-CN" dirty="0"/>
              <a:t>)</a:t>
            </a:r>
          </a:p>
        </p:txBody>
      </p:sp>
    </p:spTree>
    <p:extLst>
      <p:ext uri="{BB962C8B-B14F-4D97-AF65-F5344CB8AC3E}">
        <p14:creationId xmlns:p14="http://schemas.microsoft.com/office/powerpoint/2010/main" val="152028618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BE617-C449-4395-B95F-1C393E440D45}"/>
              </a:ext>
            </a:extLst>
          </p:cNvPr>
          <p:cNvSpPr>
            <a:spLocks noGrp="1"/>
          </p:cNvSpPr>
          <p:nvPr>
            <p:ph type="title"/>
          </p:nvPr>
        </p:nvSpPr>
        <p:spPr/>
        <p:txBody>
          <a:bodyPr/>
          <a:lstStyle/>
          <a:p>
            <a:r>
              <a:rPr lang="en-US" altLang="zh-CN" dirty="0"/>
              <a:t>CF704E Iron Man 3300</a:t>
            </a:r>
            <a:endParaRPr lang="zh-CN" altLang="en-US" dirty="0"/>
          </a:p>
        </p:txBody>
      </p:sp>
      <p:sp>
        <p:nvSpPr>
          <p:cNvPr id="7" name="内容占位符 6">
            <a:extLst>
              <a:ext uri="{FF2B5EF4-FFF2-40B4-BE49-F238E27FC236}">
                <a16:creationId xmlns:a16="http://schemas.microsoft.com/office/drawing/2014/main" id="{1F268462-E9F5-45EB-9325-6744543503F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同一位置不一定需要在树的点上，走到一半也算</a:t>
            </a:r>
          </a:p>
        </p:txBody>
      </p:sp>
      <p:pic>
        <p:nvPicPr>
          <p:cNvPr id="8" name="内容占位符 4">
            <a:extLst>
              <a:ext uri="{FF2B5EF4-FFF2-40B4-BE49-F238E27FC236}">
                <a16:creationId xmlns:a16="http://schemas.microsoft.com/office/drawing/2014/main" id="{B2CF1A0B-B94C-464F-B885-0C8BCA53E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770233" cy="2436695"/>
          </a:xfrm>
          <a:prstGeom prst="rect">
            <a:avLst/>
          </a:prstGeom>
        </p:spPr>
      </p:pic>
    </p:spTree>
    <p:extLst>
      <p:ext uri="{BB962C8B-B14F-4D97-AF65-F5344CB8AC3E}">
        <p14:creationId xmlns:p14="http://schemas.microsoft.com/office/powerpoint/2010/main" val="3485360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AD574-4937-41C1-989F-113BA55C5A6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4B69A7-05D6-4782-98F7-FB51ADA7A2EE}"/>
              </a:ext>
            </a:extLst>
          </p:cNvPr>
          <p:cNvSpPr>
            <a:spLocks noGrp="1"/>
          </p:cNvSpPr>
          <p:nvPr>
            <p:ph idx="1"/>
          </p:nvPr>
        </p:nvSpPr>
        <p:spPr/>
        <p:txBody>
          <a:bodyPr/>
          <a:lstStyle/>
          <a:p>
            <a:r>
              <a:rPr lang="zh-CN" altLang="en-US" dirty="0"/>
              <a:t>可以证明，这两个出现次数最多的元素中，必定有一个是全局的众数</a:t>
            </a:r>
            <a:endParaRPr lang="en-US" altLang="zh-CN" dirty="0"/>
          </a:p>
          <a:p>
            <a:r>
              <a:rPr lang="zh-CN" altLang="en-US" dirty="0"/>
              <a:t>考虑答案一定是全局删掉一个前缀和一个后缀</a:t>
            </a:r>
            <a:endParaRPr lang="en-US" altLang="zh-CN" dirty="0"/>
          </a:p>
          <a:p>
            <a:r>
              <a:rPr lang="zh-CN" altLang="en-US" dirty="0"/>
              <a:t>删除的过程中，全局的众数一定一直为众数，直到出现了一个与其出现次数相等的数</a:t>
            </a:r>
          </a:p>
        </p:txBody>
      </p:sp>
    </p:spTree>
    <p:extLst>
      <p:ext uri="{BB962C8B-B14F-4D97-AF65-F5344CB8AC3E}">
        <p14:creationId xmlns:p14="http://schemas.microsoft.com/office/powerpoint/2010/main" val="14385691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AE1B7-5F30-4ADC-9761-34DEBF9A92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F9930C-4B87-4447-B52D-A779CC87759C}"/>
              </a:ext>
            </a:extLst>
          </p:cNvPr>
          <p:cNvSpPr>
            <a:spLocks noGrp="1"/>
          </p:cNvSpPr>
          <p:nvPr>
            <p:ph idx="1"/>
          </p:nvPr>
        </p:nvSpPr>
        <p:spPr/>
        <p:txBody>
          <a:bodyPr/>
          <a:lstStyle/>
          <a:p>
            <a:r>
              <a:rPr lang="zh-CN" altLang="en-US" dirty="0"/>
              <a:t>考虑对原树进行树链剖分，之后会将每个人放在</a:t>
            </a:r>
            <a:r>
              <a:rPr lang="en-US" altLang="zh-CN" dirty="0"/>
              <a:t>DFS</a:t>
            </a:r>
            <a:r>
              <a:rPr lang="zh-CN" altLang="en-US" dirty="0"/>
              <a:t>序上连续的</a:t>
            </a:r>
            <a:r>
              <a:rPr lang="en-US" altLang="zh-CN" dirty="0"/>
              <a:t>O(</a:t>
            </a:r>
            <a:r>
              <a:rPr lang="en-US" altLang="zh-CN" dirty="0" err="1"/>
              <a:t>logn</a:t>
            </a:r>
            <a:r>
              <a:rPr lang="en-US" altLang="zh-CN" dirty="0"/>
              <a:t>)</a:t>
            </a:r>
            <a:r>
              <a:rPr lang="zh-CN" altLang="en-US" dirty="0"/>
              <a:t>个区间上</a:t>
            </a:r>
            <a:endParaRPr lang="en-US" altLang="zh-CN" dirty="0"/>
          </a:p>
          <a:p>
            <a:r>
              <a:rPr lang="zh-CN" altLang="en-US" dirty="0"/>
              <a:t>这样一个人相当于</a:t>
            </a:r>
            <a:r>
              <a:rPr lang="en-US" altLang="zh-CN" dirty="0"/>
              <a:t>O(</a:t>
            </a:r>
            <a:r>
              <a:rPr lang="en-US" altLang="zh-CN" dirty="0" err="1"/>
              <a:t>logn</a:t>
            </a:r>
            <a:r>
              <a:rPr lang="en-US" altLang="zh-CN" dirty="0"/>
              <a:t>)</a:t>
            </a:r>
            <a:r>
              <a:rPr lang="zh-CN" altLang="en-US" dirty="0"/>
              <a:t>条线段</a:t>
            </a:r>
            <a:endParaRPr lang="en-US" altLang="zh-CN" dirty="0"/>
          </a:p>
          <a:p>
            <a:r>
              <a:rPr lang="zh-CN" altLang="en-US" dirty="0"/>
              <a:t>问题转换为给定</a:t>
            </a:r>
            <a:r>
              <a:rPr lang="en-US" altLang="zh-CN" dirty="0"/>
              <a:t>O(</a:t>
            </a:r>
            <a:r>
              <a:rPr lang="en-US" altLang="zh-CN" dirty="0" err="1"/>
              <a:t>nlogn</a:t>
            </a:r>
            <a:r>
              <a:rPr lang="en-US" altLang="zh-CN" dirty="0"/>
              <a:t>)</a:t>
            </a:r>
            <a:r>
              <a:rPr lang="zh-CN" altLang="en-US" dirty="0"/>
              <a:t>条线段，</a:t>
            </a:r>
            <a:r>
              <a:rPr lang="en-US" altLang="zh-CN" dirty="0"/>
              <a:t>DFS</a:t>
            </a:r>
            <a:r>
              <a:rPr lang="zh-CN" altLang="en-US" dirty="0"/>
              <a:t>序为</a:t>
            </a:r>
            <a:r>
              <a:rPr lang="en-US" altLang="zh-CN" dirty="0"/>
              <a:t>x</a:t>
            </a:r>
            <a:r>
              <a:rPr lang="zh-CN" altLang="en-US" dirty="0"/>
              <a:t>轴，时间为</a:t>
            </a:r>
            <a:r>
              <a:rPr lang="en-US" altLang="zh-CN" dirty="0"/>
              <a:t>y</a:t>
            </a:r>
            <a:r>
              <a:rPr lang="zh-CN" altLang="en-US" dirty="0"/>
              <a:t>轴，找出时间最小的交点</a:t>
            </a:r>
            <a:endParaRPr lang="en-US" altLang="zh-CN" dirty="0"/>
          </a:p>
          <a:p>
            <a:r>
              <a:rPr lang="zh-CN" altLang="en-US" dirty="0"/>
              <a:t>对每条链分别计算即可</a:t>
            </a:r>
            <a:endParaRPr lang="en-US" altLang="zh-CN" dirty="0"/>
          </a:p>
          <a:p>
            <a:endParaRPr lang="en-US" altLang="zh-CN" dirty="0"/>
          </a:p>
          <a:p>
            <a:r>
              <a:rPr lang="zh-CN" altLang="en-US" dirty="0"/>
              <a:t>总时间复杂度</a:t>
            </a:r>
            <a:r>
              <a:rPr lang="en-US" altLang="zh-CN" dirty="0"/>
              <a:t>O(nlog^2n)</a:t>
            </a:r>
            <a:endParaRPr lang="zh-CN" altLang="en-US" dirty="0"/>
          </a:p>
        </p:txBody>
      </p:sp>
    </p:spTree>
    <p:extLst>
      <p:ext uri="{BB962C8B-B14F-4D97-AF65-F5344CB8AC3E}">
        <p14:creationId xmlns:p14="http://schemas.microsoft.com/office/powerpoint/2010/main" val="8254820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0297-9C6E-4AF0-B4E5-FF38F6B784EF}"/>
              </a:ext>
            </a:extLst>
          </p:cNvPr>
          <p:cNvSpPr>
            <a:spLocks noGrp="1"/>
          </p:cNvSpPr>
          <p:nvPr>
            <p:ph type="title"/>
          </p:nvPr>
        </p:nvSpPr>
        <p:spPr/>
        <p:txBody>
          <a:bodyPr/>
          <a:lstStyle/>
          <a:p>
            <a:r>
              <a:rPr lang="en-US" altLang="zh-CN" dirty="0"/>
              <a:t>CF983D </a:t>
            </a:r>
            <a:r>
              <a:rPr lang="en-US" altLang="zh-CN" dirty="0" err="1"/>
              <a:t>Arkady</a:t>
            </a:r>
            <a:r>
              <a:rPr lang="en-US" altLang="zh-CN" dirty="0"/>
              <a:t> and Rectangles 3300</a:t>
            </a:r>
            <a:endParaRPr lang="zh-CN" altLang="en-US" dirty="0"/>
          </a:p>
        </p:txBody>
      </p:sp>
      <p:sp>
        <p:nvSpPr>
          <p:cNvPr id="3" name="内容占位符 2">
            <a:extLst>
              <a:ext uri="{FF2B5EF4-FFF2-40B4-BE49-F238E27FC236}">
                <a16:creationId xmlns:a16="http://schemas.microsoft.com/office/drawing/2014/main" id="{06CA67A5-52B7-437B-9F47-DA0370F4F88D}"/>
              </a:ext>
            </a:extLst>
          </p:cNvPr>
          <p:cNvSpPr>
            <a:spLocks noGrp="1"/>
          </p:cNvSpPr>
          <p:nvPr>
            <p:ph idx="1"/>
          </p:nvPr>
        </p:nvSpPr>
        <p:spPr/>
        <p:txBody>
          <a:bodyPr/>
          <a:lstStyle/>
          <a:p>
            <a:r>
              <a:rPr lang="zh-CN" altLang="en-US" dirty="0"/>
              <a:t>按顺序在坐标轴上画</a:t>
            </a:r>
            <a:r>
              <a:rPr lang="en-US" altLang="zh-CN" dirty="0"/>
              <a:t>n</a:t>
            </a:r>
            <a:r>
              <a:rPr lang="zh-CN" altLang="en-US" dirty="0"/>
              <a:t>个颜色为</a:t>
            </a:r>
            <a:r>
              <a:rPr lang="en-US" altLang="zh-CN" dirty="0"/>
              <a:t>1⋯n</a:t>
            </a:r>
            <a:r>
              <a:rPr lang="zh-CN" altLang="en-US" dirty="0"/>
              <a:t>的矩形（数字大的颜色覆盖数字小的颜色），问最后能看到多少种颜色。</a:t>
            </a:r>
          </a:p>
        </p:txBody>
      </p:sp>
    </p:spTree>
    <p:extLst>
      <p:ext uri="{BB962C8B-B14F-4D97-AF65-F5344CB8AC3E}">
        <p14:creationId xmlns:p14="http://schemas.microsoft.com/office/powerpoint/2010/main" val="310935119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F23BD-89F5-4FDC-A12B-437BD234F65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EC5EFC3-A77D-475F-9976-5AA9F6407039}"/>
              </a:ext>
            </a:extLst>
          </p:cNvPr>
          <p:cNvSpPr>
            <a:spLocks noGrp="1"/>
          </p:cNvSpPr>
          <p:nvPr>
            <p:ph idx="1"/>
          </p:nvPr>
        </p:nvSpPr>
        <p:spPr/>
        <p:txBody>
          <a:bodyPr>
            <a:normAutofit/>
          </a:bodyPr>
          <a:lstStyle/>
          <a:p>
            <a:r>
              <a:rPr lang="zh-CN" altLang="en-US" dirty="0"/>
              <a:t>扫描线扫一维，一个值为</a:t>
            </a:r>
            <a:r>
              <a:rPr lang="en-US" altLang="zh-CN" dirty="0"/>
              <a:t>x</a:t>
            </a:r>
            <a:r>
              <a:rPr lang="zh-CN" altLang="en-US" dirty="0"/>
              <a:t>的矩形被看见当且仅当其第二维的区间在扫描线的过程中有一个时刻</a:t>
            </a:r>
            <a:r>
              <a:rPr lang="en-US" altLang="zh-CN" dirty="0"/>
              <a:t>min&lt;=x</a:t>
            </a:r>
          </a:p>
          <a:p>
            <a:r>
              <a:rPr lang="zh-CN" altLang="en-US" dirty="0"/>
              <a:t>问题变为维护一个线段树，维护子树中值最大的未被看见的颜色</a:t>
            </a:r>
            <a:r>
              <a:rPr lang="en-US" altLang="zh-CN" dirty="0"/>
              <a:t>max</a:t>
            </a:r>
            <a:r>
              <a:rPr lang="zh-CN" altLang="en-US" dirty="0"/>
              <a:t>，子树中最小的颜色</a:t>
            </a:r>
            <a:r>
              <a:rPr lang="en-US" altLang="zh-CN" dirty="0"/>
              <a:t>min</a:t>
            </a:r>
            <a:r>
              <a:rPr lang="zh-CN" altLang="en-US" dirty="0"/>
              <a:t>，同时每个点维护一个永久化的标记</a:t>
            </a:r>
            <a:r>
              <a:rPr lang="en-US" altLang="zh-CN" dirty="0"/>
              <a:t>tag</a:t>
            </a:r>
            <a:r>
              <a:rPr lang="zh-CN" altLang="en-US" dirty="0"/>
              <a:t>表示这个节点上覆盖的颜色，</a:t>
            </a:r>
            <a:r>
              <a:rPr lang="en-US" altLang="zh-CN" dirty="0"/>
              <a:t>col</a:t>
            </a:r>
            <a:r>
              <a:rPr lang="zh-CN" altLang="en-US" dirty="0"/>
              <a:t>表示这个节点上未被看见的颜色，为了方便删除，这四者都使用数据结构维护</a:t>
            </a:r>
            <a:endParaRPr lang="en-US" altLang="zh-CN" dirty="0"/>
          </a:p>
        </p:txBody>
      </p:sp>
    </p:spTree>
    <p:extLst>
      <p:ext uri="{BB962C8B-B14F-4D97-AF65-F5344CB8AC3E}">
        <p14:creationId xmlns:p14="http://schemas.microsoft.com/office/powerpoint/2010/main" val="2391660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D1668-78B4-4293-9DF8-54301137C95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3D1505A-4652-4C56-9B7A-EDDC5A8DD54B}"/>
              </a:ext>
            </a:extLst>
          </p:cNvPr>
          <p:cNvSpPr>
            <a:spLocks noGrp="1"/>
          </p:cNvSpPr>
          <p:nvPr>
            <p:ph idx="1"/>
          </p:nvPr>
        </p:nvSpPr>
        <p:spPr/>
        <p:txBody>
          <a:bodyPr>
            <a:normAutofit lnSpcReduction="10000"/>
          </a:bodyPr>
          <a:lstStyle/>
          <a:p>
            <a:r>
              <a:rPr lang="zh-CN" altLang="en-US" dirty="0"/>
              <a:t>更新时</a:t>
            </a:r>
            <a:endParaRPr lang="en-US" altLang="zh-CN" dirty="0"/>
          </a:p>
          <a:p>
            <a:r>
              <a:rPr lang="zh-CN" altLang="en-US" dirty="0"/>
              <a:t>若一个节点上的</a:t>
            </a:r>
            <a:r>
              <a:rPr lang="en-US" altLang="zh-CN" dirty="0"/>
              <a:t>tag</a:t>
            </a:r>
            <a:r>
              <a:rPr lang="zh-CN" altLang="en-US" dirty="0"/>
              <a:t>比儿子维护的</a:t>
            </a:r>
            <a:r>
              <a:rPr lang="en-US" altLang="zh-CN" dirty="0"/>
              <a:t>max</a:t>
            </a:r>
            <a:r>
              <a:rPr lang="zh-CN" altLang="en-US" dirty="0"/>
              <a:t>大，则子树内的颜色无法被看见，否则子树内的颜色在当前节点内是有可见的，继续上传</a:t>
            </a:r>
            <a:r>
              <a:rPr lang="en-US" altLang="zh-CN" dirty="0"/>
              <a:t>max</a:t>
            </a:r>
          </a:p>
          <a:p>
            <a:r>
              <a:rPr lang="zh-CN" altLang="en-US" dirty="0"/>
              <a:t>若一个节点上的</a:t>
            </a:r>
            <a:r>
              <a:rPr lang="en-US" altLang="zh-CN" dirty="0"/>
              <a:t>col</a:t>
            </a:r>
            <a:r>
              <a:rPr lang="zh-CN" altLang="en-US" dirty="0"/>
              <a:t>比儿子维护的</a:t>
            </a:r>
            <a:r>
              <a:rPr lang="en-US" altLang="zh-CN" dirty="0"/>
              <a:t>min</a:t>
            </a:r>
            <a:r>
              <a:rPr lang="zh-CN" altLang="en-US" dirty="0"/>
              <a:t>大，则这个节点上的颜色可能可以被看到，将其上传为</a:t>
            </a:r>
            <a:r>
              <a:rPr lang="en-US" altLang="zh-CN" dirty="0"/>
              <a:t>max</a:t>
            </a:r>
          </a:p>
          <a:p>
            <a:r>
              <a:rPr lang="zh-CN" altLang="en-US" dirty="0"/>
              <a:t>每次操作后，若根节点里的</a:t>
            </a:r>
            <a:r>
              <a:rPr lang="en-US" altLang="zh-CN" dirty="0"/>
              <a:t>max</a:t>
            </a:r>
            <a:r>
              <a:rPr lang="zh-CN" altLang="en-US" dirty="0"/>
              <a:t>是存在的，则其可看见，递归将其删除</a:t>
            </a:r>
            <a:endParaRPr lang="en-US" altLang="zh-CN" dirty="0"/>
          </a:p>
          <a:p>
            <a:r>
              <a:rPr lang="zh-CN" altLang="en-US" dirty="0"/>
              <a:t>若使用</a:t>
            </a:r>
            <a:r>
              <a:rPr lang="en-US" altLang="zh-CN" dirty="0"/>
              <a:t>set</a:t>
            </a:r>
            <a:r>
              <a:rPr lang="zh-CN" altLang="en-US" dirty="0"/>
              <a:t>，总时间复杂度</a:t>
            </a:r>
            <a:r>
              <a:rPr lang="en-US" altLang="zh-CN" dirty="0"/>
              <a:t>O(nlog^2n)</a:t>
            </a:r>
            <a:r>
              <a:rPr lang="zh-CN" altLang="en-US" dirty="0"/>
              <a:t>，使用</a:t>
            </a:r>
            <a:r>
              <a:rPr lang="en-US" altLang="zh-CN" dirty="0" err="1"/>
              <a:t>vEB</a:t>
            </a:r>
            <a:r>
              <a:rPr lang="zh-CN" altLang="en-US" dirty="0"/>
              <a:t>树的复杂度更优</a:t>
            </a:r>
            <a:endParaRPr lang="en-US" altLang="zh-CN" dirty="0"/>
          </a:p>
          <a:p>
            <a:r>
              <a:rPr lang="zh-CN" altLang="en-US" dirty="0"/>
              <a:t>总时间复杂度</a:t>
            </a:r>
            <a:r>
              <a:rPr lang="en-US" altLang="zh-CN" dirty="0"/>
              <a:t>O(</a:t>
            </a:r>
            <a:r>
              <a:rPr lang="en-US" altLang="zh-CN" dirty="0" err="1"/>
              <a:t>nlognloglogn</a:t>
            </a:r>
            <a:r>
              <a:rPr lang="en-US" altLang="zh-CN" dirty="0"/>
              <a:t>)</a:t>
            </a:r>
          </a:p>
        </p:txBody>
      </p:sp>
    </p:spTree>
    <p:extLst>
      <p:ext uri="{BB962C8B-B14F-4D97-AF65-F5344CB8AC3E}">
        <p14:creationId xmlns:p14="http://schemas.microsoft.com/office/powerpoint/2010/main" val="16249042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2B2AA-496F-4E2B-B67D-8F50A28E9350}"/>
              </a:ext>
            </a:extLst>
          </p:cNvPr>
          <p:cNvSpPr>
            <a:spLocks noGrp="1"/>
          </p:cNvSpPr>
          <p:nvPr>
            <p:ph type="title"/>
          </p:nvPr>
        </p:nvSpPr>
        <p:spPr/>
        <p:txBody>
          <a:bodyPr/>
          <a:lstStyle/>
          <a:p>
            <a:r>
              <a:rPr lang="en-US" altLang="zh-CN" dirty="0"/>
              <a:t>CF1172E </a:t>
            </a:r>
            <a:r>
              <a:rPr lang="en-US" altLang="zh-CN" dirty="0" err="1"/>
              <a:t>Nauuo</a:t>
            </a:r>
            <a:r>
              <a:rPr lang="en-US" altLang="zh-CN" dirty="0"/>
              <a:t> and ODT 3300</a:t>
            </a:r>
            <a:endParaRPr lang="zh-CN" altLang="en-US" dirty="0"/>
          </a:p>
        </p:txBody>
      </p:sp>
      <p:sp>
        <p:nvSpPr>
          <p:cNvPr id="3" name="内容占位符 2">
            <a:extLst>
              <a:ext uri="{FF2B5EF4-FFF2-40B4-BE49-F238E27FC236}">
                <a16:creationId xmlns:a16="http://schemas.microsoft.com/office/drawing/2014/main" id="{A6DB1F1D-5F5A-4262-8160-40E0EB09902C}"/>
              </a:ext>
            </a:extLst>
          </p:cNvPr>
          <p:cNvSpPr>
            <a:spLocks noGrp="1"/>
          </p:cNvSpPr>
          <p:nvPr>
            <p:ph idx="1"/>
          </p:nvPr>
        </p:nvSpPr>
        <p:spPr/>
        <p:txBody>
          <a:bodyPr/>
          <a:lstStyle/>
          <a:p>
            <a:r>
              <a:rPr lang="zh-CN" altLang="en-US" dirty="0"/>
              <a:t>树，点有颜色，带修改，每次修改后输出所有链颜色数的和</a:t>
            </a:r>
          </a:p>
          <a:p>
            <a:endParaRPr lang="zh-CN" altLang="en-US" dirty="0"/>
          </a:p>
        </p:txBody>
      </p:sp>
    </p:spTree>
    <p:extLst>
      <p:ext uri="{BB962C8B-B14F-4D97-AF65-F5344CB8AC3E}">
        <p14:creationId xmlns:p14="http://schemas.microsoft.com/office/powerpoint/2010/main" val="191092091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4C9C5-EEB9-4B49-9EA0-09EA4AE3549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6BB568B-A9A4-4908-9D89-32477BCDB43C}"/>
              </a:ext>
            </a:extLst>
          </p:cNvPr>
          <p:cNvSpPr>
            <a:spLocks noGrp="1"/>
          </p:cNvSpPr>
          <p:nvPr>
            <p:ph idx="1"/>
          </p:nvPr>
        </p:nvSpPr>
        <p:spPr/>
        <p:txBody>
          <a:bodyPr>
            <a:normAutofit fontScale="92500"/>
          </a:bodyPr>
          <a:lstStyle/>
          <a:p>
            <a:r>
              <a:rPr lang="zh-CN" altLang="en-US" dirty="0"/>
              <a:t>对每种颜色分别考虑不含该颜色的简单路径条数</a:t>
            </a:r>
          </a:p>
          <a:p>
            <a:r>
              <a:rPr lang="zh-CN" altLang="en-US" dirty="0"/>
              <a:t>令当前处理的颜色为 </a:t>
            </a:r>
            <a:r>
              <a:rPr lang="en-US" altLang="zh-CN" dirty="0"/>
              <a:t>c</a:t>
            </a:r>
            <a:r>
              <a:rPr lang="zh-CN" altLang="en-US" dirty="0"/>
              <a:t>，把颜色为 </a:t>
            </a:r>
            <a:r>
              <a:rPr lang="en-US" altLang="zh-CN" dirty="0"/>
              <a:t>c </a:t>
            </a:r>
            <a:r>
              <a:rPr lang="zh-CN" altLang="en-US" dirty="0"/>
              <a:t>的视为白色，不是 </a:t>
            </a:r>
            <a:r>
              <a:rPr lang="en-US" altLang="zh-CN" dirty="0"/>
              <a:t>c </a:t>
            </a:r>
            <a:r>
              <a:rPr lang="zh-CN" altLang="en-US" dirty="0"/>
              <a:t>的视为黑色，那么不含 </a:t>
            </a:r>
            <a:r>
              <a:rPr lang="en-US" altLang="zh-CN" dirty="0"/>
              <a:t>c </a:t>
            </a:r>
            <a:r>
              <a:rPr lang="zh-CN" altLang="en-US" dirty="0"/>
              <a:t>的路径条数就是每个黑联通块的大小的平方和，修改就是当颜色是 </a:t>
            </a:r>
            <a:r>
              <a:rPr lang="en-US" altLang="zh-CN" dirty="0"/>
              <a:t>c </a:t>
            </a:r>
            <a:r>
              <a:rPr lang="zh-CN" altLang="en-US" dirty="0"/>
              <a:t>等价于颜色不是 </a:t>
            </a:r>
            <a:r>
              <a:rPr lang="en-US" altLang="zh-CN" dirty="0"/>
              <a:t>c </a:t>
            </a:r>
            <a:r>
              <a:rPr lang="zh-CN" altLang="en-US" dirty="0"/>
              <a:t>时翻转一个点的颜色。所以，问题转化成了黑白两色的树，单点翻转颜色，维护黑联通块大小的平方和</a:t>
            </a:r>
            <a:endParaRPr lang="en-US" altLang="zh-CN" dirty="0"/>
          </a:p>
          <a:p>
            <a:r>
              <a:rPr lang="zh-CN" altLang="en-US" dirty="0"/>
              <a:t>为了不可持久化，在处理完一个颜色后需要回退这个颜色的所有修改</a:t>
            </a:r>
            <a:endParaRPr lang="en-US" altLang="zh-CN" dirty="0"/>
          </a:p>
          <a:p>
            <a:r>
              <a:rPr lang="zh-CN" altLang="en-US" dirty="0"/>
              <a:t>对每个点维护子树大小，儿子大小平方和，在 </a:t>
            </a:r>
            <a:r>
              <a:rPr lang="en-US" altLang="zh-CN" dirty="0"/>
              <a:t>link/cut </a:t>
            </a:r>
            <a:r>
              <a:rPr lang="zh-CN" altLang="en-US" dirty="0"/>
              <a:t>的时候更新答案即可。可以每个黑点向父亲连边，这样真正的联通块就是 </a:t>
            </a:r>
            <a:r>
              <a:rPr lang="en-US" altLang="zh-CN" dirty="0"/>
              <a:t>Link/cut Tree </a:t>
            </a:r>
            <a:r>
              <a:rPr lang="zh-CN" altLang="en-US" dirty="0"/>
              <a:t>里的联通块删掉根</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42561010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4F230-C82E-4242-84FC-0368ECE2D950}"/>
              </a:ext>
            </a:extLst>
          </p:cNvPr>
          <p:cNvSpPr>
            <a:spLocks noGrp="1"/>
          </p:cNvSpPr>
          <p:nvPr>
            <p:ph type="title"/>
          </p:nvPr>
        </p:nvSpPr>
        <p:spPr/>
        <p:txBody>
          <a:bodyPr/>
          <a:lstStyle/>
          <a:p>
            <a:r>
              <a:rPr lang="en-US" altLang="zh-CN" dirty="0"/>
              <a:t>Solution</a:t>
            </a:r>
            <a:endParaRPr lang="zh-CN" altLang="en-US" dirty="0"/>
          </a:p>
        </p:txBody>
      </p:sp>
      <p:pic>
        <p:nvPicPr>
          <p:cNvPr id="5122" name="Picture 2" descr="https://ouuan.github.io/Codeforces-Round-564-%E4%B8%AD%E6%96%87%E9%A2%98%E8%A7%A3/tutorial1.png">
            <a:extLst>
              <a:ext uri="{FF2B5EF4-FFF2-40B4-BE49-F238E27FC236}">
                <a16:creationId xmlns:a16="http://schemas.microsoft.com/office/drawing/2014/main" id="{14659194-B043-4F34-A51D-086A917C3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947" y="1690688"/>
            <a:ext cx="6345253" cy="470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1094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104B0-A1ED-4687-AEFF-077F171BA54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F15FB5-30A6-4590-AA54-126D9FB1C6F2}"/>
              </a:ext>
            </a:extLst>
          </p:cNvPr>
          <p:cNvSpPr>
            <a:spLocks noGrp="1"/>
          </p:cNvSpPr>
          <p:nvPr>
            <p:ph idx="1"/>
          </p:nvPr>
        </p:nvSpPr>
        <p:spPr/>
        <p:txBody>
          <a:bodyPr/>
          <a:lstStyle/>
          <a:p>
            <a:endParaRPr lang="zh-CN" altLang="en-US"/>
          </a:p>
        </p:txBody>
      </p:sp>
      <p:pic>
        <p:nvPicPr>
          <p:cNvPr id="6146" name="Picture 2" descr="https://ouuan.github.io/Codeforces-Round-564-%E4%B8%AD%E6%96%87%E9%A2%98%E8%A7%A3/tutorial2.png">
            <a:extLst>
              <a:ext uri="{FF2B5EF4-FFF2-40B4-BE49-F238E27FC236}">
                <a16:creationId xmlns:a16="http://schemas.microsoft.com/office/drawing/2014/main" id="{C7A2A240-5F69-44B6-9530-64ADC25C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60965"/>
            <a:ext cx="5397285" cy="44319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ouuan.github.io/Codeforces-Round-564-%E4%B8%AD%E6%96%87%E9%A2%98%E8%A7%A3/tutorial3.png">
            <a:extLst>
              <a:ext uri="{FF2B5EF4-FFF2-40B4-BE49-F238E27FC236}">
                <a16:creationId xmlns:a16="http://schemas.microsoft.com/office/drawing/2014/main" id="{7E104405-A606-4207-A360-B3CE20FDD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204" y="2060966"/>
            <a:ext cx="5401389" cy="443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22902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EF7D9-96FF-4DB9-A6E1-A9242D95DA0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98962C1-CC97-4287-BCBA-CA5BD4B9EC0C}"/>
              </a:ext>
            </a:extLst>
          </p:cNvPr>
          <p:cNvSpPr>
            <a:spLocks noGrp="1"/>
          </p:cNvSpPr>
          <p:nvPr>
            <p:ph idx="1"/>
          </p:nvPr>
        </p:nvSpPr>
        <p:spPr/>
        <p:txBody>
          <a:bodyPr/>
          <a:lstStyle/>
          <a:p>
            <a:r>
              <a:rPr lang="zh-CN" altLang="en-US" dirty="0"/>
              <a:t>可以使用静态</a:t>
            </a:r>
            <a:r>
              <a:rPr lang="en-US" altLang="zh-CN" dirty="0"/>
              <a:t>LCT</a:t>
            </a:r>
            <a:r>
              <a:rPr lang="zh-CN" altLang="en-US" dirty="0"/>
              <a:t>维护子树</a:t>
            </a:r>
            <a:endParaRPr lang="en-US" altLang="zh-CN" dirty="0"/>
          </a:p>
          <a:p>
            <a:r>
              <a:rPr lang="zh-CN" altLang="en-US" dirty="0"/>
              <a:t>同时也可以用普通的</a:t>
            </a:r>
            <a:r>
              <a:rPr lang="en-US" altLang="zh-CN" dirty="0"/>
              <a:t>2log</a:t>
            </a:r>
            <a:r>
              <a:rPr lang="zh-CN" altLang="en-US" dirty="0"/>
              <a:t>的</a:t>
            </a:r>
            <a:r>
              <a:rPr lang="en-US" altLang="zh-CN" dirty="0"/>
              <a:t>HLD</a:t>
            </a:r>
            <a:r>
              <a:rPr lang="zh-CN" altLang="en-US" dirty="0"/>
              <a:t>结构</a:t>
            </a:r>
            <a:endParaRPr lang="en-US" altLang="zh-CN" dirty="0"/>
          </a:p>
          <a:p>
            <a:r>
              <a:rPr lang="zh-CN" altLang="en-US" dirty="0"/>
              <a:t>都是可以</a:t>
            </a:r>
            <a:r>
              <a:rPr lang="en-US" altLang="zh-CN" dirty="0"/>
              <a:t>1log</a:t>
            </a:r>
            <a:r>
              <a:rPr lang="zh-CN" altLang="en-US" dirty="0"/>
              <a:t>解决的</a:t>
            </a:r>
            <a:endParaRPr lang="en-US" altLang="zh-CN" dirty="0"/>
          </a:p>
        </p:txBody>
      </p:sp>
    </p:spTree>
    <p:extLst>
      <p:ext uri="{BB962C8B-B14F-4D97-AF65-F5344CB8AC3E}">
        <p14:creationId xmlns:p14="http://schemas.microsoft.com/office/powerpoint/2010/main" val="7743315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6A590-C0BE-488E-8763-CD3B14E0BB8A}"/>
              </a:ext>
            </a:extLst>
          </p:cNvPr>
          <p:cNvSpPr>
            <a:spLocks noGrp="1"/>
          </p:cNvSpPr>
          <p:nvPr>
            <p:ph type="title"/>
          </p:nvPr>
        </p:nvSpPr>
        <p:spPr/>
        <p:txBody>
          <a:bodyPr/>
          <a:lstStyle/>
          <a:p>
            <a:r>
              <a:rPr lang="en-US" altLang="zh-CN" dirty="0"/>
              <a:t>CF1340F </a:t>
            </a:r>
            <a:r>
              <a:rPr lang="en-US" altLang="zh-CN" dirty="0" err="1"/>
              <a:t>Nastya</a:t>
            </a:r>
            <a:r>
              <a:rPr lang="en-US" altLang="zh-CN" dirty="0"/>
              <a:t> and CBS 3300</a:t>
            </a:r>
            <a:endParaRPr lang="zh-CN" altLang="en-US" dirty="0"/>
          </a:p>
        </p:txBody>
      </p:sp>
      <p:pic>
        <p:nvPicPr>
          <p:cNvPr id="5" name="内容占位符 4">
            <a:extLst>
              <a:ext uri="{FF2B5EF4-FFF2-40B4-BE49-F238E27FC236}">
                <a16:creationId xmlns:a16="http://schemas.microsoft.com/office/drawing/2014/main" id="{2EBDA619-284C-4494-A2C4-366D19EC9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467091" cy="3342706"/>
          </a:xfrm>
        </p:spPr>
      </p:pic>
    </p:spTree>
    <p:extLst>
      <p:ext uri="{BB962C8B-B14F-4D97-AF65-F5344CB8AC3E}">
        <p14:creationId xmlns:p14="http://schemas.microsoft.com/office/powerpoint/2010/main" val="3146446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B81E-B26E-42E8-9CD3-F504096EFC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C7D2AE5-F7B4-428B-9304-33A04186C6DC}"/>
              </a:ext>
            </a:extLst>
          </p:cNvPr>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p>
        </p:txBody>
      </p:sp>
    </p:spTree>
    <p:extLst>
      <p:ext uri="{BB962C8B-B14F-4D97-AF65-F5344CB8AC3E}">
        <p14:creationId xmlns:p14="http://schemas.microsoft.com/office/powerpoint/2010/main" val="220926969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BD82C-946A-4A47-9A92-1D8C227425A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B03239-012D-4649-9C54-D2002F3CAE21}"/>
              </a:ext>
            </a:extLst>
          </p:cNvPr>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extLst>
      <p:ext uri="{BB962C8B-B14F-4D97-AF65-F5344CB8AC3E}">
        <p14:creationId xmlns:p14="http://schemas.microsoft.com/office/powerpoint/2010/main" val="287774771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A19FF-9C6F-4157-A016-600EFE81A6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3035BB0-6C44-4A89-9D82-8CDE00B9EAD5}"/>
              </a:ext>
            </a:extLst>
          </p:cNvPr>
          <p:cNvSpPr>
            <a:spLocks noGrp="1"/>
          </p:cNvSpPr>
          <p:nvPr>
            <p:ph idx="1"/>
          </p:nvPr>
        </p:nvSpPr>
        <p:spPr/>
        <p:txBody>
          <a:bodyPr>
            <a:normAutofit lnSpcReduction="10000"/>
          </a:bodyPr>
          <a:lstStyle/>
          <a:p>
            <a:r>
              <a:rPr lang="zh-CN" altLang="en-US" dirty="0"/>
              <a:t>这里用小括号，只表示括号方向</a:t>
            </a:r>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p>
        </p:txBody>
      </p:sp>
    </p:spTree>
    <p:extLst>
      <p:ext uri="{BB962C8B-B14F-4D97-AF65-F5344CB8AC3E}">
        <p14:creationId xmlns:p14="http://schemas.microsoft.com/office/powerpoint/2010/main" val="19569760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87CEF-7133-4BDB-B9F0-CBAC1996FE5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3AAE116-8222-44D6-BF5A-E81AB62216D1}"/>
              </a:ext>
            </a:extLst>
          </p:cNvPr>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p>
          <a:p>
            <a:r>
              <a:rPr lang="zh-CN" altLang="en-US" dirty="0"/>
              <a:t>总时间复杂度</a:t>
            </a:r>
            <a:r>
              <a:rPr lang="en-US" altLang="zh-CN" dirty="0"/>
              <a:t>O(n+mlog^2n)</a:t>
            </a:r>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extLst>
      <p:ext uri="{BB962C8B-B14F-4D97-AF65-F5344CB8AC3E}">
        <p14:creationId xmlns:p14="http://schemas.microsoft.com/office/powerpoint/2010/main" val="111348050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BAA3F-6C86-4B91-B52B-3A8B974CFAB3}"/>
              </a:ext>
            </a:extLst>
          </p:cNvPr>
          <p:cNvSpPr>
            <a:spLocks noGrp="1"/>
          </p:cNvSpPr>
          <p:nvPr>
            <p:ph type="title"/>
          </p:nvPr>
        </p:nvSpPr>
        <p:spPr/>
        <p:txBody>
          <a:bodyPr/>
          <a:lstStyle/>
          <a:p>
            <a:r>
              <a:rPr lang="en-US" altLang="zh-CN" dirty="0"/>
              <a:t>CF1172F </a:t>
            </a:r>
            <a:r>
              <a:rPr lang="en-US" altLang="zh-CN" dirty="0" err="1"/>
              <a:t>Nauuo</a:t>
            </a:r>
            <a:r>
              <a:rPr lang="en-US" altLang="zh-CN" dirty="0"/>
              <a:t> and Bug 3300</a:t>
            </a:r>
            <a:endParaRPr lang="zh-CN" altLang="en-US" dirty="0"/>
          </a:p>
        </p:txBody>
      </p:sp>
      <p:pic>
        <p:nvPicPr>
          <p:cNvPr id="5" name="内容占位符 4">
            <a:extLst>
              <a:ext uri="{FF2B5EF4-FFF2-40B4-BE49-F238E27FC236}">
                <a16:creationId xmlns:a16="http://schemas.microsoft.com/office/drawing/2014/main" id="{E8BA0F0D-E00D-48C6-952F-325649D66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452798" cy="5167312"/>
          </a:xfrm>
        </p:spPr>
      </p:pic>
    </p:spTree>
    <p:extLst>
      <p:ext uri="{BB962C8B-B14F-4D97-AF65-F5344CB8AC3E}">
        <p14:creationId xmlns:p14="http://schemas.microsoft.com/office/powerpoint/2010/main" val="146344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A7257-02D1-4406-A3F2-735B37C4D2A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3A91734-4F88-40DB-9449-1535C3EA2E03}"/>
              </a:ext>
            </a:extLst>
          </p:cNvPr>
          <p:cNvSpPr>
            <a:spLocks noGrp="1"/>
          </p:cNvSpPr>
          <p:nvPr>
            <p:ph idx="1"/>
          </p:nvPr>
        </p:nvSpPr>
        <p:spPr/>
        <p:txBody>
          <a:bodyPr/>
          <a:lstStyle/>
          <a:p>
            <a:r>
              <a:rPr lang="zh-CN" altLang="en-US" dirty="0"/>
              <a:t>可以转换为查询一个初值在区间</a:t>
            </a:r>
            <a:r>
              <a:rPr lang="en-US" altLang="zh-CN" dirty="0"/>
              <a:t>[</a:t>
            </a:r>
            <a:r>
              <a:rPr lang="en-US" altLang="zh-CN" dirty="0" err="1"/>
              <a:t>l,r</a:t>
            </a:r>
            <a:r>
              <a:rPr lang="en-US" altLang="zh-CN" dirty="0"/>
              <a:t>]</a:t>
            </a:r>
            <a:r>
              <a:rPr lang="zh-CN" altLang="en-US" dirty="0"/>
              <a:t>中被减去多少次</a:t>
            </a:r>
            <a:r>
              <a:rPr lang="en-US" altLang="zh-CN" dirty="0"/>
              <a:t>p</a:t>
            </a:r>
          </a:p>
          <a:p>
            <a:r>
              <a:rPr lang="zh-CN" altLang="en-US" dirty="0"/>
              <a:t>记</a:t>
            </a:r>
            <a:r>
              <a:rPr lang="en-US" altLang="zh-CN" dirty="0"/>
              <a:t>f(</a:t>
            </a:r>
            <a:r>
              <a:rPr lang="en-US" altLang="zh-CN" dirty="0" err="1"/>
              <a:t>x,l,r</a:t>
            </a:r>
            <a:r>
              <a:rPr lang="en-US" altLang="zh-CN" dirty="0"/>
              <a:t>)</a:t>
            </a:r>
            <a:r>
              <a:rPr lang="zh-CN" altLang="en-US" dirty="0"/>
              <a:t>表示经过区间</a:t>
            </a:r>
            <a:r>
              <a:rPr lang="en-US" altLang="zh-CN" dirty="0"/>
              <a:t>[</a:t>
            </a:r>
            <a:r>
              <a:rPr lang="en-US" altLang="zh-CN" dirty="0" err="1"/>
              <a:t>l,r</a:t>
            </a:r>
            <a:r>
              <a:rPr lang="en-US" altLang="zh-CN" dirty="0"/>
              <a:t>]</a:t>
            </a:r>
            <a:r>
              <a:rPr lang="zh-CN" altLang="en-US" dirty="0"/>
              <a:t>后，减去了恰好</a:t>
            </a:r>
            <a:r>
              <a:rPr lang="en-US" altLang="zh-CN" dirty="0"/>
              <a:t>x</a:t>
            </a:r>
            <a:r>
              <a:rPr lang="zh-CN" altLang="en-US" dirty="0"/>
              <a:t>次</a:t>
            </a:r>
            <a:r>
              <a:rPr lang="en-US" altLang="zh-CN" dirty="0"/>
              <a:t>p</a:t>
            </a:r>
            <a:r>
              <a:rPr lang="zh-CN" altLang="en-US" dirty="0"/>
              <a:t>，最小的初始值</a:t>
            </a:r>
            <a:endParaRPr lang="en-US" altLang="zh-CN" dirty="0"/>
          </a:p>
          <a:p>
            <a:r>
              <a:rPr lang="zh-CN" altLang="en-US" dirty="0"/>
              <a:t>这个</a:t>
            </a:r>
            <a:r>
              <a:rPr lang="en-US" altLang="zh-CN" dirty="0"/>
              <a:t>MODADD</a:t>
            </a:r>
            <a:r>
              <a:rPr lang="zh-CN" altLang="en-US" dirty="0"/>
              <a:t>有单调性，可以发现</a:t>
            </a:r>
            <a:r>
              <a:rPr lang="en-US" altLang="zh-CN" dirty="0"/>
              <a:t>f(x+1,l,r)&gt;=f(</a:t>
            </a:r>
            <a:r>
              <a:rPr lang="en-US" altLang="zh-CN" dirty="0" err="1"/>
              <a:t>x,l,r</a:t>
            </a:r>
            <a:r>
              <a:rPr lang="en-US" altLang="zh-CN" dirty="0"/>
              <a:t>)</a:t>
            </a:r>
            <a:r>
              <a:rPr lang="zh-CN" altLang="en-US" dirty="0"/>
              <a:t>，且</a:t>
            </a:r>
            <a:r>
              <a:rPr lang="en-US" altLang="zh-CN" dirty="0"/>
              <a:t>[f(</a:t>
            </a:r>
            <a:r>
              <a:rPr lang="en-US" altLang="zh-CN" dirty="0" err="1"/>
              <a:t>x,l,r</a:t>
            </a:r>
            <a:r>
              <a:rPr lang="en-US" altLang="zh-CN" dirty="0"/>
              <a:t>),f(x+1,l,r))</a:t>
            </a:r>
            <a:r>
              <a:rPr lang="zh-CN" altLang="en-US" dirty="0"/>
              <a:t>中的值经过区间</a:t>
            </a:r>
            <a:r>
              <a:rPr lang="en-US" altLang="zh-CN" dirty="0"/>
              <a:t>[</a:t>
            </a:r>
            <a:r>
              <a:rPr lang="en-US" altLang="zh-CN" dirty="0" err="1"/>
              <a:t>l,r</a:t>
            </a:r>
            <a:r>
              <a:rPr lang="en-US" altLang="zh-CN" dirty="0"/>
              <a:t>]</a:t>
            </a:r>
            <a:r>
              <a:rPr lang="zh-CN" altLang="en-US" dirty="0"/>
              <a:t>后都被减去了</a:t>
            </a:r>
            <a:r>
              <a:rPr lang="en-US" altLang="zh-CN" dirty="0"/>
              <a:t>x</a:t>
            </a:r>
            <a:r>
              <a:rPr lang="zh-CN" altLang="en-US" dirty="0"/>
              <a:t>次</a:t>
            </a:r>
            <a:r>
              <a:rPr lang="en-US" altLang="zh-CN" dirty="0"/>
              <a:t>p</a:t>
            </a:r>
          </a:p>
          <a:p>
            <a:r>
              <a:rPr lang="zh-CN" altLang="en-US" dirty="0"/>
              <a:t>使用线段树维护这个序列</a:t>
            </a:r>
            <a:endParaRPr lang="en-US" altLang="zh-CN" dirty="0"/>
          </a:p>
          <a:p>
            <a:r>
              <a:rPr lang="zh-CN" altLang="en-US" dirty="0"/>
              <a:t>每次合并区间</a:t>
            </a:r>
            <a:r>
              <a:rPr lang="en-US" altLang="zh-CN" dirty="0"/>
              <a:t>[</a:t>
            </a:r>
            <a:r>
              <a:rPr lang="en-US" altLang="zh-CN" dirty="0" err="1"/>
              <a:t>l,mid</a:t>
            </a:r>
            <a:r>
              <a:rPr lang="en-US" altLang="zh-CN" dirty="0"/>
              <a:t>]</a:t>
            </a:r>
            <a:r>
              <a:rPr lang="zh-CN" altLang="en-US" dirty="0"/>
              <a:t>和</a:t>
            </a:r>
            <a:r>
              <a:rPr lang="en-US" altLang="zh-CN" dirty="0"/>
              <a:t>[mid+1,r]</a:t>
            </a:r>
            <a:r>
              <a:rPr lang="zh-CN" altLang="en-US" dirty="0"/>
              <a:t>时，考虑用</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合并出</a:t>
            </a:r>
            <a:r>
              <a:rPr lang="en-US" altLang="zh-CN" dirty="0"/>
              <a:t>f(</a:t>
            </a:r>
            <a:r>
              <a:rPr lang="en-US" altLang="zh-CN" dirty="0" err="1"/>
              <a:t>x+y,l,r</a:t>
            </a:r>
            <a:r>
              <a:rPr lang="en-US" altLang="zh-CN" dirty="0"/>
              <a:t>)</a:t>
            </a:r>
          </a:p>
        </p:txBody>
      </p:sp>
    </p:spTree>
    <p:extLst>
      <p:ext uri="{BB962C8B-B14F-4D97-AF65-F5344CB8AC3E}">
        <p14:creationId xmlns:p14="http://schemas.microsoft.com/office/powerpoint/2010/main" val="269864184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2161B-A2AC-4A96-AC26-8581F0FDFD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BF0318-700A-44E7-B620-5AC2C487E702}"/>
              </a:ext>
            </a:extLst>
          </p:cNvPr>
          <p:cNvSpPr>
            <a:spLocks noGrp="1"/>
          </p:cNvSpPr>
          <p:nvPr>
            <p:ph idx="1"/>
          </p:nvPr>
        </p:nvSpPr>
        <p:spPr/>
        <p:txBody>
          <a:bodyPr/>
          <a:lstStyle/>
          <a:p>
            <a:r>
              <a:rPr lang="zh-CN" altLang="en-US" dirty="0"/>
              <a:t>单调性的证明：</a:t>
            </a:r>
            <a:endParaRPr lang="en-US" altLang="zh-CN" dirty="0"/>
          </a:p>
          <a:p>
            <a:r>
              <a:rPr lang="zh-CN" altLang="en-US" dirty="0"/>
              <a:t>考虑初值为</a:t>
            </a:r>
            <a:r>
              <a:rPr lang="en-US" altLang="zh-CN" dirty="0"/>
              <a:t>x</a:t>
            </a:r>
            <a:r>
              <a:rPr lang="zh-CN" altLang="en-US" dirty="0"/>
              <a:t>与</a:t>
            </a:r>
            <a:r>
              <a:rPr lang="en-US" altLang="zh-CN" dirty="0"/>
              <a:t>x+1</a:t>
            </a:r>
          </a:p>
          <a:p>
            <a:r>
              <a:rPr lang="zh-CN" altLang="en-US" dirty="0"/>
              <a:t>找出</a:t>
            </a:r>
            <a:r>
              <a:rPr lang="en-US" altLang="zh-CN" dirty="0"/>
              <a:t>x</a:t>
            </a:r>
            <a:r>
              <a:rPr lang="zh-CN" altLang="en-US" dirty="0"/>
              <a:t>与</a:t>
            </a:r>
            <a:r>
              <a:rPr lang="en-US" altLang="zh-CN" dirty="0"/>
              <a:t>x+1</a:t>
            </a:r>
            <a:r>
              <a:rPr lang="zh-CN" altLang="en-US" dirty="0"/>
              <a:t>进行相同操作的</a:t>
            </a:r>
            <a:r>
              <a:rPr lang="en-US" altLang="zh-CN" dirty="0"/>
              <a:t>LCP</a:t>
            </a:r>
            <a:r>
              <a:rPr lang="zh-CN" altLang="en-US" dirty="0"/>
              <a:t>，下一个位置只可能是</a:t>
            </a:r>
            <a:r>
              <a:rPr lang="en-US" altLang="zh-CN" dirty="0"/>
              <a:t>x’</a:t>
            </a:r>
            <a:r>
              <a:rPr lang="zh-CN" altLang="en-US" dirty="0"/>
              <a:t>变成</a:t>
            </a:r>
            <a:r>
              <a:rPr lang="en-US" altLang="zh-CN" dirty="0" err="1"/>
              <a:t>x’+y</a:t>
            </a:r>
            <a:r>
              <a:rPr lang="zh-CN" altLang="en-US" dirty="0"/>
              <a:t>，</a:t>
            </a:r>
            <a:r>
              <a:rPr lang="en-US" altLang="zh-CN" dirty="0"/>
              <a:t>x’+1</a:t>
            </a:r>
            <a:r>
              <a:rPr lang="zh-CN" altLang="en-US" dirty="0"/>
              <a:t>变成</a:t>
            </a:r>
            <a:r>
              <a:rPr lang="en-US" altLang="zh-CN" dirty="0"/>
              <a:t>x’+1+y-p</a:t>
            </a:r>
            <a:r>
              <a:rPr lang="zh-CN" altLang="en-US" dirty="0"/>
              <a:t>，然后再从这个位置开始找出进行相同操作的</a:t>
            </a:r>
            <a:r>
              <a:rPr lang="en-US" altLang="zh-CN" dirty="0"/>
              <a:t>LCP</a:t>
            </a:r>
            <a:r>
              <a:rPr lang="zh-CN" altLang="en-US" dirty="0"/>
              <a:t>，之后下一个位置只可能是</a:t>
            </a:r>
            <a:r>
              <a:rPr lang="en-US" altLang="zh-CN" dirty="0"/>
              <a:t>x’’</a:t>
            </a:r>
            <a:r>
              <a:rPr lang="zh-CN" altLang="en-US" dirty="0"/>
              <a:t>变成</a:t>
            </a:r>
            <a:r>
              <a:rPr lang="en-US" altLang="zh-CN" dirty="0" err="1"/>
              <a:t>x’’+y-p</a:t>
            </a:r>
            <a:r>
              <a:rPr lang="zh-CN" altLang="en-US" dirty="0"/>
              <a:t>，</a:t>
            </a:r>
            <a:r>
              <a:rPr lang="en-US" altLang="zh-CN" dirty="0"/>
              <a:t>x’’+1-p</a:t>
            </a:r>
            <a:r>
              <a:rPr lang="zh-CN" altLang="en-US" dirty="0"/>
              <a:t>变成</a:t>
            </a:r>
            <a:r>
              <a:rPr lang="en-US" altLang="zh-CN" dirty="0"/>
              <a:t>x’’+1+y-p</a:t>
            </a:r>
            <a:r>
              <a:rPr lang="zh-CN" altLang="en-US" dirty="0"/>
              <a:t>，于是这一段实际上对</a:t>
            </a:r>
            <a:r>
              <a:rPr lang="en-US" altLang="zh-CN" dirty="0"/>
              <a:t>x</a:t>
            </a:r>
            <a:r>
              <a:rPr lang="zh-CN" altLang="en-US" dirty="0"/>
              <a:t>与</a:t>
            </a:r>
            <a:r>
              <a:rPr lang="en-US" altLang="zh-CN" dirty="0"/>
              <a:t>x+1</a:t>
            </a:r>
            <a:r>
              <a:rPr lang="zh-CN" altLang="en-US" dirty="0"/>
              <a:t>是完全相同的，并且</a:t>
            </a:r>
            <a:r>
              <a:rPr lang="en-US" altLang="zh-CN" dirty="0"/>
              <a:t>x+1</a:t>
            </a:r>
            <a:r>
              <a:rPr lang="zh-CN" altLang="en-US" dirty="0"/>
              <a:t>在任何时刻被减</a:t>
            </a:r>
            <a:r>
              <a:rPr lang="en-US" altLang="zh-CN" dirty="0"/>
              <a:t>p</a:t>
            </a:r>
            <a:r>
              <a:rPr lang="zh-CN" altLang="en-US" dirty="0"/>
              <a:t>的次数不少于</a:t>
            </a:r>
            <a:r>
              <a:rPr lang="en-US" altLang="zh-CN" dirty="0"/>
              <a:t>x</a:t>
            </a:r>
          </a:p>
          <a:p>
            <a:r>
              <a:rPr lang="zh-CN" altLang="en-US" dirty="0"/>
              <a:t>对上述过程进行数学归纳，可以发现</a:t>
            </a:r>
            <a:r>
              <a:rPr lang="en-US" altLang="zh-CN" dirty="0"/>
              <a:t>x+1</a:t>
            </a:r>
            <a:r>
              <a:rPr lang="zh-CN" altLang="en-US" dirty="0"/>
              <a:t>被减</a:t>
            </a:r>
            <a:r>
              <a:rPr lang="en-US" altLang="zh-CN" dirty="0"/>
              <a:t>p</a:t>
            </a:r>
            <a:r>
              <a:rPr lang="zh-CN" altLang="en-US" dirty="0"/>
              <a:t>的次数不少于</a:t>
            </a:r>
            <a:r>
              <a:rPr lang="en-US" altLang="zh-CN"/>
              <a:t>x</a:t>
            </a:r>
            <a:endParaRPr lang="en-US" altLang="zh-CN" dirty="0"/>
          </a:p>
        </p:txBody>
      </p:sp>
    </p:spTree>
    <p:extLst>
      <p:ext uri="{BB962C8B-B14F-4D97-AF65-F5344CB8AC3E}">
        <p14:creationId xmlns:p14="http://schemas.microsoft.com/office/powerpoint/2010/main" val="26311059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491AD-2C75-4378-8DC1-FD03E0D371D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C11E032-3E75-49DC-B1B3-26D46A3D5D00}"/>
              </a:ext>
            </a:extLst>
          </p:cNvPr>
          <p:cNvSpPr>
            <a:spLocks noGrp="1"/>
          </p:cNvSpPr>
          <p:nvPr>
            <p:ph idx="1"/>
          </p:nvPr>
        </p:nvSpPr>
        <p:spPr/>
        <p:txBody>
          <a:bodyPr/>
          <a:lstStyle/>
          <a:p>
            <a:r>
              <a:rPr lang="zh-CN" altLang="en-US" dirty="0"/>
              <a:t>由于</a:t>
            </a:r>
            <a:r>
              <a:rPr lang="en-US" altLang="zh-CN" dirty="0"/>
              <a:t>f(x+1,l,mid)-1</a:t>
            </a:r>
            <a:r>
              <a:rPr lang="zh-CN" altLang="en-US" dirty="0"/>
              <a:t>是恰好减去</a:t>
            </a:r>
            <a:r>
              <a:rPr lang="en-US" altLang="zh-CN" dirty="0"/>
              <a:t>x</a:t>
            </a:r>
            <a:r>
              <a:rPr lang="zh-CN" altLang="en-US" dirty="0"/>
              <a:t>次</a:t>
            </a:r>
            <a:r>
              <a:rPr lang="en-US" altLang="zh-CN" dirty="0"/>
              <a:t>p</a:t>
            </a:r>
            <a:r>
              <a:rPr lang="zh-CN" altLang="en-US" dirty="0"/>
              <a:t>的最小初始值，若</a:t>
            </a:r>
            <a:r>
              <a:rPr lang="en-US" altLang="zh-CN" dirty="0"/>
              <a:t>f(x+1,l,mid)-1-xp&gt;=f(y,mid+1,r)</a:t>
            </a:r>
            <a:r>
              <a:rPr lang="zh-CN" altLang="en-US" dirty="0"/>
              <a:t>，则</a:t>
            </a:r>
            <a:r>
              <a:rPr lang="en-US" altLang="zh-CN" dirty="0"/>
              <a:t>f(</a:t>
            </a:r>
            <a:r>
              <a:rPr lang="en-US" altLang="zh-CN" dirty="0" err="1"/>
              <a:t>x,l,mid</a:t>
            </a:r>
            <a:r>
              <a:rPr lang="en-US" altLang="zh-CN" dirty="0"/>
              <a:t>)</a:t>
            </a:r>
            <a:r>
              <a:rPr lang="zh-CN" altLang="en-US" dirty="0"/>
              <a:t>与</a:t>
            </a:r>
            <a:r>
              <a:rPr lang="en-US" altLang="zh-CN" dirty="0"/>
              <a:t>f(y,mid+1,r)</a:t>
            </a:r>
            <a:r>
              <a:rPr lang="zh-CN" altLang="en-US" dirty="0"/>
              <a:t>可以合并出</a:t>
            </a:r>
            <a:r>
              <a:rPr lang="en-US" altLang="zh-CN" dirty="0"/>
              <a:t>f(</a:t>
            </a:r>
            <a:r>
              <a:rPr lang="en-US" altLang="zh-CN" dirty="0" err="1"/>
              <a:t>x+y,l,r</a:t>
            </a:r>
            <a:r>
              <a:rPr lang="en-US" altLang="zh-CN" dirty="0"/>
              <a:t>)</a:t>
            </a:r>
          </a:p>
          <a:p>
            <a:r>
              <a:rPr lang="zh-CN" altLang="en-US" dirty="0"/>
              <a:t>需要满足</a:t>
            </a:r>
            <a:endParaRPr lang="en-US" altLang="zh-CN" dirty="0"/>
          </a:p>
          <a:p>
            <a:r>
              <a:rPr lang="en-US" altLang="zh-CN" dirty="0"/>
              <a:t>1. </a:t>
            </a:r>
            <a:r>
              <a:rPr lang="zh-CN" altLang="en-US" dirty="0"/>
              <a:t>这个值</a:t>
            </a:r>
            <a:r>
              <a:rPr lang="en-US" altLang="zh-CN" dirty="0"/>
              <a:t>&gt;=f(</a:t>
            </a:r>
            <a:r>
              <a:rPr lang="en-US" altLang="zh-CN" dirty="0" err="1"/>
              <a:t>x,l,mid</a:t>
            </a:r>
            <a:r>
              <a:rPr lang="en-US" altLang="zh-CN" dirty="0"/>
              <a:t>)</a:t>
            </a:r>
            <a:r>
              <a:rPr lang="zh-CN" altLang="en-US" dirty="0"/>
              <a:t>，这样在左区间才会减去</a:t>
            </a:r>
            <a:r>
              <a:rPr lang="en-US" altLang="zh-CN" dirty="0"/>
              <a:t>x</a:t>
            </a:r>
            <a:r>
              <a:rPr lang="zh-CN" altLang="en-US" dirty="0"/>
              <a:t>次</a:t>
            </a:r>
            <a:endParaRPr lang="en-US" altLang="zh-CN" dirty="0"/>
          </a:p>
          <a:p>
            <a:r>
              <a:rPr lang="en-US" altLang="zh-CN" dirty="0"/>
              <a:t>2. </a:t>
            </a:r>
            <a:r>
              <a:rPr lang="zh-CN" altLang="en-US" dirty="0"/>
              <a:t>这个值</a:t>
            </a:r>
            <a:r>
              <a:rPr lang="en-US" altLang="zh-CN" dirty="0"/>
              <a:t>-</a:t>
            </a:r>
            <a:r>
              <a:rPr lang="en-US" altLang="zh-CN" dirty="0" err="1"/>
              <a:t>xp+sum</a:t>
            </a:r>
            <a:r>
              <a:rPr lang="en-US" altLang="zh-CN" dirty="0"/>
              <a:t>(</a:t>
            </a:r>
            <a:r>
              <a:rPr lang="en-US" altLang="zh-CN" dirty="0" err="1"/>
              <a:t>l,mid</a:t>
            </a:r>
            <a:r>
              <a:rPr lang="en-US" altLang="zh-CN" dirty="0"/>
              <a:t>) &gt;=f(y,mid+1,r)</a:t>
            </a:r>
            <a:r>
              <a:rPr lang="zh-CN" altLang="en-US" dirty="0"/>
              <a:t>，这样才足够在右区间减去</a:t>
            </a:r>
            <a:r>
              <a:rPr lang="en-US" altLang="zh-CN" dirty="0"/>
              <a:t>y</a:t>
            </a:r>
            <a:r>
              <a:rPr lang="zh-CN" altLang="en-US" dirty="0"/>
              <a:t>次</a:t>
            </a:r>
            <a:endParaRPr lang="en-US" altLang="zh-CN" dirty="0"/>
          </a:p>
          <a:p>
            <a:r>
              <a:rPr lang="zh-CN" altLang="en-US" dirty="0"/>
              <a:t>故合并时，</a:t>
            </a:r>
            <a:r>
              <a:rPr lang="en-US" altLang="zh-CN" dirty="0"/>
              <a:t>f(</a:t>
            </a:r>
            <a:r>
              <a:rPr lang="en-US" altLang="zh-CN" dirty="0" err="1"/>
              <a:t>x+y,l,r</a:t>
            </a:r>
            <a:r>
              <a:rPr lang="en-US" altLang="zh-CN" dirty="0"/>
              <a:t>)</a:t>
            </a:r>
            <a:r>
              <a:rPr lang="zh-CN" altLang="en-US" dirty="0"/>
              <a:t>与</a:t>
            </a:r>
            <a:r>
              <a:rPr lang="en-US" altLang="zh-CN" dirty="0"/>
              <a:t>max(f(</a:t>
            </a:r>
            <a:r>
              <a:rPr lang="en-US" altLang="zh-CN" dirty="0" err="1"/>
              <a:t>x,l,mid</a:t>
            </a:r>
            <a:r>
              <a:rPr lang="en-US" altLang="zh-CN" dirty="0"/>
              <a:t>),f(y,mid+1,r)+</a:t>
            </a:r>
            <a:r>
              <a:rPr lang="en-US" altLang="zh-CN" dirty="0" err="1"/>
              <a:t>xp</a:t>
            </a:r>
            <a:r>
              <a:rPr lang="en-US" altLang="zh-CN" dirty="0"/>
              <a:t>-sum(</a:t>
            </a:r>
            <a:r>
              <a:rPr lang="en-US" altLang="zh-CN" dirty="0" err="1"/>
              <a:t>l,mid</a:t>
            </a:r>
            <a:r>
              <a:rPr lang="en-US" altLang="zh-CN" dirty="0"/>
              <a:t>))</a:t>
            </a:r>
            <a:r>
              <a:rPr lang="zh-CN" altLang="en-US" dirty="0"/>
              <a:t>取</a:t>
            </a:r>
            <a:r>
              <a:rPr lang="en-US" altLang="zh-CN" dirty="0"/>
              <a:t>min</a:t>
            </a:r>
          </a:p>
          <a:p>
            <a:endParaRPr lang="zh-CN" altLang="en-US" dirty="0"/>
          </a:p>
        </p:txBody>
      </p:sp>
    </p:spTree>
    <p:extLst>
      <p:ext uri="{BB962C8B-B14F-4D97-AF65-F5344CB8AC3E}">
        <p14:creationId xmlns:p14="http://schemas.microsoft.com/office/powerpoint/2010/main" val="197265062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770E-E1DB-43DF-BFD6-D1961DF5FEB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23290D0-EA0F-4221-9E0E-EB03DED88EA4}"/>
              </a:ext>
            </a:extLst>
          </p:cNvPr>
          <p:cNvSpPr>
            <a:spLocks noGrp="1"/>
          </p:cNvSpPr>
          <p:nvPr>
            <p:ph idx="1"/>
          </p:nvPr>
        </p:nvSpPr>
        <p:spPr/>
        <p:txBody>
          <a:bodyPr/>
          <a:lstStyle/>
          <a:p>
            <a:r>
              <a:rPr lang="zh-CN" altLang="en-US" dirty="0"/>
              <a:t>可以发现，当</a:t>
            </a:r>
            <a:r>
              <a:rPr lang="en-US" altLang="zh-CN" dirty="0"/>
              <a:t>f(</a:t>
            </a:r>
            <a:r>
              <a:rPr lang="en-US" altLang="zh-CN" dirty="0" err="1"/>
              <a:t>x,l,mid</a:t>
            </a:r>
            <a:r>
              <a:rPr lang="en-US" altLang="zh-CN" dirty="0"/>
              <a:t>)</a:t>
            </a:r>
            <a:r>
              <a:rPr lang="zh-CN" altLang="en-US" dirty="0"/>
              <a:t>中</a:t>
            </a:r>
            <a:r>
              <a:rPr lang="en-US" altLang="zh-CN" dirty="0"/>
              <a:t>x&gt;mid-l+1</a:t>
            </a:r>
            <a:r>
              <a:rPr lang="zh-CN" altLang="en-US" dirty="0"/>
              <a:t>时，</a:t>
            </a:r>
            <a:r>
              <a:rPr lang="en-US" altLang="zh-CN" dirty="0"/>
              <a:t>f</a:t>
            </a:r>
            <a:r>
              <a:rPr lang="zh-CN" altLang="en-US" dirty="0"/>
              <a:t>的值不会改变，所以对于长度为</a:t>
            </a:r>
            <a:r>
              <a:rPr lang="en-US" altLang="zh-CN" dirty="0" err="1"/>
              <a:t>len</a:t>
            </a:r>
            <a:r>
              <a:rPr lang="zh-CN" altLang="en-US" dirty="0"/>
              <a:t>的区间，</a:t>
            </a:r>
            <a:r>
              <a:rPr lang="en-US" altLang="zh-CN" dirty="0"/>
              <a:t>f</a:t>
            </a:r>
            <a:r>
              <a:rPr lang="zh-CN" altLang="en-US" dirty="0"/>
              <a:t>是一个</a:t>
            </a:r>
            <a:r>
              <a:rPr lang="en-US" altLang="zh-CN" dirty="0"/>
              <a:t>O(</a:t>
            </a:r>
            <a:r>
              <a:rPr lang="en-US" altLang="zh-CN" dirty="0" err="1"/>
              <a:t>len</a:t>
            </a:r>
            <a:r>
              <a:rPr lang="en-US" altLang="zh-CN" dirty="0"/>
              <a:t>)</a:t>
            </a:r>
            <a:r>
              <a:rPr lang="zh-CN" altLang="en-US" dirty="0"/>
              <a:t>段的分段函数，无意义的部分我们不考虑</a:t>
            </a:r>
            <a:endParaRPr lang="en-US" altLang="zh-CN" dirty="0"/>
          </a:p>
          <a:p>
            <a:r>
              <a:rPr lang="zh-CN" altLang="en-US" dirty="0"/>
              <a:t>之后枚举</a:t>
            </a:r>
            <a:r>
              <a:rPr lang="en-US" altLang="zh-CN" dirty="0"/>
              <a:t>x</a:t>
            </a:r>
            <a:r>
              <a:rPr lang="zh-CN" altLang="en-US" dirty="0"/>
              <a:t>，找出</a:t>
            </a:r>
            <a:r>
              <a:rPr lang="en-US" altLang="zh-CN" dirty="0"/>
              <a:t>f(</a:t>
            </a:r>
            <a:r>
              <a:rPr lang="en-US" altLang="zh-CN" dirty="0" err="1"/>
              <a:t>x,l,mid</a:t>
            </a:r>
            <a:r>
              <a:rPr lang="en-US" altLang="zh-CN" dirty="0"/>
              <a:t>)=a</a:t>
            </a:r>
            <a:r>
              <a:rPr lang="zh-CN" altLang="en-US" dirty="0"/>
              <a:t>与</a:t>
            </a:r>
            <a:r>
              <a:rPr lang="en-US" altLang="zh-CN" dirty="0"/>
              <a:t>f(x+1,l,mid)=b</a:t>
            </a:r>
            <a:r>
              <a:rPr lang="zh-CN" altLang="en-US" dirty="0"/>
              <a:t>，</a:t>
            </a:r>
            <a:r>
              <a:rPr lang="en-US" altLang="zh-CN" dirty="0"/>
              <a:t>[</a:t>
            </a:r>
            <a:r>
              <a:rPr lang="en-US" altLang="zh-CN" dirty="0" err="1"/>
              <a:t>a,b</a:t>
            </a:r>
            <a:r>
              <a:rPr lang="en-US" altLang="zh-CN" dirty="0"/>
              <a:t>)</a:t>
            </a:r>
            <a:r>
              <a:rPr lang="zh-CN" altLang="en-US" dirty="0"/>
              <a:t>经过区间操作后变为</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，由</a:t>
            </a:r>
            <a:r>
              <a:rPr lang="en-US" altLang="zh-CN" dirty="0"/>
              <a:t>f</a:t>
            </a:r>
            <a:r>
              <a:rPr lang="zh-CN" altLang="en-US" dirty="0"/>
              <a:t>的单调性，使用双指针找出</a:t>
            </a:r>
            <a:r>
              <a:rPr lang="en-US" altLang="zh-CN" dirty="0"/>
              <a:t>f(y,mid+1,r)</a:t>
            </a:r>
            <a:r>
              <a:rPr lang="zh-CN" altLang="en-US" dirty="0"/>
              <a:t>，满足</a:t>
            </a:r>
            <a:r>
              <a:rPr lang="en-US" altLang="zh-CN" dirty="0"/>
              <a:t>f(y-1,mid+1,r)&lt;a</a:t>
            </a:r>
            <a:r>
              <a:rPr lang="zh-CN" altLang="en-US" dirty="0"/>
              <a:t>，找出</a:t>
            </a:r>
            <a:r>
              <a:rPr lang="en-US" altLang="zh-CN" dirty="0"/>
              <a:t>f(z,mid+1,r)</a:t>
            </a:r>
            <a:r>
              <a:rPr lang="zh-CN" altLang="en-US" dirty="0"/>
              <a:t>，满足</a:t>
            </a:r>
            <a:r>
              <a:rPr lang="en-US" altLang="zh-CN" dirty="0"/>
              <a:t>f(z+1,mid+1,r)&gt;b</a:t>
            </a:r>
          </a:p>
          <a:p>
            <a:r>
              <a:rPr lang="zh-CN" altLang="en-US" dirty="0"/>
              <a:t>于是</a:t>
            </a:r>
            <a:r>
              <a:rPr lang="en-US" altLang="zh-CN" dirty="0"/>
              <a:t>[</a:t>
            </a:r>
            <a:r>
              <a:rPr lang="en-US" altLang="zh-CN" dirty="0" err="1"/>
              <a:t>a,b</a:t>
            </a:r>
            <a:r>
              <a:rPr lang="en-US" altLang="zh-CN" dirty="0"/>
              <a:t>)</a:t>
            </a:r>
            <a:r>
              <a:rPr lang="zh-CN" altLang="en-US" dirty="0"/>
              <a:t>与</a:t>
            </a:r>
            <a:r>
              <a:rPr lang="en-US" altLang="zh-CN" dirty="0"/>
              <a:t>f(y,mid+1,r),f(y+1,mid,r)…f(</a:t>
            </a:r>
            <a:r>
              <a:rPr lang="en-US" altLang="zh-CN" dirty="0" err="1"/>
              <a:t>z,mid,r</a:t>
            </a:r>
            <a:r>
              <a:rPr lang="en-US" altLang="zh-CN" dirty="0"/>
              <a:t>)</a:t>
            </a:r>
            <a:r>
              <a:rPr lang="zh-CN" altLang="en-US" dirty="0"/>
              <a:t>构成了</a:t>
            </a:r>
            <a:r>
              <a:rPr lang="en-US" altLang="zh-CN" dirty="0"/>
              <a:t>O(z-y)</a:t>
            </a:r>
            <a:r>
              <a:rPr lang="zh-CN" altLang="en-US" dirty="0"/>
              <a:t>段值域上的区间，每一段对应分段函数的一段</a:t>
            </a:r>
          </a:p>
          <a:p>
            <a:r>
              <a:rPr lang="zh-CN" altLang="en-US" dirty="0"/>
              <a:t>对于</a:t>
            </a:r>
            <a:r>
              <a:rPr lang="en-US" altLang="zh-CN" dirty="0"/>
              <a:t>f(x+1,l,mid)=a’</a:t>
            </a:r>
            <a:r>
              <a:rPr lang="zh-CN" altLang="en-US" dirty="0"/>
              <a:t>与</a:t>
            </a:r>
            <a:r>
              <a:rPr lang="en-US" altLang="zh-CN" dirty="0"/>
              <a:t>f(x+2,l,mid)=b’</a:t>
            </a:r>
            <a:r>
              <a:rPr lang="zh-CN" altLang="en-US" dirty="0"/>
              <a:t>，</a:t>
            </a:r>
            <a:r>
              <a:rPr lang="en-US" altLang="zh-CN" dirty="0"/>
              <a:t>[a’-(x+1)</a:t>
            </a:r>
            <a:r>
              <a:rPr lang="en-US" altLang="zh-CN" dirty="0" err="1"/>
              <a:t>p,b</a:t>
            </a:r>
            <a:r>
              <a:rPr lang="en-US" altLang="zh-CN" dirty="0"/>
              <a:t>’-(x+1)p)</a:t>
            </a:r>
            <a:r>
              <a:rPr lang="zh-CN" altLang="en-US" dirty="0"/>
              <a:t>只可能与</a:t>
            </a:r>
            <a:r>
              <a:rPr lang="en-US" altLang="zh-CN" dirty="0"/>
              <a:t>f(</a:t>
            </a:r>
            <a:r>
              <a:rPr lang="en-US" altLang="zh-CN" dirty="0" err="1"/>
              <a:t>y,mid,r</a:t>
            </a:r>
            <a:r>
              <a:rPr lang="en-US" altLang="zh-CN" dirty="0"/>
              <a:t>),f(y+1,mid,r)…</a:t>
            </a:r>
            <a:r>
              <a:rPr lang="zh-CN" altLang="en-US" dirty="0"/>
              <a:t>产生贡献，因为</a:t>
            </a:r>
            <a:r>
              <a:rPr lang="en-US" altLang="zh-CN" dirty="0"/>
              <a:t>a’-(x+1)p&gt;=a-</a:t>
            </a:r>
            <a:r>
              <a:rPr lang="en-US" altLang="zh-CN" dirty="0" err="1"/>
              <a:t>xp</a:t>
            </a:r>
            <a:endParaRPr lang="en-US" altLang="zh-CN" dirty="0"/>
          </a:p>
        </p:txBody>
      </p:sp>
    </p:spTree>
    <p:extLst>
      <p:ext uri="{BB962C8B-B14F-4D97-AF65-F5344CB8AC3E}">
        <p14:creationId xmlns:p14="http://schemas.microsoft.com/office/powerpoint/2010/main" val="42005246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583F5-26E0-4B50-B1B2-38DF83F3F4C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C8CBCB0-4DE5-4886-9A9C-09F7C2304911}"/>
              </a:ext>
            </a:extLst>
          </p:cNvPr>
          <p:cNvSpPr>
            <a:spLocks noGrp="1"/>
          </p:cNvSpPr>
          <p:nvPr>
            <p:ph idx="1"/>
          </p:nvPr>
        </p:nvSpPr>
        <p:spPr/>
        <p:txBody>
          <a:bodyPr/>
          <a:lstStyle/>
          <a:p>
            <a:r>
              <a:rPr lang="en-US" altLang="zh-CN" dirty="0"/>
              <a:t>a’-(x+1)p&gt;=a-</a:t>
            </a:r>
            <a:r>
              <a:rPr lang="en-US" altLang="zh-CN" dirty="0" err="1"/>
              <a:t>xp</a:t>
            </a:r>
            <a:r>
              <a:rPr lang="zh-CN" altLang="en-US" dirty="0"/>
              <a:t>的证明：</a:t>
            </a:r>
            <a:endParaRPr lang="en-US" altLang="zh-CN" dirty="0"/>
          </a:p>
          <a:p>
            <a:r>
              <a:rPr lang="zh-CN" altLang="en-US" dirty="0"/>
              <a:t>考虑初值</a:t>
            </a:r>
            <a:r>
              <a:rPr lang="en-US" altLang="zh-CN" dirty="0"/>
              <a:t>a-1</a:t>
            </a:r>
            <a:r>
              <a:rPr lang="zh-CN" altLang="en-US" dirty="0"/>
              <a:t>经过一个区间的操作后每个位置是否减少了</a:t>
            </a:r>
            <a:r>
              <a:rPr lang="en-US" altLang="zh-CN" dirty="0"/>
              <a:t>p</a:t>
            </a:r>
          </a:p>
          <a:p>
            <a:r>
              <a:rPr lang="zh-CN" altLang="en-US" dirty="0"/>
              <a:t>考虑初值</a:t>
            </a:r>
            <a:r>
              <a:rPr lang="en-US" altLang="zh-CN" dirty="0"/>
              <a:t>a+p-1</a:t>
            </a:r>
            <a:r>
              <a:rPr lang="zh-CN" altLang="en-US" dirty="0"/>
              <a:t>，假设在位置</a:t>
            </a:r>
            <a:r>
              <a:rPr lang="en-US" altLang="zh-CN" dirty="0"/>
              <a:t>y</a:t>
            </a:r>
            <a:r>
              <a:rPr lang="zh-CN" altLang="en-US" dirty="0"/>
              <a:t>前，初值进行的操作与</a:t>
            </a:r>
            <a:r>
              <a:rPr lang="en-US" altLang="zh-CN" dirty="0"/>
              <a:t>a-1</a:t>
            </a:r>
            <a:r>
              <a:rPr lang="zh-CN" altLang="en-US" dirty="0"/>
              <a:t>完全相同，在位置</a:t>
            </a:r>
            <a:r>
              <a:rPr lang="en-US" altLang="zh-CN" dirty="0"/>
              <a:t>y</a:t>
            </a:r>
            <a:r>
              <a:rPr lang="zh-CN" altLang="en-US" dirty="0"/>
              <a:t>处，一定是</a:t>
            </a:r>
            <a:r>
              <a:rPr lang="en-US" altLang="zh-CN" dirty="0"/>
              <a:t>a-1</a:t>
            </a:r>
            <a:r>
              <a:rPr lang="zh-CN" altLang="en-US" dirty="0"/>
              <a:t>没有被减，</a:t>
            </a:r>
            <a:r>
              <a:rPr lang="en-US" altLang="zh-CN" dirty="0"/>
              <a:t>a+p-1</a:t>
            </a:r>
            <a:r>
              <a:rPr lang="zh-CN" altLang="en-US" dirty="0"/>
              <a:t>被减了，于是二者在位置</a:t>
            </a:r>
            <a:r>
              <a:rPr lang="en-US" altLang="zh-CN" dirty="0"/>
              <a:t>y</a:t>
            </a:r>
            <a:r>
              <a:rPr lang="zh-CN" altLang="en-US" dirty="0"/>
              <a:t>后进行的操作完全相同</a:t>
            </a:r>
            <a:endParaRPr lang="en-US" altLang="zh-CN" dirty="0"/>
          </a:p>
          <a:p>
            <a:r>
              <a:rPr lang="zh-CN" altLang="en-US" dirty="0"/>
              <a:t>而由定义，初值</a:t>
            </a:r>
            <a:r>
              <a:rPr lang="en-US" altLang="zh-CN" dirty="0"/>
              <a:t>a-1</a:t>
            </a:r>
            <a:r>
              <a:rPr lang="zh-CN" altLang="en-US" dirty="0"/>
              <a:t>在区间操作中总共被减去</a:t>
            </a:r>
            <a:r>
              <a:rPr lang="en-US" altLang="zh-CN" dirty="0"/>
              <a:t>x-1</a:t>
            </a:r>
            <a:r>
              <a:rPr lang="zh-CN" altLang="en-US" dirty="0"/>
              <a:t>次</a:t>
            </a:r>
            <a:r>
              <a:rPr lang="en-US" altLang="zh-CN" dirty="0"/>
              <a:t>p</a:t>
            </a:r>
            <a:r>
              <a:rPr lang="zh-CN" altLang="en-US" dirty="0"/>
              <a:t>，故初值</a:t>
            </a:r>
            <a:r>
              <a:rPr lang="en-US" altLang="zh-CN" dirty="0"/>
              <a:t>a+p-1</a:t>
            </a:r>
            <a:r>
              <a:rPr lang="zh-CN" altLang="en-US" dirty="0"/>
              <a:t>被减去</a:t>
            </a:r>
            <a:r>
              <a:rPr lang="en-US" altLang="zh-CN" dirty="0"/>
              <a:t>x</a:t>
            </a:r>
            <a:r>
              <a:rPr lang="zh-CN" altLang="en-US" dirty="0"/>
              <a:t>次</a:t>
            </a:r>
            <a:r>
              <a:rPr lang="en-US" altLang="zh-CN" dirty="0"/>
              <a:t>p</a:t>
            </a:r>
            <a:r>
              <a:rPr lang="zh-CN" altLang="en-US" dirty="0"/>
              <a:t>，由之前证过的单调性，</a:t>
            </a:r>
            <a:r>
              <a:rPr lang="en-US" altLang="zh-CN" dirty="0"/>
              <a:t>[a,a+p-1]</a:t>
            </a:r>
            <a:r>
              <a:rPr lang="zh-CN" altLang="en-US" dirty="0"/>
              <a:t>做为初值会得到同样的结果，故</a:t>
            </a:r>
            <a:r>
              <a:rPr lang="en-US" altLang="zh-CN" dirty="0"/>
              <a:t>b&gt;a+p-1</a:t>
            </a:r>
            <a:r>
              <a:rPr lang="zh-CN" altLang="en-US" dirty="0"/>
              <a:t>，而</a:t>
            </a:r>
            <a:r>
              <a:rPr lang="en-US" altLang="zh-CN" dirty="0"/>
              <a:t>a’=b</a:t>
            </a:r>
            <a:r>
              <a:rPr lang="zh-CN" altLang="en-US" dirty="0"/>
              <a:t>，故</a:t>
            </a:r>
            <a:r>
              <a:rPr lang="en-US" altLang="zh-CN" dirty="0"/>
              <a:t>a’&gt;=</a:t>
            </a:r>
            <a:r>
              <a:rPr lang="en-US" altLang="zh-CN" dirty="0" err="1"/>
              <a:t>a+p</a:t>
            </a:r>
            <a:r>
              <a:rPr lang="zh-CN" altLang="en-US" dirty="0"/>
              <a:t>，</a:t>
            </a:r>
            <a:r>
              <a:rPr lang="en-US" altLang="zh-CN" dirty="0"/>
              <a:t>a’-(x+1)p&gt;=a-</a:t>
            </a:r>
            <a:r>
              <a:rPr lang="en-US" altLang="zh-CN" dirty="0" err="1"/>
              <a:t>xp</a:t>
            </a:r>
            <a:endParaRPr lang="zh-CN" altLang="en-US" dirty="0"/>
          </a:p>
        </p:txBody>
      </p:sp>
    </p:spTree>
    <p:extLst>
      <p:ext uri="{BB962C8B-B14F-4D97-AF65-F5344CB8AC3E}">
        <p14:creationId xmlns:p14="http://schemas.microsoft.com/office/powerpoint/2010/main" val="20202980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9137-3E60-41A2-AD74-8CD20450327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D277C70-98C0-4B31-A94D-31B320EC552C}"/>
              </a:ext>
            </a:extLst>
          </p:cNvPr>
          <p:cNvSpPr>
            <a:spLocks noGrp="1"/>
          </p:cNvSpPr>
          <p:nvPr>
            <p:ph idx="1"/>
          </p:nvPr>
        </p:nvSpPr>
        <p:spPr/>
        <p:txBody>
          <a:bodyPr/>
          <a:lstStyle/>
          <a:p>
            <a:r>
              <a:rPr lang="zh-CN" altLang="en-US" dirty="0"/>
              <a:t>由于</a:t>
            </a:r>
            <a:r>
              <a:rPr lang="en-US" altLang="zh-CN" dirty="0"/>
              <a:t>a’=b</a:t>
            </a:r>
            <a:r>
              <a:rPr lang="zh-CN" altLang="en-US" dirty="0"/>
              <a:t>，故</a:t>
            </a:r>
            <a:r>
              <a:rPr lang="en-US" altLang="zh-CN" dirty="0"/>
              <a:t>[</a:t>
            </a:r>
            <a:r>
              <a:rPr lang="en-US" altLang="zh-CN" dirty="0" err="1"/>
              <a:t>a,b</a:t>
            </a:r>
            <a:r>
              <a:rPr lang="en-US" altLang="zh-CN" dirty="0"/>
              <a:t>)</a:t>
            </a:r>
            <a:r>
              <a:rPr lang="zh-CN" altLang="en-US" dirty="0"/>
              <a:t>与</a:t>
            </a:r>
            <a:r>
              <a:rPr lang="en-US" altLang="zh-CN" dirty="0"/>
              <a:t>[</a:t>
            </a:r>
            <a:r>
              <a:rPr lang="en-US" altLang="zh-CN" dirty="0" err="1"/>
              <a:t>a’,b</a:t>
            </a:r>
            <a:r>
              <a:rPr lang="en-US" altLang="zh-CN" dirty="0"/>
              <a:t>’)</a:t>
            </a:r>
            <a:r>
              <a:rPr lang="zh-CN" altLang="en-US" dirty="0"/>
              <a:t>在经过</a:t>
            </a:r>
            <a:r>
              <a:rPr lang="en-US" altLang="zh-CN" dirty="0"/>
              <a:t>[</a:t>
            </a:r>
            <a:r>
              <a:rPr lang="en-US" altLang="zh-CN" dirty="0" err="1"/>
              <a:t>l,mid</a:t>
            </a:r>
            <a:r>
              <a:rPr lang="en-US" altLang="zh-CN" dirty="0"/>
              <a:t>]</a:t>
            </a:r>
            <a:r>
              <a:rPr lang="zh-CN" altLang="en-US" dirty="0"/>
              <a:t>的操作后变换为的区间</a:t>
            </a:r>
            <a:r>
              <a:rPr lang="en-US" altLang="zh-CN" dirty="0"/>
              <a:t>[a-</a:t>
            </a:r>
            <a:r>
              <a:rPr lang="en-US" altLang="zh-CN" dirty="0" err="1"/>
              <a:t>xp,b</a:t>
            </a:r>
            <a:r>
              <a:rPr lang="en-US" altLang="zh-CN" dirty="0"/>
              <a:t>-</a:t>
            </a:r>
            <a:r>
              <a:rPr lang="en-US" altLang="zh-CN" dirty="0" err="1"/>
              <a:t>xp</a:t>
            </a:r>
            <a:r>
              <a:rPr lang="en-US" altLang="zh-CN" dirty="0"/>
              <a:t>)</a:t>
            </a:r>
            <a:r>
              <a:rPr lang="zh-CN" altLang="en-US" dirty="0"/>
              <a:t>与</a:t>
            </a:r>
            <a:r>
              <a:rPr lang="en-US" altLang="zh-CN" dirty="0"/>
              <a:t>[a-(x+1)</a:t>
            </a:r>
            <a:r>
              <a:rPr lang="en-US" altLang="zh-CN" dirty="0" err="1"/>
              <a:t>p,b</a:t>
            </a:r>
            <a:r>
              <a:rPr lang="en-US" altLang="zh-CN" dirty="0"/>
              <a:t>-(x+1)p)</a:t>
            </a:r>
            <a:r>
              <a:rPr lang="zh-CN" altLang="en-US" dirty="0"/>
              <a:t>相交的范围是</a:t>
            </a:r>
            <a:r>
              <a:rPr lang="en-US" altLang="zh-CN" dirty="0"/>
              <a:t>p</a:t>
            </a:r>
          </a:p>
          <a:p>
            <a:r>
              <a:rPr lang="zh-CN" altLang="en-US" dirty="0"/>
              <a:t>而对任意</a:t>
            </a:r>
            <a:r>
              <a:rPr lang="en-US" altLang="zh-CN" dirty="0" err="1"/>
              <a:t>x’,l’,r</a:t>
            </a:r>
            <a:r>
              <a:rPr lang="en-US" altLang="zh-CN" dirty="0"/>
              <a:t>’</a:t>
            </a:r>
            <a:r>
              <a:rPr lang="zh-CN" altLang="en-US" dirty="0"/>
              <a:t>，</a:t>
            </a:r>
            <a:r>
              <a:rPr lang="en-US" altLang="zh-CN" dirty="0"/>
              <a:t>f(x’+1,l’,r’)-f(</a:t>
            </a:r>
            <a:r>
              <a:rPr lang="en-US" altLang="zh-CN" dirty="0" err="1"/>
              <a:t>x’,l’,r</a:t>
            </a:r>
            <a:r>
              <a:rPr lang="en-US" altLang="zh-CN" dirty="0"/>
              <a:t>’)&gt;=p</a:t>
            </a:r>
            <a:r>
              <a:rPr lang="zh-CN" altLang="en-US" dirty="0"/>
              <a:t>，代入</a:t>
            </a:r>
            <a:r>
              <a:rPr lang="en-US" altLang="zh-CN" dirty="0"/>
              <a:t>x’=</a:t>
            </a:r>
            <a:r>
              <a:rPr lang="en-US" altLang="zh-CN" dirty="0" err="1"/>
              <a:t>y,l</a:t>
            </a:r>
            <a:r>
              <a:rPr lang="en-US" altLang="zh-CN" dirty="0"/>
              <a:t>’=mid+1,r’=r</a:t>
            </a:r>
          </a:p>
          <a:p>
            <a:r>
              <a:rPr lang="zh-CN" altLang="en-US" dirty="0"/>
              <a:t>故每个</a:t>
            </a:r>
            <a:r>
              <a:rPr lang="en-US" altLang="zh-CN" dirty="0"/>
              <a:t>f(</a:t>
            </a:r>
            <a:r>
              <a:rPr lang="en-US" altLang="zh-CN" dirty="0" err="1"/>
              <a:t>x,l,mid</a:t>
            </a:r>
            <a:r>
              <a:rPr lang="en-US" altLang="zh-CN" dirty="0"/>
              <a:t>)</a:t>
            </a:r>
            <a:r>
              <a:rPr lang="zh-CN" altLang="en-US" dirty="0"/>
              <a:t>与</a:t>
            </a:r>
            <a:r>
              <a:rPr lang="en-US" altLang="zh-CN" dirty="0"/>
              <a:t>f(x+1,l,mid)</a:t>
            </a:r>
            <a:r>
              <a:rPr lang="zh-CN" altLang="en-US" dirty="0"/>
              <a:t>的相交范围中只会有</a:t>
            </a:r>
            <a:r>
              <a:rPr lang="en-US" altLang="zh-CN" dirty="0"/>
              <a:t>O(1)</a:t>
            </a:r>
            <a:r>
              <a:rPr lang="zh-CN" altLang="en-US" dirty="0"/>
              <a:t>段</a:t>
            </a:r>
            <a:r>
              <a:rPr lang="en-US" altLang="zh-CN" dirty="0"/>
              <a:t>f(y,mid+1,r)</a:t>
            </a:r>
          </a:p>
          <a:p>
            <a:r>
              <a:rPr lang="zh-CN" altLang="en-US" dirty="0"/>
              <a:t>于是对于长度为</a:t>
            </a:r>
            <a:r>
              <a:rPr lang="en-US" altLang="zh-CN" dirty="0" err="1"/>
              <a:t>len</a:t>
            </a:r>
            <a:r>
              <a:rPr lang="zh-CN" altLang="en-US" dirty="0"/>
              <a:t>的区间，这里归并的总复杂度可以优化为</a:t>
            </a:r>
            <a:r>
              <a:rPr lang="en-US" altLang="zh-CN" dirty="0"/>
              <a:t>O(</a:t>
            </a:r>
            <a:r>
              <a:rPr lang="en-US" altLang="zh-CN" dirty="0" err="1"/>
              <a:t>len</a:t>
            </a:r>
            <a:r>
              <a:rPr lang="en-US" altLang="zh-CN" dirty="0"/>
              <a:t>)</a:t>
            </a:r>
          </a:p>
        </p:txBody>
      </p:sp>
    </p:spTree>
    <p:extLst>
      <p:ext uri="{BB962C8B-B14F-4D97-AF65-F5344CB8AC3E}">
        <p14:creationId xmlns:p14="http://schemas.microsoft.com/office/powerpoint/2010/main" val="22479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245FF-EDB2-4591-B2D7-AE92DACA9B79}"/>
              </a:ext>
            </a:extLst>
          </p:cNvPr>
          <p:cNvSpPr>
            <a:spLocks noGrp="1"/>
          </p:cNvSpPr>
          <p:nvPr>
            <p:ph type="title"/>
          </p:nvPr>
        </p:nvSpPr>
        <p:spPr/>
        <p:txBody>
          <a:bodyPr/>
          <a:lstStyle/>
          <a:p>
            <a:r>
              <a:rPr lang="en-US" altLang="zh-CN" dirty="0"/>
              <a:t>CF526F Pudding Monsters 3000</a:t>
            </a:r>
            <a:endParaRPr lang="zh-CN" altLang="en-US" dirty="0"/>
          </a:p>
        </p:txBody>
      </p:sp>
      <p:sp>
        <p:nvSpPr>
          <p:cNvPr id="7" name="内容占位符 6">
            <a:extLst>
              <a:ext uri="{FF2B5EF4-FFF2-40B4-BE49-F238E27FC236}">
                <a16:creationId xmlns:a16="http://schemas.microsoft.com/office/drawing/2014/main" id="{9DE9BC92-2784-4927-847C-941B00C58E30}"/>
              </a:ext>
            </a:extLst>
          </p:cNvPr>
          <p:cNvSpPr>
            <a:spLocks noGrp="1"/>
          </p:cNvSpPr>
          <p:nvPr>
            <p:ph idx="1"/>
          </p:nvPr>
        </p:nvSpPr>
        <p:spPr/>
        <p:txBody>
          <a:bodyPr/>
          <a:lstStyle/>
          <a:p>
            <a:r>
              <a:rPr lang="zh-CN" altLang="en-US" dirty="0"/>
              <a:t>这里</a:t>
            </a:r>
            <a:r>
              <a:rPr lang="en-US" altLang="zh-CN" dirty="0"/>
              <a:t>k=1…n</a:t>
            </a:r>
          </a:p>
          <a:p>
            <a:endParaRPr lang="zh-CN" altLang="en-US" dirty="0"/>
          </a:p>
        </p:txBody>
      </p:sp>
      <p:pic>
        <p:nvPicPr>
          <p:cNvPr id="8" name="内容占位符 4">
            <a:extLst>
              <a:ext uri="{FF2B5EF4-FFF2-40B4-BE49-F238E27FC236}">
                <a16:creationId xmlns:a16="http://schemas.microsoft.com/office/drawing/2014/main" id="{6447ACE8-3F40-4D0D-8E64-FC5FD7836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5373"/>
            <a:ext cx="6598495" cy="992165"/>
          </a:xfrm>
          <a:prstGeom prst="rect">
            <a:avLst/>
          </a:prstGeom>
        </p:spPr>
      </p:pic>
    </p:spTree>
    <p:extLst>
      <p:ext uri="{BB962C8B-B14F-4D97-AF65-F5344CB8AC3E}">
        <p14:creationId xmlns:p14="http://schemas.microsoft.com/office/powerpoint/2010/main" val="262400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9E5B2-C331-4F65-8BC0-893259669F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307214-D2E8-49BC-88F7-09CDD9634AB8}"/>
              </a:ext>
            </a:extLst>
          </p:cNvPr>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a:p>
            <a:r>
              <a:rPr lang="zh-CN" altLang="en-US" dirty="0"/>
              <a:t>可以证明标记结束后无意义的位置和答案无关</a:t>
            </a:r>
          </a:p>
          <a:p>
            <a:endParaRPr lang="en-US" altLang="zh-CN" dirty="0"/>
          </a:p>
        </p:txBody>
      </p:sp>
      <p:pic>
        <p:nvPicPr>
          <p:cNvPr id="5" name="图片 4">
            <a:extLst>
              <a:ext uri="{FF2B5EF4-FFF2-40B4-BE49-F238E27FC236}">
                <a16:creationId xmlns:a16="http://schemas.microsoft.com/office/drawing/2014/main" id="{1107C0E1-379F-45EF-83B0-12ADB76D3A3C}"/>
              </a:ext>
            </a:extLst>
          </p:cNvPr>
          <p:cNvPicPr>
            <a:picLocks noChangeAspect="1"/>
          </p:cNvPicPr>
          <p:nvPr/>
        </p:nvPicPr>
        <p:blipFill>
          <a:blip r:embed="rId2"/>
          <a:stretch>
            <a:fillRect/>
          </a:stretch>
        </p:blipFill>
        <p:spPr>
          <a:xfrm>
            <a:off x="1215618" y="4057650"/>
            <a:ext cx="9391650" cy="2800350"/>
          </a:xfrm>
          <a:prstGeom prst="rect">
            <a:avLst/>
          </a:prstGeom>
        </p:spPr>
      </p:pic>
    </p:spTree>
    <p:extLst>
      <p:ext uri="{BB962C8B-B14F-4D97-AF65-F5344CB8AC3E}">
        <p14:creationId xmlns:p14="http://schemas.microsoft.com/office/powerpoint/2010/main" val="91494957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64E0A-9380-4A4A-90A3-E3F7C5F82A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F2DC1AA-11CE-4FA0-A92B-2EDBB833B4F7}"/>
              </a:ext>
            </a:extLst>
          </p:cNvPr>
          <p:cNvSpPr>
            <a:spLocks noGrp="1"/>
          </p:cNvSpPr>
          <p:nvPr>
            <p:ph idx="1"/>
          </p:nvPr>
        </p:nvSpPr>
        <p:spPr/>
        <p:txBody>
          <a:bodyPr/>
          <a:lstStyle/>
          <a:p>
            <a:r>
              <a:rPr lang="zh-CN" altLang="en-US" dirty="0"/>
              <a:t>使用线段树归并维护出区间答案</a:t>
            </a:r>
            <a:endParaRPr lang="en-US" altLang="zh-CN" dirty="0"/>
          </a:p>
          <a:p>
            <a:r>
              <a:rPr lang="zh-CN" altLang="en-US" dirty="0"/>
              <a:t>每次查询时在线段树的</a:t>
            </a:r>
            <a:r>
              <a:rPr lang="en-US" altLang="zh-CN" dirty="0"/>
              <a:t>O(</a:t>
            </a:r>
            <a:r>
              <a:rPr lang="en-US" altLang="zh-CN" dirty="0" err="1"/>
              <a:t>logn</a:t>
            </a:r>
            <a:r>
              <a:rPr lang="en-US" altLang="zh-CN" dirty="0"/>
              <a:t>)</a:t>
            </a:r>
            <a:r>
              <a:rPr lang="zh-CN" altLang="en-US" dirty="0"/>
              <a:t>个节点上，从左往右，计算出初值经过节点内操作后得到的值，然后带入下一个节点，依次计算</a:t>
            </a:r>
            <a:endParaRPr lang="en-US" altLang="zh-CN" dirty="0"/>
          </a:p>
          <a:p>
            <a:r>
              <a:rPr lang="zh-CN" altLang="en-US" dirty="0"/>
              <a:t>使用二分查找复杂度为</a:t>
            </a:r>
            <a:r>
              <a:rPr lang="en-US" altLang="zh-CN" dirty="0"/>
              <a:t>O(nlogn+mlog^2n)</a:t>
            </a:r>
          </a:p>
          <a:p>
            <a:r>
              <a:rPr lang="zh-CN" altLang="en-US" dirty="0"/>
              <a:t>使用</a:t>
            </a:r>
            <a:r>
              <a:rPr lang="en-US" altLang="zh-CN" dirty="0" err="1"/>
              <a:t>vEB</a:t>
            </a:r>
            <a:r>
              <a:rPr lang="zh-CN" altLang="en-US" dirty="0"/>
              <a:t>树复杂度为</a:t>
            </a:r>
            <a:r>
              <a:rPr lang="en-US" altLang="zh-CN" dirty="0"/>
              <a:t>O((</a:t>
            </a:r>
            <a:r>
              <a:rPr lang="en-US" altLang="zh-CN" dirty="0" err="1"/>
              <a:t>n+m</a:t>
            </a:r>
            <a:r>
              <a:rPr lang="en-US" altLang="zh-CN" dirty="0"/>
              <a:t>)</a:t>
            </a:r>
            <a:r>
              <a:rPr lang="en-US" altLang="zh-CN" dirty="0" err="1"/>
              <a:t>lognloglogn</a:t>
            </a:r>
            <a:r>
              <a:rPr lang="en-US" altLang="zh-CN" dirty="0"/>
              <a:t>)</a:t>
            </a:r>
          </a:p>
          <a:p>
            <a:r>
              <a:rPr lang="zh-CN" altLang="en-US" dirty="0"/>
              <a:t>使用离线基数排序为</a:t>
            </a:r>
            <a:r>
              <a:rPr lang="en-US" altLang="zh-CN" dirty="0"/>
              <a:t>O(</a:t>
            </a:r>
            <a:r>
              <a:rPr lang="en-US" altLang="zh-CN" dirty="0" err="1"/>
              <a:t>nlogn+mwloglogm</a:t>
            </a:r>
            <a:r>
              <a:rPr lang="en-US" altLang="zh-CN" dirty="0"/>
              <a:t>)</a:t>
            </a:r>
          </a:p>
          <a:p>
            <a:endParaRPr lang="en-US" altLang="zh-CN" dirty="0"/>
          </a:p>
          <a:p>
            <a:r>
              <a:rPr lang="zh-CN" altLang="en-US" dirty="0"/>
              <a:t>总时间复杂度</a:t>
            </a:r>
            <a:r>
              <a:rPr lang="en-US" altLang="zh-CN" dirty="0"/>
              <a:t>O(</a:t>
            </a:r>
            <a:r>
              <a:rPr lang="en-US" altLang="zh-CN" dirty="0" err="1"/>
              <a:t>nlogn+mwloglogm</a:t>
            </a:r>
            <a:r>
              <a:rPr lang="en-US" altLang="zh-CN" dirty="0"/>
              <a:t>)</a:t>
            </a:r>
          </a:p>
        </p:txBody>
      </p:sp>
    </p:spTree>
    <p:extLst>
      <p:ext uri="{BB962C8B-B14F-4D97-AF65-F5344CB8AC3E}">
        <p14:creationId xmlns:p14="http://schemas.microsoft.com/office/powerpoint/2010/main" val="30428260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8C3F-59E7-4B01-B086-9E3BE8F7DC7A}"/>
              </a:ext>
            </a:extLst>
          </p:cNvPr>
          <p:cNvSpPr>
            <a:spLocks noGrp="1"/>
          </p:cNvSpPr>
          <p:nvPr>
            <p:ph type="title"/>
          </p:nvPr>
        </p:nvSpPr>
        <p:spPr/>
        <p:txBody>
          <a:bodyPr/>
          <a:lstStyle/>
          <a:p>
            <a:r>
              <a:rPr lang="en-US" altLang="zh-CN" dirty="0"/>
              <a:t>CF1290E Cartesian Tree 3300</a:t>
            </a:r>
            <a:endParaRPr lang="zh-CN" altLang="en-US" dirty="0"/>
          </a:p>
        </p:txBody>
      </p:sp>
      <p:pic>
        <p:nvPicPr>
          <p:cNvPr id="5" name="内容占位符 4">
            <a:extLst>
              <a:ext uri="{FF2B5EF4-FFF2-40B4-BE49-F238E27FC236}">
                <a16:creationId xmlns:a16="http://schemas.microsoft.com/office/drawing/2014/main" id="{AC5A6F20-1752-4B02-8387-8E193A4A2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401833" cy="1648130"/>
          </a:xfrm>
        </p:spPr>
      </p:pic>
    </p:spTree>
    <p:extLst>
      <p:ext uri="{BB962C8B-B14F-4D97-AF65-F5344CB8AC3E}">
        <p14:creationId xmlns:p14="http://schemas.microsoft.com/office/powerpoint/2010/main" val="9628774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8C915-6FA7-45FF-B3F5-46865683523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5B282E8-A891-4786-91AC-4E71908EB481}"/>
              </a:ext>
            </a:extLst>
          </p:cNvPr>
          <p:cNvSpPr>
            <a:spLocks noGrp="1"/>
          </p:cNvSpPr>
          <p:nvPr>
            <p:ph idx="1"/>
          </p:nvPr>
        </p:nvSpPr>
        <p:spPr/>
        <p:txBody>
          <a:bodyPr/>
          <a:lstStyle/>
          <a:p>
            <a:r>
              <a:rPr lang="zh-CN" altLang="en-US" dirty="0"/>
              <a:t>这题直接动态笛卡尔树就行了，用科技碾了</a:t>
            </a:r>
            <a:endParaRPr lang="en-US" altLang="zh-CN" dirty="0"/>
          </a:p>
          <a:p>
            <a:r>
              <a:rPr lang="zh-CN" altLang="en-US" dirty="0"/>
              <a:t>因为每次加入的数都是最大的，等价于将一个点单旋到根</a:t>
            </a:r>
            <a:endParaRPr lang="en-US" altLang="zh-CN" dirty="0"/>
          </a:p>
          <a:p>
            <a:r>
              <a:rPr lang="zh-CN" altLang="en-US" dirty="0"/>
              <a:t>考虑所有点的子树</a:t>
            </a:r>
            <a:r>
              <a:rPr lang="en-US" altLang="zh-CN" dirty="0"/>
              <a:t>size</a:t>
            </a:r>
            <a:r>
              <a:rPr lang="zh-CN" altLang="en-US" dirty="0"/>
              <a:t>和，等价于所有点的深度和</a:t>
            </a:r>
            <a:endParaRPr lang="en-US" altLang="zh-CN" dirty="0"/>
          </a:p>
        </p:txBody>
      </p:sp>
    </p:spTree>
    <p:extLst>
      <p:ext uri="{BB962C8B-B14F-4D97-AF65-F5344CB8AC3E}">
        <p14:creationId xmlns:p14="http://schemas.microsoft.com/office/powerpoint/2010/main" val="32874421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31C55-D153-4DC4-80FC-789BA0F244F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038090-DD3C-401D-BD8B-D147721BDD24}"/>
              </a:ext>
            </a:extLst>
          </p:cNvPr>
          <p:cNvSpPr>
            <a:spLocks noGrp="1"/>
          </p:cNvSpPr>
          <p:nvPr>
            <p:ph idx="1"/>
          </p:nvPr>
        </p:nvSpPr>
        <p:spPr/>
        <p:txBody>
          <a:bodyPr/>
          <a:lstStyle/>
          <a:p>
            <a:r>
              <a:rPr lang="zh-CN" altLang="en-US" dirty="0"/>
              <a:t>动态笛卡尔树把一个点单旋上去的过程：</a:t>
            </a:r>
          </a:p>
        </p:txBody>
      </p:sp>
      <p:pic>
        <p:nvPicPr>
          <p:cNvPr id="5" name="图片 4">
            <a:extLst>
              <a:ext uri="{FF2B5EF4-FFF2-40B4-BE49-F238E27FC236}">
                <a16:creationId xmlns:a16="http://schemas.microsoft.com/office/drawing/2014/main" id="{2D82495F-B4DA-464D-B512-B1813B387653}"/>
              </a:ext>
            </a:extLst>
          </p:cNvPr>
          <p:cNvPicPr>
            <a:picLocks noChangeAspect="1"/>
          </p:cNvPicPr>
          <p:nvPr/>
        </p:nvPicPr>
        <p:blipFill>
          <a:blip r:embed="rId2"/>
          <a:stretch>
            <a:fillRect/>
          </a:stretch>
        </p:blipFill>
        <p:spPr>
          <a:xfrm>
            <a:off x="1269507" y="2319252"/>
            <a:ext cx="8267006" cy="4538748"/>
          </a:xfrm>
          <a:prstGeom prst="rect">
            <a:avLst/>
          </a:prstGeom>
        </p:spPr>
      </p:pic>
    </p:spTree>
    <p:extLst>
      <p:ext uri="{BB962C8B-B14F-4D97-AF65-F5344CB8AC3E}">
        <p14:creationId xmlns:p14="http://schemas.microsoft.com/office/powerpoint/2010/main" val="14999666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2BAA1-E33C-4EFF-BB69-E0AA8F256C8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4F4C2F7-6D48-4FBF-B21B-A6C9E8FA1F59}"/>
              </a:ext>
            </a:extLst>
          </p:cNvPr>
          <p:cNvSpPr>
            <a:spLocks noGrp="1"/>
          </p:cNvSpPr>
          <p:nvPr>
            <p:ph idx="1"/>
          </p:nvPr>
        </p:nvSpPr>
        <p:spPr/>
        <p:txBody>
          <a:bodyPr/>
          <a:lstStyle/>
          <a:p>
            <a:r>
              <a:rPr lang="zh-CN" altLang="en-US" dirty="0"/>
              <a:t>可以发现对这条路径，以每个拐点为划分，会把每条极长右链都拼到左边去，每条极长左链都拼到右边去</a:t>
            </a:r>
            <a:endParaRPr lang="en-US" altLang="zh-CN" dirty="0"/>
          </a:p>
          <a:p>
            <a:r>
              <a:rPr lang="zh-CN" altLang="en-US" dirty="0"/>
              <a:t>拼完之后拐点变成</a:t>
            </a:r>
            <a:r>
              <a:rPr lang="en-US" altLang="zh-CN" dirty="0"/>
              <a:t>O(1)</a:t>
            </a:r>
            <a:r>
              <a:rPr lang="zh-CN" altLang="en-US" dirty="0"/>
              <a:t>个</a:t>
            </a:r>
            <a:endParaRPr lang="en-US" altLang="zh-CN" dirty="0"/>
          </a:p>
          <a:p>
            <a:r>
              <a:rPr lang="zh-CN" altLang="en-US" dirty="0"/>
              <a:t>所以我们可以考虑</a:t>
            </a:r>
            <a:r>
              <a:rPr lang="en-US" altLang="zh-CN" dirty="0"/>
              <a:t>O( </a:t>
            </a:r>
            <a:r>
              <a:rPr lang="zh-CN" altLang="en-US" dirty="0"/>
              <a:t>拐点个数 </a:t>
            </a:r>
            <a:r>
              <a:rPr lang="en-US" altLang="zh-CN" dirty="0"/>
              <a:t>)</a:t>
            </a:r>
            <a:r>
              <a:rPr lang="zh-CN" altLang="en-US" dirty="0"/>
              <a:t>地维护这样的结构，以拐点个数为均摊</a:t>
            </a:r>
            <a:endParaRPr lang="en-US" altLang="zh-CN" dirty="0"/>
          </a:p>
          <a:p>
            <a:r>
              <a:rPr lang="zh-CN" altLang="en-US" dirty="0"/>
              <a:t>这里</a:t>
            </a:r>
            <a:r>
              <a:rPr lang="en-US" altLang="zh-CN" dirty="0"/>
              <a:t>HLD</a:t>
            </a:r>
            <a:r>
              <a:rPr lang="zh-CN" altLang="en-US" dirty="0"/>
              <a:t>一下，轻边导致的拐点是平凡的，类似</a:t>
            </a:r>
            <a:r>
              <a:rPr lang="en-US" altLang="zh-CN" dirty="0"/>
              <a:t>access</a:t>
            </a:r>
            <a:r>
              <a:rPr lang="zh-CN" altLang="en-US" dirty="0"/>
              <a:t>的切换，重边导致的拐点可以均摊分析出</a:t>
            </a:r>
            <a:endParaRPr lang="en-US" altLang="zh-CN" dirty="0"/>
          </a:p>
          <a:p>
            <a:r>
              <a:rPr lang="zh-CN" altLang="en-US" dirty="0"/>
              <a:t>拐点个数变化量</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402267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AE172-3503-401E-8586-4E91F9736D8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EAC0734-DF97-4A14-995B-A52DF6E3D723}"/>
              </a:ext>
            </a:extLst>
          </p:cNvPr>
          <p:cNvSpPr>
            <a:spLocks noGrp="1"/>
          </p:cNvSpPr>
          <p:nvPr>
            <p:ph idx="1"/>
          </p:nvPr>
        </p:nvSpPr>
        <p:spPr/>
        <p:txBody>
          <a:bodyPr/>
          <a:lstStyle/>
          <a:p>
            <a:r>
              <a:rPr lang="zh-CN" altLang="en-US" dirty="0"/>
              <a:t>于是我们均摊维护拐点，考虑直接用</a:t>
            </a:r>
            <a:r>
              <a:rPr lang="en-US" altLang="zh-CN" dirty="0"/>
              <a:t>LCT</a:t>
            </a:r>
            <a:r>
              <a:rPr lang="zh-CN" altLang="en-US" dirty="0"/>
              <a:t>维护整棵树，上旋</a:t>
            </a:r>
            <a:r>
              <a:rPr lang="en-US" altLang="zh-CN" dirty="0"/>
              <a:t>x-&gt;y</a:t>
            </a:r>
            <a:r>
              <a:rPr lang="zh-CN" altLang="en-US" dirty="0"/>
              <a:t>的时候，就提取出</a:t>
            </a:r>
            <a:r>
              <a:rPr lang="en-US" altLang="zh-CN" dirty="0"/>
              <a:t>x</a:t>
            </a:r>
            <a:r>
              <a:rPr lang="zh-CN" altLang="en-US" dirty="0"/>
              <a:t>到</a:t>
            </a:r>
            <a:r>
              <a:rPr lang="en-US" altLang="zh-CN" dirty="0"/>
              <a:t>y</a:t>
            </a:r>
            <a:r>
              <a:rPr lang="zh-CN" altLang="en-US" dirty="0"/>
              <a:t>的路径。</a:t>
            </a:r>
          </a:p>
          <a:p>
            <a:r>
              <a:rPr lang="zh-CN" altLang="en-US" dirty="0"/>
              <a:t>然后通过在</a:t>
            </a:r>
            <a:r>
              <a:rPr lang="en-US" altLang="zh-CN" dirty="0"/>
              <a:t>splay</a:t>
            </a:r>
            <a:r>
              <a:rPr lang="zh-CN" altLang="en-US" dirty="0"/>
              <a:t>上二分来将</a:t>
            </a:r>
            <a:r>
              <a:rPr lang="en-US" altLang="zh-CN" dirty="0"/>
              <a:t>x</a:t>
            </a:r>
            <a:r>
              <a:rPr lang="zh-CN" altLang="en-US" dirty="0"/>
              <a:t>到</a:t>
            </a:r>
            <a:r>
              <a:rPr lang="en-US" altLang="zh-CN" dirty="0"/>
              <a:t>y</a:t>
            </a:r>
            <a:r>
              <a:rPr lang="zh-CN" altLang="en-US" dirty="0"/>
              <a:t>的路径分割成若干个权值单调的连续段。</a:t>
            </a:r>
          </a:p>
          <a:p>
            <a:r>
              <a:rPr lang="zh-CN" altLang="en-US" dirty="0"/>
              <a:t>将这些连续段分别拆开来后，按照一定顺序合并起来即可。</a:t>
            </a:r>
            <a:endParaRPr lang="en-US" altLang="zh-CN" dirty="0"/>
          </a:p>
          <a:p>
            <a:r>
              <a:rPr lang="zh-CN" altLang="en-US" dirty="0"/>
              <a:t>这样时间复杂度可以证明</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36794372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DD1CB-69B7-4495-8898-BE5AA51A4D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A38ADD6-D865-4E00-BB70-BC51BDD3C98F}"/>
              </a:ext>
            </a:extLst>
          </p:cNvPr>
          <p:cNvSpPr>
            <a:spLocks noGrp="1"/>
          </p:cNvSpPr>
          <p:nvPr>
            <p:ph idx="1"/>
          </p:nvPr>
        </p:nvSpPr>
        <p:spPr/>
        <p:txBody>
          <a:bodyPr/>
          <a:lstStyle/>
          <a:p>
            <a:r>
              <a:rPr lang="zh-CN" altLang="en-US" dirty="0"/>
              <a:t>使用“极长直链剖分”的结构，即把每个</a:t>
            </a:r>
            <a:r>
              <a:rPr lang="en-US" altLang="zh-CN" dirty="0"/>
              <a:t>x</a:t>
            </a:r>
            <a:r>
              <a:rPr lang="zh-CN" altLang="en-US" dirty="0"/>
              <a:t>，假设父亲是</a:t>
            </a:r>
            <a:r>
              <a:rPr lang="en-US" altLang="zh-CN" dirty="0"/>
              <a:t>y</a:t>
            </a:r>
            <a:r>
              <a:rPr lang="zh-CN" altLang="en-US" dirty="0"/>
              <a:t>，父亲的父亲是</a:t>
            </a:r>
            <a:r>
              <a:rPr lang="en-US" altLang="zh-CN" dirty="0"/>
              <a:t>z</a:t>
            </a:r>
            <a:r>
              <a:rPr lang="zh-CN" altLang="en-US" dirty="0"/>
              <a:t>，如果三者方向相同，则放到同一个极长直链中</a:t>
            </a:r>
            <a:endParaRPr lang="en-US" altLang="zh-CN" dirty="0"/>
          </a:p>
          <a:p>
            <a:r>
              <a:rPr lang="zh-CN" altLang="en-US" dirty="0"/>
              <a:t>按这样的树链剖分方法可以简单地均摊维护拐点</a:t>
            </a:r>
            <a:endParaRPr lang="en-US" altLang="zh-CN" dirty="0"/>
          </a:p>
          <a:p>
            <a:r>
              <a:rPr lang="zh-CN" altLang="en-US" dirty="0"/>
              <a:t>这个方法是</a:t>
            </a:r>
            <a:r>
              <a:rPr lang="en-US" altLang="zh-CN" dirty="0"/>
              <a:t>1log</a:t>
            </a:r>
            <a:r>
              <a:rPr lang="zh-CN" altLang="en-US" dirty="0"/>
              <a:t>的，关于</a:t>
            </a:r>
            <a:r>
              <a:rPr lang="en-US" altLang="zh-CN" dirty="0"/>
              <a:t>LCT</a:t>
            </a:r>
            <a:r>
              <a:rPr lang="zh-CN" altLang="en-US" dirty="0"/>
              <a:t>上的势能分析比较麻烦，暂时略过</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pic>
        <p:nvPicPr>
          <p:cNvPr id="4" name="图片 3">
            <a:extLst>
              <a:ext uri="{FF2B5EF4-FFF2-40B4-BE49-F238E27FC236}">
                <a16:creationId xmlns:a16="http://schemas.microsoft.com/office/drawing/2014/main" id="{E2BB37CB-D807-470F-BEE8-00480A1034D9}"/>
              </a:ext>
            </a:extLst>
          </p:cNvPr>
          <p:cNvPicPr>
            <a:picLocks noChangeAspect="1"/>
          </p:cNvPicPr>
          <p:nvPr/>
        </p:nvPicPr>
        <p:blipFill>
          <a:blip r:embed="rId2"/>
          <a:stretch>
            <a:fillRect/>
          </a:stretch>
        </p:blipFill>
        <p:spPr>
          <a:xfrm>
            <a:off x="8075793" y="3905921"/>
            <a:ext cx="1790700" cy="1857375"/>
          </a:xfrm>
          <a:prstGeom prst="rect">
            <a:avLst/>
          </a:prstGeom>
        </p:spPr>
      </p:pic>
    </p:spTree>
    <p:extLst>
      <p:ext uri="{BB962C8B-B14F-4D97-AF65-F5344CB8AC3E}">
        <p14:creationId xmlns:p14="http://schemas.microsoft.com/office/powerpoint/2010/main" val="271492580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B50DF-D93A-4767-97A2-0C6D25DC5846}"/>
              </a:ext>
            </a:extLst>
          </p:cNvPr>
          <p:cNvSpPr>
            <a:spLocks noGrp="1"/>
          </p:cNvSpPr>
          <p:nvPr>
            <p:ph type="title"/>
          </p:nvPr>
        </p:nvSpPr>
        <p:spPr/>
        <p:txBody>
          <a:bodyPr/>
          <a:lstStyle/>
          <a:p>
            <a:r>
              <a:rPr lang="en-US" altLang="zh-CN" dirty="0"/>
              <a:t>CF1083F The Fair Nut and Amusing </a:t>
            </a:r>
            <a:r>
              <a:rPr lang="en-US" altLang="zh-CN" dirty="0" err="1"/>
              <a:t>Xor</a:t>
            </a:r>
            <a:r>
              <a:rPr lang="en-US" altLang="zh-CN" dirty="0"/>
              <a:t> 3300</a:t>
            </a:r>
            <a:endParaRPr lang="zh-CN" altLang="en-US" dirty="0"/>
          </a:p>
        </p:txBody>
      </p:sp>
      <p:pic>
        <p:nvPicPr>
          <p:cNvPr id="5" name="内容占位符 4">
            <a:extLst>
              <a:ext uri="{FF2B5EF4-FFF2-40B4-BE49-F238E27FC236}">
                <a16:creationId xmlns:a16="http://schemas.microsoft.com/office/drawing/2014/main" id="{6BD23DD1-2559-47B6-BBF0-9991FDCE7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81850" cy="4152900"/>
          </a:xfrm>
        </p:spPr>
      </p:pic>
    </p:spTree>
    <p:extLst>
      <p:ext uri="{BB962C8B-B14F-4D97-AF65-F5344CB8AC3E}">
        <p14:creationId xmlns:p14="http://schemas.microsoft.com/office/powerpoint/2010/main" val="369657624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E634C-5572-4698-A325-653C40D0220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614A115-8F39-453C-9433-BE5310FBC144}"/>
              </a:ext>
            </a:extLst>
          </p:cNvPr>
          <p:cNvSpPr>
            <a:spLocks noGrp="1"/>
          </p:cNvSpPr>
          <p:nvPr>
            <p:ph idx="1"/>
          </p:nvPr>
        </p:nvSpPr>
        <p:spPr/>
        <p:txBody>
          <a:bodyPr>
            <a:normAutofit/>
          </a:bodyPr>
          <a:lstStyle/>
          <a:p>
            <a:r>
              <a:rPr lang="zh-CN" altLang="en-US" dirty="0"/>
              <a:t>定义</a:t>
            </a:r>
            <a:r>
              <a:rPr lang="en-US" altLang="zh-CN" dirty="0"/>
              <a:t>c[</a:t>
            </a:r>
            <a:r>
              <a:rPr lang="en-US" altLang="zh-CN" dirty="0" err="1"/>
              <a:t>i</a:t>
            </a:r>
            <a:r>
              <a:rPr lang="en-US" altLang="zh-CN" dirty="0"/>
              <a:t>]=a[</a:t>
            </a:r>
            <a:r>
              <a:rPr lang="en-US" altLang="zh-CN" dirty="0" err="1"/>
              <a:t>i</a:t>
            </a:r>
            <a:r>
              <a:rPr lang="en-US" altLang="zh-CN" dirty="0"/>
              <a:t>]^b[</a:t>
            </a:r>
            <a:r>
              <a:rPr lang="en-US" altLang="zh-CN" dirty="0" err="1"/>
              <a:t>i</a:t>
            </a:r>
            <a:r>
              <a:rPr lang="en-US" altLang="zh-CN" dirty="0"/>
              <a:t>]</a:t>
            </a:r>
            <a:r>
              <a:rPr lang="zh-CN" altLang="en-US" dirty="0"/>
              <a:t>，问题即将</a:t>
            </a:r>
            <a:r>
              <a:rPr lang="en-US" altLang="zh-CN" dirty="0"/>
              <a:t>c</a:t>
            </a:r>
            <a:r>
              <a:rPr lang="zh-CN" altLang="en-US" dirty="0"/>
              <a:t>转换为全</a:t>
            </a:r>
            <a:r>
              <a:rPr lang="en-US" altLang="zh-CN" dirty="0"/>
              <a:t>0</a:t>
            </a:r>
            <a:r>
              <a:rPr lang="zh-CN" altLang="en-US" dirty="0"/>
              <a:t>数组的最小代价</a:t>
            </a:r>
            <a:endParaRPr lang="en-US" altLang="zh-CN" dirty="0"/>
          </a:p>
          <a:p>
            <a:r>
              <a:rPr lang="zh-CN" altLang="en-US" dirty="0"/>
              <a:t>如果不带修改，可以贪心解决：</a:t>
            </a:r>
            <a:endParaRPr lang="en-US" altLang="zh-CN" dirty="0"/>
          </a:p>
          <a:p>
            <a:r>
              <a:rPr lang="zh-CN" altLang="en-US" dirty="0"/>
              <a:t>令</a:t>
            </a:r>
            <a:r>
              <a:rPr lang="en-US" altLang="zh-CN" dirty="0" err="1"/>
              <a:t>i</a:t>
            </a:r>
            <a:r>
              <a:rPr lang="en-US" altLang="zh-CN" dirty="0"/>
              <a:t>=1-&gt;n</a:t>
            </a:r>
            <a:r>
              <a:rPr lang="zh-CN" altLang="en-US" dirty="0"/>
              <a:t>，若</a:t>
            </a:r>
            <a:r>
              <a:rPr lang="en-US" altLang="zh-CN" dirty="0"/>
              <a:t>c[</a:t>
            </a:r>
            <a:r>
              <a:rPr lang="en-US" altLang="zh-CN" dirty="0" err="1"/>
              <a:t>i</a:t>
            </a:r>
            <a:r>
              <a:rPr lang="en-US" altLang="zh-CN" dirty="0"/>
              <a:t>]!=0</a:t>
            </a:r>
            <a:r>
              <a:rPr lang="zh-CN" altLang="en-US" dirty="0"/>
              <a:t>，则对</a:t>
            </a:r>
            <a:r>
              <a:rPr lang="en-US" altLang="zh-CN" dirty="0"/>
              <a:t>c[</a:t>
            </a:r>
            <a:r>
              <a:rPr lang="en-US" altLang="zh-CN" dirty="0" err="1"/>
              <a:t>i</a:t>
            </a:r>
            <a:r>
              <a:rPr lang="en-US" altLang="zh-CN" dirty="0"/>
              <a:t>]…c[i+k-1]</a:t>
            </a:r>
            <a:r>
              <a:rPr lang="zh-CN" altLang="en-US" dirty="0"/>
              <a:t>异或上</a:t>
            </a:r>
            <a:r>
              <a:rPr lang="en-US" altLang="zh-CN" dirty="0"/>
              <a:t>c[</a:t>
            </a:r>
            <a:r>
              <a:rPr lang="en-US" altLang="zh-CN" dirty="0" err="1"/>
              <a:t>i</a:t>
            </a:r>
            <a:r>
              <a:rPr lang="en-US" altLang="zh-CN" dirty="0"/>
              <a:t>]</a:t>
            </a:r>
            <a:r>
              <a:rPr lang="zh-CN" altLang="en-US" dirty="0"/>
              <a:t>，</a:t>
            </a:r>
            <a:r>
              <a:rPr lang="en-US" altLang="zh-CN" dirty="0"/>
              <a:t>c[</a:t>
            </a:r>
            <a:r>
              <a:rPr lang="en-US" altLang="zh-CN" dirty="0" err="1"/>
              <a:t>i</a:t>
            </a:r>
            <a:r>
              <a:rPr lang="en-US" altLang="zh-CN" dirty="0"/>
              <a:t>]!=0</a:t>
            </a:r>
            <a:r>
              <a:rPr lang="zh-CN" altLang="en-US" dirty="0"/>
              <a:t>的次数即为答案</a:t>
            </a:r>
            <a:endParaRPr lang="en-US" altLang="zh-CN" dirty="0"/>
          </a:p>
          <a:p>
            <a:r>
              <a:rPr lang="zh-CN" altLang="en-US" dirty="0"/>
              <a:t>定义</a:t>
            </a:r>
            <a:r>
              <a:rPr lang="en-US" altLang="zh-CN" dirty="0"/>
              <a:t>f[</a:t>
            </a:r>
            <a:r>
              <a:rPr lang="en-US" altLang="zh-CN" dirty="0" err="1"/>
              <a:t>i</a:t>
            </a:r>
            <a:r>
              <a:rPr lang="en-US" altLang="zh-CN" dirty="0"/>
              <a:t>]</a:t>
            </a:r>
            <a:r>
              <a:rPr lang="zh-CN" altLang="en-US" dirty="0"/>
              <a:t>为对</a:t>
            </a:r>
            <a:r>
              <a:rPr lang="en-US" altLang="zh-CN" dirty="0"/>
              <a:t>[i,i+k-1]</a:t>
            </a:r>
            <a:r>
              <a:rPr lang="zh-CN" altLang="en-US" dirty="0"/>
              <a:t>进行了异或</a:t>
            </a:r>
            <a:r>
              <a:rPr lang="en-US" altLang="zh-CN" dirty="0"/>
              <a:t>f[</a:t>
            </a:r>
            <a:r>
              <a:rPr lang="en-US" altLang="zh-CN" dirty="0" err="1"/>
              <a:t>i</a:t>
            </a:r>
            <a:r>
              <a:rPr lang="en-US" altLang="zh-CN" dirty="0"/>
              <a:t>]</a:t>
            </a:r>
            <a:r>
              <a:rPr lang="zh-CN" altLang="en-US" dirty="0"/>
              <a:t>的操作</a:t>
            </a:r>
            <a:endParaRPr lang="en-US" altLang="zh-CN" dirty="0"/>
          </a:p>
          <a:p>
            <a:r>
              <a:rPr lang="zh-CN" altLang="en-US" dirty="0"/>
              <a:t>考虑位置</a:t>
            </a:r>
            <a:r>
              <a:rPr lang="en-US" altLang="zh-CN" dirty="0" err="1"/>
              <a:t>i</a:t>
            </a:r>
            <a:r>
              <a:rPr lang="zh-CN" altLang="en-US" dirty="0"/>
              <a:t>与</a:t>
            </a:r>
            <a:r>
              <a:rPr lang="en-US" altLang="zh-CN" dirty="0"/>
              <a:t>i+1</a:t>
            </a:r>
            <a:r>
              <a:rPr lang="zh-CN" altLang="en-US" dirty="0"/>
              <a:t>，对于</a:t>
            </a:r>
            <a:r>
              <a:rPr lang="en-US" altLang="zh-CN" dirty="0"/>
              <a:t>f[i-k+2]…f[</a:t>
            </a:r>
            <a:r>
              <a:rPr lang="en-US" altLang="zh-CN" dirty="0" err="1"/>
              <a:t>i</a:t>
            </a:r>
            <a:r>
              <a:rPr lang="en-US" altLang="zh-CN" dirty="0"/>
              <a:t>]</a:t>
            </a:r>
            <a:r>
              <a:rPr lang="zh-CN" altLang="en-US" dirty="0"/>
              <a:t>，</a:t>
            </a:r>
            <a:r>
              <a:rPr lang="en-US" altLang="zh-CN" dirty="0" err="1"/>
              <a:t>i</a:t>
            </a:r>
            <a:r>
              <a:rPr lang="zh-CN" altLang="en-US" dirty="0"/>
              <a:t>与</a:t>
            </a:r>
            <a:r>
              <a:rPr lang="en-US" altLang="zh-CN" dirty="0"/>
              <a:t>i+1</a:t>
            </a:r>
            <a:r>
              <a:rPr lang="zh-CN" altLang="en-US" dirty="0"/>
              <a:t>都进行了相同的异或操作</a:t>
            </a:r>
            <a:endParaRPr lang="en-US" altLang="zh-CN" dirty="0"/>
          </a:p>
          <a:p>
            <a:r>
              <a:rPr lang="zh-CN" altLang="en-US" dirty="0"/>
              <a:t>只有</a:t>
            </a:r>
            <a:r>
              <a:rPr lang="en-US" altLang="zh-CN" dirty="0" err="1"/>
              <a:t>i</a:t>
            </a:r>
            <a:r>
              <a:rPr lang="zh-CN" altLang="en-US" dirty="0"/>
              <a:t>受到</a:t>
            </a:r>
            <a:r>
              <a:rPr lang="en-US" altLang="zh-CN" dirty="0"/>
              <a:t>f[i-k+1]</a:t>
            </a:r>
            <a:r>
              <a:rPr lang="zh-CN" altLang="en-US" dirty="0"/>
              <a:t>的影响，</a:t>
            </a:r>
            <a:r>
              <a:rPr lang="en-US" altLang="zh-CN" dirty="0"/>
              <a:t>i+1</a:t>
            </a:r>
            <a:r>
              <a:rPr lang="zh-CN" altLang="en-US" dirty="0"/>
              <a:t>不受到，而计算到</a:t>
            </a:r>
            <a:r>
              <a:rPr lang="en-US" altLang="zh-CN" dirty="0"/>
              <a:t>i+1</a:t>
            </a:r>
            <a:r>
              <a:rPr lang="zh-CN" altLang="en-US" dirty="0"/>
              <a:t>时，</a:t>
            </a:r>
            <a:r>
              <a:rPr lang="en-US" altLang="zh-CN" dirty="0"/>
              <a:t>c[</a:t>
            </a:r>
            <a:r>
              <a:rPr lang="en-US" altLang="zh-CN" dirty="0" err="1"/>
              <a:t>i</a:t>
            </a:r>
            <a:r>
              <a:rPr lang="en-US" altLang="zh-CN" dirty="0"/>
              <a:t>]</a:t>
            </a:r>
            <a:r>
              <a:rPr lang="zh-CN" altLang="en-US" dirty="0"/>
              <a:t>经过修改已经变为</a:t>
            </a:r>
            <a:r>
              <a:rPr lang="en-US" altLang="zh-CN" dirty="0"/>
              <a:t>0</a:t>
            </a:r>
            <a:r>
              <a:rPr lang="zh-CN" altLang="en-US" dirty="0"/>
              <a:t>了</a:t>
            </a:r>
            <a:endParaRPr lang="en-US" altLang="zh-CN" dirty="0"/>
          </a:p>
        </p:txBody>
      </p:sp>
    </p:spTree>
    <p:extLst>
      <p:ext uri="{BB962C8B-B14F-4D97-AF65-F5344CB8AC3E}">
        <p14:creationId xmlns:p14="http://schemas.microsoft.com/office/powerpoint/2010/main" val="152910652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8C8BB-FB39-49BA-A430-655F0F85EEB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558D911-1215-4DAE-9F2F-3EBE08BCAF02}"/>
              </a:ext>
            </a:extLst>
          </p:cNvPr>
          <p:cNvSpPr>
            <a:spLocks noGrp="1"/>
          </p:cNvSpPr>
          <p:nvPr>
            <p:ph idx="1"/>
          </p:nvPr>
        </p:nvSpPr>
        <p:spPr/>
        <p:txBody>
          <a:bodyPr/>
          <a:lstStyle/>
          <a:p>
            <a:r>
              <a:rPr lang="en-US" altLang="zh-CN" dirty="0" err="1"/>
              <a:t>i</a:t>
            </a:r>
            <a:r>
              <a:rPr lang="zh-CN" altLang="en-US" dirty="0"/>
              <a:t>处初值为</a:t>
            </a:r>
            <a:r>
              <a:rPr lang="en-US" altLang="zh-CN" dirty="0"/>
              <a:t>c[</a:t>
            </a:r>
            <a:r>
              <a:rPr lang="en-US" altLang="zh-CN" dirty="0" err="1"/>
              <a:t>i</a:t>
            </a:r>
            <a:r>
              <a:rPr lang="en-US" altLang="zh-CN" dirty="0"/>
              <a:t>]</a:t>
            </a:r>
            <a:r>
              <a:rPr lang="zh-CN" altLang="en-US" dirty="0"/>
              <a:t>，受到了</a:t>
            </a:r>
            <a:r>
              <a:rPr lang="en-US" altLang="zh-CN" dirty="0"/>
              <a:t>f[i-k+1]…f[</a:t>
            </a:r>
            <a:r>
              <a:rPr lang="en-US" altLang="zh-CN" dirty="0" err="1"/>
              <a:t>i</a:t>
            </a:r>
            <a:r>
              <a:rPr lang="en-US" altLang="zh-CN" dirty="0"/>
              <a:t>]</a:t>
            </a:r>
            <a:r>
              <a:rPr lang="zh-CN" altLang="en-US" dirty="0"/>
              <a:t>的影响，现在</a:t>
            </a:r>
            <a:r>
              <a:rPr lang="en-US" altLang="zh-CN" dirty="0" err="1"/>
              <a:t>i</a:t>
            </a:r>
            <a:r>
              <a:rPr lang="zh-CN" altLang="en-US" dirty="0"/>
              <a:t>处值为</a:t>
            </a:r>
            <a:r>
              <a:rPr lang="en-US" altLang="zh-CN" dirty="0"/>
              <a:t>0</a:t>
            </a:r>
          </a:p>
          <a:p>
            <a:r>
              <a:rPr lang="en-US" altLang="zh-CN" dirty="0"/>
              <a:t>i+1</a:t>
            </a:r>
            <a:r>
              <a:rPr lang="zh-CN" altLang="en-US" dirty="0"/>
              <a:t>处初值为</a:t>
            </a:r>
            <a:r>
              <a:rPr lang="en-US" altLang="zh-CN" dirty="0"/>
              <a:t>c[i+1]</a:t>
            </a:r>
            <a:r>
              <a:rPr lang="zh-CN" altLang="en-US" dirty="0"/>
              <a:t>，受到了</a:t>
            </a:r>
            <a:r>
              <a:rPr lang="en-US" altLang="zh-CN" dirty="0"/>
              <a:t>f[i-k+2]…f[</a:t>
            </a:r>
            <a:r>
              <a:rPr lang="en-US" altLang="zh-CN" dirty="0" err="1"/>
              <a:t>i</a:t>
            </a:r>
            <a:r>
              <a:rPr lang="en-US" altLang="zh-CN" dirty="0"/>
              <a:t>]</a:t>
            </a:r>
            <a:r>
              <a:rPr lang="zh-CN" altLang="en-US" dirty="0"/>
              <a:t>的影响</a:t>
            </a:r>
            <a:endParaRPr lang="en-US" altLang="zh-CN" dirty="0"/>
          </a:p>
          <a:p>
            <a:r>
              <a:rPr lang="zh-CN" altLang="en-US" dirty="0"/>
              <a:t>故</a:t>
            </a:r>
            <a:r>
              <a:rPr lang="en-US" altLang="zh-CN" dirty="0"/>
              <a:t>c[</a:t>
            </a:r>
            <a:r>
              <a:rPr lang="en-US" altLang="zh-CN" dirty="0" err="1"/>
              <a:t>i</a:t>
            </a:r>
            <a:r>
              <a:rPr lang="en-US" altLang="zh-CN" dirty="0"/>
              <a:t>]^f[i-k+1]^…^f[</a:t>
            </a:r>
            <a:r>
              <a:rPr lang="en-US" altLang="zh-CN" dirty="0" err="1"/>
              <a:t>i</a:t>
            </a:r>
            <a:r>
              <a:rPr lang="en-US" altLang="zh-CN" dirty="0"/>
              <a:t>]=0</a:t>
            </a:r>
          </a:p>
          <a:p>
            <a:r>
              <a:rPr lang="en-US" altLang="zh-CN" dirty="0"/>
              <a:t>i+1</a:t>
            </a:r>
            <a:r>
              <a:rPr lang="zh-CN" altLang="en-US" dirty="0"/>
              <a:t>处受到的影响为</a:t>
            </a:r>
            <a:r>
              <a:rPr lang="en-US" altLang="zh-CN" dirty="0"/>
              <a:t>f[i-k+2]^…^f[</a:t>
            </a:r>
            <a:r>
              <a:rPr lang="en-US" altLang="zh-CN" dirty="0" err="1"/>
              <a:t>i</a:t>
            </a:r>
            <a:r>
              <a:rPr lang="en-US" altLang="zh-CN" dirty="0"/>
              <a:t>]=0^c[</a:t>
            </a:r>
            <a:r>
              <a:rPr lang="en-US" altLang="zh-CN" dirty="0" err="1"/>
              <a:t>i</a:t>
            </a:r>
            <a:r>
              <a:rPr lang="en-US" altLang="zh-CN" dirty="0"/>
              <a:t>]^f[i-k+1]</a:t>
            </a:r>
          </a:p>
          <a:p>
            <a:r>
              <a:rPr lang="en-US" altLang="zh-CN" dirty="0"/>
              <a:t>c[i+1]</a:t>
            </a:r>
            <a:r>
              <a:rPr lang="zh-CN" altLang="en-US" dirty="0"/>
              <a:t>此时的值为</a:t>
            </a:r>
            <a:r>
              <a:rPr lang="en-US" altLang="zh-CN" dirty="0"/>
              <a:t>c[</a:t>
            </a:r>
            <a:r>
              <a:rPr lang="en-US" altLang="zh-CN" dirty="0" err="1"/>
              <a:t>i</a:t>
            </a:r>
            <a:r>
              <a:rPr lang="en-US" altLang="zh-CN" dirty="0"/>
              <a:t>]^f[i-k+1]^c[i+1]</a:t>
            </a:r>
          </a:p>
          <a:p>
            <a:r>
              <a:rPr lang="zh-CN" altLang="en-US" dirty="0"/>
              <a:t>此时</a:t>
            </a:r>
            <a:r>
              <a:rPr lang="en-US" altLang="zh-CN" dirty="0"/>
              <a:t>i+1</a:t>
            </a:r>
            <a:r>
              <a:rPr lang="zh-CN" altLang="en-US" dirty="0"/>
              <a:t>处应该进行的修改为</a:t>
            </a:r>
            <a:r>
              <a:rPr lang="en-US" altLang="zh-CN" dirty="0"/>
              <a:t>f[i+1]=c[</a:t>
            </a:r>
            <a:r>
              <a:rPr lang="en-US" altLang="zh-CN" dirty="0" err="1"/>
              <a:t>i</a:t>
            </a:r>
            <a:r>
              <a:rPr lang="en-US" altLang="zh-CN" dirty="0"/>
              <a:t>]^c[i+1]^f[i-k+1]</a:t>
            </a:r>
          </a:p>
          <a:p>
            <a:r>
              <a:rPr lang="zh-CN" altLang="en-US" dirty="0"/>
              <a:t>定义</a:t>
            </a:r>
            <a:r>
              <a:rPr lang="en-US" altLang="zh-CN" dirty="0"/>
              <a:t>d[</a:t>
            </a:r>
            <a:r>
              <a:rPr lang="en-US" altLang="zh-CN" dirty="0" err="1"/>
              <a:t>i</a:t>
            </a:r>
            <a:r>
              <a:rPr lang="en-US" altLang="zh-CN" dirty="0"/>
              <a:t>]=c[</a:t>
            </a:r>
            <a:r>
              <a:rPr lang="en-US" altLang="zh-CN" dirty="0" err="1"/>
              <a:t>i</a:t>
            </a:r>
            <a:r>
              <a:rPr lang="en-US" altLang="zh-CN" dirty="0"/>
              <a:t>]^c[i+1]</a:t>
            </a:r>
            <a:r>
              <a:rPr lang="zh-CN" altLang="en-US" dirty="0"/>
              <a:t>，即</a:t>
            </a:r>
            <a:r>
              <a:rPr lang="en-US" altLang="zh-CN" dirty="0"/>
              <a:t>f[i+1]=d[</a:t>
            </a:r>
            <a:r>
              <a:rPr lang="en-US" altLang="zh-CN" dirty="0" err="1"/>
              <a:t>i</a:t>
            </a:r>
            <a:r>
              <a:rPr lang="en-US" altLang="zh-CN" dirty="0"/>
              <a:t>]^f[i-k+1]</a:t>
            </a:r>
          </a:p>
          <a:p>
            <a:r>
              <a:rPr lang="en-US" altLang="zh-CN" dirty="0"/>
              <a:t>f[</a:t>
            </a:r>
            <a:r>
              <a:rPr lang="en-US" altLang="zh-CN" dirty="0" err="1"/>
              <a:t>i</a:t>
            </a:r>
            <a:r>
              <a:rPr lang="en-US" altLang="zh-CN" dirty="0"/>
              <a:t>]=d[i-1]^f[</a:t>
            </a:r>
            <a:r>
              <a:rPr lang="en-US" altLang="zh-CN" dirty="0" err="1"/>
              <a:t>i</a:t>
            </a:r>
            <a:r>
              <a:rPr lang="en-US" altLang="zh-CN" dirty="0"/>
              <a:t>-k]</a:t>
            </a:r>
            <a:endParaRPr lang="zh-CN" altLang="en-US" dirty="0"/>
          </a:p>
          <a:p>
            <a:endParaRPr lang="zh-CN" altLang="en-US" dirty="0"/>
          </a:p>
        </p:txBody>
      </p:sp>
    </p:spTree>
    <p:extLst>
      <p:ext uri="{BB962C8B-B14F-4D97-AF65-F5344CB8AC3E}">
        <p14:creationId xmlns:p14="http://schemas.microsoft.com/office/powerpoint/2010/main" val="429067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7FEE-79F2-4860-9E8C-E27ADF902E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6FAD5EA-39F1-4E2C-BDBD-90A800C13006}"/>
              </a:ext>
            </a:extLst>
          </p:cNvPr>
          <p:cNvSpPr>
            <a:spLocks noGrp="1"/>
          </p:cNvSpPr>
          <p:nvPr>
            <p:ph idx="1"/>
          </p:nvPr>
        </p:nvSpPr>
        <p:spPr/>
        <p:txBody>
          <a:bodyPr>
            <a:normAutofit/>
          </a:bodyPr>
          <a:lstStyle/>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，同理对后面也成立，所以这个位置不可能被包含在答案区间中，因为从这个位置开始，任何前缀和后缀中</a:t>
            </a:r>
            <a:r>
              <a:rPr lang="en-US" altLang="zh-CN" dirty="0"/>
              <a:t>x</a:t>
            </a:r>
            <a:r>
              <a:rPr lang="zh-CN" altLang="en-US" dirty="0"/>
              <a:t>出现次数都</a:t>
            </a:r>
            <a:r>
              <a:rPr lang="en-US" altLang="zh-CN" dirty="0"/>
              <a:t>&gt;=y</a:t>
            </a:r>
            <a:r>
              <a:rPr lang="zh-CN" altLang="en-US" dirty="0"/>
              <a:t>，所以任何区间中</a:t>
            </a:r>
            <a:r>
              <a:rPr lang="en-US" altLang="zh-CN" dirty="0"/>
              <a:t>x</a:t>
            </a:r>
            <a:r>
              <a:rPr lang="zh-CN" altLang="en-US" dirty="0"/>
              <a:t>出现次数都</a:t>
            </a:r>
            <a:r>
              <a:rPr lang="en-US" altLang="zh-CN" dirty="0"/>
              <a:t>&gt;y</a:t>
            </a:r>
          </a:p>
          <a:p>
            <a:r>
              <a:rPr lang="zh-CN" altLang="en-US" dirty="0"/>
              <a:t>于是无意义的位置将序列分为多段不相关的区间</a:t>
            </a:r>
            <a:endParaRPr lang="en-US" altLang="zh-CN" dirty="0"/>
          </a:p>
          <a:p>
            <a:r>
              <a:rPr lang="zh-CN" altLang="en-US" dirty="0"/>
              <a:t>所有有意义的位置，与</a:t>
            </a:r>
            <a:r>
              <a:rPr lang="en-US" altLang="zh-CN" dirty="0"/>
              <a:t>y</a:t>
            </a:r>
            <a:r>
              <a:rPr lang="zh-CN" altLang="en-US" dirty="0"/>
              <a:t>出现的位置，这些位置左右</a:t>
            </a:r>
            <a:r>
              <a:rPr lang="en-US" altLang="zh-CN" dirty="0"/>
              <a:t>1</a:t>
            </a:r>
            <a:r>
              <a:rPr lang="zh-CN" altLang="en-US" dirty="0"/>
              <a:t>的位置可能是答案端点</a:t>
            </a:r>
            <a:endParaRPr lang="en-US" altLang="zh-CN" dirty="0"/>
          </a:p>
        </p:txBody>
      </p:sp>
    </p:spTree>
    <p:extLst>
      <p:ext uri="{BB962C8B-B14F-4D97-AF65-F5344CB8AC3E}">
        <p14:creationId xmlns:p14="http://schemas.microsoft.com/office/powerpoint/2010/main" val="13851470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834C3-A4F0-4578-927F-78F0DACDBD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FC138D-F31E-4B53-9294-BD741F723AD2}"/>
              </a:ext>
            </a:extLst>
          </p:cNvPr>
          <p:cNvSpPr>
            <a:spLocks noGrp="1"/>
          </p:cNvSpPr>
          <p:nvPr>
            <p:ph idx="1"/>
          </p:nvPr>
        </p:nvSpPr>
        <p:spPr/>
        <p:txBody>
          <a:bodyPr>
            <a:normAutofit/>
          </a:bodyPr>
          <a:lstStyle/>
          <a:p>
            <a:r>
              <a:rPr lang="zh-CN" altLang="en-US" dirty="0"/>
              <a:t>可以发现对于</a:t>
            </a:r>
            <a:r>
              <a:rPr lang="en-US" altLang="zh-CN" dirty="0"/>
              <a:t>f[</a:t>
            </a:r>
            <a:r>
              <a:rPr lang="en-US" altLang="zh-CN" dirty="0" err="1"/>
              <a:t>i</a:t>
            </a:r>
            <a:r>
              <a:rPr lang="en-US" altLang="zh-CN" dirty="0"/>
              <a:t>]</a:t>
            </a:r>
            <a:r>
              <a:rPr lang="zh-CN" altLang="en-US" dirty="0"/>
              <a:t>，其递推式展开后为</a:t>
            </a:r>
            <a:endParaRPr lang="en-US" altLang="zh-CN" dirty="0"/>
          </a:p>
          <a:p>
            <a:r>
              <a:rPr lang="en-US" altLang="zh-CN" dirty="0"/>
              <a:t>f[</a:t>
            </a:r>
            <a:r>
              <a:rPr lang="en-US" altLang="zh-CN" dirty="0" err="1"/>
              <a:t>i</a:t>
            </a:r>
            <a:r>
              <a:rPr lang="en-US" altLang="zh-CN" dirty="0"/>
              <a:t>]=d[i-1]^d[i-k-1]^d[i-2k-1]^…^d[i-xk-1]</a:t>
            </a:r>
            <a:r>
              <a:rPr lang="zh-CN" altLang="en-US" dirty="0"/>
              <a:t>，</a:t>
            </a:r>
            <a:r>
              <a:rPr lang="en-US" altLang="zh-CN" dirty="0" err="1"/>
              <a:t>i</a:t>
            </a:r>
            <a:r>
              <a:rPr lang="en-US" altLang="zh-CN" dirty="0"/>
              <a:t>-(x+1)k-1&lt;=0</a:t>
            </a:r>
          </a:p>
          <a:p>
            <a:r>
              <a:rPr lang="zh-CN" altLang="en-US" dirty="0"/>
              <a:t>可以将下标</a:t>
            </a:r>
            <a:r>
              <a:rPr lang="en-US" altLang="zh-CN" dirty="0" err="1"/>
              <a:t>i</a:t>
            </a:r>
            <a:r>
              <a:rPr lang="zh-CN" altLang="en-US" dirty="0"/>
              <a:t>按照模</a:t>
            </a:r>
            <a:r>
              <a:rPr lang="en-US" altLang="zh-CN" dirty="0"/>
              <a:t>k</a:t>
            </a:r>
            <a:r>
              <a:rPr lang="zh-CN" altLang="en-US" dirty="0"/>
              <a:t>意义进行划分</a:t>
            </a:r>
            <a:endParaRPr lang="en-US" altLang="zh-CN" dirty="0"/>
          </a:p>
          <a:p>
            <a:r>
              <a:rPr lang="zh-CN" altLang="en-US" dirty="0"/>
              <a:t>每次修改只影响</a:t>
            </a:r>
            <a:r>
              <a:rPr lang="en-US" altLang="zh-CN" dirty="0"/>
              <a:t>O(1)</a:t>
            </a:r>
            <a:r>
              <a:rPr lang="zh-CN" altLang="en-US" dirty="0"/>
              <a:t>个</a:t>
            </a:r>
            <a:r>
              <a:rPr lang="en-US" altLang="zh-CN" dirty="0"/>
              <a:t>d[i-1]</a:t>
            </a:r>
            <a:r>
              <a:rPr lang="zh-CN" altLang="en-US" dirty="0"/>
              <a:t>，设值从</a:t>
            </a:r>
            <a:r>
              <a:rPr lang="en-US" altLang="zh-CN" dirty="0"/>
              <a:t>A</a:t>
            </a:r>
            <a:r>
              <a:rPr lang="zh-CN" altLang="en-US" dirty="0"/>
              <a:t>改为</a:t>
            </a:r>
            <a:r>
              <a:rPr lang="en-US" altLang="zh-CN" dirty="0"/>
              <a:t>B</a:t>
            </a:r>
            <a:r>
              <a:rPr lang="zh-CN" altLang="en-US" dirty="0"/>
              <a:t>，等价于是对</a:t>
            </a:r>
            <a:r>
              <a:rPr lang="en-US" altLang="zh-CN" dirty="0"/>
              <a:t>f</a:t>
            </a:r>
            <a:r>
              <a:rPr lang="zh-CN" altLang="en-US" dirty="0"/>
              <a:t>的一个后缀异或上了</a:t>
            </a:r>
            <a:r>
              <a:rPr lang="en-US" altLang="zh-CN" dirty="0"/>
              <a:t>A^B</a:t>
            </a:r>
          </a:p>
          <a:p>
            <a:r>
              <a:rPr lang="zh-CN" altLang="en-US" dirty="0"/>
              <a:t>全局</a:t>
            </a:r>
            <a:r>
              <a:rPr lang="en-US" altLang="zh-CN" dirty="0"/>
              <a:t>f[</a:t>
            </a:r>
            <a:r>
              <a:rPr lang="en-US" altLang="zh-CN" dirty="0" err="1"/>
              <a:t>i</a:t>
            </a:r>
            <a:r>
              <a:rPr lang="en-US" altLang="zh-CN" dirty="0"/>
              <a:t>]=0</a:t>
            </a:r>
            <a:r>
              <a:rPr lang="zh-CN" altLang="en-US" dirty="0"/>
              <a:t>的位置即不需要进行修改的位置</a:t>
            </a:r>
            <a:endParaRPr lang="en-US" altLang="zh-CN" dirty="0"/>
          </a:p>
          <a:p>
            <a:r>
              <a:rPr lang="zh-CN" altLang="en-US" dirty="0"/>
              <a:t>若</a:t>
            </a:r>
            <a:r>
              <a:rPr lang="en-US" altLang="zh-CN" dirty="0"/>
              <a:t>f[n-k+2]…f[n]</a:t>
            </a:r>
            <a:r>
              <a:rPr lang="zh-CN" altLang="en-US" dirty="0"/>
              <a:t>中有非</a:t>
            </a:r>
            <a:r>
              <a:rPr lang="en-US" altLang="zh-CN" dirty="0"/>
              <a:t>0</a:t>
            </a:r>
            <a:r>
              <a:rPr lang="zh-CN" altLang="en-US" dirty="0"/>
              <a:t>的位置，则无解</a:t>
            </a:r>
            <a:endParaRPr lang="en-US" altLang="zh-CN" dirty="0"/>
          </a:p>
        </p:txBody>
      </p:sp>
    </p:spTree>
    <p:extLst>
      <p:ext uri="{BB962C8B-B14F-4D97-AF65-F5344CB8AC3E}">
        <p14:creationId xmlns:p14="http://schemas.microsoft.com/office/powerpoint/2010/main" val="14669620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F51FB-8E0B-4C96-905C-67E2F40DD3A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09BC94B-EDC8-4D20-B668-ABDEB80649CC}"/>
              </a:ext>
            </a:extLst>
          </p:cNvPr>
          <p:cNvSpPr>
            <a:spLocks noGrp="1"/>
          </p:cNvSpPr>
          <p:nvPr>
            <p:ph idx="1"/>
          </p:nvPr>
        </p:nvSpPr>
        <p:spPr/>
        <p:txBody>
          <a:bodyPr/>
          <a:lstStyle/>
          <a:p>
            <a:r>
              <a:rPr lang="zh-CN" altLang="en-US" dirty="0"/>
              <a:t>按对</a:t>
            </a:r>
            <a:r>
              <a:rPr lang="en-US" altLang="zh-CN" dirty="0"/>
              <a:t>k</a:t>
            </a:r>
            <a:r>
              <a:rPr lang="zh-CN" altLang="en-US" dirty="0"/>
              <a:t>取模后分类，问题变为给定一个序列</a:t>
            </a:r>
            <a:endParaRPr lang="en-US" altLang="zh-CN" dirty="0"/>
          </a:p>
          <a:p>
            <a:r>
              <a:rPr lang="en-US" altLang="zh-CN" dirty="0"/>
              <a:t>1.</a:t>
            </a:r>
            <a:r>
              <a:rPr lang="zh-CN" altLang="en-US" dirty="0"/>
              <a:t>区间对</a:t>
            </a:r>
            <a:r>
              <a:rPr lang="en-US" altLang="zh-CN" dirty="0"/>
              <a:t>x</a:t>
            </a:r>
            <a:r>
              <a:rPr lang="zh-CN" altLang="en-US" dirty="0"/>
              <a:t>做</a:t>
            </a:r>
            <a:r>
              <a:rPr lang="en-US" altLang="zh-CN" dirty="0" err="1"/>
              <a:t>xor</a:t>
            </a:r>
            <a:endParaRPr lang="en-US" altLang="zh-CN" dirty="0"/>
          </a:p>
          <a:p>
            <a:r>
              <a:rPr lang="en-US" altLang="zh-CN" dirty="0"/>
              <a:t>2.</a:t>
            </a:r>
            <a:r>
              <a:rPr lang="zh-CN" altLang="en-US" dirty="0"/>
              <a:t>后缀</a:t>
            </a:r>
            <a:r>
              <a:rPr lang="en-US" altLang="zh-CN" dirty="0"/>
              <a:t>0</a:t>
            </a:r>
            <a:r>
              <a:rPr lang="zh-CN" altLang="en-US" dirty="0"/>
              <a:t>元素个数</a:t>
            </a:r>
            <a:endParaRPr lang="en-US" altLang="zh-CN" dirty="0"/>
          </a:p>
          <a:p>
            <a:r>
              <a:rPr lang="zh-CN" altLang="en-US" dirty="0"/>
              <a:t>序列分块，每个块开一个桶表示每个值出现次数（哈希表也行）</a:t>
            </a:r>
            <a:endParaRPr lang="en-US" altLang="zh-CN" dirty="0"/>
          </a:p>
          <a:p>
            <a:r>
              <a:rPr lang="zh-CN" altLang="en-US" dirty="0"/>
              <a:t>然后直接维护即可</a:t>
            </a:r>
            <a:endParaRPr lang="en-US" altLang="zh-CN" dirty="0"/>
          </a:p>
          <a:p>
            <a:r>
              <a:rPr lang="zh-CN" altLang="en-US" dirty="0"/>
              <a:t>为了卡空间可以离线逐块处理</a:t>
            </a:r>
            <a:endParaRPr lang="en-US" altLang="zh-CN" dirty="0"/>
          </a:p>
          <a:p>
            <a:endParaRPr lang="en-US" altLang="zh-CN" dirty="0"/>
          </a:p>
          <a:p>
            <a:r>
              <a:rPr lang="zh-CN" altLang="en-US" dirty="0"/>
              <a:t>总时间复杂度</a:t>
            </a:r>
            <a:r>
              <a:rPr lang="en-US" altLang="zh-CN" dirty="0"/>
              <a:t>O(</a:t>
            </a:r>
            <a:r>
              <a:rPr lang="en-US" altLang="zh-CN" dirty="0" err="1"/>
              <a:t>n+qsqrtn</a:t>
            </a:r>
            <a:r>
              <a:rPr lang="en-US" altLang="zh-CN" dirty="0"/>
              <a:t>)</a:t>
            </a:r>
          </a:p>
        </p:txBody>
      </p:sp>
    </p:spTree>
    <p:extLst>
      <p:ext uri="{BB962C8B-B14F-4D97-AF65-F5344CB8AC3E}">
        <p14:creationId xmlns:p14="http://schemas.microsoft.com/office/powerpoint/2010/main" val="406021072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22DE4-D521-49B4-8A9D-972B93A66D6B}"/>
              </a:ext>
            </a:extLst>
          </p:cNvPr>
          <p:cNvSpPr>
            <a:spLocks noGrp="1"/>
          </p:cNvSpPr>
          <p:nvPr>
            <p:ph type="title"/>
          </p:nvPr>
        </p:nvSpPr>
        <p:spPr/>
        <p:txBody>
          <a:bodyPr/>
          <a:lstStyle/>
          <a:p>
            <a:r>
              <a:rPr lang="en-US" altLang="zh-CN" dirty="0"/>
              <a:t>CF1322E Median Mountain Range 3300</a:t>
            </a:r>
            <a:endParaRPr lang="zh-CN" altLang="en-US" dirty="0"/>
          </a:p>
        </p:txBody>
      </p:sp>
      <p:pic>
        <p:nvPicPr>
          <p:cNvPr id="5" name="内容占位符 4">
            <a:extLst>
              <a:ext uri="{FF2B5EF4-FFF2-40B4-BE49-F238E27FC236}">
                <a16:creationId xmlns:a16="http://schemas.microsoft.com/office/drawing/2014/main" id="{E306D638-2A53-4608-93CB-0C10EB07C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8116578" cy="1497129"/>
          </a:xfrm>
        </p:spPr>
      </p:pic>
    </p:spTree>
    <p:extLst>
      <p:ext uri="{BB962C8B-B14F-4D97-AF65-F5344CB8AC3E}">
        <p14:creationId xmlns:p14="http://schemas.microsoft.com/office/powerpoint/2010/main" val="2482663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A6C9E-3564-4EB8-85D4-4101C74440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1047E-3EDA-4693-B24E-9A4584B75F4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226035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49B1-2E5A-4BCD-AE9D-12FF0BA39119}"/>
              </a:ext>
            </a:extLst>
          </p:cNvPr>
          <p:cNvSpPr>
            <a:spLocks noGrp="1"/>
          </p:cNvSpPr>
          <p:nvPr>
            <p:ph type="title"/>
          </p:nvPr>
        </p:nvSpPr>
        <p:spPr/>
        <p:txBody>
          <a:bodyPr/>
          <a:lstStyle/>
          <a:p>
            <a:r>
              <a:rPr lang="en-US" altLang="zh-CN" dirty="0"/>
              <a:t>CF1361F Johnny and New Toy 3300</a:t>
            </a:r>
            <a:endParaRPr lang="zh-CN" altLang="en-US" dirty="0"/>
          </a:p>
        </p:txBody>
      </p:sp>
      <p:pic>
        <p:nvPicPr>
          <p:cNvPr id="5" name="内容占位符 4">
            <a:extLst>
              <a:ext uri="{FF2B5EF4-FFF2-40B4-BE49-F238E27FC236}">
                <a16:creationId xmlns:a16="http://schemas.microsoft.com/office/drawing/2014/main" id="{0F5722EF-7198-4179-92B9-891C7249C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144263" cy="2394751"/>
          </a:xfrm>
        </p:spPr>
      </p:pic>
    </p:spTree>
    <p:extLst>
      <p:ext uri="{BB962C8B-B14F-4D97-AF65-F5344CB8AC3E}">
        <p14:creationId xmlns:p14="http://schemas.microsoft.com/office/powerpoint/2010/main" val="3824204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8A5A0-7FF2-45C1-A562-4C1D5B7A993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164CE08-DCEC-4D5F-8971-4EE8C55A14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7209626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FC17-1942-48C1-9BB7-4E7B6411AC28}"/>
              </a:ext>
            </a:extLst>
          </p:cNvPr>
          <p:cNvSpPr>
            <a:spLocks noGrp="1"/>
          </p:cNvSpPr>
          <p:nvPr>
            <p:ph type="title"/>
          </p:nvPr>
        </p:nvSpPr>
        <p:spPr/>
        <p:txBody>
          <a:bodyPr/>
          <a:lstStyle/>
          <a:p>
            <a:r>
              <a:rPr lang="en-US" altLang="zh-CN" dirty="0"/>
              <a:t>CF1477E </a:t>
            </a:r>
            <a:r>
              <a:rPr lang="en-US" altLang="zh-CN" dirty="0" err="1"/>
              <a:t>Nezzar</a:t>
            </a:r>
            <a:r>
              <a:rPr lang="en-US" altLang="zh-CN" dirty="0"/>
              <a:t> and Tournaments 3300</a:t>
            </a:r>
            <a:endParaRPr lang="zh-CN" altLang="en-US" dirty="0"/>
          </a:p>
        </p:txBody>
      </p:sp>
      <p:sp>
        <p:nvSpPr>
          <p:cNvPr id="3" name="内容占位符 2">
            <a:extLst>
              <a:ext uri="{FF2B5EF4-FFF2-40B4-BE49-F238E27FC236}">
                <a16:creationId xmlns:a16="http://schemas.microsoft.com/office/drawing/2014/main" id="{37DF7261-75B4-4480-A44C-2EE082A7F614}"/>
              </a:ext>
            </a:extLst>
          </p:cNvPr>
          <p:cNvSpPr>
            <a:spLocks noGrp="1"/>
          </p:cNvSpPr>
          <p:nvPr>
            <p:ph idx="1"/>
          </p:nvPr>
        </p:nvSpPr>
        <p:spPr/>
        <p:txBody>
          <a:bodyPr/>
          <a:lstStyle/>
          <a:p>
            <a:r>
              <a:rPr lang="zh-CN" altLang="en-US" dirty="0"/>
              <a:t>等一手中文题意</a:t>
            </a:r>
          </a:p>
        </p:txBody>
      </p:sp>
    </p:spTree>
    <p:extLst>
      <p:ext uri="{BB962C8B-B14F-4D97-AF65-F5344CB8AC3E}">
        <p14:creationId xmlns:p14="http://schemas.microsoft.com/office/powerpoint/2010/main" val="31757922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49262-9A8E-423E-A66A-B342ED718C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8D5893-7FDE-4FA9-B4AD-734601FBAB1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45497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51EDA-093D-4B3B-9266-7082D2B74F59}"/>
              </a:ext>
            </a:extLst>
          </p:cNvPr>
          <p:cNvSpPr>
            <a:spLocks noGrp="1"/>
          </p:cNvSpPr>
          <p:nvPr>
            <p:ph type="title"/>
          </p:nvPr>
        </p:nvSpPr>
        <p:spPr/>
        <p:txBody>
          <a:bodyPr/>
          <a:lstStyle/>
          <a:p>
            <a:r>
              <a:rPr lang="en-US" altLang="zh-CN" dirty="0"/>
              <a:t>CF1137F Matches Are Not a Child's Play 3400</a:t>
            </a:r>
            <a:endParaRPr lang="zh-CN" altLang="en-US" dirty="0"/>
          </a:p>
        </p:txBody>
      </p:sp>
      <p:pic>
        <p:nvPicPr>
          <p:cNvPr id="5" name="内容占位符 4">
            <a:extLst>
              <a:ext uri="{FF2B5EF4-FFF2-40B4-BE49-F238E27FC236}">
                <a16:creationId xmlns:a16="http://schemas.microsoft.com/office/drawing/2014/main" id="{BC20B4C6-39ED-48A3-8053-D3206AB6C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212907" cy="5167312"/>
          </a:xfrm>
        </p:spPr>
      </p:pic>
    </p:spTree>
    <p:extLst>
      <p:ext uri="{BB962C8B-B14F-4D97-AF65-F5344CB8AC3E}">
        <p14:creationId xmlns:p14="http://schemas.microsoft.com/office/powerpoint/2010/main" val="291716714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20FDF-8A70-4479-AD60-F2DAB55EB9E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59B250A-46F2-4A89-855E-81CAC85895CF}"/>
              </a:ext>
            </a:extLst>
          </p:cNvPr>
          <p:cNvSpPr>
            <a:spLocks noGrp="1"/>
          </p:cNvSpPr>
          <p:nvPr>
            <p:ph idx="1"/>
          </p:nvPr>
        </p:nvSpPr>
        <p:spPr/>
        <p:txBody>
          <a:bodyPr/>
          <a:lstStyle/>
          <a:p>
            <a:r>
              <a:rPr lang="en-US" altLang="zh-CN" dirty="0"/>
              <a:t>3</a:t>
            </a:r>
            <a:r>
              <a:rPr lang="zh-CN" altLang="en-US" dirty="0"/>
              <a:t>操作可以由两次</a:t>
            </a:r>
            <a:r>
              <a:rPr lang="en-US" altLang="zh-CN" dirty="0"/>
              <a:t>2</a:t>
            </a:r>
            <a:r>
              <a:rPr lang="zh-CN" altLang="en-US" dirty="0"/>
              <a:t>操作代替</a:t>
            </a:r>
            <a:endParaRPr lang="en-US" altLang="zh-CN" dirty="0"/>
          </a:p>
          <a:p>
            <a:r>
              <a:rPr lang="zh-CN" altLang="en-US" dirty="0"/>
              <a:t>由于这个修改只能将一个点修改为最大值</a:t>
            </a:r>
            <a:r>
              <a:rPr lang="en-US" altLang="zh-CN" dirty="0"/>
              <a:t>max+1</a:t>
            </a:r>
          </a:p>
          <a:p>
            <a:r>
              <a:rPr lang="zh-CN" altLang="en-US" dirty="0"/>
              <a:t>考虑之前最大值</a:t>
            </a:r>
            <a:r>
              <a:rPr lang="en-US" altLang="zh-CN" dirty="0"/>
              <a:t>a[u]=max</a:t>
            </a:r>
            <a:r>
              <a:rPr lang="zh-CN" altLang="en-US" dirty="0"/>
              <a:t>，修改后</a:t>
            </a:r>
            <a:r>
              <a:rPr lang="en-US" altLang="zh-CN" dirty="0"/>
              <a:t>a[v]=max+1</a:t>
            </a:r>
          </a:p>
          <a:p>
            <a:r>
              <a:rPr lang="zh-CN" altLang="en-US" dirty="0"/>
              <a:t>则这次修改的影响是，先烧完了除</a:t>
            </a:r>
            <a:r>
              <a:rPr lang="en-US" altLang="zh-CN" dirty="0"/>
              <a:t>u</a:t>
            </a:r>
            <a:r>
              <a:rPr lang="zh-CN" altLang="en-US" dirty="0"/>
              <a:t>到</a:t>
            </a:r>
            <a:r>
              <a:rPr lang="en-US" altLang="zh-CN" dirty="0"/>
              <a:t>v</a:t>
            </a:r>
            <a:r>
              <a:rPr lang="zh-CN" altLang="en-US" dirty="0"/>
              <a:t>路径上的所有点，然后烧</a:t>
            </a:r>
            <a:r>
              <a:rPr lang="en-US" altLang="zh-CN" dirty="0"/>
              <a:t>u</a:t>
            </a:r>
            <a:r>
              <a:rPr lang="zh-CN" altLang="en-US" dirty="0"/>
              <a:t>，沿着</a:t>
            </a:r>
            <a:r>
              <a:rPr lang="en-US" altLang="zh-CN" dirty="0"/>
              <a:t>u</a:t>
            </a:r>
            <a:r>
              <a:rPr lang="zh-CN" altLang="en-US" dirty="0"/>
              <a:t>到</a:t>
            </a:r>
            <a:r>
              <a:rPr lang="en-US" altLang="zh-CN" dirty="0"/>
              <a:t>v</a:t>
            </a:r>
            <a:r>
              <a:rPr lang="zh-CN" altLang="en-US" dirty="0"/>
              <a:t>的路径烧到</a:t>
            </a:r>
            <a:r>
              <a:rPr lang="en-US" altLang="zh-CN" dirty="0"/>
              <a:t>v</a:t>
            </a:r>
          </a:p>
          <a:p>
            <a:r>
              <a:rPr lang="zh-CN" altLang="en-US" dirty="0"/>
              <a:t>考虑除了这条路径以外的点</a:t>
            </a:r>
            <a:endParaRPr lang="en-US" altLang="zh-CN" dirty="0"/>
          </a:p>
          <a:p>
            <a:r>
              <a:rPr lang="zh-CN" altLang="en-US" dirty="0"/>
              <a:t>可以发现这些点被烧的相对顺序不发生变化</a:t>
            </a:r>
            <a:endParaRPr lang="en-US" altLang="zh-CN" dirty="0"/>
          </a:p>
          <a:p>
            <a:endParaRPr lang="en-US" altLang="zh-CN" dirty="0"/>
          </a:p>
        </p:txBody>
      </p:sp>
      <p:pic>
        <p:nvPicPr>
          <p:cNvPr id="5" name="图片 4">
            <a:extLst>
              <a:ext uri="{FF2B5EF4-FFF2-40B4-BE49-F238E27FC236}">
                <a16:creationId xmlns:a16="http://schemas.microsoft.com/office/drawing/2014/main" id="{E5C7885E-1987-45D2-B24C-549A1AA9219F}"/>
              </a:ext>
            </a:extLst>
          </p:cNvPr>
          <p:cNvPicPr>
            <a:picLocks noChangeAspect="1"/>
          </p:cNvPicPr>
          <p:nvPr/>
        </p:nvPicPr>
        <p:blipFill>
          <a:blip r:embed="rId2"/>
          <a:stretch>
            <a:fillRect/>
          </a:stretch>
        </p:blipFill>
        <p:spPr>
          <a:xfrm>
            <a:off x="8145711" y="3875801"/>
            <a:ext cx="3486018" cy="2982199"/>
          </a:xfrm>
          <a:prstGeom prst="rect">
            <a:avLst/>
          </a:prstGeom>
        </p:spPr>
      </p:pic>
    </p:spTree>
    <p:extLst>
      <p:ext uri="{BB962C8B-B14F-4D97-AF65-F5344CB8AC3E}">
        <p14:creationId xmlns:p14="http://schemas.microsoft.com/office/powerpoint/2010/main" val="408824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56C48-6B71-4455-A171-A915799141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27C042A-939F-4BF6-8451-BA38F35716E4}"/>
              </a:ext>
            </a:extLst>
          </p:cNvPr>
          <p:cNvSpPr>
            <a:spLocks noGrp="1"/>
          </p:cNvSpPr>
          <p:nvPr>
            <p:ph idx="1"/>
          </p:nvPr>
        </p:nvSpPr>
        <p:spPr/>
        <p:txBody>
          <a:bodyPr>
            <a:normAutofit lnSpcReduction="10000"/>
          </a:bodyPr>
          <a:lstStyle/>
          <a:p>
            <a:r>
              <a:rPr lang="zh-CN" altLang="en-US" dirty="0"/>
              <a:t>所以只有</a:t>
            </a:r>
            <a:r>
              <a:rPr lang="en-US" altLang="zh-CN" dirty="0"/>
              <a:t>O(b)</a:t>
            </a:r>
            <a:r>
              <a:rPr lang="zh-CN" altLang="en-US" dirty="0"/>
              <a:t>个可能的答案端点</a:t>
            </a:r>
            <a:endParaRPr lang="en-US" altLang="zh-CN" dirty="0"/>
          </a:p>
          <a:p>
            <a:r>
              <a:rPr lang="zh-CN" altLang="en-US" dirty="0"/>
              <a:t>考虑为了找出答案端点，我们需要一个数据结构，支持查询前驱与删点</a:t>
            </a:r>
            <a:endParaRPr lang="en-US" altLang="zh-CN" dirty="0"/>
          </a:p>
          <a:p>
            <a:r>
              <a:rPr lang="zh-CN" altLang="en-US" dirty="0"/>
              <a:t>这个可以使用序列线性并查集来做，对每个</a:t>
            </a:r>
            <a:r>
              <a:rPr lang="en-US" altLang="zh-CN" dirty="0"/>
              <a:t>y</a:t>
            </a:r>
            <a:r>
              <a:rPr lang="zh-CN" altLang="en-US" dirty="0"/>
              <a:t>的每个位置，预处理出其前面第一个</a:t>
            </a:r>
            <a:r>
              <a:rPr lang="en-US" altLang="zh-CN" dirty="0"/>
              <a:t>x</a:t>
            </a:r>
            <a:r>
              <a:rPr lang="zh-CN" altLang="en-US" dirty="0"/>
              <a:t>出现位置挂上去</a:t>
            </a:r>
            <a:endParaRPr lang="en-US" altLang="zh-CN" dirty="0"/>
          </a:p>
          <a:p>
            <a:r>
              <a:rPr lang="zh-CN" altLang="en-US" dirty="0"/>
              <a:t>本题还需要支持修改后回退，由于每次修改</a:t>
            </a:r>
            <a:r>
              <a:rPr lang="el-GR" altLang="zh-CN" dirty="0"/>
              <a:t>Ω</a:t>
            </a:r>
            <a:r>
              <a:rPr lang="en-US" altLang="zh-CN" dirty="0"/>
              <a:t>(</a:t>
            </a:r>
            <a:r>
              <a:rPr lang="en-US" altLang="zh-CN" dirty="0" err="1"/>
              <a:t>logn</a:t>
            </a:r>
            <a:r>
              <a:rPr lang="en-US" altLang="zh-CN" dirty="0"/>
              <a:t>)</a:t>
            </a:r>
            <a:r>
              <a:rPr lang="zh-CN" altLang="en-US" dirty="0"/>
              <a:t>次后才有可能进行一次并查集上的合并，所以复杂度正确</a:t>
            </a:r>
            <a:endParaRPr lang="en-US" altLang="zh-CN" dirty="0"/>
          </a:p>
          <a:p>
            <a:r>
              <a:rPr lang="zh-CN" altLang="en-US" dirty="0"/>
              <a:t>将</a:t>
            </a:r>
            <a:r>
              <a:rPr lang="en-US" altLang="zh-CN" dirty="0"/>
              <a:t>x</a:t>
            </a:r>
            <a:r>
              <a:rPr lang="zh-CN" altLang="en-US" dirty="0"/>
              <a:t>的位置设为</a:t>
            </a:r>
            <a:r>
              <a:rPr lang="en-US" altLang="zh-CN" dirty="0"/>
              <a:t>1</a:t>
            </a:r>
            <a:r>
              <a:rPr lang="zh-CN" altLang="en-US" dirty="0"/>
              <a:t>，</a:t>
            </a:r>
            <a:r>
              <a:rPr lang="en-US" altLang="zh-CN" dirty="0"/>
              <a:t>y</a:t>
            </a:r>
            <a:r>
              <a:rPr lang="zh-CN" altLang="en-US" dirty="0"/>
              <a:t>的位置设为</a:t>
            </a:r>
            <a:r>
              <a:rPr lang="en-US" altLang="zh-CN" dirty="0"/>
              <a:t>-1</a:t>
            </a:r>
            <a:r>
              <a:rPr lang="zh-CN" altLang="en-US" dirty="0"/>
              <a:t>，对有意义的位置跑一个前缀和，维护出和为</a:t>
            </a:r>
            <a:r>
              <a:rPr lang="en-US" altLang="zh-CN" dirty="0"/>
              <a:t>1,2,…b</a:t>
            </a:r>
            <a:r>
              <a:rPr lang="zh-CN" altLang="en-US" dirty="0"/>
              <a:t>的最长与最短前缀，这样就可以找出和为</a:t>
            </a:r>
            <a:r>
              <a:rPr lang="en-US" altLang="zh-CN" dirty="0"/>
              <a:t>0</a:t>
            </a:r>
            <a:r>
              <a:rPr lang="zh-CN" altLang="en-US" dirty="0"/>
              <a:t>的最长子段，即答案了</a:t>
            </a:r>
            <a:endParaRPr lang="en-US" altLang="zh-CN" dirty="0"/>
          </a:p>
          <a:p>
            <a:endParaRPr lang="zh-CN" altLang="en-US" dirty="0"/>
          </a:p>
        </p:txBody>
      </p:sp>
    </p:spTree>
    <p:extLst>
      <p:ext uri="{BB962C8B-B14F-4D97-AF65-F5344CB8AC3E}">
        <p14:creationId xmlns:p14="http://schemas.microsoft.com/office/powerpoint/2010/main" val="105703334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31C25-27A9-4CC1-A6C7-87AAC8EDEA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6976103-7BC4-4425-8979-457B8C502793}"/>
              </a:ext>
            </a:extLst>
          </p:cNvPr>
          <p:cNvSpPr>
            <a:spLocks noGrp="1"/>
          </p:cNvSpPr>
          <p:nvPr>
            <p:ph idx="1"/>
          </p:nvPr>
        </p:nvSpPr>
        <p:spPr/>
        <p:txBody>
          <a:bodyPr/>
          <a:lstStyle/>
          <a:p>
            <a:r>
              <a:rPr lang="zh-CN" altLang="en-US" dirty="0"/>
              <a:t>考虑</a:t>
            </a:r>
            <a:r>
              <a:rPr lang="en-US" altLang="zh-CN" dirty="0"/>
              <a:t>LCT</a:t>
            </a:r>
            <a:r>
              <a:rPr lang="zh-CN" altLang="en-US" dirty="0"/>
              <a:t>上的</a:t>
            </a:r>
            <a:r>
              <a:rPr lang="en-US" altLang="zh-CN" dirty="0"/>
              <a:t>access</a:t>
            </a:r>
            <a:r>
              <a:rPr lang="zh-CN" altLang="en-US" dirty="0"/>
              <a:t>均摊，每次修改即</a:t>
            </a:r>
            <a:endParaRPr lang="en-US" altLang="zh-CN" dirty="0"/>
          </a:p>
          <a:p>
            <a:r>
              <a:rPr lang="en-US" altLang="zh-CN" dirty="0" err="1"/>
              <a:t>makeroot</a:t>
            </a:r>
            <a:r>
              <a:rPr lang="en-US" altLang="zh-CN" dirty="0"/>
              <a:t>(u)</a:t>
            </a:r>
            <a:r>
              <a:rPr lang="zh-CN" altLang="en-US" dirty="0"/>
              <a:t>，然后</a:t>
            </a:r>
            <a:r>
              <a:rPr lang="en-US" altLang="zh-CN" dirty="0"/>
              <a:t>access(v)</a:t>
            </a:r>
            <a:r>
              <a:rPr lang="zh-CN" altLang="en-US" dirty="0"/>
              <a:t>，之后</a:t>
            </a:r>
            <a:r>
              <a:rPr lang="en-US" altLang="zh-CN" dirty="0"/>
              <a:t>u</a:t>
            </a:r>
            <a:r>
              <a:rPr lang="zh-CN" altLang="en-US" dirty="0"/>
              <a:t>到</a:t>
            </a:r>
            <a:r>
              <a:rPr lang="en-US" altLang="zh-CN" dirty="0"/>
              <a:t>v</a:t>
            </a:r>
            <a:r>
              <a:rPr lang="zh-CN" altLang="en-US" dirty="0"/>
              <a:t>的路径按</a:t>
            </a:r>
            <a:r>
              <a:rPr lang="en-US" altLang="zh-CN" dirty="0"/>
              <a:t>u</a:t>
            </a:r>
            <a:r>
              <a:rPr lang="zh-CN" altLang="en-US" dirty="0"/>
              <a:t>到</a:t>
            </a:r>
            <a:r>
              <a:rPr lang="en-US" altLang="zh-CN" dirty="0"/>
              <a:t>v</a:t>
            </a:r>
            <a:r>
              <a:rPr lang="zh-CN" altLang="en-US" dirty="0"/>
              <a:t>的顺序处于删除序列的末端，即</a:t>
            </a:r>
            <a:r>
              <a:rPr lang="en-US" altLang="zh-CN" dirty="0"/>
              <a:t>[n-x+1,n]</a:t>
            </a:r>
            <a:r>
              <a:rPr lang="zh-CN" altLang="en-US" dirty="0"/>
              <a:t>，</a:t>
            </a:r>
            <a:r>
              <a:rPr lang="en-US" altLang="zh-CN" dirty="0"/>
              <a:t>x</a:t>
            </a:r>
            <a:r>
              <a:rPr lang="zh-CN" altLang="en-US" dirty="0"/>
              <a:t>为路径上点数</a:t>
            </a:r>
            <a:endParaRPr lang="en-US" altLang="zh-CN" dirty="0"/>
          </a:p>
          <a:p>
            <a:r>
              <a:rPr lang="zh-CN" altLang="en-US" dirty="0"/>
              <a:t>使用一个数据结构维护这样的连续段，支持</a:t>
            </a:r>
            <a:r>
              <a:rPr lang="en-US" altLang="zh-CN" dirty="0"/>
              <a:t>access</a:t>
            </a:r>
            <a:r>
              <a:rPr lang="zh-CN" altLang="en-US" dirty="0"/>
              <a:t>时将一些连续段删除，之后加入一个新的连续段</a:t>
            </a:r>
            <a:endParaRPr lang="en-US" altLang="zh-CN" dirty="0"/>
          </a:p>
          <a:p>
            <a:r>
              <a:rPr lang="zh-CN" altLang="en-US" dirty="0"/>
              <a:t>查询一个点在删除序列的位置时，在</a:t>
            </a:r>
            <a:r>
              <a:rPr lang="en-US" altLang="zh-CN" dirty="0"/>
              <a:t>LCT</a:t>
            </a:r>
            <a:r>
              <a:rPr lang="zh-CN" altLang="en-US" dirty="0"/>
              <a:t>上找到其属于哪个连续段，然后通过维护的数据结构查询其排名即可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)log^2n)</a:t>
            </a:r>
            <a:endParaRPr lang="zh-CN" altLang="en-US" dirty="0"/>
          </a:p>
        </p:txBody>
      </p:sp>
    </p:spTree>
    <p:extLst>
      <p:ext uri="{BB962C8B-B14F-4D97-AF65-F5344CB8AC3E}">
        <p14:creationId xmlns:p14="http://schemas.microsoft.com/office/powerpoint/2010/main" val="8200784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44467-370A-46C4-B7F3-39372E4303CA}"/>
              </a:ext>
            </a:extLst>
          </p:cNvPr>
          <p:cNvSpPr>
            <a:spLocks noGrp="1"/>
          </p:cNvSpPr>
          <p:nvPr>
            <p:ph type="title"/>
          </p:nvPr>
        </p:nvSpPr>
        <p:spPr/>
        <p:txBody>
          <a:bodyPr/>
          <a:lstStyle/>
          <a:p>
            <a:r>
              <a:rPr lang="en-US" altLang="zh-CN" dirty="0"/>
              <a:t>CF757G Can Bash Save the Day? 3400</a:t>
            </a:r>
            <a:endParaRPr lang="zh-CN" altLang="en-US" dirty="0"/>
          </a:p>
        </p:txBody>
      </p:sp>
      <p:pic>
        <p:nvPicPr>
          <p:cNvPr id="5" name="内容占位符 4">
            <a:extLst>
              <a:ext uri="{FF2B5EF4-FFF2-40B4-BE49-F238E27FC236}">
                <a16:creationId xmlns:a16="http://schemas.microsoft.com/office/drawing/2014/main" id="{F965D8B7-99D9-474F-A07C-EA33EDFF1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5159295" cy="2109525"/>
          </a:xfrm>
        </p:spPr>
      </p:pic>
    </p:spTree>
    <p:extLst>
      <p:ext uri="{BB962C8B-B14F-4D97-AF65-F5344CB8AC3E}">
        <p14:creationId xmlns:p14="http://schemas.microsoft.com/office/powerpoint/2010/main" val="300418799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和可以用点到根加点到根和的方法处理，可以使用静态</a:t>
            </a:r>
            <a:r>
              <a:rPr lang="en-US" altLang="zh-CN" dirty="0"/>
              <a:t>LCT</a:t>
            </a:r>
            <a:r>
              <a:rPr lang="zh-CN" altLang="en-US" dirty="0"/>
              <a:t>做到</a:t>
            </a:r>
            <a:r>
              <a:rPr lang="en-US" altLang="zh-CN" dirty="0"/>
              <a:t>1log</a:t>
            </a:r>
            <a:r>
              <a:rPr lang="zh-CN" altLang="en-US" dirty="0"/>
              <a:t>，不过一般用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normAutofit/>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r>
              <a:rPr lang="zh-CN" altLang="en-US" dirty="0"/>
              <a:t>树链剖分复杂度为</a:t>
            </a:r>
            <a:r>
              <a:rPr lang="en-US" altLang="zh-CN" dirty="0"/>
              <a:t>O((</a:t>
            </a:r>
            <a:r>
              <a:rPr lang="en-US" altLang="zh-CN" dirty="0" err="1"/>
              <a:t>n+m</a:t>
            </a:r>
            <a:r>
              <a:rPr lang="en-US" altLang="zh-CN" dirty="0"/>
              <a:t>)log^2n)</a:t>
            </a:r>
            <a:r>
              <a:rPr lang="zh-CN" altLang="en-US" dirty="0"/>
              <a:t>，使用静态</a:t>
            </a:r>
            <a:r>
              <a:rPr lang="en-US" altLang="zh-CN" dirty="0"/>
              <a:t>LCT</a:t>
            </a:r>
            <a:r>
              <a:rPr lang="zh-CN" altLang="en-US" dirty="0"/>
              <a:t>可以做到</a:t>
            </a:r>
            <a:r>
              <a:rPr lang="en-US" altLang="zh-CN" dirty="0"/>
              <a:t>O((</a:t>
            </a:r>
            <a:r>
              <a:rPr lang="en-US" altLang="zh-CN" dirty="0" err="1"/>
              <a:t>n+m</a:t>
            </a:r>
            <a:r>
              <a:rPr lang="en-US" altLang="zh-CN" dirty="0"/>
              <a:t>)</a:t>
            </a:r>
            <a:r>
              <a:rPr lang="en-US" altLang="zh-CN" dirty="0" err="1"/>
              <a:t>logn</a:t>
            </a:r>
            <a:r>
              <a:rPr lang="en-US" altLang="zh-CN" dirty="0"/>
              <a:t>)</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a:p>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761AC-7DE5-4CC1-B03E-BE47DB557AB1}"/>
              </a:ext>
            </a:extLst>
          </p:cNvPr>
          <p:cNvSpPr>
            <a:spLocks noGrp="1"/>
          </p:cNvSpPr>
          <p:nvPr>
            <p:ph type="title"/>
          </p:nvPr>
        </p:nvSpPr>
        <p:spPr/>
        <p:txBody>
          <a:bodyPr/>
          <a:lstStyle/>
          <a:p>
            <a:r>
              <a:rPr lang="en-US" altLang="zh-CN" dirty="0"/>
              <a:t>CF1039E Summer Oenothera Exhibition 3400</a:t>
            </a:r>
            <a:endParaRPr lang="zh-CN" altLang="en-US" dirty="0"/>
          </a:p>
        </p:txBody>
      </p:sp>
      <p:sp>
        <p:nvSpPr>
          <p:cNvPr id="3" name="内容占位符 2">
            <a:extLst>
              <a:ext uri="{FF2B5EF4-FFF2-40B4-BE49-F238E27FC236}">
                <a16:creationId xmlns:a16="http://schemas.microsoft.com/office/drawing/2014/main" id="{0EC7F196-CEAB-40DB-B686-DB3A16073CEA}"/>
              </a:ext>
            </a:extLst>
          </p:cNvPr>
          <p:cNvSpPr>
            <a:spLocks noGrp="1"/>
          </p:cNvSpPr>
          <p:nvPr>
            <p:ph idx="1"/>
          </p:nvPr>
        </p:nvSpPr>
        <p:spPr/>
        <p:txBody>
          <a:bodyPr/>
          <a:lstStyle/>
          <a:p>
            <a:pPr algn="l"/>
            <a:r>
              <a:rPr lang="zh-CN" altLang="en-US" b="0" i="0" dirty="0">
                <a:effectLst/>
                <a:latin typeface="-apple-system"/>
              </a:rPr>
              <a:t>给定长度为 </a:t>
            </a:r>
            <a:r>
              <a:rPr lang="en-US" altLang="zh-CN" b="0" i="0" dirty="0">
                <a:effectLst/>
                <a:latin typeface="KaTeX_Main"/>
              </a:rPr>
              <a:t>n </a:t>
            </a:r>
            <a:r>
              <a:rPr lang="zh-CN" altLang="en-US" b="0" i="0" dirty="0">
                <a:effectLst/>
                <a:latin typeface="-apple-system"/>
              </a:rPr>
              <a:t>的序列，常数 </a:t>
            </a:r>
            <a:r>
              <a:rPr lang="en-US" altLang="zh-CN" b="0" i="0" dirty="0">
                <a:effectLst/>
                <a:latin typeface="KaTeX_Main"/>
              </a:rPr>
              <a:t>w</a:t>
            </a:r>
            <a:r>
              <a:rPr lang="en-US" altLang="zh-CN" dirty="0">
                <a:latin typeface="KaTeX_Main"/>
              </a:rPr>
              <a:t> </a:t>
            </a:r>
            <a:r>
              <a:rPr lang="zh-CN" altLang="en-US" b="0" i="0" dirty="0">
                <a:effectLst/>
                <a:latin typeface="-apple-system"/>
              </a:rPr>
              <a:t>。</a:t>
            </a:r>
          </a:p>
          <a:p>
            <a:pPr algn="l"/>
            <a:r>
              <a:rPr lang="zh-CN" altLang="en-US" b="0" i="0" dirty="0">
                <a:effectLst/>
                <a:latin typeface="-apple-system"/>
              </a:rPr>
              <a:t>接下来</a:t>
            </a:r>
            <a:r>
              <a:rPr lang="en-US" altLang="zh-CN" dirty="0">
                <a:latin typeface="KaTeX_Main"/>
              </a:rPr>
              <a:t> q </a:t>
            </a:r>
            <a:r>
              <a:rPr lang="zh-CN" altLang="en-US" b="0" i="0" dirty="0">
                <a:effectLst/>
                <a:latin typeface="-apple-system"/>
              </a:rPr>
              <a:t>组询问，每次给出一个常数</a:t>
            </a:r>
            <a:r>
              <a:rPr lang="en-US" altLang="zh-CN" b="0" i="0" dirty="0">
                <a:effectLst/>
                <a:latin typeface="KaTeX_Main"/>
              </a:rPr>
              <a:t> k</a:t>
            </a:r>
            <a:r>
              <a:rPr lang="zh-CN" altLang="en-US" b="0" i="0" dirty="0">
                <a:effectLst/>
                <a:latin typeface="KaTeX_Main"/>
              </a:rPr>
              <a:t>​</a:t>
            </a:r>
            <a:r>
              <a:rPr lang="zh-CN" altLang="en-US" b="0" i="0" dirty="0">
                <a:effectLst/>
                <a:latin typeface="-apple-system"/>
              </a:rPr>
              <a:t>，求最少把序列分为多少段使得每段序列中数的极差不超过 </a:t>
            </a:r>
            <a:r>
              <a:rPr lang="en-US" altLang="zh-CN" b="0" i="0" dirty="0">
                <a:effectLst/>
                <a:latin typeface="KaTeX_Main"/>
              </a:rPr>
              <a:t>w-k</a:t>
            </a:r>
            <a:r>
              <a:rPr lang="zh-CN" altLang="en-US" b="0" i="0" dirty="0">
                <a:effectLst/>
                <a:latin typeface="KaTeX_Main"/>
              </a:rPr>
              <a:t>​</a:t>
            </a:r>
            <a:r>
              <a:rPr lang="zh-CN" altLang="en-US" b="0" i="0" dirty="0">
                <a:effectLst/>
                <a:latin typeface="-apple-system"/>
              </a:rPr>
              <a:t>，输出最小的段数 </a:t>
            </a:r>
            <a:r>
              <a:rPr lang="en-US" altLang="zh-CN" b="0" i="0" dirty="0">
                <a:effectLst/>
                <a:latin typeface="KaTeX_Main"/>
              </a:rPr>
              <a:t>-1</a:t>
            </a:r>
            <a:r>
              <a:rPr lang="zh-CN" altLang="en-US" b="0" i="0" dirty="0">
                <a:effectLst/>
                <a:latin typeface="-apple-system"/>
              </a:rPr>
              <a:t>。</a:t>
            </a:r>
          </a:p>
          <a:p>
            <a:endParaRPr lang="zh-CN" altLang="en-US" dirty="0"/>
          </a:p>
        </p:txBody>
      </p:sp>
    </p:spTree>
    <p:extLst>
      <p:ext uri="{BB962C8B-B14F-4D97-AF65-F5344CB8AC3E}">
        <p14:creationId xmlns:p14="http://schemas.microsoft.com/office/powerpoint/2010/main" val="3682029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3347C-E929-4AB5-B746-54A256E77B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175BDA-878E-4127-AD75-90D0C546A0C8}"/>
              </a:ext>
            </a:extLst>
          </p:cNvPr>
          <p:cNvSpPr>
            <a:spLocks noGrp="1"/>
          </p:cNvSpPr>
          <p:nvPr>
            <p:ph idx="1"/>
          </p:nvPr>
        </p:nvSpPr>
        <p:spPr/>
        <p:txBody>
          <a:bodyPr/>
          <a:lstStyle/>
          <a:p>
            <a:r>
              <a:rPr lang="zh-CN" altLang="en-US" dirty="0"/>
              <a:t>考虑从小到大对询问排序，设当前处理的询问极差为</a:t>
            </a:r>
            <a:r>
              <a:rPr lang="en-US" altLang="zh-CN" dirty="0"/>
              <a:t>x</a:t>
            </a:r>
          </a:p>
          <a:p>
            <a:r>
              <a:rPr lang="zh-CN" altLang="en-US" dirty="0"/>
              <a:t>极差随着加入的数变多而单调不降</a:t>
            </a:r>
            <a:endParaRPr lang="en-US" altLang="zh-CN" dirty="0"/>
          </a:p>
          <a:p>
            <a:r>
              <a:rPr lang="zh-CN" altLang="en-US" dirty="0"/>
              <a:t>维护出</a:t>
            </a:r>
            <a:r>
              <a:rPr lang="en-US" altLang="zh-CN" dirty="0"/>
              <a:t>f[</a:t>
            </a:r>
            <a:r>
              <a:rPr lang="en-US" altLang="zh-CN" dirty="0" err="1"/>
              <a:t>i</a:t>
            </a:r>
            <a:r>
              <a:rPr lang="en-US" altLang="zh-CN" dirty="0"/>
              <a:t>]</a:t>
            </a:r>
            <a:r>
              <a:rPr lang="zh-CN" altLang="en-US" dirty="0"/>
              <a:t>表示当前从</a:t>
            </a:r>
            <a:r>
              <a:rPr lang="en-US" altLang="zh-CN" dirty="0" err="1"/>
              <a:t>i</a:t>
            </a:r>
            <a:r>
              <a:rPr lang="zh-CN" altLang="en-US" dirty="0"/>
              <a:t>开始，区间</a:t>
            </a:r>
            <a:r>
              <a:rPr lang="en-US" altLang="zh-CN" dirty="0"/>
              <a:t>[</a:t>
            </a:r>
            <a:r>
              <a:rPr lang="en-US" altLang="zh-CN" dirty="0" err="1"/>
              <a:t>i,f</a:t>
            </a:r>
            <a:r>
              <a:rPr lang="en-US" altLang="zh-CN" dirty="0"/>
              <a:t>[</a:t>
            </a:r>
            <a:r>
              <a:rPr lang="en-US" altLang="zh-CN" dirty="0" err="1"/>
              <a:t>i</a:t>
            </a:r>
            <a:r>
              <a:rPr lang="en-US" altLang="zh-CN" dirty="0"/>
              <a:t>]-1]</a:t>
            </a:r>
            <a:r>
              <a:rPr lang="zh-CN" altLang="en-US" dirty="0"/>
              <a:t>的极差</a:t>
            </a:r>
            <a:r>
              <a:rPr lang="en-US" altLang="zh-CN" dirty="0"/>
              <a:t>&lt;=x</a:t>
            </a:r>
            <a:r>
              <a:rPr lang="zh-CN" altLang="en-US" dirty="0"/>
              <a:t>，</a:t>
            </a:r>
            <a:r>
              <a:rPr lang="en-US" altLang="zh-CN" dirty="0"/>
              <a:t>[</a:t>
            </a:r>
            <a:r>
              <a:rPr lang="en-US" altLang="zh-CN" dirty="0" err="1"/>
              <a:t>i,f</a:t>
            </a:r>
            <a:r>
              <a:rPr lang="en-US" altLang="zh-CN" dirty="0"/>
              <a:t>[</a:t>
            </a:r>
            <a:r>
              <a:rPr lang="en-US" altLang="zh-CN" dirty="0" err="1"/>
              <a:t>i</a:t>
            </a:r>
            <a:r>
              <a:rPr lang="en-US" altLang="zh-CN" dirty="0"/>
              <a:t>]]</a:t>
            </a:r>
            <a:r>
              <a:rPr lang="zh-CN" altLang="en-US" dirty="0"/>
              <a:t>的极差</a:t>
            </a:r>
            <a:r>
              <a:rPr lang="en-US" altLang="zh-CN" dirty="0"/>
              <a:t>&gt;x</a:t>
            </a:r>
          </a:p>
          <a:p>
            <a:r>
              <a:rPr lang="zh-CN" altLang="en-US" dirty="0"/>
              <a:t>答案即每次从</a:t>
            </a:r>
            <a:r>
              <a:rPr lang="en-US" altLang="zh-CN" dirty="0" err="1"/>
              <a:t>i</a:t>
            </a:r>
            <a:r>
              <a:rPr lang="zh-CN" altLang="en-US" dirty="0"/>
              <a:t>开始，</a:t>
            </a:r>
            <a:r>
              <a:rPr lang="en-US" altLang="zh-CN" dirty="0" err="1"/>
              <a:t>i</a:t>
            </a:r>
            <a:r>
              <a:rPr lang="en-US" altLang="zh-CN" dirty="0"/>
              <a:t> &lt;- f[</a:t>
            </a:r>
            <a:r>
              <a:rPr lang="en-US" altLang="zh-CN" dirty="0" err="1"/>
              <a:t>i</a:t>
            </a:r>
            <a:r>
              <a:rPr lang="en-US" altLang="zh-CN" dirty="0"/>
              <a:t>]</a:t>
            </a:r>
            <a:r>
              <a:rPr lang="zh-CN" altLang="en-US" dirty="0"/>
              <a:t>，这样迭代的轮数</a:t>
            </a:r>
            <a:endParaRPr lang="en-US" altLang="zh-CN" dirty="0"/>
          </a:p>
          <a:p>
            <a:r>
              <a:rPr lang="zh-CN" altLang="en-US" dirty="0"/>
              <a:t>对每个</a:t>
            </a:r>
            <a:r>
              <a:rPr lang="en-US" altLang="zh-CN" dirty="0" err="1"/>
              <a:t>i</a:t>
            </a:r>
            <a:r>
              <a:rPr lang="zh-CN" altLang="en-US" dirty="0"/>
              <a:t>记录</a:t>
            </a:r>
            <a:r>
              <a:rPr lang="en-US" altLang="zh-CN" dirty="0"/>
              <a:t>g[</a:t>
            </a:r>
            <a:r>
              <a:rPr lang="en-US" altLang="zh-CN" dirty="0" err="1"/>
              <a:t>i</a:t>
            </a:r>
            <a:r>
              <a:rPr lang="en-US" altLang="zh-CN" dirty="0"/>
              <a:t>]</a:t>
            </a:r>
            <a:r>
              <a:rPr lang="zh-CN" altLang="en-US" dirty="0"/>
              <a:t>表示其</a:t>
            </a:r>
            <a:r>
              <a:rPr lang="en-US" altLang="zh-CN" dirty="0"/>
              <a:t>f[</a:t>
            </a:r>
            <a:r>
              <a:rPr lang="en-US" altLang="zh-CN" dirty="0" err="1"/>
              <a:t>i</a:t>
            </a:r>
            <a:r>
              <a:rPr lang="en-US" altLang="zh-CN" dirty="0"/>
              <a:t>]</a:t>
            </a:r>
            <a:r>
              <a:rPr lang="zh-CN" altLang="en-US" dirty="0"/>
              <a:t>变大需要询问的极差变大多少</a:t>
            </a:r>
            <a:endParaRPr lang="en-US" altLang="zh-CN" dirty="0"/>
          </a:p>
          <a:p>
            <a:r>
              <a:rPr lang="zh-CN" altLang="en-US" dirty="0"/>
              <a:t>当极差变化时，枚举当前</a:t>
            </a:r>
            <a:r>
              <a:rPr lang="en-US" altLang="zh-CN" dirty="0"/>
              <a:t>g</a:t>
            </a:r>
            <a:r>
              <a:rPr lang="zh-CN" altLang="en-US" dirty="0"/>
              <a:t>最小的位置，看其</a:t>
            </a:r>
            <a:r>
              <a:rPr lang="en-US" altLang="zh-CN" dirty="0"/>
              <a:t>f</a:t>
            </a:r>
            <a:r>
              <a:rPr lang="zh-CN" altLang="en-US" dirty="0"/>
              <a:t>是否需要变化</a:t>
            </a:r>
            <a:endParaRPr lang="en-US" altLang="zh-CN" dirty="0"/>
          </a:p>
          <a:p>
            <a:r>
              <a:rPr lang="zh-CN" altLang="en-US" dirty="0"/>
              <a:t>当</a:t>
            </a:r>
            <a:r>
              <a:rPr lang="en-US" altLang="zh-CN" dirty="0"/>
              <a:t>f</a:t>
            </a:r>
            <a:r>
              <a:rPr lang="zh-CN" altLang="en-US" dirty="0"/>
              <a:t>变化时，可以二分之后</a:t>
            </a:r>
            <a:r>
              <a:rPr lang="en-US" altLang="zh-CN" dirty="0"/>
              <a:t>f</a:t>
            </a:r>
            <a:r>
              <a:rPr lang="zh-CN" altLang="en-US" dirty="0"/>
              <a:t>的位置，并用</a:t>
            </a:r>
            <a:r>
              <a:rPr lang="en-US" altLang="zh-CN" dirty="0"/>
              <a:t>ST</a:t>
            </a:r>
            <a:r>
              <a:rPr lang="zh-CN" altLang="en-US" dirty="0"/>
              <a:t>表求出</a:t>
            </a:r>
            <a:r>
              <a:rPr lang="en-US" altLang="zh-CN" dirty="0" err="1"/>
              <a:t>rmq</a:t>
            </a:r>
            <a:endParaRPr lang="en-US" altLang="zh-CN" dirty="0"/>
          </a:p>
        </p:txBody>
      </p:sp>
    </p:spTree>
    <p:extLst>
      <p:ext uri="{BB962C8B-B14F-4D97-AF65-F5344CB8AC3E}">
        <p14:creationId xmlns:p14="http://schemas.microsoft.com/office/powerpoint/2010/main" val="26545348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2E16D-348D-4E21-8CA3-0FCA0A4B858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19C779-04C0-4419-A425-B845F5A8EA74}"/>
              </a:ext>
            </a:extLst>
          </p:cNvPr>
          <p:cNvSpPr>
            <a:spLocks noGrp="1"/>
          </p:cNvSpPr>
          <p:nvPr>
            <p:ph idx="1"/>
          </p:nvPr>
        </p:nvSpPr>
        <p:spPr/>
        <p:txBody>
          <a:bodyPr/>
          <a:lstStyle/>
          <a:p>
            <a:r>
              <a:rPr lang="zh-CN" altLang="en-US" dirty="0"/>
              <a:t>根号分治，令</a:t>
            </a:r>
            <a:r>
              <a:rPr lang="en-US" altLang="zh-CN" dirty="0"/>
              <a:t>B</a:t>
            </a:r>
            <a:r>
              <a:rPr lang="zh-CN" altLang="en-US" dirty="0"/>
              <a:t>为阈值</a:t>
            </a:r>
            <a:endParaRPr lang="en-US" altLang="zh-CN" dirty="0"/>
          </a:p>
          <a:p>
            <a:r>
              <a:rPr lang="zh-CN" altLang="en-US" dirty="0"/>
              <a:t>对每个</a:t>
            </a:r>
            <a:r>
              <a:rPr lang="en-US" altLang="zh-CN" dirty="0" err="1"/>
              <a:t>i</a:t>
            </a:r>
            <a:r>
              <a:rPr lang="zh-CN" altLang="en-US" dirty="0"/>
              <a:t>，若</a:t>
            </a:r>
            <a:r>
              <a:rPr lang="en-US" altLang="zh-CN" dirty="0"/>
              <a:t>f[</a:t>
            </a:r>
            <a:r>
              <a:rPr lang="en-US" altLang="zh-CN" dirty="0" err="1"/>
              <a:t>i</a:t>
            </a:r>
            <a:r>
              <a:rPr lang="en-US" altLang="zh-CN" dirty="0"/>
              <a:t>]-</a:t>
            </a:r>
            <a:r>
              <a:rPr lang="en-US" altLang="zh-CN" dirty="0" err="1"/>
              <a:t>i</a:t>
            </a:r>
            <a:r>
              <a:rPr lang="en-US" altLang="zh-CN" dirty="0"/>
              <a:t>&lt;B</a:t>
            </a:r>
            <a:r>
              <a:rPr lang="zh-CN" altLang="en-US" dirty="0"/>
              <a:t>，使用</a:t>
            </a:r>
            <a:r>
              <a:rPr lang="en-US" altLang="zh-CN" dirty="0"/>
              <a:t>LCT</a:t>
            </a:r>
            <a:r>
              <a:rPr lang="zh-CN" altLang="en-US" dirty="0"/>
              <a:t>维护</a:t>
            </a:r>
            <a:r>
              <a:rPr lang="en-US" altLang="zh-CN" dirty="0"/>
              <a:t>f[</a:t>
            </a:r>
            <a:r>
              <a:rPr lang="en-US" altLang="zh-CN" dirty="0" err="1"/>
              <a:t>i</a:t>
            </a:r>
            <a:r>
              <a:rPr lang="en-US" altLang="zh-CN" dirty="0"/>
              <a:t>]</a:t>
            </a:r>
            <a:r>
              <a:rPr lang="zh-CN" altLang="en-US" dirty="0"/>
              <a:t>构成的树，每次</a:t>
            </a:r>
            <a:r>
              <a:rPr lang="en-US" altLang="zh-CN" dirty="0"/>
              <a:t>f[</a:t>
            </a:r>
            <a:r>
              <a:rPr lang="en-US" altLang="zh-CN" dirty="0" err="1"/>
              <a:t>i</a:t>
            </a:r>
            <a:r>
              <a:rPr lang="en-US" altLang="zh-CN" dirty="0"/>
              <a:t>]</a:t>
            </a:r>
            <a:r>
              <a:rPr lang="zh-CN" altLang="en-US" dirty="0"/>
              <a:t>发生变化时即进行</a:t>
            </a:r>
            <a:r>
              <a:rPr lang="en-US" altLang="zh-CN" dirty="0"/>
              <a:t>O(1)</a:t>
            </a:r>
            <a:r>
              <a:rPr lang="zh-CN" altLang="en-US" dirty="0"/>
              <a:t>次</a:t>
            </a:r>
            <a:r>
              <a:rPr lang="en-US" altLang="zh-CN" dirty="0"/>
              <a:t>link cut</a:t>
            </a:r>
            <a:r>
              <a:rPr lang="zh-CN" altLang="en-US" dirty="0"/>
              <a:t>，查询答案即查询</a:t>
            </a:r>
            <a:r>
              <a:rPr lang="en-US" altLang="zh-CN" dirty="0" err="1"/>
              <a:t>i</a:t>
            </a:r>
            <a:r>
              <a:rPr lang="zh-CN" altLang="en-US" dirty="0"/>
              <a:t>到根的路径</a:t>
            </a:r>
            <a:endParaRPr lang="en-US" altLang="zh-CN" dirty="0"/>
          </a:p>
          <a:p>
            <a:r>
              <a:rPr lang="zh-CN" altLang="en-US" dirty="0"/>
              <a:t>若</a:t>
            </a:r>
            <a:r>
              <a:rPr lang="en-US" altLang="zh-CN" dirty="0"/>
              <a:t>f[</a:t>
            </a:r>
            <a:r>
              <a:rPr lang="en-US" altLang="zh-CN" dirty="0" err="1"/>
              <a:t>i</a:t>
            </a:r>
            <a:r>
              <a:rPr lang="en-US" altLang="zh-CN" dirty="0"/>
              <a:t>]-</a:t>
            </a:r>
            <a:r>
              <a:rPr lang="en-US" altLang="zh-CN" dirty="0" err="1"/>
              <a:t>i</a:t>
            </a:r>
            <a:r>
              <a:rPr lang="en-US" altLang="zh-CN" dirty="0"/>
              <a:t>&gt;=B</a:t>
            </a:r>
            <a:r>
              <a:rPr lang="zh-CN" altLang="en-US" dirty="0"/>
              <a:t>，则在这里将其标记为动态树森林中的一个根节点，并不再更新其</a:t>
            </a:r>
            <a:r>
              <a:rPr lang="en-US" altLang="zh-CN" dirty="0"/>
              <a:t>f</a:t>
            </a:r>
            <a:r>
              <a:rPr lang="zh-CN" altLang="en-US" dirty="0"/>
              <a:t>值</a:t>
            </a:r>
            <a:endParaRPr lang="en-US" altLang="zh-CN" dirty="0"/>
          </a:p>
          <a:p>
            <a:r>
              <a:rPr lang="zh-CN" altLang="en-US" dirty="0"/>
              <a:t>每次查询答案的过程最多跳过</a:t>
            </a:r>
            <a:r>
              <a:rPr lang="en-US" altLang="zh-CN" dirty="0"/>
              <a:t>O(n/B)</a:t>
            </a:r>
            <a:r>
              <a:rPr lang="zh-CN" altLang="en-US" dirty="0"/>
              <a:t>棵动态树</a:t>
            </a:r>
            <a:endParaRPr lang="en-US" altLang="zh-CN" dirty="0"/>
          </a:p>
          <a:p>
            <a:r>
              <a:rPr lang="zh-CN" altLang="en-US" dirty="0"/>
              <a:t>每次</a:t>
            </a:r>
            <a:r>
              <a:rPr lang="en-US" altLang="zh-CN" dirty="0"/>
              <a:t>f</a:t>
            </a:r>
            <a:r>
              <a:rPr lang="zh-CN" altLang="en-US" dirty="0"/>
              <a:t>发生变化时代价为</a:t>
            </a:r>
            <a:r>
              <a:rPr lang="en-US" altLang="zh-CN" dirty="0"/>
              <a:t>O(</a:t>
            </a:r>
            <a:r>
              <a:rPr lang="en-US" altLang="zh-CN" dirty="0" err="1"/>
              <a:t>logn</a:t>
            </a:r>
            <a:r>
              <a:rPr lang="en-US" altLang="zh-CN" dirty="0"/>
              <a:t>)</a:t>
            </a:r>
            <a:r>
              <a:rPr lang="zh-CN" altLang="en-US" dirty="0"/>
              <a:t>，共有</a:t>
            </a:r>
            <a:r>
              <a:rPr lang="en-US" altLang="zh-CN" dirty="0"/>
              <a:t>O(</a:t>
            </a:r>
            <a:r>
              <a:rPr lang="en-US" altLang="zh-CN" dirty="0" err="1"/>
              <a:t>nB</a:t>
            </a:r>
            <a:r>
              <a:rPr lang="en-US" altLang="zh-CN" dirty="0"/>
              <a:t>)</a:t>
            </a:r>
            <a:r>
              <a:rPr lang="zh-CN" altLang="en-US" dirty="0"/>
              <a:t>次变化</a:t>
            </a:r>
            <a:endParaRPr lang="en-US" altLang="zh-CN" dirty="0"/>
          </a:p>
          <a:p>
            <a:endParaRPr lang="en-US" altLang="zh-CN" dirty="0"/>
          </a:p>
          <a:p>
            <a:r>
              <a:rPr lang="zh-CN" altLang="en-US" dirty="0"/>
              <a:t>总时间复杂度</a:t>
            </a:r>
            <a:r>
              <a:rPr lang="en-US" altLang="zh-CN" dirty="0"/>
              <a:t>O(</a:t>
            </a:r>
            <a:r>
              <a:rPr lang="en-US" altLang="zh-CN" dirty="0" err="1"/>
              <a:t>nsqrtmlogn</a:t>
            </a:r>
            <a:r>
              <a:rPr lang="en-US" altLang="zh-CN" dirty="0"/>
              <a:t>)</a:t>
            </a:r>
          </a:p>
        </p:txBody>
      </p:sp>
    </p:spTree>
    <p:extLst>
      <p:ext uri="{BB962C8B-B14F-4D97-AF65-F5344CB8AC3E}">
        <p14:creationId xmlns:p14="http://schemas.microsoft.com/office/powerpoint/2010/main" val="35146266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F38FA-EB3E-4BED-A2BE-4B468BE7C218}"/>
              </a:ext>
            </a:extLst>
          </p:cNvPr>
          <p:cNvSpPr>
            <a:spLocks noGrp="1"/>
          </p:cNvSpPr>
          <p:nvPr>
            <p:ph type="title"/>
          </p:nvPr>
        </p:nvSpPr>
        <p:spPr/>
        <p:txBody>
          <a:bodyPr/>
          <a:lstStyle/>
          <a:p>
            <a:r>
              <a:rPr lang="en-US" altLang="zh-CN" dirty="0"/>
              <a:t>CF936E </a:t>
            </a:r>
            <a:r>
              <a:rPr lang="en-US" altLang="zh-CN" dirty="0" err="1"/>
              <a:t>Iqea</a:t>
            </a:r>
            <a:r>
              <a:rPr lang="en-US" altLang="zh-CN" dirty="0"/>
              <a:t> 3400</a:t>
            </a:r>
            <a:endParaRPr lang="zh-CN" altLang="en-US" dirty="0"/>
          </a:p>
        </p:txBody>
      </p:sp>
      <p:pic>
        <p:nvPicPr>
          <p:cNvPr id="5" name="内容占位符 4">
            <a:extLst>
              <a:ext uri="{FF2B5EF4-FFF2-40B4-BE49-F238E27FC236}">
                <a16:creationId xmlns:a16="http://schemas.microsoft.com/office/drawing/2014/main" id="{32E6F560-B93D-4E89-9C81-956696DDD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8697717" cy="2143081"/>
          </a:xfrm>
        </p:spPr>
      </p:pic>
    </p:spTree>
    <p:extLst>
      <p:ext uri="{BB962C8B-B14F-4D97-AF65-F5344CB8AC3E}">
        <p14:creationId xmlns:p14="http://schemas.microsoft.com/office/powerpoint/2010/main" val="135311729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BA3EB-8EEC-4903-BE67-1017583BA80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F1A3AED-D910-4743-8AA7-D84B88BD6AD6}"/>
              </a:ext>
            </a:extLst>
          </p:cNvPr>
          <p:cNvSpPr>
            <a:spLocks noGrp="1"/>
          </p:cNvSpPr>
          <p:nvPr>
            <p:ph idx="1"/>
          </p:nvPr>
        </p:nvSpPr>
        <p:spPr/>
        <p:txBody>
          <a:bodyPr/>
          <a:lstStyle/>
          <a:p>
            <a:r>
              <a:rPr lang="zh-CN" altLang="en-US" dirty="0"/>
              <a:t>长条连通，剩余部分也连通，说明构成一个类似于树结构的东西</a:t>
            </a:r>
            <a:endParaRPr lang="en-US" altLang="zh-CN" dirty="0"/>
          </a:p>
          <a:p>
            <a:r>
              <a:rPr lang="zh-CN" altLang="en-US" dirty="0"/>
              <a:t>求出每一列每个极长的给定点区间</a:t>
            </a:r>
            <a:endParaRPr lang="en-US" altLang="zh-CN" dirty="0"/>
          </a:p>
          <a:p>
            <a:r>
              <a:rPr lang="zh-CN" altLang="en-US" dirty="0"/>
              <a:t>对这样的区间，将其当做树上的一个节点，变成一棵边权为</a:t>
            </a:r>
            <a:r>
              <a:rPr lang="en-US" altLang="zh-CN" dirty="0"/>
              <a:t>1</a:t>
            </a:r>
            <a:r>
              <a:rPr lang="zh-CN" altLang="en-US" dirty="0"/>
              <a:t>的树</a:t>
            </a:r>
          </a:p>
        </p:txBody>
      </p:sp>
      <p:pic>
        <p:nvPicPr>
          <p:cNvPr id="1026" name="Picture 2">
            <a:extLst>
              <a:ext uri="{FF2B5EF4-FFF2-40B4-BE49-F238E27FC236}">
                <a16:creationId xmlns:a16="http://schemas.microsoft.com/office/drawing/2014/main" id="{B422C71D-003B-4126-B931-016A28A94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596" y="3692525"/>
            <a:ext cx="62388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6476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E097C-31D2-4569-BD5A-BC1F0914000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3A81268-BCDF-4BD6-AD11-F382912EF3BC}"/>
              </a:ext>
            </a:extLst>
          </p:cNvPr>
          <p:cNvSpPr>
            <a:spLocks noGrp="1"/>
          </p:cNvSpPr>
          <p:nvPr>
            <p:ph idx="1"/>
          </p:nvPr>
        </p:nvSpPr>
        <p:spPr/>
        <p:txBody>
          <a:bodyPr/>
          <a:lstStyle/>
          <a:p>
            <a:r>
              <a:rPr lang="zh-CN" altLang="en-US" dirty="0"/>
              <a:t>上述的建树过程是只考虑</a:t>
            </a:r>
            <a:r>
              <a:rPr lang="en-US" altLang="zh-CN" dirty="0"/>
              <a:t>x</a:t>
            </a:r>
            <a:r>
              <a:rPr lang="zh-CN" altLang="en-US" dirty="0"/>
              <a:t>轴距离，没有考虑</a:t>
            </a:r>
            <a:r>
              <a:rPr lang="en-US" altLang="zh-CN" dirty="0"/>
              <a:t>y</a:t>
            </a:r>
            <a:r>
              <a:rPr lang="zh-CN" altLang="en-US" dirty="0"/>
              <a:t>轴距离的</a:t>
            </a:r>
            <a:endParaRPr lang="en-US" altLang="zh-CN" dirty="0"/>
          </a:p>
          <a:p>
            <a:r>
              <a:rPr lang="zh-CN" altLang="en-US" dirty="0"/>
              <a:t>进行点分治，每个分治中心维护一个数据结构</a:t>
            </a:r>
            <a:endParaRPr lang="en-US" altLang="zh-CN" dirty="0"/>
          </a:p>
          <a:p>
            <a:r>
              <a:rPr lang="zh-CN" altLang="en-US" dirty="0"/>
              <a:t>这里的分治中心指的是一个极长的列，我们将其当做区间建立一棵线段树，支持查询一个区间中算上了</a:t>
            </a:r>
            <a:r>
              <a:rPr lang="en-US" altLang="zh-CN" dirty="0"/>
              <a:t>y</a:t>
            </a:r>
            <a:r>
              <a:rPr lang="zh-CN" altLang="en-US" dirty="0"/>
              <a:t>轴距离的商店</a:t>
            </a:r>
            <a:endParaRPr lang="en-US" altLang="zh-CN" dirty="0"/>
          </a:p>
          <a:p>
            <a:r>
              <a:rPr lang="zh-CN" altLang="en-US" dirty="0"/>
              <a:t>修改时沿着点分治的树形结构向上爬</a:t>
            </a:r>
            <a:endParaRPr lang="en-US" altLang="zh-CN" dirty="0"/>
          </a:p>
          <a:p>
            <a:r>
              <a:rPr lang="zh-CN" altLang="en-US" dirty="0"/>
              <a:t>每次更新当前分治中心当前爬到的位置上的值</a:t>
            </a:r>
            <a:endParaRPr lang="en-US" altLang="zh-CN" dirty="0"/>
          </a:p>
        </p:txBody>
      </p:sp>
      <p:pic>
        <p:nvPicPr>
          <p:cNvPr id="5" name="图片 4">
            <a:extLst>
              <a:ext uri="{FF2B5EF4-FFF2-40B4-BE49-F238E27FC236}">
                <a16:creationId xmlns:a16="http://schemas.microsoft.com/office/drawing/2014/main" id="{5A6D9A6E-55CD-40F5-BF8F-6AD642A45AA3}"/>
              </a:ext>
            </a:extLst>
          </p:cNvPr>
          <p:cNvPicPr>
            <a:picLocks noChangeAspect="1"/>
          </p:cNvPicPr>
          <p:nvPr/>
        </p:nvPicPr>
        <p:blipFill>
          <a:blip r:embed="rId2"/>
          <a:stretch>
            <a:fillRect/>
          </a:stretch>
        </p:blipFill>
        <p:spPr>
          <a:xfrm>
            <a:off x="9552238" y="3246539"/>
            <a:ext cx="1452549" cy="3609364"/>
          </a:xfrm>
          <a:prstGeom prst="rect">
            <a:avLst/>
          </a:prstGeom>
        </p:spPr>
      </p:pic>
    </p:spTree>
    <p:extLst>
      <p:ext uri="{BB962C8B-B14F-4D97-AF65-F5344CB8AC3E}">
        <p14:creationId xmlns:p14="http://schemas.microsoft.com/office/powerpoint/2010/main" val="41950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B0DD2-E101-444A-9944-8FD17D4CB1A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9615067-FFA2-45DA-80FD-6599FA942FCE}"/>
              </a:ext>
            </a:extLst>
          </p:cNvPr>
          <p:cNvSpPr>
            <a:spLocks noGrp="1"/>
          </p:cNvSpPr>
          <p:nvPr>
            <p:ph idx="1"/>
          </p:nvPr>
        </p:nvSpPr>
        <p:spPr/>
        <p:txBody>
          <a:bodyPr/>
          <a:lstStyle/>
          <a:p>
            <a:r>
              <a:rPr lang="zh-CN" altLang="en-US" dirty="0"/>
              <a:t>如果区间中出现次数最多的数不是</a:t>
            </a:r>
            <a:r>
              <a:rPr lang="en-US" altLang="zh-CN" dirty="0" err="1"/>
              <a:t>x,y</a:t>
            </a:r>
            <a:r>
              <a:rPr lang="zh-CN" altLang="en-US" dirty="0"/>
              <a:t>也没关系，因为答案是取</a:t>
            </a:r>
            <a:r>
              <a:rPr lang="en-US" altLang="zh-CN" dirty="0"/>
              <a:t>max</a:t>
            </a:r>
            <a:r>
              <a:rPr lang="zh-CN" altLang="en-US" dirty="0"/>
              <a:t>的，这样只是这个区间中</a:t>
            </a:r>
            <a:r>
              <a:rPr lang="en-US" altLang="zh-CN" dirty="0" err="1"/>
              <a:t>x,y</a:t>
            </a:r>
            <a:r>
              <a:rPr lang="zh-CN" altLang="en-US" dirty="0"/>
              <a:t>的贡献不够优</a:t>
            </a:r>
            <a:endParaRPr lang="en-US" altLang="zh-CN" dirty="0"/>
          </a:p>
          <a:p>
            <a:endParaRPr lang="en-US" altLang="zh-CN" dirty="0"/>
          </a:p>
          <a:p>
            <a:r>
              <a:rPr lang="zh-CN" altLang="en-US" dirty="0"/>
              <a:t>所有数的出现次数和为</a:t>
            </a:r>
            <a:r>
              <a:rPr lang="en-US" altLang="zh-CN" dirty="0"/>
              <a:t>n</a:t>
            </a:r>
            <a:r>
              <a:rPr lang="zh-CN" altLang="en-US" dirty="0"/>
              <a:t>，故每次的</a:t>
            </a:r>
            <a:r>
              <a:rPr lang="en-US" altLang="zh-CN" dirty="0"/>
              <a:t>b</a:t>
            </a:r>
            <a:r>
              <a:rPr lang="zh-CN" altLang="en-US" dirty="0"/>
              <a:t>和是</a:t>
            </a:r>
            <a:r>
              <a:rPr lang="en-US" altLang="zh-CN" dirty="0"/>
              <a:t>O(n)</a:t>
            </a:r>
            <a:r>
              <a:rPr lang="zh-CN" altLang="en-US" dirty="0"/>
              <a:t>的</a:t>
            </a:r>
            <a:endParaRPr lang="en-US" altLang="zh-CN" dirty="0"/>
          </a:p>
          <a:p>
            <a:endParaRPr lang="en-US" altLang="zh-CN" dirty="0"/>
          </a:p>
          <a:p>
            <a:r>
              <a:rPr lang="zh-CN" altLang="en-US" dirty="0"/>
              <a:t>总时间复杂度</a:t>
            </a:r>
            <a:r>
              <a:rPr lang="en-US" altLang="zh-CN" dirty="0"/>
              <a:t>O(n)</a:t>
            </a:r>
            <a:endParaRPr lang="zh-CN" altLang="en-US" dirty="0"/>
          </a:p>
          <a:p>
            <a:endParaRPr lang="zh-CN" altLang="en-US" dirty="0"/>
          </a:p>
        </p:txBody>
      </p:sp>
    </p:spTree>
    <p:extLst>
      <p:ext uri="{BB962C8B-B14F-4D97-AF65-F5344CB8AC3E}">
        <p14:creationId xmlns:p14="http://schemas.microsoft.com/office/powerpoint/2010/main" val="383044636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1784C-FD63-4881-994C-412542D758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2BFF584-001F-4671-97A2-16CE8B8585B4}"/>
              </a:ext>
            </a:extLst>
          </p:cNvPr>
          <p:cNvSpPr>
            <a:spLocks noGrp="1"/>
          </p:cNvSpPr>
          <p:nvPr>
            <p:ph idx="1"/>
          </p:nvPr>
        </p:nvSpPr>
        <p:spPr/>
        <p:txBody>
          <a:bodyPr/>
          <a:lstStyle/>
          <a:p>
            <a:r>
              <a:rPr lang="zh-CN" altLang="en-US" dirty="0"/>
              <a:t>每次查询即分别查询前后缀算上</a:t>
            </a:r>
            <a:r>
              <a:rPr lang="en-US" altLang="zh-CN" dirty="0"/>
              <a:t>y</a:t>
            </a:r>
            <a:r>
              <a:rPr lang="zh-CN" altLang="en-US" dirty="0"/>
              <a:t>轴在当前分治中心的序列上移动的距离的贡献后的最小商店</a:t>
            </a:r>
            <a:endParaRPr lang="en-US" altLang="zh-CN" dirty="0"/>
          </a:p>
          <a:p>
            <a:r>
              <a:rPr lang="zh-CN" altLang="en-US" dirty="0"/>
              <a:t>使用普通的树分治方法时间复杂度</a:t>
            </a:r>
            <a:r>
              <a:rPr lang="en-US" altLang="zh-CN" dirty="0"/>
              <a:t>O(nlogn+mlog^2n)</a:t>
            </a:r>
          </a:p>
          <a:p>
            <a:r>
              <a:rPr lang="zh-CN" altLang="en-US" dirty="0"/>
              <a:t>可以建立</a:t>
            </a:r>
            <a:r>
              <a:rPr lang="en-US" altLang="zh-CN" dirty="0"/>
              <a:t>top tree</a:t>
            </a:r>
            <a:r>
              <a:rPr lang="zh-CN" altLang="en-US" dirty="0"/>
              <a:t>做到</a:t>
            </a:r>
            <a:r>
              <a:rPr lang="en-US" altLang="zh-CN" dirty="0"/>
              <a:t>O(</a:t>
            </a:r>
            <a:r>
              <a:rPr lang="en-US" altLang="zh-CN" dirty="0" err="1"/>
              <a:t>n+mlogn</a:t>
            </a:r>
            <a:r>
              <a:rPr lang="en-US" altLang="zh-CN" dirty="0"/>
              <a:t>)</a:t>
            </a:r>
          </a:p>
          <a:p>
            <a:endParaRPr lang="en-US" altLang="zh-CN" dirty="0"/>
          </a:p>
          <a:p>
            <a:r>
              <a:rPr lang="zh-CN" altLang="en-US" dirty="0"/>
              <a:t>总时间复杂度</a:t>
            </a:r>
            <a:r>
              <a:rPr lang="en-US" altLang="zh-CN" dirty="0"/>
              <a:t>O(</a:t>
            </a:r>
            <a:r>
              <a:rPr lang="en-US" altLang="zh-CN" dirty="0" err="1"/>
              <a:t>n+mlogn</a:t>
            </a:r>
            <a:r>
              <a:rPr lang="en-US" altLang="zh-CN" dirty="0"/>
              <a:t>)</a:t>
            </a:r>
          </a:p>
        </p:txBody>
      </p:sp>
      <p:pic>
        <p:nvPicPr>
          <p:cNvPr id="5" name="图片 4">
            <a:extLst>
              <a:ext uri="{FF2B5EF4-FFF2-40B4-BE49-F238E27FC236}">
                <a16:creationId xmlns:a16="http://schemas.microsoft.com/office/drawing/2014/main" id="{F133DB59-4CBB-423A-85EE-1F8BC8F77F72}"/>
              </a:ext>
            </a:extLst>
          </p:cNvPr>
          <p:cNvPicPr>
            <a:picLocks noChangeAspect="1"/>
          </p:cNvPicPr>
          <p:nvPr/>
        </p:nvPicPr>
        <p:blipFill>
          <a:blip r:embed="rId2"/>
          <a:stretch>
            <a:fillRect/>
          </a:stretch>
        </p:blipFill>
        <p:spPr>
          <a:xfrm>
            <a:off x="7513740" y="3610456"/>
            <a:ext cx="3657600" cy="3076575"/>
          </a:xfrm>
          <a:prstGeom prst="rect">
            <a:avLst/>
          </a:prstGeom>
        </p:spPr>
      </p:pic>
    </p:spTree>
    <p:extLst>
      <p:ext uri="{BB962C8B-B14F-4D97-AF65-F5344CB8AC3E}">
        <p14:creationId xmlns:p14="http://schemas.microsoft.com/office/powerpoint/2010/main" val="127092408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33C56-C3D0-4FBA-B056-D4FC8F5D1A84}"/>
              </a:ext>
            </a:extLst>
          </p:cNvPr>
          <p:cNvSpPr>
            <a:spLocks noGrp="1"/>
          </p:cNvSpPr>
          <p:nvPr>
            <p:ph type="title"/>
          </p:nvPr>
        </p:nvSpPr>
        <p:spPr/>
        <p:txBody>
          <a:bodyPr/>
          <a:lstStyle/>
          <a:p>
            <a:r>
              <a:rPr lang="en-US" altLang="zh-CN" dirty="0"/>
              <a:t>CF833E Caramel Clouds 3400</a:t>
            </a:r>
            <a:endParaRPr lang="zh-CN" altLang="en-US" dirty="0"/>
          </a:p>
        </p:txBody>
      </p:sp>
      <p:pic>
        <p:nvPicPr>
          <p:cNvPr id="5" name="内容占位符 4">
            <a:extLst>
              <a:ext uri="{FF2B5EF4-FFF2-40B4-BE49-F238E27FC236}">
                <a16:creationId xmlns:a16="http://schemas.microsoft.com/office/drawing/2014/main" id="{DD4AE550-71C4-4B60-9E2A-2AF35D484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9052504" cy="1077679"/>
          </a:xfrm>
        </p:spPr>
      </p:pic>
    </p:spTree>
    <p:extLst>
      <p:ext uri="{BB962C8B-B14F-4D97-AF65-F5344CB8AC3E}">
        <p14:creationId xmlns:p14="http://schemas.microsoft.com/office/powerpoint/2010/main" val="39636791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612A1-AF65-4183-8041-60DAA59B46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C6818E-BC03-43DF-93AB-F605951EB7B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3063607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F3BC1-1E7E-4482-BFE4-F6C9DE437CE5}"/>
              </a:ext>
            </a:extLst>
          </p:cNvPr>
          <p:cNvSpPr>
            <a:spLocks noGrp="1"/>
          </p:cNvSpPr>
          <p:nvPr>
            <p:ph type="title"/>
          </p:nvPr>
        </p:nvSpPr>
        <p:spPr/>
        <p:txBody>
          <a:bodyPr/>
          <a:lstStyle/>
          <a:p>
            <a:r>
              <a:rPr lang="en-US" altLang="zh-CN" dirty="0"/>
              <a:t>CF1060G Balls and Pockets 3400</a:t>
            </a:r>
            <a:endParaRPr lang="zh-CN" altLang="en-US" dirty="0"/>
          </a:p>
        </p:txBody>
      </p:sp>
      <p:pic>
        <p:nvPicPr>
          <p:cNvPr id="5" name="内容占位符 4">
            <a:extLst>
              <a:ext uri="{FF2B5EF4-FFF2-40B4-BE49-F238E27FC236}">
                <a16:creationId xmlns:a16="http://schemas.microsoft.com/office/drawing/2014/main" id="{3B35CFD7-F07F-4F45-8B0B-70C056D2B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13896" cy="4491998"/>
          </a:xfrm>
        </p:spPr>
      </p:pic>
    </p:spTree>
    <p:extLst>
      <p:ext uri="{BB962C8B-B14F-4D97-AF65-F5344CB8AC3E}">
        <p14:creationId xmlns:p14="http://schemas.microsoft.com/office/powerpoint/2010/main" val="251373462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973C0-3E77-4007-99E1-C3FCDDB7AA9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32D43DA-F2A7-49D2-948D-4D682F72F51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701859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D6FCA-A32F-49C2-84C5-70865C441517}"/>
              </a:ext>
            </a:extLst>
          </p:cNvPr>
          <p:cNvSpPr>
            <a:spLocks noGrp="1"/>
          </p:cNvSpPr>
          <p:nvPr>
            <p:ph type="title"/>
          </p:nvPr>
        </p:nvSpPr>
        <p:spPr/>
        <p:txBody>
          <a:bodyPr/>
          <a:lstStyle/>
          <a:p>
            <a:r>
              <a:rPr lang="en-US" altLang="zh-CN" dirty="0"/>
              <a:t>CF853E Lada Malina 3400</a:t>
            </a:r>
            <a:endParaRPr lang="zh-CN" altLang="en-US" dirty="0"/>
          </a:p>
        </p:txBody>
      </p:sp>
      <p:sp>
        <p:nvSpPr>
          <p:cNvPr id="3" name="内容占位符 2">
            <a:extLst>
              <a:ext uri="{FF2B5EF4-FFF2-40B4-BE49-F238E27FC236}">
                <a16:creationId xmlns:a16="http://schemas.microsoft.com/office/drawing/2014/main" id="{E03E37BA-BBCC-4F30-A8EF-E2BD8FB83AB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687949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39293-D066-499E-8F38-0743B0F3C400}"/>
              </a:ext>
            </a:extLst>
          </p:cNvPr>
          <p:cNvSpPr>
            <a:spLocks noGrp="1"/>
          </p:cNvSpPr>
          <p:nvPr>
            <p:ph type="title"/>
          </p:nvPr>
        </p:nvSpPr>
        <p:spPr/>
        <p:txBody>
          <a:bodyPr/>
          <a:lstStyle/>
          <a:p>
            <a:r>
              <a:rPr lang="en-US" altLang="zh-CN"/>
              <a:t>Solution</a:t>
            </a:r>
            <a:endParaRPr lang="zh-CN" altLang="en-US"/>
          </a:p>
        </p:txBody>
      </p:sp>
      <p:sp>
        <p:nvSpPr>
          <p:cNvPr id="3" name="内容占位符 2">
            <a:extLst>
              <a:ext uri="{FF2B5EF4-FFF2-40B4-BE49-F238E27FC236}">
                <a16:creationId xmlns:a16="http://schemas.microsoft.com/office/drawing/2014/main" id="{B13B90F4-DF96-451B-A265-B66E5A51E8C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6446032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2FFC6-33F7-4EF0-BAF9-60386B31BFB2}"/>
              </a:ext>
            </a:extLst>
          </p:cNvPr>
          <p:cNvSpPr>
            <a:spLocks noGrp="1"/>
          </p:cNvSpPr>
          <p:nvPr>
            <p:ph type="title"/>
          </p:nvPr>
        </p:nvSpPr>
        <p:spPr/>
        <p:txBody>
          <a:bodyPr/>
          <a:lstStyle/>
          <a:p>
            <a:r>
              <a:rPr lang="en-US" altLang="zh-CN" dirty="0"/>
              <a:t>CF1491H </a:t>
            </a:r>
            <a:r>
              <a:rPr lang="en-US" altLang="zh-CN" dirty="0" err="1"/>
              <a:t>Yuezheng</a:t>
            </a:r>
            <a:r>
              <a:rPr lang="en-US" altLang="zh-CN" dirty="0"/>
              <a:t> Ling and Dynamic Tree 3400</a:t>
            </a:r>
            <a:endParaRPr lang="zh-CN" altLang="en-US" dirty="0"/>
          </a:p>
        </p:txBody>
      </p:sp>
      <p:pic>
        <p:nvPicPr>
          <p:cNvPr id="5" name="内容占位符 4">
            <a:extLst>
              <a:ext uri="{FF2B5EF4-FFF2-40B4-BE49-F238E27FC236}">
                <a16:creationId xmlns:a16="http://schemas.microsoft.com/office/drawing/2014/main" id="{6EA73719-3E9C-4C6A-809F-FDEFE2714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614715" cy="2898090"/>
          </a:xfrm>
        </p:spPr>
      </p:pic>
    </p:spTree>
    <p:extLst>
      <p:ext uri="{BB962C8B-B14F-4D97-AF65-F5344CB8AC3E}">
        <p14:creationId xmlns:p14="http://schemas.microsoft.com/office/powerpoint/2010/main" val="36698564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7C83C-79C9-4574-8A21-BE020F4498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3C2EE9-754B-4BD0-8E11-D1A014652EB3}"/>
              </a:ext>
            </a:extLst>
          </p:cNvPr>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extLst>
      <p:ext uri="{BB962C8B-B14F-4D97-AF65-F5344CB8AC3E}">
        <p14:creationId xmlns:p14="http://schemas.microsoft.com/office/powerpoint/2010/main" val="152317979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AC3D0-0894-4DD2-927C-7CA71B0279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B185C86-F73D-42E8-B571-2EA99F95323E}"/>
              </a:ext>
            </a:extLst>
          </p:cNvPr>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p>
        </p:txBody>
      </p:sp>
    </p:spTree>
    <p:extLst>
      <p:ext uri="{BB962C8B-B14F-4D97-AF65-F5344CB8AC3E}">
        <p14:creationId xmlns:p14="http://schemas.microsoft.com/office/powerpoint/2010/main" val="246039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628C-ED3C-450A-8EB2-D32A1557E064}"/>
              </a:ext>
            </a:extLst>
          </p:cNvPr>
          <p:cNvSpPr>
            <a:spLocks noGrp="1"/>
          </p:cNvSpPr>
          <p:nvPr>
            <p:ph type="title"/>
          </p:nvPr>
        </p:nvSpPr>
        <p:spPr/>
        <p:txBody>
          <a:bodyPr/>
          <a:lstStyle/>
          <a:p>
            <a:r>
              <a:rPr lang="en-US" altLang="zh-CN" dirty="0"/>
              <a:t>CF150E Freezing with Style</a:t>
            </a:r>
            <a:endParaRPr lang="zh-CN" altLang="en-US" dirty="0"/>
          </a:p>
        </p:txBody>
      </p:sp>
      <p:sp>
        <p:nvSpPr>
          <p:cNvPr id="3" name="内容占位符 2">
            <a:extLst>
              <a:ext uri="{FF2B5EF4-FFF2-40B4-BE49-F238E27FC236}">
                <a16:creationId xmlns:a16="http://schemas.microsoft.com/office/drawing/2014/main" id="{A2AF8400-079C-41D5-B251-9C980A51EC39}"/>
              </a:ext>
            </a:extLst>
          </p:cNvPr>
          <p:cNvSpPr>
            <a:spLocks noGrp="1"/>
          </p:cNvSpPr>
          <p:nvPr>
            <p:ph idx="1"/>
          </p:nvPr>
        </p:nvSpPr>
        <p:spPr/>
        <p:txBody>
          <a:bodyPr/>
          <a:lstStyle/>
          <a:p>
            <a:r>
              <a:rPr lang="zh-CN" altLang="en-US" dirty="0"/>
              <a:t>给定一颗带边权的树，求一条边数在 </a:t>
            </a:r>
            <a:r>
              <a:rPr lang="en-US" altLang="zh-CN" dirty="0"/>
              <a:t>[L,R] </a:t>
            </a:r>
            <a:r>
              <a:rPr lang="zh-CN" altLang="en-US" dirty="0"/>
              <a:t>之间的路径，并使得路径上边权的中位数最大。输出一条可行路径的两个端点。</a:t>
            </a:r>
          </a:p>
        </p:txBody>
      </p:sp>
    </p:spTree>
    <p:extLst>
      <p:ext uri="{BB962C8B-B14F-4D97-AF65-F5344CB8AC3E}">
        <p14:creationId xmlns:p14="http://schemas.microsoft.com/office/powerpoint/2010/main" val="117358484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1E74F-F667-42DE-9262-8DF285307984}"/>
              </a:ext>
            </a:extLst>
          </p:cNvPr>
          <p:cNvSpPr>
            <a:spLocks noGrp="1"/>
          </p:cNvSpPr>
          <p:nvPr>
            <p:ph type="title"/>
          </p:nvPr>
        </p:nvSpPr>
        <p:spPr/>
        <p:txBody>
          <a:bodyPr/>
          <a:lstStyle/>
          <a:p>
            <a:r>
              <a:rPr lang="en-US" altLang="zh-CN" dirty="0"/>
              <a:t>CF1515H Phoenix and Bits 3500</a:t>
            </a:r>
            <a:endParaRPr lang="zh-CN" altLang="en-US" dirty="0"/>
          </a:p>
        </p:txBody>
      </p:sp>
      <p:pic>
        <p:nvPicPr>
          <p:cNvPr id="5" name="内容占位符 4">
            <a:extLst>
              <a:ext uri="{FF2B5EF4-FFF2-40B4-BE49-F238E27FC236}">
                <a16:creationId xmlns:a16="http://schemas.microsoft.com/office/drawing/2014/main" id="{B1D7037D-3B80-4D98-AB94-63AB0C8B3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257800" cy="2729753"/>
          </a:xfrm>
        </p:spPr>
      </p:pic>
    </p:spTree>
    <p:extLst>
      <p:ext uri="{BB962C8B-B14F-4D97-AF65-F5344CB8AC3E}">
        <p14:creationId xmlns:p14="http://schemas.microsoft.com/office/powerpoint/2010/main" val="57707418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A38CC-C222-4E3F-A61F-789007AE69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2398787-BC42-4507-B78D-E7F5ADF6BB7F}"/>
              </a:ext>
            </a:extLst>
          </p:cNvPr>
          <p:cNvSpPr>
            <a:spLocks noGrp="1"/>
          </p:cNvSpPr>
          <p:nvPr>
            <p:ph idx="1"/>
          </p:nvPr>
        </p:nvSpPr>
        <p:spPr/>
        <p:txBody>
          <a:bodyPr/>
          <a:lstStyle/>
          <a:p>
            <a:r>
              <a:rPr lang="en-US" altLang="zh-CN" dirty="0"/>
              <a:t>3500</a:t>
            </a:r>
            <a:r>
              <a:rPr lang="zh-CN" altLang="en-US" dirty="0"/>
              <a:t>就这？</a:t>
            </a:r>
            <a:endParaRPr lang="en-US" altLang="zh-CN" dirty="0"/>
          </a:p>
          <a:p>
            <a:r>
              <a:rPr lang="zh-CN" altLang="en-US" dirty="0"/>
              <a:t>建一棵</a:t>
            </a:r>
            <a:r>
              <a:rPr lang="en-US" altLang="zh-CN" dirty="0"/>
              <a:t>trie</a:t>
            </a:r>
            <a:r>
              <a:rPr lang="zh-CN" altLang="en-US" dirty="0"/>
              <a:t>树</a:t>
            </a:r>
            <a:endParaRPr lang="en-US" altLang="zh-CN" dirty="0"/>
          </a:p>
          <a:p>
            <a:r>
              <a:rPr lang="zh-CN" altLang="en-US" dirty="0"/>
              <a:t>每次修改拆出</a:t>
            </a:r>
            <a:r>
              <a:rPr lang="en-US" altLang="zh-CN" dirty="0" err="1"/>
              <a:t>logn</a:t>
            </a:r>
            <a:r>
              <a:rPr lang="zh-CN" altLang="en-US" dirty="0"/>
              <a:t>个子树</a:t>
            </a:r>
            <a:endParaRPr lang="en-US" altLang="zh-CN" dirty="0"/>
          </a:p>
          <a:p>
            <a:r>
              <a:rPr lang="en-US" altLang="zh-CN" dirty="0" err="1"/>
              <a:t>xor</a:t>
            </a:r>
            <a:r>
              <a:rPr lang="zh-CN" altLang="en-US" dirty="0"/>
              <a:t>操作可以打标记维护</a:t>
            </a:r>
            <a:endParaRPr lang="en-US" altLang="zh-CN" dirty="0"/>
          </a:p>
          <a:p>
            <a:r>
              <a:rPr lang="zh-CN" altLang="en-US" dirty="0"/>
              <a:t>查询即和普通线段树类似，递归找到</a:t>
            </a:r>
            <a:r>
              <a:rPr lang="en-US" altLang="zh-CN" dirty="0" err="1"/>
              <a:t>logv</a:t>
            </a:r>
            <a:r>
              <a:rPr lang="zh-CN" altLang="en-US"/>
              <a:t>个区间表示查询的区间</a:t>
            </a:r>
            <a:endParaRPr lang="en-US" altLang="zh-CN" dirty="0"/>
          </a:p>
        </p:txBody>
      </p:sp>
    </p:spTree>
    <p:extLst>
      <p:ext uri="{BB962C8B-B14F-4D97-AF65-F5344CB8AC3E}">
        <p14:creationId xmlns:p14="http://schemas.microsoft.com/office/powerpoint/2010/main" val="413725937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F729-0EA5-44AB-B9D9-A6ABD2F4688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7DC4B33-57DE-432F-BAD1-08623F91D9CD}"/>
              </a:ext>
            </a:extLst>
          </p:cNvPr>
          <p:cNvSpPr>
            <a:spLocks noGrp="1"/>
          </p:cNvSpPr>
          <p:nvPr>
            <p:ph idx="1"/>
          </p:nvPr>
        </p:nvSpPr>
        <p:spPr/>
        <p:txBody>
          <a:bodyPr/>
          <a:lstStyle/>
          <a:p>
            <a:r>
              <a:rPr lang="en-US" altLang="zh-CN" dirty="0"/>
              <a:t>and</a:t>
            </a:r>
            <a:r>
              <a:rPr lang="zh-CN" altLang="en-US" dirty="0"/>
              <a:t>和</a:t>
            </a:r>
            <a:r>
              <a:rPr lang="en-US" altLang="zh-CN" dirty="0"/>
              <a:t>or</a:t>
            </a:r>
            <a:r>
              <a:rPr lang="zh-CN" altLang="en-US" dirty="0"/>
              <a:t>操作等价于将某些位不变，其他位都强制设为同一个数</a:t>
            </a:r>
            <a:endParaRPr lang="en-US" altLang="zh-CN" dirty="0"/>
          </a:p>
          <a:p>
            <a:r>
              <a:rPr lang="zh-CN" altLang="en-US" dirty="0"/>
              <a:t>可以通过维护对于子树内每个位，是否存在这个位为</a:t>
            </a:r>
            <a:r>
              <a:rPr lang="en-US" altLang="zh-CN" dirty="0"/>
              <a:t>0</a:t>
            </a:r>
            <a:r>
              <a:rPr lang="zh-CN" altLang="en-US" dirty="0"/>
              <a:t>或</a:t>
            </a:r>
            <a:r>
              <a:rPr lang="en-US" altLang="zh-CN" dirty="0"/>
              <a:t>1</a:t>
            </a:r>
            <a:r>
              <a:rPr lang="zh-CN" altLang="en-US" dirty="0"/>
              <a:t>的元素来实现，如果这个位同时有</a:t>
            </a:r>
            <a:r>
              <a:rPr lang="en-US" altLang="zh-CN" dirty="0"/>
              <a:t>0,1</a:t>
            </a:r>
            <a:r>
              <a:rPr lang="zh-CN" altLang="en-US" dirty="0"/>
              <a:t>，则暴力递归进子树合并点，否则对于这个位来说，</a:t>
            </a:r>
            <a:r>
              <a:rPr lang="en-US" altLang="zh-CN" dirty="0"/>
              <a:t>and</a:t>
            </a:r>
            <a:r>
              <a:rPr lang="zh-CN" altLang="en-US" dirty="0"/>
              <a:t>和</a:t>
            </a:r>
            <a:r>
              <a:rPr lang="en-US" altLang="zh-CN" dirty="0"/>
              <a:t>or</a:t>
            </a:r>
            <a:r>
              <a:rPr lang="zh-CN" altLang="en-US" dirty="0"/>
              <a:t>的操作等价于</a:t>
            </a:r>
            <a:r>
              <a:rPr lang="en-US" altLang="zh-CN" dirty="0" err="1"/>
              <a:t>xor</a:t>
            </a:r>
            <a:r>
              <a:rPr lang="zh-CN" altLang="en-US" dirty="0"/>
              <a:t>操作</a:t>
            </a:r>
            <a:endParaRPr lang="en-US" altLang="zh-CN" dirty="0"/>
          </a:p>
          <a:p>
            <a:r>
              <a:rPr lang="zh-CN" altLang="en-US" dirty="0"/>
              <a:t>初始有</a:t>
            </a:r>
            <a:r>
              <a:rPr lang="en-US" altLang="zh-CN" dirty="0"/>
              <a:t>O(</a:t>
            </a:r>
            <a:r>
              <a:rPr lang="en-US" altLang="zh-CN" dirty="0" err="1"/>
              <a:t>nlogv</a:t>
            </a:r>
            <a:r>
              <a:rPr lang="en-US" altLang="zh-CN" dirty="0"/>
              <a:t>)</a:t>
            </a:r>
            <a:r>
              <a:rPr lang="zh-CN" altLang="en-US" dirty="0"/>
              <a:t>个</a:t>
            </a:r>
            <a:r>
              <a:rPr lang="en-US" altLang="zh-CN" dirty="0"/>
              <a:t>trie</a:t>
            </a:r>
            <a:r>
              <a:rPr lang="zh-CN" altLang="en-US" dirty="0"/>
              <a:t>上的节点</a:t>
            </a:r>
            <a:endParaRPr lang="en-US" altLang="zh-CN" dirty="0"/>
          </a:p>
          <a:p>
            <a:r>
              <a:rPr lang="zh-CN" altLang="en-US" dirty="0"/>
              <a:t>每次递归进子树合并会减少</a:t>
            </a:r>
            <a:r>
              <a:rPr lang="en-US" altLang="zh-CN" dirty="0"/>
              <a:t>1</a:t>
            </a:r>
            <a:r>
              <a:rPr lang="zh-CN" altLang="en-US" dirty="0"/>
              <a:t>个节点，并且代价为</a:t>
            </a:r>
            <a:r>
              <a:rPr lang="en-US" altLang="zh-CN" dirty="0"/>
              <a:t>O(</a:t>
            </a:r>
            <a:r>
              <a:rPr lang="en-US" altLang="zh-CN" dirty="0" err="1"/>
              <a:t>logv</a:t>
            </a:r>
            <a:r>
              <a:rPr lang="en-US" altLang="zh-CN" dirty="0"/>
              <a:t>)</a:t>
            </a:r>
          </a:p>
          <a:p>
            <a:r>
              <a:rPr lang="zh-CN" altLang="en-US" dirty="0"/>
              <a:t>故总时间复杂度</a:t>
            </a:r>
            <a:r>
              <a:rPr lang="en-US" altLang="zh-CN" dirty="0"/>
              <a:t>O((</a:t>
            </a:r>
            <a:r>
              <a:rPr lang="en-US" altLang="zh-CN" dirty="0" err="1"/>
              <a:t>n+m</a:t>
            </a:r>
            <a:r>
              <a:rPr lang="en-US" altLang="zh-CN" dirty="0"/>
              <a:t>)log^2v)</a:t>
            </a:r>
            <a:endParaRPr lang="zh-CN" altLang="en-US" dirty="0"/>
          </a:p>
        </p:txBody>
      </p:sp>
    </p:spTree>
    <p:extLst>
      <p:ext uri="{BB962C8B-B14F-4D97-AF65-F5344CB8AC3E}">
        <p14:creationId xmlns:p14="http://schemas.microsoft.com/office/powerpoint/2010/main" val="4828984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9F485-B9BD-42EA-899B-9750E171E2EB}"/>
              </a:ext>
            </a:extLst>
          </p:cNvPr>
          <p:cNvSpPr>
            <a:spLocks noGrp="1"/>
          </p:cNvSpPr>
          <p:nvPr>
            <p:ph type="title"/>
          </p:nvPr>
        </p:nvSpPr>
        <p:spPr/>
        <p:txBody>
          <a:bodyPr/>
          <a:lstStyle/>
          <a:p>
            <a:r>
              <a:rPr lang="en-US" altLang="zh-CN" dirty="0"/>
              <a:t>CF799F Beautiful fountains rows 3500</a:t>
            </a:r>
            <a:endParaRPr lang="zh-CN" altLang="en-US" dirty="0"/>
          </a:p>
        </p:txBody>
      </p:sp>
      <p:sp>
        <p:nvSpPr>
          <p:cNvPr id="3" name="内容占位符 2">
            <a:extLst>
              <a:ext uri="{FF2B5EF4-FFF2-40B4-BE49-F238E27FC236}">
                <a16:creationId xmlns:a16="http://schemas.microsoft.com/office/drawing/2014/main" id="{46D36248-2E16-4FD9-A446-03C4532A8B60}"/>
              </a:ext>
            </a:extLst>
          </p:cNvPr>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extLst>
      <p:ext uri="{BB962C8B-B14F-4D97-AF65-F5344CB8AC3E}">
        <p14:creationId xmlns:p14="http://schemas.microsoft.com/office/powerpoint/2010/main" val="102466785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D93C1-F95D-479A-8E6C-C44347171A3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A9EAD2C-2A61-4B04-ACD8-D1423D5BEF5B}"/>
              </a:ext>
            </a:extLst>
          </p:cNvPr>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p>
        </p:txBody>
      </p:sp>
    </p:spTree>
    <p:extLst>
      <p:ext uri="{BB962C8B-B14F-4D97-AF65-F5344CB8AC3E}">
        <p14:creationId xmlns:p14="http://schemas.microsoft.com/office/powerpoint/2010/main" val="403997391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3B9D2-9E7D-4ACE-AC2E-9DC0133124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DFFD1-5F97-44FF-99B2-30A0411D24CC}"/>
              </a:ext>
            </a:extLst>
          </p:cNvPr>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8260644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BC101-F9CA-4803-A598-668CD5ED187E}"/>
              </a:ext>
            </a:extLst>
          </p:cNvPr>
          <p:cNvSpPr>
            <a:spLocks noGrp="1"/>
          </p:cNvSpPr>
          <p:nvPr>
            <p:ph type="title"/>
          </p:nvPr>
        </p:nvSpPr>
        <p:spPr/>
        <p:txBody>
          <a:bodyPr/>
          <a:lstStyle/>
          <a:p>
            <a:r>
              <a:rPr lang="en-US" altLang="zh-CN" dirty="0"/>
              <a:t>CF1034D Intervals of Intervals 3500</a:t>
            </a:r>
            <a:endParaRPr lang="zh-CN" altLang="en-US" dirty="0"/>
          </a:p>
        </p:txBody>
      </p:sp>
      <p:sp>
        <p:nvSpPr>
          <p:cNvPr id="3" name="内容占位符 2">
            <a:extLst>
              <a:ext uri="{FF2B5EF4-FFF2-40B4-BE49-F238E27FC236}">
                <a16:creationId xmlns:a16="http://schemas.microsoft.com/office/drawing/2014/main" id="{BA6BEF58-F2A7-4B55-A4BD-CEC6927611F3}"/>
              </a:ext>
            </a:extLst>
          </p:cNvPr>
          <p:cNvSpPr>
            <a:spLocks noGrp="1"/>
          </p:cNvSpPr>
          <p:nvPr>
            <p:ph idx="1"/>
          </p:nvPr>
        </p:nvSpPr>
        <p:spPr/>
        <p:txBody>
          <a:bodyPr/>
          <a:lstStyle/>
          <a:p>
            <a:r>
              <a:rPr lang="zh-CN" altLang="en-US" b="0" i="0" dirty="0">
                <a:effectLst/>
                <a:latin typeface="-apple-system"/>
              </a:rPr>
              <a:t>有 </a:t>
            </a:r>
            <a:r>
              <a:rPr lang="en-US" altLang="zh-CN" b="0" i="0" dirty="0">
                <a:effectLst/>
                <a:latin typeface="-apple-system"/>
              </a:rPr>
              <a:t>n </a:t>
            </a:r>
            <a:r>
              <a:rPr lang="zh-CN" altLang="en-US" b="0" i="0" dirty="0">
                <a:effectLst/>
                <a:latin typeface="-apple-system"/>
              </a:rPr>
              <a:t>个区间 </a:t>
            </a:r>
            <a:r>
              <a:rPr lang="en-US" altLang="zh-CN" b="0" i="0" dirty="0">
                <a:effectLst/>
                <a:latin typeface="-apple-system"/>
              </a:rPr>
              <a:t>[</a:t>
            </a:r>
            <a:r>
              <a:rPr lang="en-US" altLang="zh-CN" b="0" i="0" dirty="0" err="1">
                <a:effectLst/>
                <a:latin typeface="-apple-system"/>
              </a:rPr>
              <a:t>ai,bi</a:t>
            </a:r>
            <a:r>
              <a:rPr lang="en-US" altLang="zh-CN" b="0" i="0" dirty="0">
                <a:effectLst/>
                <a:latin typeface="-apple-system"/>
              </a:rPr>
              <a:t>] </a:t>
            </a:r>
            <a:r>
              <a:rPr lang="zh-CN" altLang="en-US" b="0" i="0" dirty="0">
                <a:effectLst/>
                <a:latin typeface="-apple-system"/>
              </a:rPr>
              <a:t>定义区间的区间 </a:t>
            </a:r>
            <a:r>
              <a:rPr lang="en-US" altLang="zh-CN" b="0" i="0" dirty="0">
                <a:effectLst/>
                <a:latin typeface="-apple-system"/>
              </a:rPr>
              <a:t>[</a:t>
            </a:r>
            <a:r>
              <a:rPr lang="en-US" altLang="zh-CN" b="0" i="0" dirty="0" err="1">
                <a:effectLst/>
                <a:latin typeface="-apple-system"/>
              </a:rPr>
              <a:t>l,r</a:t>
            </a:r>
            <a:r>
              <a:rPr lang="en-US" altLang="zh-CN" b="0" i="0" dirty="0">
                <a:effectLst/>
                <a:latin typeface="-apple-system"/>
              </a:rPr>
              <a:t>] </a:t>
            </a:r>
            <a:r>
              <a:rPr lang="zh-CN" altLang="en-US" b="0" i="0" dirty="0">
                <a:effectLst/>
                <a:latin typeface="-apple-system"/>
              </a:rPr>
              <a:t>的价值是第 </a:t>
            </a:r>
            <a:r>
              <a:rPr lang="en-US" altLang="zh-CN" b="0" i="0" dirty="0">
                <a:effectLst/>
                <a:latin typeface="-apple-system"/>
              </a:rPr>
              <a:t>l </a:t>
            </a:r>
            <a:r>
              <a:rPr lang="zh-CN" altLang="en-US" b="0" i="0" dirty="0">
                <a:effectLst/>
                <a:latin typeface="-apple-system"/>
              </a:rPr>
              <a:t>个区间到第  </a:t>
            </a:r>
            <a:r>
              <a:rPr lang="en-US" altLang="zh-CN" b="0" i="0" dirty="0">
                <a:effectLst/>
                <a:latin typeface="-apple-system"/>
              </a:rPr>
              <a:t>r</a:t>
            </a:r>
            <a:r>
              <a:rPr lang="zh-CN" altLang="en-US" b="0" i="0" dirty="0">
                <a:effectLst/>
                <a:latin typeface="-apple-system"/>
              </a:rPr>
              <a:t>个区间的并的长度，找出 </a:t>
            </a:r>
            <a:r>
              <a:rPr lang="en-US" altLang="zh-CN" b="0" i="0" dirty="0">
                <a:effectLst/>
                <a:latin typeface="-apple-system"/>
              </a:rPr>
              <a:t>k </a:t>
            </a:r>
            <a:r>
              <a:rPr lang="zh-CN" altLang="en-US" b="0" i="0" dirty="0">
                <a:effectLst/>
                <a:latin typeface="-apple-system"/>
              </a:rPr>
              <a:t>个不同的区间的区间，使得总价值最大。</a:t>
            </a:r>
            <a:endParaRPr lang="zh-CN" altLang="en-US" dirty="0"/>
          </a:p>
        </p:txBody>
      </p:sp>
    </p:spTree>
    <p:extLst>
      <p:ext uri="{BB962C8B-B14F-4D97-AF65-F5344CB8AC3E}">
        <p14:creationId xmlns:p14="http://schemas.microsoft.com/office/powerpoint/2010/main" val="363455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C6F9E-CD6D-4ADA-8675-8D9EFBCFD18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8E8093F-58E1-4495-BC1E-A0448D0EDC8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80063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686D1-2CE4-4A86-B7D7-83DE68F7CE4A}"/>
              </a:ext>
            </a:extLst>
          </p:cNvPr>
          <p:cNvSpPr>
            <a:spLocks noGrp="1"/>
          </p:cNvSpPr>
          <p:nvPr>
            <p:ph type="title"/>
          </p:nvPr>
        </p:nvSpPr>
        <p:spPr/>
        <p:txBody>
          <a:bodyPr/>
          <a:lstStyle/>
          <a:p>
            <a:r>
              <a:rPr lang="en-US" altLang="zh-CN" dirty="0"/>
              <a:t>CF1083D The Fair Nut's getting crazy 3500</a:t>
            </a:r>
            <a:endParaRPr lang="zh-CN" altLang="en-US" dirty="0"/>
          </a:p>
        </p:txBody>
      </p:sp>
      <p:pic>
        <p:nvPicPr>
          <p:cNvPr id="5" name="内容占位符 4">
            <a:extLst>
              <a:ext uri="{FF2B5EF4-FFF2-40B4-BE49-F238E27FC236}">
                <a16:creationId xmlns:a16="http://schemas.microsoft.com/office/drawing/2014/main" id="{93E58001-AF72-435F-B78A-ABF06BDF7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6880723" cy="2629642"/>
          </a:xfrm>
        </p:spPr>
      </p:pic>
    </p:spTree>
    <p:extLst>
      <p:ext uri="{BB962C8B-B14F-4D97-AF65-F5344CB8AC3E}">
        <p14:creationId xmlns:p14="http://schemas.microsoft.com/office/powerpoint/2010/main" val="3420822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582AA-5264-405C-853F-7B8422F0F75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98DF171-060F-45DD-ABAD-418BC5F50CE4}"/>
              </a:ext>
            </a:extLst>
          </p:cNvPr>
          <p:cNvSpPr>
            <a:spLocks noGrp="1"/>
          </p:cNvSpPr>
          <p:nvPr>
            <p:ph idx="1"/>
          </p:nvPr>
        </p:nvSpPr>
        <p:spPr/>
        <p:txBody>
          <a:bodyPr/>
          <a:lstStyle/>
          <a:p>
            <a:r>
              <a:rPr lang="zh-CN" altLang="en-US" dirty="0"/>
              <a:t>我感觉</a:t>
            </a:r>
            <a:r>
              <a:rPr lang="en-US" altLang="zh-CN" dirty="0" err="1"/>
              <a:t>Owen_codeisking</a:t>
            </a:r>
            <a:r>
              <a:rPr lang="zh-CN" altLang="en-US" dirty="0"/>
              <a:t>的题解写的好就直接复制了</a:t>
            </a:r>
          </a:p>
        </p:txBody>
      </p:sp>
      <p:pic>
        <p:nvPicPr>
          <p:cNvPr id="5" name="图片 4">
            <a:extLst>
              <a:ext uri="{FF2B5EF4-FFF2-40B4-BE49-F238E27FC236}">
                <a16:creationId xmlns:a16="http://schemas.microsoft.com/office/drawing/2014/main" id="{78EDE369-859B-4962-9E12-002DB1E7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02" y="2265173"/>
            <a:ext cx="6953030" cy="4592827"/>
          </a:xfrm>
          <a:prstGeom prst="rect">
            <a:avLst/>
          </a:prstGeom>
        </p:spPr>
      </p:pic>
    </p:spTree>
    <p:extLst>
      <p:ext uri="{BB962C8B-B14F-4D97-AF65-F5344CB8AC3E}">
        <p14:creationId xmlns:p14="http://schemas.microsoft.com/office/powerpoint/2010/main" val="158351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4132E-20A1-42CE-A227-6300024AC01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C99770-DEE2-403A-8A21-5013CB5BD631}"/>
              </a:ext>
            </a:extLst>
          </p:cNvPr>
          <p:cNvSpPr>
            <a:spLocks noGrp="1"/>
          </p:cNvSpPr>
          <p:nvPr>
            <p:ph idx="1"/>
          </p:nvPr>
        </p:nvSpPr>
        <p:spPr/>
        <p:txBody>
          <a:bodyPr/>
          <a:lstStyle/>
          <a:p>
            <a:r>
              <a:rPr lang="zh-CN" altLang="en-US" dirty="0"/>
              <a:t>二分变成</a:t>
            </a:r>
            <a:r>
              <a:rPr lang="en-US" altLang="zh-CN" dirty="0"/>
              <a:t>+1-1</a:t>
            </a:r>
            <a:r>
              <a:rPr lang="zh-CN" altLang="en-US" dirty="0"/>
              <a:t>点权，是否有长度 </a:t>
            </a:r>
            <a:r>
              <a:rPr lang="en-US" altLang="zh-CN" dirty="0"/>
              <a:t>[L,R] </a:t>
            </a:r>
            <a:r>
              <a:rPr lang="zh-CN" altLang="en-US" dirty="0"/>
              <a:t>的路径和</a:t>
            </a:r>
            <a:r>
              <a:rPr lang="en-US" altLang="zh-CN" dirty="0"/>
              <a:t>&gt;0</a:t>
            </a:r>
          </a:p>
          <a:p>
            <a:r>
              <a:rPr lang="zh-CN" altLang="en-US" dirty="0"/>
              <a:t>然后树分治单调队列啥的就做掉了</a:t>
            </a:r>
            <a:endParaRPr lang="en-US" altLang="zh-CN" dirty="0"/>
          </a:p>
          <a:p>
            <a:r>
              <a:rPr lang="en-US" altLang="zh-CN" dirty="0"/>
              <a:t>O(nlog^2n)</a:t>
            </a:r>
          </a:p>
          <a:p>
            <a:endParaRPr lang="en-US" altLang="zh-CN" dirty="0"/>
          </a:p>
        </p:txBody>
      </p:sp>
    </p:spTree>
    <p:extLst>
      <p:ext uri="{BB962C8B-B14F-4D97-AF65-F5344CB8AC3E}">
        <p14:creationId xmlns:p14="http://schemas.microsoft.com/office/powerpoint/2010/main" val="218231544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FE9E9-EC20-4B55-B2DC-8A9BEBC46158}"/>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50F513E3-51A8-4AAA-A18E-7EB77A9A9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75144" cy="5167312"/>
          </a:xfrm>
        </p:spPr>
      </p:pic>
    </p:spTree>
    <p:extLst>
      <p:ext uri="{BB962C8B-B14F-4D97-AF65-F5344CB8AC3E}">
        <p14:creationId xmlns:p14="http://schemas.microsoft.com/office/powerpoint/2010/main" val="239044925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A629D-09CB-45BC-8AC0-F7F0B1C72968}"/>
              </a:ext>
            </a:extLst>
          </p:cNvPr>
          <p:cNvSpPr>
            <a:spLocks noGrp="1"/>
          </p:cNvSpPr>
          <p:nvPr>
            <p:ph type="title"/>
          </p:nvPr>
        </p:nvSpPr>
        <p:spPr/>
        <p:txBody>
          <a:bodyPr/>
          <a:lstStyle/>
          <a:p>
            <a:r>
              <a:rPr lang="en-US" altLang="zh-CN" dirty="0"/>
              <a:t>CF1336F Journey 3500</a:t>
            </a:r>
            <a:endParaRPr lang="zh-CN" altLang="en-US" dirty="0"/>
          </a:p>
        </p:txBody>
      </p:sp>
      <p:sp>
        <p:nvSpPr>
          <p:cNvPr id="3" name="内容占位符 2">
            <a:extLst>
              <a:ext uri="{FF2B5EF4-FFF2-40B4-BE49-F238E27FC236}">
                <a16:creationId xmlns:a16="http://schemas.microsoft.com/office/drawing/2014/main" id="{B64A1A8D-3E71-4EE7-AF0C-163F2D2C74F2}"/>
              </a:ext>
            </a:extLst>
          </p:cNvPr>
          <p:cNvSpPr>
            <a:spLocks noGrp="1"/>
          </p:cNvSpPr>
          <p:nvPr>
            <p:ph idx="1"/>
          </p:nvPr>
        </p:nvSpPr>
        <p:spPr/>
        <p:txBody>
          <a:bodyPr/>
          <a:lstStyle/>
          <a:p>
            <a:r>
              <a:rPr lang="zh-CN" altLang="en-US" b="0" i="0" dirty="0">
                <a:effectLst/>
                <a:latin typeface="-apple-system"/>
              </a:rPr>
              <a:t>给定一棵树和 </a:t>
            </a:r>
            <a:r>
              <a:rPr lang="en-US" altLang="zh-CN" b="0" i="0" dirty="0">
                <a:effectLst/>
                <a:latin typeface="KaTeX_Main"/>
              </a:rPr>
              <a:t>m</a:t>
            </a:r>
            <a:r>
              <a:rPr lang="zh-CN" altLang="en-US" b="0" i="0" dirty="0">
                <a:effectLst/>
                <a:latin typeface="-apple-system"/>
              </a:rPr>
              <a:t> 条链，求多少对链的交中包含的边数 </a:t>
            </a:r>
            <a:r>
              <a:rPr lang="en-US" altLang="zh-CN" b="0" i="0" dirty="0">
                <a:effectLst/>
                <a:latin typeface="KaTeX_Main"/>
              </a:rPr>
              <a:t>≥ </a:t>
            </a:r>
            <a:r>
              <a:rPr lang="en-US" altLang="zh-CN" b="0" i="1" dirty="0">
                <a:effectLst/>
                <a:latin typeface="KaTeX_Math"/>
              </a:rPr>
              <a:t>k</a:t>
            </a:r>
            <a:r>
              <a:rPr lang="zh-CN" altLang="en-US" b="0" i="0" dirty="0">
                <a:effectLst/>
                <a:latin typeface="-apple-system"/>
              </a:rPr>
              <a:t>。</a:t>
            </a:r>
            <a:endParaRPr lang="zh-CN" altLang="en-US" dirty="0"/>
          </a:p>
        </p:txBody>
      </p:sp>
    </p:spTree>
    <p:extLst>
      <p:ext uri="{BB962C8B-B14F-4D97-AF65-F5344CB8AC3E}">
        <p14:creationId xmlns:p14="http://schemas.microsoft.com/office/powerpoint/2010/main" val="175162555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D5E47-3B35-40A9-9287-E7954C99EDB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929F709-9DFD-4387-8347-8050420A35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23841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D7FA5-44BF-48F8-9FCD-15D5445BE204}"/>
              </a:ext>
            </a:extLst>
          </p:cNvPr>
          <p:cNvSpPr>
            <a:spLocks noGrp="1"/>
          </p:cNvSpPr>
          <p:nvPr>
            <p:ph type="title"/>
          </p:nvPr>
        </p:nvSpPr>
        <p:spPr/>
        <p:txBody>
          <a:bodyPr/>
          <a:lstStyle/>
          <a:p>
            <a:r>
              <a:rPr lang="en-US" altLang="zh-CN" dirty="0"/>
              <a:t>CF1148H Holy Diver 3500</a:t>
            </a:r>
            <a:endParaRPr lang="zh-CN" altLang="en-US" dirty="0"/>
          </a:p>
        </p:txBody>
      </p:sp>
      <p:pic>
        <p:nvPicPr>
          <p:cNvPr id="5" name="内容占位符 4">
            <a:extLst>
              <a:ext uri="{FF2B5EF4-FFF2-40B4-BE49-F238E27FC236}">
                <a16:creationId xmlns:a16="http://schemas.microsoft.com/office/drawing/2014/main" id="{2E70CDFD-5A41-44BB-9126-378E21E0E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7341541" cy="1941745"/>
          </a:xfrm>
        </p:spPr>
      </p:pic>
    </p:spTree>
    <p:extLst>
      <p:ext uri="{BB962C8B-B14F-4D97-AF65-F5344CB8AC3E}">
        <p14:creationId xmlns:p14="http://schemas.microsoft.com/office/powerpoint/2010/main" val="15079055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2E87A-1A20-4126-9344-60778440B1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A1D0B21-5288-4FAB-81E6-112782B42BD0}"/>
              </a:ext>
            </a:extLst>
          </p:cNvPr>
          <p:cNvSpPr>
            <a:spLocks noGrp="1"/>
          </p:cNvSpPr>
          <p:nvPr>
            <p:ph idx="1"/>
          </p:nvPr>
        </p:nvSpPr>
        <p:spPr/>
        <p:txBody>
          <a:bodyPr/>
          <a:lstStyle/>
          <a:p>
            <a:r>
              <a:rPr lang="zh-CN" altLang="en-US" dirty="0"/>
              <a:t>这个强制在线，在末尾插入我感觉实际上是降低题目难度的</a:t>
            </a:r>
            <a:endParaRPr lang="en-US" altLang="zh-CN" dirty="0"/>
          </a:p>
          <a:p>
            <a:r>
              <a:rPr lang="zh-CN" altLang="en-US" dirty="0"/>
              <a:t>因为这个暗示了可能是扫描线，并且扫描线很</a:t>
            </a:r>
            <a:r>
              <a:rPr lang="zh-CN" altLang="en-US"/>
              <a:t>可能是从左往右扫</a:t>
            </a:r>
            <a:r>
              <a:rPr lang="zh-CN" altLang="en-US" dirty="0"/>
              <a:t>序列维，并且知道扫描线做法后可以平凡地带后端插入</a:t>
            </a:r>
            <a:endParaRPr lang="en-US" altLang="zh-CN" dirty="0"/>
          </a:p>
          <a:p>
            <a:r>
              <a:rPr lang="zh-CN" altLang="en-US" dirty="0"/>
              <a:t>扫描线扫序列右端点，数据结构维护每个</a:t>
            </a:r>
            <a:r>
              <a:rPr lang="en-US" altLang="zh-CN" dirty="0" err="1"/>
              <a:t>mex</a:t>
            </a:r>
            <a:r>
              <a:rPr lang="en-US" altLang="zh-CN" dirty="0"/>
              <a:t>=</a:t>
            </a:r>
            <a:r>
              <a:rPr lang="en-US" altLang="zh-CN" dirty="0" err="1"/>
              <a:t>i</a:t>
            </a:r>
            <a:r>
              <a:rPr lang="zh-CN" altLang="en-US" dirty="0"/>
              <a:t>时，左端点可能有多少个，记为</a:t>
            </a:r>
            <a:r>
              <a:rPr lang="en-US" altLang="zh-CN" dirty="0"/>
              <a:t>f[</a:t>
            </a:r>
            <a:r>
              <a:rPr lang="en-US" altLang="zh-CN" dirty="0" err="1"/>
              <a:t>i</a:t>
            </a:r>
            <a:r>
              <a:rPr lang="en-US" altLang="zh-CN" dirty="0"/>
              <a:t>]</a:t>
            </a:r>
          </a:p>
          <a:p>
            <a:r>
              <a:rPr lang="zh-CN" altLang="en-US" dirty="0"/>
              <a:t>维护</a:t>
            </a:r>
            <a:r>
              <a:rPr lang="en-US" altLang="zh-CN" dirty="0"/>
              <a:t>last[</a:t>
            </a:r>
            <a:r>
              <a:rPr lang="en-US" altLang="zh-CN" dirty="0" err="1"/>
              <a:t>i</a:t>
            </a:r>
            <a:r>
              <a:rPr lang="en-US" altLang="zh-CN" dirty="0"/>
              <a:t>]</a:t>
            </a:r>
            <a:r>
              <a:rPr lang="zh-CN" altLang="en-US" dirty="0"/>
              <a:t>表示</a:t>
            </a:r>
            <a:r>
              <a:rPr lang="en-US" altLang="zh-CN" dirty="0" err="1"/>
              <a:t>i</a:t>
            </a:r>
            <a:r>
              <a:rPr lang="zh-CN" altLang="en-US" dirty="0"/>
              <a:t>最后的出现位置</a:t>
            </a:r>
            <a:endParaRPr lang="en-US" altLang="zh-CN" dirty="0"/>
          </a:p>
          <a:p>
            <a:r>
              <a:rPr lang="zh-CN" altLang="en-US" dirty="0"/>
              <a:t>可以发现对</a:t>
            </a:r>
            <a:r>
              <a:rPr lang="en-US" altLang="zh-CN" dirty="0" err="1"/>
              <a:t>mex</a:t>
            </a:r>
            <a:r>
              <a:rPr lang="en-US" altLang="zh-CN" dirty="0"/>
              <a:t>=</a:t>
            </a:r>
            <a:r>
              <a:rPr lang="en-US" altLang="zh-CN" dirty="0" err="1"/>
              <a:t>i</a:t>
            </a:r>
            <a:r>
              <a:rPr lang="zh-CN" altLang="en-US" dirty="0"/>
              <a:t>，可能的左端点是一段连续区间，</a:t>
            </a:r>
            <a:r>
              <a:rPr lang="en-US" altLang="zh-CN" dirty="0"/>
              <a:t>min(last[j])(j=1-&gt;i-1)</a:t>
            </a:r>
            <a:r>
              <a:rPr lang="zh-CN" altLang="en-US" dirty="0"/>
              <a:t>为这个区间右端点，</a:t>
            </a:r>
            <a:r>
              <a:rPr lang="en-US" altLang="zh-CN" dirty="0"/>
              <a:t>min(last[j])(j=1-&gt;</a:t>
            </a:r>
            <a:r>
              <a:rPr lang="en-US" altLang="zh-CN" dirty="0" err="1"/>
              <a:t>i</a:t>
            </a:r>
            <a:r>
              <a:rPr lang="en-US" altLang="zh-CN" dirty="0"/>
              <a:t>)</a:t>
            </a:r>
            <a:r>
              <a:rPr lang="zh-CN" altLang="en-US" dirty="0"/>
              <a:t>为这个区间左端点</a:t>
            </a:r>
            <a:endParaRPr lang="en-US" altLang="zh-CN" dirty="0"/>
          </a:p>
        </p:txBody>
      </p:sp>
    </p:spTree>
    <p:extLst>
      <p:ext uri="{BB962C8B-B14F-4D97-AF65-F5344CB8AC3E}">
        <p14:creationId xmlns:p14="http://schemas.microsoft.com/office/powerpoint/2010/main" val="399329917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F5A47-DFDA-4AEC-8438-12DDD50D2D0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42936A-F132-467F-A119-6225C8417B76}"/>
              </a:ext>
            </a:extLst>
          </p:cNvPr>
          <p:cNvSpPr>
            <a:spLocks noGrp="1"/>
          </p:cNvSpPr>
          <p:nvPr>
            <p:ph idx="1"/>
          </p:nvPr>
        </p:nvSpPr>
        <p:spPr/>
        <p:txBody>
          <a:bodyPr>
            <a:normAutofit lnSpcReduction="10000"/>
          </a:bodyPr>
          <a:lstStyle/>
          <a:p>
            <a:r>
              <a:rPr lang="zh-CN" altLang="en-US" dirty="0"/>
              <a:t>当从</a:t>
            </a:r>
            <a:r>
              <a:rPr lang="en-US" altLang="zh-CN" dirty="0" err="1"/>
              <a:t>i</a:t>
            </a:r>
            <a:r>
              <a:rPr lang="zh-CN" altLang="en-US" dirty="0"/>
              <a:t>扫描到</a:t>
            </a:r>
            <a:r>
              <a:rPr lang="en-US" altLang="zh-CN" dirty="0"/>
              <a:t>i+1</a:t>
            </a:r>
            <a:r>
              <a:rPr lang="zh-CN" altLang="en-US" dirty="0"/>
              <a:t>时，</a:t>
            </a:r>
            <a:r>
              <a:rPr lang="en-US" altLang="zh-CN" dirty="0"/>
              <a:t>last[a[i+1]]=i+1</a:t>
            </a:r>
            <a:r>
              <a:rPr lang="zh-CN" altLang="en-US" dirty="0"/>
              <a:t>，即单点修改为全局最大值</a:t>
            </a:r>
            <a:endParaRPr lang="en-US" altLang="zh-CN" dirty="0"/>
          </a:p>
          <a:p>
            <a:r>
              <a:rPr lang="zh-CN" altLang="en-US" dirty="0"/>
              <a:t>记</a:t>
            </a:r>
            <a:r>
              <a:rPr lang="en-US" altLang="zh-CN" dirty="0"/>
              <a:t>f1[</a:t>
            </a:r>
            <a:r>
              <a:rPr lang="en-US" altLang="zh-CN" dirty="0" err="1"/>
              <a:t>i</a:t>
            </a:r>
            <a:r>
              <a:rPr lang="en-US" altLang="zh-CN" dirty="0"/>
              <a:t>]= min(last[j])(j=1-&gt;i-1),f2[</a:t>
            </a:r>
            <a:r>
              <a:rPr lang="en-US" altLang="zh-CN" dirty="0" err="1"/>
              <a:t>i</a:t>
            </a:r>
            <a:r>
              <a:rPr lang="en-US" altLang="zh-CN" dirty="0"/>
              <a:t>]=min(last[j])(j=1-&gt;</a:t>
            </a:r>
            <a:r>
              <a:rPr lang="en-US" altLang="zh-CN" dirty="0" err="1"/>
              <a:t>i</a:t>
            </a:r>
            <a:r>
              <a:rPr lang="en-US" altLang="zh-CN" dirty="0"/>
              <a:t>)</a:t>
            </a:r>
          </a:p>
          <a:p>
            <a:r>
              <a:rPr lang="zh-CN" altLang="en-US" dirty="0"/>
              <a:t>有</a:t>
            </a:r>
            <a:r>
              <a:rPr lang="en-US" altLang="zh-CN" dirty="0"/>
              <a:t>f[</a:t>
            </a:r>
            <a:r>
              <a:rPr lang="en-US" altLang="zh-CN" dirty="0" err="1"/>
              <a:t>i</a:t>
            </a:r>
            <a:r>
              <a:rPr lang="en-US" altLang="zh-CN" dirty="0"/>
              <a:t>]=f1[</a:t>
            </a:r>
            <a:r>
              <a:rPr lang="en-US" altLang="zh-CN" dirty="0" err="1"/>
              <a:t>i</a:t>
            </a:r>
            <a:r>
              <a:rPr lang="en-US" altLang="zh-CN" dirty="0"/>
              <a:t>]-f2[</a:t>
            </a:r>
            <a:r>
              <a:rPr lang="en-US" altLang="zh-CN" dirty="0" err="1"/>
              <a:t>i</a:t>
            </a:r>
            <a:r>
              <a:rPr lang="en-US" altLang="zh-CN" dirty="0"/>
              <a:t>]</a:t>
            </a:r>
          </a:p>
          <a:p>
            <a:r>
              <a:rPr lang="zh-CN" altLang="en-US" dirty="0"/>
              <a:t>可以发现实际上相当于一棵动态笛卡尔树，每次</a:t>
            </a:r>
            <a:r>
              <a:rPr lang="en-US" altLang="zh-CN" dirty="0"/>
              <a:t>last[a[i+1]]=i+1</a:t>
            </a:r>
            <a:r>
              <a:rPr lang="zh-CN" altLang="en-US" dirty="0"/>
              <a:t>即将</a:t>
            </a:r>
            <a:r>
              <a:rPr lang="en-US" altLang="zh-CN" dirty="0"/>
              <a:t>a[i+1]</a:t>
            </a:r>
            <a:r>
              <a:rPr lang="zh-CN" altLang="en-US" dirty="0"/>
              <a:t>单旋到根，维护</a:t>
            </a:r>
            <a:r>
              <a:rPr lang="en-US" altLang="zh-CN" dirty="0"/>
              <a:t>f1,f2</a:t>
            </a:r>
            <a:r>
              <a:rPr lang="zh-CN" altLang="en-US" dirty="0"/>
              <a:t>需要维护最左链</a:t>
            </a:r>
            <a:endParaRPr lang="en-US" altLang="zh-CN" dirty="0"/>
          </a:p>
          <a:p>
            <a:r>
              <a:rPr lang="zh-CN" altLang="en-US" dirty="0"/>
              <a:t>直接套用动态笛卡尔树是</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的</a:t>
            </a:r>
            <a:endParaRPr lang="en-US" altLang="zh-CN" dirty="0"/>
          </a:p>
          <a:p>
            <a:r>
              <a:rPr lang="zh-CN" altLang="en-US" dirty="0"/>
              <a:t>讲个阳间点的做法，只考虑维护</a:t>
            </a:r>
            <a:r>
              <a:rPr lang="en-US" altLang="zh-CN" dirty="0"/>
              <a:t>f1</a:t>
            </a:r>
            <a:r>
              <a:rPr lang="zh-CN" altLang="en-US" dirty="0"/>
              <a:t>，每次修改时，若</a:t>
            </a:r>
            <a:r>
              <a:rPr lang="en-US" altLang="zh-CN" dirty="0"/>
              <a:t>a[i+1]-1</a:t>
            </a:r>
            <a:r>
              <a:rPr lang="zh-CN" altLang="en-US" dirty="0"/>
              <a:t>的前缀</a:t>
            </a:r>
            <a:r>
              <a:rPr lang="en-US" altLang="zh-CN" dirty="0"/>
              <a:t>min</a:t>
            </a:r>
            <a:r>
              <a:rPr lang="zh-CN" altLang="en-US" dirty="0"/>
              <a:t>与</a:t>
            </a:r>
            <a:r>
              <a:rPr lang="en-US" altLang="zh-CN" dirty="0"/>
              <a:t>a[i+1]</a:t>
            </a:r>
            <a:r>
              <a:rPr lang="zh-CN" altLang="en-US" dirty="0"/>
              <a:t>相同，则这个修改不对</a:t>
            </a:r>
            <a:r>
              <a:rPr lang="en-US" altLang="zh-CN" dirty="0"/>
              <a:t>f1</a:t>
            </a:r>
            <a:r>
              <a:rPr lang="zh-CN" altLang="en-US" dirty="0"/>
              <a:t>造成任何影响</a:t>
            </a:r>
            <a:endParaRPr lang="en-US" altLang="zh-CN" dirty="0"/>
          </a:p>
          <a:p>
            <a:r>
              <a:rPr lang="zh-CN" altLang="en-US" dirty="0"/>
              <a:t>若</a:t>
            </a:r>
            <a:r>
              <a:rPr lang="en-US" altLang="zh-CN" dirty="0"/>
              <a:t>f1[x’]==f1[x’+1]</a:t>
            </a:r>
            <a:r>
              <a:rPr lang="zh-CN" altLang="en-US" dirty="0"/>
              <a:t>，则认为</a:t>
            </a:r>
            <a:r>
              <a:rPr lang="en-US" altLang="zh-CN" dirty="0"/>
              <a:t>x’</a:t>
            </a:r>
            <a:r>
              <a:rPr lang="zh-CN" altLang="en-US" dirty="0"/>
              <a:t>与</a:t>
            </a:r>
            <a:r>
              <a:rPr lang="en-US" altLang="zh-CN" dirty="0"/>
              <a:t>x’+1</a:t>
            </a:r>
            <a:r>
              <a:rPr lang="zh-CN" altLang="en-US" dirty="0"/>
              <a:t>构成连续关系，序列变为若干连续段</a:t>
            </a:r>
          </a:p>
        </p:txBody>
      </p:sp>
    </p:spTree>
    <p:extLst>
      <p:ext uri="{BB962C8B-B14F-4D97-AF65-F5344CB8AC3E}">
        <p14:creationId xmlns:p14="http://schemas.microsoft.com/office/powerpoint/2010/main" val="260669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B99C2-CA54-4644-8336-4CC9A19D332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13EF6-39B8-4C36-AFA9-0D650FA02122}"/>
              </a:ext>
            </a:extLst>
          </p:cNvPr>
          <p:cNvSpPr>
            <a:spLocks noGrp="1"/>
          </p:cNvSpPr>
          <p:nvPr>
            <p:ph idx="1"/>
          </p:nvPr>
        </p:nvSpPr>
        <p:spPr/>
        <p:txBody>
          <a:bodyPr/>
          <a:lstStyle/>
          <a:p>
            <a:r>
              <a:rPr lang="zh-CN" altLang="en-US" dirty="0"/>
              <a:t>若不同，则找到最小的</a:t>
            </a:r>
            <a:r>
              <a:rPr lang="en-US" altLang="zh-CN" dirty="0"/>
              <a:t>x</a:t>
            </a:r>
            <a:r>
              <a:rPr lang="zh-CN" altLang="en-US" dirty="0"/>
              <a:t>，满足</a:t>
            </a:r>
            <a:r>
              <a:rPr lang="en-US" altLang="zh-CN" dirty="0"/>
              <a:t>a[i+1]&lt;x</a:t>
            </a:r>
            <a:r>
              <a:rPr lang="zh-CN" altLang="en-US" dirty="0"/>
              <a:t>，且</a:t>
            </a:r>
            <a:r>
              <a:rPr lang="en-US" altLang="zh-CN" dirty="0"/>
              <a:t>last[x]=min(last[j])(j=1-&gt;x)</a:t>
            </a:r>
          </a:p>
          <a:p>
            <a:r>
              <a:rPr lang="zh-CN" altLang="en-US" dirty="0"/>
              <a:t>则</a:t>
            </a:r>
            <a:r>
              <a:rPr lang="en-US" altLang="zh-CN" dirty="0"/>
              <a:t>a[i+1]-1,a[i+1]…x-1</a:t>
            </a:r>
            <a:r>
              <a:rPr lang="zh-CN" altLang="en-US" dirty="0"/>
              <a:t>构成连续关系，继续考虑</a:t>
            </a:r>
            <a:r>
              <a:rPr lang="en-US" altLang="zh-CN" dirty="0"/>
              <a:t>x</a:t>
            </a:r>
            <a:r>
              <a:rPr lang="zh-CN" altLang="en-US" dirty="0"/>
              <a:t>与后面的位置构成的连续关系</a:t>
            </a:r>
            <a:endParaRPr lang="en-US" altLang="zh-CN" dirty="0"/>
          </a:p>
          <a:p>
            <a:r>
              <a:rPr lang="zh-CN" altLang="en-US" dirty="0"/>
              <a:t>总的连续段变化次数为</a:t>
            </a:r>
            <a:r>
              <a:rPr lang="en-US" altLang="zh-CN" dirty="0"/>
              <a:t>O(n)</a:t>
            </a:r>
          </a:p>
          <a:p>
            <a:r>
              <a:rPr lang="zh-CN" altLang="en-US" dirty="0"/>
              <a:t>因为修改是将一个位置修改为全局最大值，当</a:t>
            </a:r>
            <a:r>
              <a:rPr lang="en-US" altLang="zh-CN" dirty="0"/>
              <a:t>x</a:t>
            </a:r>
            <a:r>
              <a:rPr lang="zh-CN" altLang="en-US" dirty="0"/>
              <a:t>与</a:t>
            </a:r>
            <a:r>
              <a:rPr lang="en-US" altLang="zh-CN" dirty="0"/>
              <a:t>x+1</a:t>
            </a:r>
            <a:r>
              <a:rPr lang="zh-CN" altLang="en-US" dirty="0"/>
              <a:t>不连续（即</a:t>
            </a:r>
            <a:r>
              <a:rPr lang="en-US" altLang="zh-CN" dirty="0"/>
              <a:t>f1[x]!=f1[x+1]</a:t>
            </a:r>
            <a:r>
              <a:rPr lang="zh-CN" altLang="en-US" dirty="0"/>
              <a:t>）后，</a:t>
            </a:r>
            <a:r>
              <a:rPr lang="en-US" altLang="zh-CN" dirty="0"/>
              <a:t>1…x</a:t>
            </a:r>
            <a:r>
              <a:rPr lang="zh-CN" altLang="en-US" dirty="0"/>
              <a:t>的修改只会让</a:t>
            </a:r>
            <a:r>
              <a:rPr lang="en-US" altLang="zh-CN" dirty="0"/>
              <a:t>f1[x]</a:t>
            </a:r>
            <a:r>
              <a:rPr lang="zh-CN" altLang="en-US" dirty="0"/>
              <a:t>变小，</a:t>
            </a:r>
            <a:r>
              <a:rPr lang="en-US" altLang="zh-CN" dirty="0"/>
              <a:t>x+2…n</a:t>
            </a:r>
            <a:r>
              <a:rPr lang="zh-CN" altLang="en-US" dirty="0"/>
              <a:t>的修改对</a:t>
            </a:r>
            <a:r>
              <a:rPr lang="en-US" altLang="zh-CN" dirty="0"/>
              <a:t>f1[x+1]</a:t>
            </a:r>
            <a:r>
              <a:rPr lang="zh-CN" altLang="en-US" dirty="0"/>
              <a:t>无效，所以只有</a:t>
            </a:r>
            <a:r>
              <a:rPr lang="en-US" altLang="zh-CN" dirty="0"/>
              <a:t>x+1</a:t>
            </a:r>
            <a:r>
              <a:rPr lang="zh-CN" altLang="en-US" dirty="0"/>
              <a:t>位置的修改可能让</a:t>
            </a:r>
            <a:r>
              <a:rPr lang="en-US" altLang="zh-CN" dirty="0"/>
              <a:t>x</a:t>
            </a:r>
            <a:r>
              <a:rPr lang="zh-CN" altLang="en-US" dirty="0"/>
              <a:t>与</a:t>
            </a:r>
            <a:r>
              <a:rPr lang="en-US" altLang="zh-CN" dirty="0"/>
              <a:t>x+1</a:t>
            </a:r>
            <a:r>
              <a:rPr lang="zh-CN" altLang="en-US" dirty="0"/>
              <a:t>连续，而每次修改只修改一个位置，故每次最多减少</a:t>
            </a:r>
            <a:r>
              <a:rPr lang="en-US" altLang="zh-CN" dirty="0"/>
              <a:t>1</a:t>
            </a:r>
            <a:r>
              <a:rPr lang="zh-CN" altLang="en-US" dirty="0"/>
              <a:t>个连续段，但可能将一个连续段拆为多个连续段</a:t>
            </a:r>
          </a:p>
        </p:txBody>
      </p:sp>
    </p:spTree>
    <p:extLst>
      <p:ext uri="{BB962C8B-B14F-4D97-AF65-F5344CB8AC3E}">
        <p14:creationId xmlns:p14="http://schemas.microsoft.com/office/powerpoint/2010/main" val="309226114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2D739-CEF7-4D83-87A4-DBEDCFA6C06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800471-F82C-4D79-AC3D-02DF68681419}"/>
              </a:ext>
            </a:extLst>
          </p:cNvPr>
          <p:cNvSpPr>
            <a:spLocks noGrp="1"/>
          </p:cNvSpPr>
          <p:nvPr>
            <p:ph idx="1"/>
          </p:nvPr>
        </p:nvSpPr>
        <p:spPr/>
        <p:txBody>
          <a:bodyPr>
            <a:normAutofit/>
          </a:bodyPr>
          <a:lstStyle/>
          <a:p>
            <a:r>
              <a:rPr lang="zh-CN" altLang="en-US" dirty="0"/>
              <a:t>接下来解决区间询问</a:t>
            </a:r>
            <a:endParaRPr lang="en-US" altLang="zh-CN" dirty="0"/>
          </a:p>
          <a:p>
            <a:r>
              <a:rPr lang="zh-CN" altLang="en-US" dirty="0"/>
              <a:t>询问</a:t>
            </a:r>
            <a:r>
              <a:rPr lang="en-US" altLang="zh-CN" dirty="0"/>
              <a:t>[</a:t>
            </a:r>
            <a:r>
              <a:rPr lang="en-US" altLang="zh-CN" dirty="0" err="1"/>
              <a:t>l,r</a:t>
            </a:r>
            <a:r>
              <a:rPr lang="en-US" altLang="zh-CN" dirty="0"/>
              <a:t>]</a:t>
            </a:r>
            <a:r>
              <a:rPr lang="zh-CN" altLang="en-US" dirty="0"/>
              <a:t>内所有子区间的</a:t>
            </a:r>
            <a:r>
              <a:rPr lang="en-US" altLang="zh-CN" dirty="0" err="1"/>
              <a:t>mex</a:t>
            </a:r>
            <a:r>
              <a:rPr lang="en-US" altLang="zh-CN" dirty="0"/>
              <a:t>=k</a:t>
            </a:r>
            <a:r>
              <a:rPr lang="zh-CN" altLang="en-US" dirty="0"/>
              <a:t>的答案，等价于询问扫描线右端点在</a:t>
            </a:r>
            <a:r>
              <a:rPr lang="en-US" altLang="zh-CN" dirty="0"/>
              <a:t>l…r</a:t>
            </a:r>
            <a:r>
              <a:rPr lang="zh-CN" altLang="en-US" dirty="0"/>
              <a:t>中的每个位置</a:t>
            </a:r>
            <a:r>
              <a:rPr lang="en-US" altLang="zh-CN" dirty="0" err="1"/>
              <a:t>i</a:t>
            </a:r>
            <a:r>
              <a:rPr lang="zh-CN" altLang="en-US" dirty="0"/>
              <a:t>时：</a:t>
            </a:r>
            <a:endParaRPr lang="en-US" altLang="zh-CN" dirty="0"/>
          </a:p>
          <a:p>
            <a:r>
              <a:rPr lang="zh-CN" altLang="en-US" dirty="0"/>
              <a:t>若</a:t>
            </a:r>
            <a:r>
              <a:rPr lang="en-US" altLang="zh-CN" dirty="0"/>
              <a:t>f1[</a:t>
            </a:r>
            <a:r>
              <a:rPr lang="en-US" altLang="zh-CN" dirty="0" err="1"/>
              <a:t>i</a:t>
            </a:r>
            <a:r>
              <a:rPr lang="en-US" altLang="zh-CN" dirty="0"/>
              <a:t>]&lt;l</a:t>
            </a:r>
            <a:r>
              <a:rPr lang="zh-CN" altLang="en-US" dirty="0"/>
              <a:t>，则贡献为</a:t>
            </a:r>
            <a:r>
              <a:rPr lang="en-US" altLang="zh-CN" dirty="0"/>
              <a:t>0</a:t>
            </a:r>
          </a:p>
          <a:p>
            <a:r>
              <a:rPr lang="zh-CN" altLang="en-US" dirty="0"/>
              <a:t>若</a:t>
            </a:r>
            <a:r>
              <a:rPr lang="en-US" altLang="zh-CN" dirty="0"/>
              <a:t>f2[</a:t>
            </a:r>
            <a:r>
              <a:rPr lang="en-US" altLang="zh-CN" dirty="0" err="1"/>
              <a:t>i</a:t>
            </a:r>
            <a:r>
              <a:rPr lang="en-US" altLang="zh-CN" dirty="0"/>
              <a:t>]&gt;l</a:t>
            </a:r>
            <a:r>
              <a:rPr lang="zh-CN" altLang="en-US" dirty="0"/>
              <a:t>，则贡献为</a:t>
            </a:r>
            <a:r>
              <a:rPr lang="en-US" altLang="zh-CN" dirty="0"/>
              <a:t>f[</a:t>
            </a:r>
            <a:r>
              <a:rPr lang="en-US" altLang="zh-CN" dirty="0" err="1"/>
              <a:t>i</a:t>
            </a:r>
            <a:r>
              <a:rPr lang="en-US" altLang="zh-CN" dirty="0"/>
              <a:t>]</a:t>
            </a:r>
          </a:p>
          <a:p>
            <a:r>
              <a:rPr lang="zh-CN" altLang="en-US" dirty="0"/>
              <a:t>否则贡献为</a:t>
            </a:r>
            <a:r>
              <a:rPr lang="en-US" altLang="zh-CN" dirty="0"/>
              <a:t>f1[</a:t>
            </a:r>
            <a:r>
              <a:rPr lang="en-US" altLang="zh-CN" dirty="0" err="1"/>
              <a:t>i</a:t>
            </a:r>
            <a:r>
              <a:rPr lang="en-US" altLang="zh-CN" dirty="0"/>
              <a:t>]-l+1</a:t>
            </a:r>
          </a:p>
        </p:txBody>
      </p:sp>
    </p:spTree>
    <p:extLst>
      <p:ext uri="{BB962C8B-B14F-4D97-AF65-F5344CB8AC3E}">
        <p14:creationId xmlns:p14="http://schemas.microsoft.com/office/powerpoint/2010/main" val="168168776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2947B-EBB5-4FB5-BD0A-663E9E41F3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DD6FDFF-D0A8-4E7E-A487-44DE3313C3D4}"/>
              </a:ext>
            </a:extLst>
          </p:cNvPr>
          <p:cNvSpPr>
            <a:spLocks noGrp="1"/>
          </p:cNvSpPr>
          <p:nvPr>
            <p:ph idx="1"/>
          </p:nvPr>
        </p:nvSpPr>
        <p:spPr/>
        <p:txBody>
          <a:bodyPr/>
          <a:lstStyle/>
          <a:p>
            <a:r>
              <a:rPr lang="zh-CN" altLang="en-US" dirty="0"/>
              <a:t>数一下维度，</a:t>
            </a:r>
            <a:r>
              <a:rPr lang="en-US" altLang="zh-CN" dirty="0"/>
              <a:t>l…r</a:t>
            </a:r>
            <a:r>
              <a:rPr lang="zh-CN" altLang="en-US" dirty="0"/>
              <a:t>一维，</a:t>
            </a:r>
            <a:r>
              <a:rPr lang="en-US" altLang="zh-CN" dirty="0"/>
              <a:t>f1/2</a:t>
            </a:r>
            <a:r>
              <a:rPr lang="zh-CN" altLang="en-US" dirty="0"/>
              <a:t>一维，而</a:t>
            </a:r>
            <a:r>
              <a:rPr lang="en-US" altLang="zh-CN" dirty="0"/>
              <a:t>l…r</a:t>
            </a:r>
            <a:r>
              <a:rPr lang="zh-CN" altLang="en-US" dirty="0"/>
              <a:t>是在线向后插入的维，这里实际上是一个带可持久化的一维问题</a:t>
            </a:r>
            <a:endParaRPr lang="en-US" altLang="zh-CN" dirty="0"/>
          </a:p>
          <a:p>
            <a:r>
              <a:rPr lang="zh-CN" altLang="en-US" dirty="0"/>
              <a:t>故对每个</a:t>
            </a:r>
            <a:r>
              <a:rPr lang="en-US" altLang="zh-CN" dirty="0" err="1"/>
              <a:t>mex</a:t>
            </a:r>
            <a:r>
              <a:rPr lang="en-US" altLang="zh-CN" dirty="0"/>
              <a:t>=k</a:t>
            </a:r>
            <a:r>
              <a:rPr lang="zh-CN" altLang="en-US" dirty="0"/>
              <a:t>开一棵可持久化缩点平衡树（将连续段差分后线段树也可以）维护，讨论一下即可，毕竟我们有连续段均摊了可以为所欲为</a:t>
            </a:r>
            <a:endParaRPr lang="en-US" altLang="zh-CN" dirty="0"/>
          </a:p>
          <a:p>
            <a:r>
              <a:rPr lang="zh-CN" altLang="en-US" dirty="0"/>
              <a:t>至于后端插入，我们扫描线的顺序是对的，天然支持插入</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r>
              <a:rPr lang="zh-CN" altLang="en-US" dirty="0"/>
              <a:t>（感觉做复杂了，不过这题感觉平凡没有深究的价值，就不管了）</a:t>
            </a:r>
            <a:endParaRPr lang="en-US" altLang="zh-CN" dirty="0"/>
          </a:p>
        </p:txBody>
      </p:sp>
    </p:spTree>
    <p:extLst>
      <p:ext uri="{BB962C8B-B14F-4D97-AF65-F5344CB8AC3E}">
        <p14:creationId xmlns:p14="http://schemas.microsoft.com/office/powerpoint/2010/main" val="184151432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1201-BE66-40C8-8B95-99E7006ED481}"/>
              </a:ext>
            </a:extLst>
          </p:cNvPr>
          <p:cNvSpPr>
            <a:spLocks noGrp="1"/>
          </p:cNvSpPr>
          <p:nvPr>
            <p:ph type="title"/>
          </p:nvPr>
        </p:nvSpPr>
        <p:spPr/>
        <p:txBody>
          <a:bodyPr/>
          <a:lstStyle/>
          <a:p>
            <a:r>
              <a:rPr lang="en-US" altLang="zh-CN" dirty="0"/>
              <a:t>CF1545F </a:t>
            </a:r>
            <a:r>
              <a:rPr lang="en-US" altLang="zh-CN" dirty="0" err="1"/>
              <a:t>AquaMoon</a:t>
            </a:r>
            <a:r>
              <a:rPr lang="en-US" altLang="zh-CN" dirty="0"/>
              <a:t> and Potatoes 3500</a:t>
            </a:r>
            <a:endParaRPr lang="zh-CN" altLang="en-US" dirty="0"/>
          </a:p>
        </p:txBody>
      </p:sp>
      <p:sp>
        <p:nvSpPr>
          <p:cNvPr id="3" name="Content Placeholder 2">
            <a:extLst>
              <a:ext uri="{FF2B5EF4-FFF2-40B4-BE49-F238E27FC236}">
                <a16:creationId xmlns:a16="http://schemas.microsoft.com/office/drawing/2014/main" id="{BFFC8308-A1CF-45D8-94AD-59233991F4B2}"/>
              </a:ext>
            </a:extLst>
          </p:cNvPr>
          <p:cNvSpPr>
            <a:spLocks noGrp="1"/>
          </p:cNvSpPr>
          <p:nvPr>
            <p:ph idx="1"/>
          </p:nvPr>
        </p:nvSpPr>
        <p:spPr/>
        <p:txBody>
          <a:bodyPr/>
          <a:lstStyle/>
          <a:p>
            <a:r>
              <a:rPr lang="zh-CN" altLang="en-US" dirty="0"/>
              <a:t>给你三个长为</a:t>
            </a:r>
            <a:r>
              <a:rPr lang="en-US" altLang="zh-CN" dirty="0"/>
              <a:t>n</a:t>
            </a:r>
            <a:r>
              <a:rPr lang="zh-CN" altLang="en-US" dirty="0"/>
              <a:t>的序列</a:t>
            </a:r>
            <a:r>
              <a:rPr lang="en-US" altLang="zh-CN" dirty="0" err="1"/>
              <a:t>a,b,c</a:t>
            </a:r>
            <a:endParaRPr lang="en-US" altLang="zh-CN" dirty="0"/>
          </a:p>
          <a:p>
            <a:r>
              <a:rPr lang="zh-CN" altLang="en-US" dirty="0"/>
              <a:t>有两种操作：</a:t>
            </a:r>
            <a:endParaRPr lang="en-US" altLang="zh-CN" dirty="0"/>
          </a:p>
          <a:p>
            <a:r>
              <a:rPr lang="en-US" altLang="zh-CN" dirty="0"/>
              <a:t>1.a[</a:t>
            </a:r>
            <a:r>
              <a:rPr lang="en-US" altLang="zh-CN" dirty="0" err="1"/>
              <a:t>i</a:t>
            </a:r>
            <a:r>
              <a:rPr lang="en-US" altLang="zh-CN" dirty="0"/>
              <a:t>]</a:t>
            </a:r>
            <a:r>
              <a:rPr lang="zh-CN" altLang="en-US" dirty="0"/>
              <a:t>修改为</a:t>
            </a:r>
            <a:r>
              <a:rPr lang="en-US" altLang="zh-CN" dirty="0"/>
              <a:t>x</a:t>
            </a:r>
          </a:p>
          <a:p>
            <a:r>
              <a:rPr lang="en-US" altLang="zh-CN" dirty="0"/>
              <a:t>2.</a:t>
            </a:r>
            <a:r>
              <a:rPr lang="zh-CN" altLang="en-US" dirty="0"/>
              <a:t>查询前缀</a:t>
            </a:r>
            <a:r>
              <a:rPr lang="en-US" altLang="zh-CN" dirty="0"/>
              <a:t>[1,r]</a:t>
            </a:r>
            <a:r>
              <a:rPr lang="zh-CN" altLang="en-US" dirty="0"/>
              <a:t>中有多少</a:t>
            </a:r>
            <a:r>
              <a:rPr lang="en-US" altLang="zh-CN" dirty="0"/>
              <a:t>(</a:t>
            </a:r>
            <a:r>
              <a:rPr lang="en-US" altLang="zh-CN" dirty="0" err="1"/>
              <a:t>i,j,k</a:t>
            </a:r>
            <a:r>
              <a:rPr lang="en-US" altLang="zh-CN" dirty="0"/>
              <a:t>)</a:t>
            </a:r>
            <a:r>
              <a:rPr lang="zh-CN" altLang="en-US" dirty="0"/>
              <a:t>满足</a:t>
            </a:r>
            <a:r>
              <a:rPr lang="en-US" altLang="zh-CN" dirty="0" err="1"/>
              <a:t>i</a:t>
            </a:r>
            <a:r>
              <a:rPr lang="en-US" altLang="zh-CN" dirty="0"/>
              <a:t>&lt;j&lt;k&lt;=r</a:t>
            </a:r>
            <a:r>
              <a:rPr lang="zh-CN" altLang="en-US" dirty="0"/>
              <a:t>且</a:t>
            </a:r>
            <a:r>
              <a:rPr lang="en-US" altLang="zh-CN" dirty="0"/>
              <a:t>b[a[</a:t>
            </a:r>
            <a:r>
              <a:rPr lang="en-US" altLang="zh-CN" dirty="0" err="1"/>
              <a:t>i</a:t>
            </a:r>
            <a:r>
              <a:rPr lang="en-US" altLang="zh-CN" dirty="0"/>
              <a:t>]]=a[j]=c[a[k]]</a:t>
            </a:r>
          </a:p>
          <a:p>
            <a:endParaRPr lang="zh-CN" altLang="en-US" dirty="0"/>
          </a:p>
        </p:txBody>
      </p:sp>
    </p:spTree>
    <p:extLst>
      <p:ext uri="{BB962C8B-B14F-4D97-AF65-F5344CB8AC3E}">
        <p14:creationId xmlns:p14="http://schemas.microsoft.com/office/powerpoint/2010/main" val="355003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65813-E33B-4C6A-8881-8AB2AC35192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1720F7-31F0-414F-AFBA-39E66DA727FE}"/>
              </a:ext>
            </a:extLst>
          </p:cNvPr>
          <p:cNvSpPr>
            <a:spLocks noGrp="1"/>
          </p:cNvSpPr>
          <p:nvPr>
            <p:ph idx="1"/>
          </p:nvPr>
        </p:nvSpPr>
        <p:spPr/>
        <p:txBody>
          <a:bodyPr/>
          <a:lstStyle/>
          <a:p>
            <a:r>
              <a:rPr lang="en-US" altLang="zh-CN" dirty="0"/>
              <a:t>ccz</a:t>
            </a:r>
            <a:r>
              <a:rPr lang="zh-CN" altLang="en-US" dirty="0"/>
              <a:t>做了一个</a:t>
            </a:r>
            <a:r>
              <a:rPr lang="en-US" altLang="zh-CN" dirty="0"/>
              <a:t>O(</a:t>
            </a:r>
            <a:r>
              <a:rPr lang="en-US" altLang="zh-CN" dirty="0" err="1"/>
              <a:t>nlogn</a:t>
            </a:r>
            <a:r>
              <a:rPr lang="en-US" altLang="zh-CN" dirty="0"/>
              <a:t>)</a:t>
            </a:r>
            <a:r>
              <a:rPr lang="zh-CN" altLang="en-US" dirty="0"/>
              <a:t>的做法，但我觉得不太有用</a:t>
            </a:r>
            <a:endParaRPr lang="en-US" altLang="zh-CN" dirty="0"/>
          </a:p>
          <a:p>
            <a:r>
              <a:rPr lang="en-US" altLang="zh-CN" dirty="0"/>
              <a:t>CF</a:t>
            </a:r>
            <a:r>
              <a:rPr lang="zh-CN" altLang="en-US" dirty="0"/>
              <a:t>上他们说他们会</a:t>
            </a:r>
            <a:r>
              <a:rPr lang="en-US" altLang="zh-CN" dirty="0"/>
              <a:t>1log</a:t>
            </a:r>
            <a:r>
              <a:rPr lang="zh-CN" altLang="en-US" dirty="0"/>
              <a:t>的做法，我觉得是假的，这个不像是正常算法竞赛的技术</a:t>
            </a:r>
            <a:endParaRPr lang="en-US" altLang="zh-CN" dirty="0"/>
          </a:p>
          <a:p>
            <a:r>
              <a:rPr lang="zh-CN" altLang="en-US" dirty="0"/>
              <a:t>他们讨论的帖子里前面说了一堆平凡的东西，然后真正重点的部分直接没说</a:t>
            </a:r>
            <a:r>
              <a:rPr lang="en-US" altLang="zh-CN" dirty="0"/>
              <a:t>…</a:t>
            </a:r>
            <a:endParaRPr lang="zh-CN" altLang="en-US" dirty="0"/>
          </a:p>
        </p:txBody>
      </p:sp>
    </p:spTree>
    <p:extLst>
      <p:ext uri="{BB962C8B-B14F-4D97-AF65-F5344CB8AC3E}">
        <p14:creationId xmlns:p14="http://schemas.microsoft.com/office/powerpoint/2010/main" val="159125972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BF98-0BC3-4368-B656-53245E6F1777}"/>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95BF44F0-CC33-432F-BC71-C1024081EE88}"/>
              </a:ext>
            </a:extLst>
          </p:cNvPr>
          <p:cNvSpPr>
            <a:spLocks noGrp="1"/>
          </p:cNvSpPr>
          <p:nvPr>
            <p:ph idx="1"/>
          </p:nvPr>
        </p:nvSpPr>
        <p:spPr/>
        <p:txBody>
          <a:bodyPr/>
          <a:lstStyle/>
          <a:p>
            <a:r>
              <a:rPr lang="zh-CN" altLang="en-US" dirty="0"/>
              <a:t>有好多种做法，在线空间带根号，离线空间线性</a:t>
            </a:r>
            <a:endParaRPr lang="en-US" altLang="zh-CN" dirty="0"/>
          </a:p>
          <a:p>
            <a:r>
              <a:rPr lang="zh-CN" altLang="en-US" dirty="0"/>
              <a:t>考虑每次处理根号次操作</a:t>
            </a:r>
            <a:endParaRPr lang="en-US" altLang="zh-CN" dirty="0"/>
          </a:p>
          <a:p>
            <a:r>
              <a:rPr lang="zh-CN" altLang="en-US" dirty="0"/>
              <a:t>我们每次处理先把这个时间块内被修改的点设为</a:t>
            </a:r>
            <a:r>
              <a:rPr lang="en-US" altLang="zh-CN" dirty="0"/>
              <a:t>-1</a:t>
            </a:r>
            <a:r>
              <a:rPr lang="zh-CN" altLang="en-US" dirty="0"/>
              <a:t>，然后就变成有一些新加的点，一些已经存在的点，要计算答案</a:t>
            </a:r>
            <a:endParaRPr lang="en-US" altLang="zh-CN" dirty="0"/>
          </a:p>
          <a:p>
            <a:r>
              <a:rPr lang="zh-CN" altLang="en-US" dirty="0"/>
              <a:t>讨论一下每个点是不是新加的点</a:t>
            </a:r>
            <a:endParaRPr lang="en-US" altLang="zh-CN" dirty="0"/>
          </a:p>
          <a:p>
            <a:endParaRPr lang="zh-CN" altLang="en-US" dirty="0"/>
          </a:p>
        </p:txBody>
      </p:sp>
    </p:spTree>
    <p:extLst>
      <p:ext uri="{BB962C8B-B14F-4D97-AF65-F5344CB8AC3E}">
        <p14:creationId xmlns:p14="http://schemas.microsoft.com/office/powerpoint/2010/main" val="422577229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5638-964E-4614-868E-A2D7EB4DE96A}"/>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75CEC98C-9B0D-4330-9EC3-AA4AADB006F6}"/>
              </a:ext>
            </a:extLst>
          </p:cNvPr>
          <p:cNvSpPr>
            <a:spLocks noGrp="1"/>
          </p:cNvSpPr>
          <p:nvPr>
            <p:ph idx="1"/>
          </p:nvPr>
        </p:nvSpPr>
        <p:spPr/>
        <p:txBody>
          <a:bodyPr/>
          <a:lstStyle/>
          <a:p>
            <a:r>
              <a:rPr lang="en-US" altLang="zh-CN" dirty="0"/>
              <a:t>1. </a:t>
            </a:r>
            <a:r>
              <a:rPr lang="en-US" altLang="zh-CN" dirty="0" err="1"/>
              <a:t>i,j,k</a:t>
            </a:r>
            <a:r>
              <a:rPr lang="zh-CN" altLang="en-US" dirty="0"/>
              <a:t>都是新点</a:t>
            </a:r>
          </a:p>
          <a:p>
            <a:r>
              <a:rPr lang="en-US" altLang="zh-CN" dirty="0"/>
              <a:t>DP</a:t>
            </a:r>
            <a:r>
              <a:rPr lang="zh-CN" altLang="en-US" dirty="0"/>
              <a:t>一下，每次</a:t>
            </a:r>
            <a:r>
              <a:rPr lang="en-US" altLang="zh-CN" dirty="0"/>
              <a:t>f1[c[a[</a:t>
            </a:r>
            <a:r>
              <a:rPr lang="en-US" altLang="zh-CN" dirty="0" err="1"/>
              <a:t>i</a:t>
            </a:r>
            <a:r>
              <a:rPr lang="en-US" altLang="zh-CN" dirty="0"/>
              <a:t>]]]++</a:t>
            </a:r>
            <a:r>
              <a:rPr lang="zh-CN" altLang="en-US" dirty="0"/>
              <a:t>，然后</a:t>
            </a:r>
            <a:r>
              <a:rPr lang="en-US" altLang="zh-CN" dirty="0"/>
              <a:t>f2[a[</a:t>
            </a:r>
            <a:r>
              <a:rPr lang="en-US" altLang="zh-CN" dirty="0" err="1"/>
              <a:t>i</a:t>
            </a:r>
            <a:r>
              <a:rPr lang="en-US" altLang="zh-CN" dirty="0"/>
              <a:t>]]+=f1[c[a[</a:t>
            </a:r>
            <a:r>
              <a:rPr lang="en-US" altLang="zh-CN" dirty="0" err="1"/>
              <a:t>i</a:t>
            </a:r>
            <a:r>
              <a:rPr lang="en-US" altLang="zh-CN" dirty="0"/>
              <a:t>]]]</a:t>
            </a:r>
            <a:r>
              <a:rPr lang="zh-CN" altLang="en-US" dirty="0"/>
              <a:t>，然后</a:t>
            </a:r>
            <a:r>
              <a:rPr lang="en-US" altLang="zh-CN" dirty="0" err="1"/>
              <a:t>ans</a:t>
            </a:r>
            <a:r>
              <a:rPr lang="en-US" altLang="zh-CN" dirty="0"/>
              <a:t>+=f2[b[a[</a:t>
            </a:r>
            <a:r>
              <a:rPr lang="en-US" altLang="zh-CN" dirty="0" err="1"/>
              <a:t>i</a:t>
            </a:r>
            <a:r>
              <a:rPr lang="en-US" altLang="zh-CN" dirty="0"/>
              <a:t>]]]</a:t>
            </a:r>
          </a:p>
          <a:p>
            <a:r>
              <a:rPr lang="en-US" altLang="zh-CN" dirty="0"/>
              <a:t>2. </a:t>
            </a:r>
            <a:r>
              <a:rPr lang="en-US" altLang="zh-CN" dirty="0" err="1"/>
              <a:t>i,j,k</a:t>
            </a:r>
            <a:r>
              <a:rPr lang="zh-CN" altLang="en-US" dirty="0"/>
              <a:t>都是旧点</a:t>
            </a:r>
            <a:endParaRPr lang="en-US" altLang="zh-CN" dirty="0"/>
          </a:p>
          <a:p>
            <a:r>
              <a:rPr lang="zh-CN" altLang="en-US" dirty="0"/>
              <a:t>我们每个时间块内重新</a:t>
            </a:r>
            <a:r>
              <a:rPr lang="en-US" altLang="zh-CN" dirty="0"/>
              <a:t>DP</a:t>
            </a:r>
            <a:r>
              <a:rPr lang="zh-CN" altLang="en-US" dirty="0"/>
              <a:t>一下整个序列，这次</a:t>
            </a:r>
            <a:r>
              <a:rPr lang="en-US" altLang="zh-CN" dirty="0"/>
              <a:t>DP</a:t>
            </a:r>
            <a:r>
              <a:rPr lang="zh-CN" altLang="en-US" dirty="0"/>
              <a:t>可以求出每个前缀的答案，顺便维护这个就行</a:t>
            </a:r>
          </a:p>
        </p:txBody>
      </p:sp>
    </p:spTree>
    <p:extLst>
      <p:ext uri="{BB962C8B-B14F-4D97-AF65-F5344CB8AC3E}">
        <p14:creationId xmlns:p14="http://schemas.microsoft.com/office/powerpoint/2010/main" val="180418530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285F-B75A-44B3-ADE2-CA557C3F9484}"/>
              </a:ext>
            </a:extLst>
          </p:cNvPr>
          <p:cNvSpPr>
            <a:spLocks noGrp="1"/>
          </p:cNvSpPr>
          <p:nvPr>
            <p:ph type="title"/>
          </p:nvPr>
        </p:nvSpPr>
        <p:spPr>
          <a:xfrm>
            <a:off x="838200" y="365125"/>
            <a:ext cx="10515600" cy="1325563"/>
          </a:xfrm>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D95837D1-0A90-4E85-BC0F-DB74D538463F}"/>
              </a:ext>
            </a:extLst>
          </p:cNvPr>
          <p:cNvSpPr>
            <a:spLocks noGrp="1"/>
          </p:cNvSpPr>
          <p:nvPr>
            <p:ph idx="1"/>
          </p:nvPr>
        </p:nvSpPr>
        <p:spPr>
          <a:xfrm>
            <a:off x="838200" y="1825625"/>
            <a:ext cx="10515600" cy="4351338"/>
          </a:xfrm>
        </p:spPr>
        <p:txBody>
          <a:bodyPr/>
          <a:lstStyle/>
          <a:p>
            <a:r>
              <a:rPr lang="en-US" altLang="zh-CN" dirty="0"/>
              <a:t>3. </a:t>
            </a:r>
            <a:r>
              <a:rPr lang="en-US" altLang="zh-CN" dirty="0" err="1"/>
              <a:t>i,j</a:t>
            </a:r>
            <a:r>
              <a:rPr lang="zh-CN" altLang="en-US" dirty="0"/>
              <a:t>是新点，</a:t>
            </a:r>
            <a:r>
              <a:rPr lang="en-US" altLang="zh-CN" dirty="0"/>
              <a:t>k</a:t>
            </a:r>
            <a:r>
              <a:rPr lang="zh-CN" altLang="en-US" dirty="0"/>
              <a:t>是旧点</a:t>
            </a:r>
            <a:endParaRPr lang="en-US" altLang="zh-CN" dirty="0"/>
          </a:p>
          <a:p>
            <a:r>
              <a:rPr lang="zh-CN" altLang="en-US" dirty="0"/>
              <a:t>枚举每个新的</a:t>
            </a:r>
            <a:r>
              <a:rPr lang="en-US" altLang="zh-CN" dirty="0"/>
              <a:t>j</a:t>
            </a:r>
            <a:r>
              <a:rPr lang="zh-CN" altLang="en-US" dirty="0"/>
              <a:t>，</a:t>
            </a:r>
            <a:r>
              <a:rPr lang="en-US" altLang="zh-CN" dirty="0"/>
              <a:t>for</a:t>
            </a:r>
            <a:r>
              <a:rPr lang="zh-CN" altLang="en-US" dirty="0"/>
              <a:t>出其前面对应的</a:t>
            </a:r>
            <a:r>
              <a:rPr lang="en-US" altLang="zh-CN" dirty="0" err="1"/>
              <a:t>i</a:t>
            </a:r>
            <a:r>
              <a:rPr lang="zh-CN" altLang="en-US" dirty="0"/>
              <a:t>个数，则需要查询</a:t>
            </a:r>
            <a:r>
              <a:rPr lang="en-US" altLang="zh-CN" dirty="0"/>
              <a:t>O(</a:t>
            </a:r>
            <a:r>
              <a:rPr lang="en-US" altLang="zh-CN" dirty="0" err="1"/>
              <a:t>sqrtn</a:t>
            </a:r>
            <a:r>
              <a:rPr lang="en-US" altLang="zh-CN" dirty="0"/>
              <a:t>)</a:t>
            </a:r>
            <a:r>
              <a:rPr lang="zh-CN" altLang="en-US" dirty="0"/>
              <a:t>次区间中有多少</a:t>
            </a:r>
            <a:r>
              <a:rPr lang="en-US" altLang="zh-CN" dirty="0"/>
              <a:t>k</a:t>
            </a:r>
            <a:r>
              <a:rPr lang="zh-CN" altLang="en-US" dirty="0"/>
              <a:t>满足</a:t>
            </a:r>
            <a:r>
              <a:rPr lang="en-US" altLang="zh-CN" dirty="0"/>
              <a:t>b[a[k]]=a[j]</a:t>
            </a:r>
            <a:r>
              <a:rPr lang="zh-CN" altLang="en-US" dirty="0"/>
              <a:t>，将这样的询问离线下来</a:t>
            </a:r>
            <a:endParaRPr lang="en-US" altLang="zh-CN" dirty="0"/>
          </a:p>
          <a:p>
            <a:r>
              <a:rPr lang="en-US" altLang="zh-CN" dirty="0"/>
              <a:t>4. </a:t>
            </a:r>
            <a:r>
              <a:rPr lang="en-US" altLang="zh-CN" dirty="0" err="1"/>
              <a:t>j,k</a:t>
            </a:r>
            <a:r>
              <a:rPr lang="zh-CN" altLang="en-US" dirty="0"/>
              <a:t>是新点，</a:t>
            </a:r>
            <a:r>
              <a:rPr lang="en-US" altLang="zh-CN" dirty="0" err="1"/>
              <a:t>i</a:t>
            </a:r>
            <a:r>
              <a:rPr lang="zh-CN" altLang="en-US" dirty="0"/>
              <a:t>是旧点</a:t>
            </a:r>
            <a:endParaRPr lang="en-US" altLang="zh-CN" dirty="0"/>
          </a:p>
          <a:p>
            <a:r>
              <a:rPr lang="zh-CN" altLang="en-US" dirty="0"/>
              <a:t>与</a:t>
            </a:r>
            <a:r>
              <a:rPr lang="en-US" altLang="zh-CN" dirty="0"/>
              <a:t>3</a:t>
            </a:r>
            <a:r>
              <a:rPr lang="zh-CN" altLang="en-US" dirty="0"/>
              <a:t>一样</a:t>
            </a:r>
            <a:endParaRPr lang="en-US" altLang="zh-CN" dirty="0"/>
          </a:p>
          <a:p>
            <a:endParaRPr lang="zh-CN" altLang="en-US" dirty="0"/>
          </a:p>
        </p:txBody>
      </p:sp>
    </p:spTree>
    <p:extLst>
      <p:ext uri="{BB962C8B-B14F-4D97-AF65-F5344CB8AC3E}">
        <p14:creationId xmlns:p14="http://schemas.microsoft.com/office/powerpoint/2010/main" val="36814960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BDB9-D024-4E8F-83C6-E314F43B82F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C3751C48-77B9-4390-900F-76F10E7F9CB9}"/>
              </a:ext>
            </a:extLst>
          </p:cNvPr>
          <p:cNvSpPr>
            <a:spLocks noGrp="1"/>
          </p:cNvSpPr>
          <p:nvPr>
            <p:ph idx="1"/>
          </p:nvPr>
        </p:nvSpPr>
        <p:spPr/>
        <p:txBody>
          <a:bodyPr/>
          <a:lstStyle/>
          <a:p>
            <a:r>
              <a:rPr lang="en-US" altLang="zh-CN" dirty="0"/>
              <a:t>5. j</a:t>
            </a:r>
            <a:r>
              <a:rPr lang="zh-CN" altLang="en-US" dirty="0"/>
              <a:t>是新点，</a:t>
            </a:r>
            <a:r>
              <a:rPr lang="en-US" altLang="zh-CN" dirty="0" err="1"/>
              <a:t>i,k</a:t>
            </a:r>
            <a:r>
              <a:rPr lang="zh-CN" altLang="en-US" dirty="0"/>
              <a:t>是旧点</a:t>
            </a:r>
            <a:endParaRPr lang="en-US" altLang="zh-CN" dirty="0"/>
          </a:p>
          <a:p>
            <a:r>
              <a:rPr lang="zh-CN" altLang="en-US" dirty="0"/>
              <a:t>对每个</a:t>
            </a:r>
            <a:r>
              <a:rPr lang="en-US" altLang="zh-CN" dirty="0"/>
              <a:t>j</a:t>
            </a:r>
            <a:r>
              <a:rPr lang="zh-CN" altLang="en-US" dirty="0"/>
              <a:t>查左边</a:t>
            </a:r>
            <a:r>
              <a:rPr lang="en-US" altLang="zh-CN" dirty="0"/>
              <a:t>b[a[</a:t>
            </a:r>
            <a:r>
              <a:rPr lang="en-US" altLang="zh-CN" dirty="0" err="1"/>
              <a:t>i</a:t>
            </a:r>
            <a:r>
              <a:rPr lang="en-US" altLang="zh-CN" dirty="0"/>
              <a:t>]]=a[j]</a:t>
            </a:r>
            <a:r>
              <a:rPr lang="zh-CN" altLang="en-US" dirty="0"/>
              <a:t>的</a:t>
            </a:r>
            <a:r>
              <a:rPr lang="en-US" altLang="zh-CN" dirty="0" err="1"/>
              <a:t>i</a:t>
            </a:r>
            <a:r>
              <a:rPr lang="zh-CN" altLang="en-US" dirty="0"/>
              <a:t>个数，查右边</a:t>
            </a:r>
            <a:r>
              <a:rPr lang="en-US" altLang="zh-CN" dirty="0"/>
              <a:t>c[a[k]]=a[j]</a:t>
            </a:r>
            <a:r>
              <a:rPr lang="zh-CN" altLang="en-US" dirty="0"/>
              <a:t>的</a:t>
            </a:r>
            <a:r>
              <a:rPr lang="en-US" altLang="zh-CN" dirty="0"/>
              <a:t>k</a:t>
            </a:r>
            <a:r>
              <a:rPr lang="zh-CN" altLang="en-US" dirty="0"/>
              <a:t>个数</a:t>
            </a:r>
            <a:endParaRPr lang="en-US" altLang="zh-CN" dirty="0"/>
          </a:p>
          <a:p>
            <a:r>
              <a:rPr lang="en-US" altLang="zh-CN" dirty="0"/>
              <a:t>6. </a:t>
            </a:r>
            <a:r>
              <a:rPr lang="en-US" altLang="zh-CN" dirty="0" err="1"/>
              <a:t>i,k</a:t>
            </a:r>
            <a:r>
              <a:rPr lang="zh-CN" altLang="en-US" dirty="0"/>
              <a:t>是新点，</a:t>
            </a:r>
            <a:r>
              <a:rPr lang="en-US" altLang="zh-CN" dirty="0"/>
              <a:t>j</a:t>
            </a:r>
            <a:r>
              <a:rPr lang="zh-CN" altLang="en-US" dirty="0"/>
              <a:t>是旧点</a:t>
            </a:r>
            <a:endParaRPr lang="en-US" altLang="zh-CN" dirty="0"/>
          </a:p>
          <a:p>
            <a:r>
              <a:rPr lang="zh-CN" altLang="en-US" dirty="0"/>
              <a:t>枚举</a:t>
            </a:r>
            <a:r>
              <a:rPr lang="en-US" altLang="zh-CN" dirty="0"/>
              <a:t>k</a:t>
            </a:r>
            <a:r>
              <a:rPr lang="zh-CN" altLang="en-US"/>
              <a:t>，三元组个数即前缀中</a:t>
            </a:r>
            <a:endParaRPr lang="en-US" altLang="zh-CN" dirty="0"/>
          </a:p>
        </p:txBody>
      </p:sp>
    </p:spTree>
    <p:extLst>
      <p:ext uri="{BB962C8B-B14F-4D97-AF65-F5344CB8AC3E}">
        <p14:creationId xmlns:p14="http://schemas.microsoft.com/office/powerpoint/2010/main" val="17079193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E6764-B9BA-4837-8A2A-F6235A4F8BD4}"/>
              </a:ext>
            </a:extLst>
          </p:cNvPr>
          <p:cNvSpPr>
            <a:spLocks noGrp="1"/>
          </p:cNvSpPr>
          <p:nvPr>
            <p:ph type="title"/>
          </p:nvPr>
        </p:nvSpPr>
        <p:spPr/>
        <p:txBody>
          <a:bodyPr/>
          <a:lstStyle/>
          <a:p>
            <a:r>
              <a:rPr lang="en-US" altLang="zh-CN" dirty="0"/>
              <a:t>CF1208H Red Blue Tree 3500</a:t>
            </a:r>
            <a:endParaRPr lang="zh-CN" altLang="en-US" dirty="0"/>
          </a:p>
        </p:txBody>
      </p:sp>
      <p:pic>
        <p:nvPicPr>
          <p:cNvPr id="5" name="内容占位符 4">
            <a:extLst>
              <a:ext uri="{FF2B5EF4-FFF2-40B4-BE49-F238E27FC236}">
                <a16:creationId xmlns:a16="http://schemas.microsoft.com/office/drawing/2014/main" id="{EC3A4D3C-6F73-404C-A52A-5B8B08A96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339984" cy="4114494"/>
          </a:xfrm>
        </p:spPr>
      </p:pic>
    </p:spTree>
    <p:extLst>
      <p:ext uri="{BB962C8B-B14F-4D97-AF65-F5344CB8AC3E}">
        <p14:creationId xmlns:p14="http://schemas.microsoft.com/office/powerpoint/2010/main" val="9489714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CAB01-1B95-402B-BF80-E164F2648FF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633281C-0D4F-4AF4-8B1E-DECFC1D1F37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2768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271C5-4F68-42DA-80C0-71BF1EF7E91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C141240-AC38-4F93-9F27-17210098354A}"/>
              </a:ext>
            </a:extLst>
          </p:cNvPr>
          <p:cNvSpPr>
            <a:spLocks noGrp="1"/>
          </p:cNvSpPr>
          <p:nvPr>
            <p:ph idx="1"/>
          </p:nvPr>
        </p:nvSpPr>
        <p:spPr/>
        <p:txBody>
          <a:bodyPr/>
          <a:lstStyle/>
          <a:p>
            <a:r>
              <a:rPr lang="zh-CN" altLang="en-US" dirty="0"/>
              <a:t>我发现</a:t>
            </a:r>
            <a:r>
              <a:rPr lang="en-US" altLang="zh-CN" dirty="0"/>
              <a:t>ccz</a:t>
            </a:r>
            <a:r>
              <a:rPr lang="zh-CN" altLang="en-US" dirty="0"/>
              <a:t>那个</a:t>
            </a:r>
            <a:r>
              <a:rPr lang="en-US" altLang="zh-CN" dirty="0"/>
              <a:t>1log</a:t>
            </a:r>
            <a:r>
              <a:rPr lang="zh-CN" altLang="en-US" dirty="0"/>
              <a:t>做法是假的</a:t>
            </a:r>
            <a:endParaRPr lang="en-US" altLang="zh-CN" dirty="0"/>
          </a:p>
          <a:p>
            <a:r>
              <a:rPr lang="zh-CN" altLang="en-US" dirty="0"/>
              <a:t>他做了一个：</a:t>
            </a:r>
            <a:endParaRPr lang="en-US" altLang="zh-CN" dirty="0"/>
          </a:p>
          <a:p>
            <a:r>
              <a:rPr lang="zh-CN" altLang="en-US" dirty="0"/>
              <a:t>一端插入，删除</a:t>
            </a:r>
            <a:endParaRPr lang="en-US" altLang="zh-CN" dirty="0"/>
          </a:p>
          <a:p>
            <a:r>
              <a:rPr lang="zh-CN" altLang="en-US" dirty="0"/>
              <a:t>查询定长区间</a:t>
            </a:r>
            <a:r>
              <a:rPr lang="en-US" altLang="zh-CN" dirty="0"/>
              <a:t>+1-1rmq</a:t>
            </a:r>
            <a:r>
              <a:rPr lang="zh-CN" altLang="en-US" dirty="0"/>
              <a:t>（就是这个序列相邻两个位置最多差</a:t>
            </a:r>
            <a:r>
              <a:rPr lang="en-US" altLang="zh-CN" dirty="0"/>
              <a:t>1</a:t>
            </a:r>
            <a:r>
              <a:rPr lang="zh-CN" altLang="en-US" dirty="0"/>
              <a:t>）</a:t>
            </a:r>
            <a:endParaRPr lang="en-US" altLang="zh-CN" dirty="0"/>
          </a:p>
          <a:p>
            <a:r>
              <a:rPr lang="zh-CN" altLang="en-US" dirty="0"/>
              <a:t>这个可以</a:t>
            </a:r>
            <a:r>
              <a:rPr lang="en-US" altLang="zh-CN" dirty="0"/>
              <a:t>O(1)</a:t>
            </a:r>
          </a:p>
          <a:p>
            <a:r>
              <a:rPr lang="zh-CN" altLang="en-US" dirty="0"/>
              <a:t>删除</a:t>
            </a:r>
            <a:r>
              <a:rPr lang="en-US" altLang="zh-CN" dirty="0"/>
              <a:t>worst case</a:t>
            </a:r>
            <a:r>
              <a:rPr lang="zh-CN" altLang="en-US" dirty="0"/>
              <a:t>，插入带均摊</a:t>
            </a:r>
            <a:endParaRPr lang="en-US" altLang="zh-CN" dirty="0"/>
          </a:p>
          <a:p>
            <a:r>
              <a:rPr lang="zh-CN" altLang="en-US" dirty="0"/>
              <a:t>但这道题比这个强</a:t>
            </a:r>
          </a:p>
        </p:txBody>
      </p:sp>
      <p:pic>
        <p:nvPicPr>
          <p:cNvPr id="7" name="图片 6">
            <a:extLst>
              <a:ext uri="{FF2B5EF4-FFF2-40B4-BE49-F238E27FC236}">
                <a16:creationId xmlns:a16="http://schemas.microsoft.com/office/drawing/2014/main" id="{B2F37144-4D32-4EEA-86BC-B4B1AEFD4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833769"/>
            <a:ext cx="4067530" cy="2945453"/>
          </a:xfrm>
          <a:prstGeom prst="rect">
            <a:avLst/>
          </a:prstGeom>
        </p:spPr>
      </p:pic>
    </p:spTree>
    <p:extLst>
      <p:ext uri="{BB962C8B-B14F-4D97-AF65-F5344CB8AC3E}">
        <p14:creationId xmlns:p14="http://schemas.microsoft.com/office/powerpoint/2010/main" val="113665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2358-9C8B-49CB-84A5-F7C14E28174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CD261C-113D-4533-8047-D39CB38E48FE}"/>
              </a:ext>
            </a:extLst>
          </p:cNvPr>
          <p:cNvSpPr>
            <a:spLocks noGrp="1"/>
          </p:cNvSpPr>
          <p:nvPr>
            <p:ph idx="1"/>
          </p:nvPr>
        </p:nvSpPr>
        <p:spPr/>
        <p:txBody>
          <a:bodyPr/>
          <a:lstStyle/>
          <a:p>
            <a:r>
              <a:rPr lang="zh-CN" altLang="en-US" dirty="0"/>
              <a:t>好吧还真的是正常算法竞赛的技术，我们做的问题复杂了</a:t>
            </a:r>
            <a:endParaRPr lang="en-US" altLang="zh-CN" dirty="0"/>
          </a:p>
          <a:p>
            <a:r>
              <a:rPr lang="zh-CN" altLang="en-US" dirty="0"/>
              <a:t>设</a:t>
            </a:r>
            <a:r>
              <a:rPr lang="en-US" altLang="zh-CN" dirty="0"/>
              <a:t>R-L=C</a:t>
            </a:r>
          </a:p>
          <a:p>
            <a:r>
              <a:rPr lang="zh-CN" altLang="en-US" dirty="0"/>
              <a:t>这里我们区分一下查询的是前缀还是区间，这个很重要</a:t>
            </a:r>
            <a:endParaRPr lang="en-US" altLang="zh-CN" dirty="0"/>
          </a:p>
          <a:p>
            <a:r>
              <a:rPr lang="zh-CN" altLang="en-US" dirty="0"/>
              <a:t>对这两种分别维护</a:t>
            </a:r>
            <a:endParaRPr lang="en-US" altLang="zh-CN" dirty="0"/>
          </a:p>
        </p:txBody>
      </p:sp>
    </p:spTree>
    <p:extLst>
      <p:ext uri="{BB962C8B-B14F-4D97-AF65-F5344CB8AC3E}">
        <p14:creationId xmlns:p14="http://schemas.microsoft.com/office/powerpoint/2010/main" val="3902799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9CE6-7C68-4DB4-A086-CBACFE38907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6A19F87-14FB-4755-B3C6-A159DF4D7B28}"/>
              </a:ext>
            </a:extLst>
          </p:cNvPr>
          <p:cNvSpPr>
            <a:spLocks noGrp="1"/>
          </p:cNvSpPr>
          <p:nvPr>
            <p:ph idx="1"/>
          </p:nvPr>
        </p:nvSpPr>
        <p:spPr/>
        <p:txBody>
          <a:bodyPr/>
          <a:lstStyle/>
          <a:p>
            <a:r>
              <a:rPr lang="zh-CN" altLang="en-US" dirty="0"/>
              <a:t>我们二分答案，然后长链剖分</a:t>
            </a:r>
            <a:endParaRPr lang="en-US" altLang="zh-CN" dirty="0"/>
          </a:p>
          <a:p>
            <a:r>
              <a:rPr lang="zh-CN" altLang="en-US" dirty="0"/>
              <a:t>问题变为线性求一棵点权为</a:t>
            </a:r>
            <a:r>
              <a:rPr lang="en-US" altLang="zh-CN" dirty="0"/>
              <a:t>+1-1</a:t>
            </a:r>
            <a:r>
              <a:rPr lang="zh-CN" altLang="en-US" dirty="0"/>
              <a:t>的树上，长</a:t>
            </a:r>
            <a:r>
              <a:rPr lang="en-US" altLang="zh-CN" dirty="0"/>
              <a:t>[</a:t>
            </a:r>
            <a:r>
              <a:rPr lang="en-US" altLang="zh-CN" dirty="0" err="1"/>
              <a:t>l,r</a:t>
            </a:r>
            <a:r>
              <a:rPr lang="en-US" altLang="zh-CN" dirty="0"/>
              <a:t>]</a:t>
            </a:r>
            <a:r>
              <a:rPr lang="zh-CN" altLang="en-US" dirty="0"/>
              <a:t>的简单路径，是否有点权和</a:t>
            </a:r>
            <a:r>
              <a:rPr lang="en-US" altLang="zh-CN" dirty="0"/>
              <a:t>&gt;0</a:t>
            </a:r>
            <a:r>
              <a:rPr lang="zh-CN" altLang="en-US" dirty="0"/>
              <a:t>的</a:t>
            </a:r>
            <a:endParaRPr lang="en-US" altLang="zh-CN" dirty="0"/>
          </a:p>
          <a:p>
            <a:r>
              <a:rPr lang="zh-CN" altLang="en-US" dirty="0"/>
              <a:t>最后的做法和点权无关，我们求长</a:t>
            </a:r>
            <a:r>
              <a:rPr lang="en-US" altLang="zh-CN" dirty="0"/>
              <a:t>[</a:t>
            </a:r>
            <a:r>
              <a:rPr lang="en-US" altLang="zh-CN" dirty="0" err="1"/>
              <a:t>l,r</a:t>
            </a:r>
            <a:r>
              <a:rPr lang="en-US" altLang="zh-CN" dirty="0"/>
              <a:t>]</a:t>
            </a:r>
            <a:r>
              <a:rPr lang="zh-CN" altLang="en-US" dirty="0"/>
              <a:t>的简单路径的点权和的</a:t>
            </a:r>
            <a:r>
              <a:rPr lang="en-US" altLang="zh-CN" dirty="0"/>
              <a:t>max</a:t>
            </a:r>
          </a:p>
          <a:p>
            <a:endParaRPr lang="zh-CN" altLang="en-US" dirty="0"/>
          </a:p>
        </p:txBody>
      </p:sp>
    </p:spTree>
    <p:extLst>
      <p:ext uri="{BB962C8B-B14F-4D97-AF65-F5344CB8AC3E}">
        <p14:creationId xmlns:p14="http://schemas.microsoft.com/office/powerpoint/2010/main" val="255675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CE20C-F1A0-4460-80C8-21486D21E3D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75AE8DF-D40E-4EA2-B328-3421CB70CD3A}"/>
              </a:ext>
            </a:extLst>
          </p:cNvPr>
          <p:cNvSpPr>
            <a:spLocks noGrp="1"/>
          </p:cNvSpPr>
          <p:nvPr>
            <p:ph idx="1"/>
          </p:nvPr>
        </p:nvSpPr>
        <p:spPr/>
        <p:txBody>
          <a:bodyPr/>
          <a:lstStyle/>
          <a:p>
            <a:r>
              <a:rPr lang="zh-CN" altLang="en-US" dirty="0"/>
              <a:t>因为这里是</a:t>
            </a:r>
            <a:r>
              <a:rPr lang="en-US" altLang="zh-CN" dirty="0"/>
              <a:t>k*k</a:t>
            </a:r>
            <a:r>
              <a:rPr lang="zh-CN" altLang="en-US" dirty="0"/>
              <a:t>的矩形里面有</a:t>
            </a:r>
            <a:r>
              <a:rPr lang="en-US" altLang="zh-CN" dirty="0"/>
              <a:t>k</a:t>
            </a:r>
            <a:r>
              <a:rPr lang="zh-CN" altLang="en-US" dirty="0"/>
              <a:t>个，并且每行每列只有</a:t>
            </a:r>
            <a:r>
              <a:rPr lang="en-US" altLang="zh-CN" dirty="0"/>
              <a:t>1</a:t>
            </a:r>
            <a:r>
              <a:rPr lang="zh-CN" altLang="en-US" dirty="0"/>
              <a:t>个，所以可以将这个平面在一维上进行投影</a:t>
            </a:r>
            <a:endParaRPr lang="en-US" altLang="zh-CN" dirty="0"/>
          </a:p>
          <a:p>
            <a:r>
              <a:rPr lang="zh-CN" altLang="en-US" dirty="0"/>
              <a:t>得到一个排列</a:t>
            </a:r>
            <a:r>
              <a:rPr lang="en-US" altLang="zh-CN" dirty="0"/>
              <a:t>a</a:t>
            </a:r>
            <a:r>
              <a:rPr lang="zh-CN" altLang="en-US" dirty="0"/>
              <a:t>，</a:t>
            </a:r>
            <a:r>
              <a:rPr lang="en-US" altLang="zh-CN" dirty="0"/>
              <a:t>a[x]=y</a:t>
            </a:r>
            <a:r>
              <a:rPr lang="zh-CN" altLang="en-US" dirty="0"/>
              <a:t>等价于在</a:t>
            </a:r>
            <a:r>
              <a:rPr lang="en-US" altLang="zh-CN" dirty="0"/>
              <a:t>(</a:t>
            </a:r>
            <a:r>
              <a:rPr lang="en-US" altLang="zh-CN" dirty="0" err="1"/>
              <a:t>x,y</a:t>
            </a:r>
            <a:r>
              <a:rPr lang="en-US" altLang="zh-CN" dirty="0"/>
              <a:t>)</a:t>
            </a:r>
            <a:r>
              <a:rPr lang="zh-CN" altLang="en-US" dirty="0"/>
              <a:t>处有一个值</a:t>
            </a:r>
            <a:endParaRPr lang="en-US" altLang="zh-CN" dirty="0"/>
          </a:p>
          <a:p>
            <a:r>
              <a:rPr lang="zh-CN" altLang="en-US" dirty="0"/>
              <a:t>区间</a:t>
            </a:r>
            <a:r>
              <a:rPr lang="en-US" altLang="zh-CN" dirty="0"/>
              <a:t>[</a:t>
            </a:r>
            <a:r>
              <a:rPr lang="en-US" altLang="zh-CN" dirty="0" err="1"/>
              <a:t>l,r</a:t>
            </a:r>
            <a:r>
              <a:rPr lang="en-US" altLang="zh-CN" dirty="0"/>
              <a:t>]</a:t>
            </a:r>
            <a:r>
              <a:rPr lang="zh-CN" altLang="en-US" dirty="0"/>
              <a:t>如果满足条件，当且仅当区间内所有数的极差为</a:t>
            </a:r>
            <a:r>
              <a:rPr lang="en-US" altLang="zh-CN" dirty="0"/>
              <a:t>r-l</a:t>
            </a:r>
            <a:r>
              <a:rPr lang="zh-CN" altLang="en-US" dirty="0"/>
              <a:t>，不然无法用一个</a:t>
            </a:r>
            <a:r>
              <a:rPr lang="en-US" altLang="zh-CN" dirty="0"/>
              <a:t>(r-l+1)*(r-l+1)</a:t>
            </a:r>
            <a:r>
              <a:rPr lang="zh-CN" altLang="en-US" dirty="0"/>
              <a:t>的矩形里面包含这</a:t>
            </a:r>
            <a:r>
              <a:rPr lang="en-US" altLang="zh-CN" dirty="0"/>
              <a:t>r-l+1</a:t>
            </a:r>
            <a:r>
              <a:rPr lang="zh-CN" altLang="en-US" dirty="0"/>
              <a:t>个数</a:t>
            </a:r>
            <a:endParaRPr lang="en-US" altLang="zh-CN" dirty="0"/>
          </a:p>
          <a:p>
            <a:r>
              <a:rPr lang="zh-CN" altLang="en-US" dirty="0"/>
              <a:t>即全局有多少</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a:t>
            </a:r>
            <a:r>
              <a:rPr lang="zh-CN" altLang="en-US" dirty="0"/>
              <a:t>中的</a:t>
            </a:r>
            <a:r>
              <a:rPr lang="en-US" altLang="zh-CN" dirty="0"/>
              <a:t>max-min=r-l</a:t>
            </a:r>
            <a:endParaRPr lang="zh-CN" altLang="en-US" dirty="0"/>
          </a:p>
        </p:txBody>
      </p:sp>
    </p:spTree>
    <p:extLst>
      <p:ext uri="{BB962C8B-B14F-4D97-AF65-F5344CB8AC3E}">
        <p14:creationId xmlns:p14="http://schemas.microsoft.com/office/powerpoint/2010/main" val="2309053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1C68-2D25-4646-922C-33CA12D5454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912B2A-C185-41B4-80CA-3A91B480BE8A}"/>
              </a:ext>
            </a:extLst>
          </p:cNvPr>
          <p:cNvSpPr>
            <a:spLocks noGrp="1"/>
          </p:cNvSpPr>
          <p:nvPr>
            <p:ph idx="1"/>
          </p:nvPr>
        </p:nvSpPr>
        <p:spPr/>
        <p:txBody>
          <a:bodyPr/>
          <a:lstStyle/>
          <a:p>
            <a:r>
              <a:rPr lang="zh-CN" altLang="en-US" dirty="0"/>
              <a:t>长链剖分后，如果我们可以实现</a:t>
            </a:r>
            <a:endParaRPr lang="en-US" altLang="zh-CN" dirty="0"/>
          </a:p>
          <a:p>
            <a:r>
              <a:rPr lang="en-US" altLang="zh-CN" dirty="0"/>
              <a:t>1.O(1)</a:t>
            </a:r>
            <a:r>
              <a:rPr lang="zh-CN" altLang="en-US" dirty="0"/>
              <a:t>前面插入一个元素</a:t>
            </a:r>
            <a:endParaRPr lang="en-US" altLang="zh-CN" dirty="0"/>
          </a:p>
          <a:p>
            <a:r>
              <a:rPr lang="en-US" altLang="zh-CN" dirty="0"/>
              <a:t>2.O(x)</a:t>
            </a:r>
            <a:r>
              <a:rPr lang="zh-CN" altLang="en-US" dirty="0"/>
              <a:t>代价修改最前面</a:t>
            </a:r>
            <a:r>
              <a:rPr lang="en-US" altLang="zh-CN" dirty="0"/>
              <a:t>x</a:t>
            </a:r>
            <a:r>
              <a:rPr lang="zh-CN" altLang="en-US" dirty="0"/>
              <a:t>个元素，注意这里修改只会变大</a:t>
            </a:r>
            <a:endParaRPr lang="en-US" altLang="zh-CN" dirty="0"/>
          </a:p>
          <a:p>
            <a:r>
              <a:rPr lang="en-US" altLang="zh-CN" dirty="0"/>
              <a:t>3.O(1)</a:t>
            </a:r>
            <a:r>
              <a:rPr lang="zh-CN" altLang="en-US" dirty="0"/>
              <a:t>查询一个长</a:t>
            </a:r>
            <a:r>
              <a:rPr lang="en-US" altLang="zh-CN" dirty="0"/>
              <a:t>C</a:t>
            </a:r>
            <a:r>
              <a:rPr lang="zh-CN" altLang="en-US" dirty="0"/>
              <a:t>的区间</a:t>
            </a:r>
            <a:r>
              <a:rPr lang="en-US" altLang="zh-CN" dirty="0"/>
              <a:t>[L,R]</a:t>
            </a:r>
            <a:r>
              <a:rPr lang="zh-CN" altLang="en-US" dirty="0"/>
              <a:t>的</a:t>
            </a:r>
            <a:r>
              <a:rPr lang="en-US" altLang="zh-CN" dirty="0"/>
              <a:t>max</a:t>
            </a:r>
          </a:p>
          <a:p>
            <a:r>
              <a:rPr lang="en-US" altLang="zh-CN" dirty="0"/>
              <a:t>4.O(1)</a:t>
            </a:r>
            <a:r>
              <a:rPr lang="zh-CN" altLang="en-US" dirty="0"/>
              <a:t>查询一个前缀的</a:t>
            </a:r>
            <a:r>
              <a:rPr lang="en-US" altLang="zh-CN" dirty="0"/>
              <a:t>max</a:t>
            </a:r>
          </a:p>
          <a:p>
            <a:r>
              <a:rPr lang="zh-CN" altLang="en-US" dirty="0"/>
              <a:t>这样的数据结构，这样长链剖分合并短链，可以</a:t>
            </a:r>
            <a:r>
              <a:rPr lang="en-US" altLang="zh-CN" dirty="0"/>
              <a:t>O(n)</a:t>
            </a:r>
            <a:r>
              <a:rPr lang="zh-CN" altLang="en-US" dirty="0"/>
              <a:t>解决这个问题</a:t>
            </a:r>
          </a:p>
        </p:txBody>
      </p:sp>
    </p:spTree>
    <p:extLst>
      <p:ext uri="{BB962C8B-B14F-4D97-AF65-F5344CB8AC3E}">
        <p14:creationId xmlns:p14="http://schemas.microsoft.com/office/powerpoint/2010/main" val="303981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65740-C361-4BAA-9D48-80CF6BF9D27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0F458D0-A07F-4B4B-8498-447535354A31}"/>
              </a:ext>
            </a:extLst>
          </p:cNvPr>
          <p:cNvSpPr>
            <a:spLocks noGrp="1"/>
          </p:cNvSpPr>
          <p:nvPr>
            <p:ph idx="1"/>
          </p:nvPr>
        </p:nvSpPr>
        <p:spPr/>
        <p:txBody>
          <a:bodyPr/>
          <a:lstStyle/>
          <a:p>
            <a:r>
              <a:rPr lang="zh-CN" altLang="en-US" dirty="0"/>
              <a:t>对于前缀，我们维护一个单调栈，里面存下每个</a:t>
            </a:r>
            <a:r>
              <a:rPr lang="en-US" altLang="zh-CN" dirty="0"/>
              <a:t>x</a:t>
            </a:r>
            <a:r>
              <a:rPr lang="zh-CN" altLang="en-US" dirty="0"/>
              <a:t>，若</a:t>
            </a:r>
            <a:r>
              <a:rPr lang="en-US" altLang="zh-CN" dirty="0"/>
              <a:t>x</a:t>
            </a:r>
            <a:r>
              <a:rPr lang="zh-CN" altLang="en-US" dirty="0"/>
              <a:t>位置为前缀最大值，每次最前面插入元素即连续</a:t>
            </a:r>
            <a:r>
              <a:rPr lang="en-US" altLang="zh-CN" dirty="0"/>
              <a:t>pop</a:t>
            </a:r>
            <a:r>
              <a:rPr lang="zh-CN" altLang="en-US" dirty="0"/>
              <a:t>一些元素，每个数只会被插入删除一次</a:t>
            </a:r>
            <a:endParaRPr lang="en-US" altLang="zh-CN" dirty="0"/>
          </a:p>
          <a:p>
            <a:r>
              <a:rPr lang="zh-CN" altLang="en-US" dirty="0"/>
              <a:t>修改的话也类似，因为我们只改最前面的一些，可以先</a:t>
            </a:r>
            <a:r>
              <a:rPr lang="en-US" altLang="zh-CN" dirty="0"/>
              <a:t>pop</a:t>
            </a:r>
            <a:r>
              <a:rPr lang="zh-CN" altLang="en-US" dirty="0"/>
              <a:t>到修改位置，然后把修改的</a:t>
            </a:r>
            <a:r>
              <a:rPr lang="en-US" altLang="zh-CN" dirty="0"/>
              <a:t>x’</a:t>
            </a:r>
            <a:r>
              <a:rPr lang="zh-CN" altLang="en-US" dirty="0"/>
              <a:t>个数拿来先内部建立一个这部分修改后的单调栈，这里时间复杂度是</a:t>
            </a:r>
            <a:r>
              <a:rPr lang="en-US" altLang="zh-CN" dirty="0"/>
              <a:t>O(x’)</a:t>
            </a:r>
            <a:r>
              <a:rPr lang="zh-CN" altLang="en-US" dirty="0"/>
              <a:t>的，然后用这个单调栈的最大值来弹掉后面的，然后合并起来，这样总复杂度是</a:t>
            </a:r>
            <a:r>
              <a:rPr lang="en-US" altLang="zh-CN" dirty="0"/>
              <a:t>O(x’)</a:t>
            </a:r>
            <a:r>
              <a:rPr lang="zh-CN" altLang="en-US" dirty="0"/>
              <a:t>修改了</a:t>
            </a:r>
            <a:r>
              <a:rPr lang="en-US" altLang="zh-CN" dirty="0"/>
              <a:t>x’</a:t>
            </a:r>
            <a:r>
              <a:rPr lang="zh-CN" altLang="en-US" dirty="0"/>
              <a:t>个位置的，没问题</a:t>
            </a:r>
          </a:p>
        </p:txBody>
      </p:sp>
    </p:spTree>
    <p:extLst>
      <p:ext uri="{BB962C8B-B14F-4D97-AF65-F5344CB8AC3E}">
        <p14:creationId xmlns:p14="http://schemas.microsoft.com/office/powerpoint/2010/main" val="396558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3321C-D3EE-49CC-966F-3870F06AB78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4D6AE0-6445-429E-9660-318E3C293337}"/>
              </a:ext>
            </a:extLst>
          </p:cNvPr>
          <p:cNvSpPr>
            <a:spLocks noGrp="1"/>
          </p:cNvSpPr>
          <p:nvPr>
            <p:ph idx="1"/>
          </p:nvPr>
        </p:nvSpPr>
        <p:spPr/>
        <p:txBody>
          <a:bodyPr/>
          <a:lstStyle/>
          <a:p>
            <a:r>
              <a:rPr lang="zh-CN" altLang="en-US" dirty="0"/>
              <a:t>考虑用</a:t>
            </a:r>
            <a:r>
              <a:rPr lang="en-US" altLang="zh-CN" dirty="0"/>
              <a:t>O(1)</a:t>
            </a:r>
            <a:r>
              <a:rPr lang="zh-CN" altLang="en-US" dirty="0"/>
              <a:t>并查集维护这个序列</a:t>
            </a:r>
            <a:endParaRPr lang="en-US" altLang="zh-CN" dirty="0"/>
          </a:p>
          <a:p>
            <a:r>
              <a:rPr lang="zh-CN" altLang="en-US" dirty="0"/>
              <a:t>当一个位置</a:t>
            </a:r>
            <a:r>
              <a:rPr lang="en-US" altLang="zh-CN" dirty="0"/>
              <a:t>x</a:t>
            </a:r>
            <a:r>
              <a:rPr lang="zh-CN" altLang="en-US" dirty="0"/>
              <a:t>被弹掉的时候，将</a:t>
            </a:r>
            <a:r>
              <a:rPr lang="en-US" altLang="zh-CN" dirty="0"/>
              <a:t>x</a:t>
            </a:r>
            <a:r>
              <a:rPr lang="zh-CN" altLang="en-US" dirty="0"/>
              <a:t>与</a:t>
            </a:r>
            <a:r>
              <a:rPr lang="en-US" altLang="zh-CN" dirty="0"/>
              <a:t>x-1</a:t>
            </a:r>
            <a:r>
              <a:rPr lang="zh-CN" altLang="en-US" dirty="0"/>
              <a:t>合并</a:t>
            </a:r>
            <a:endParaRPr lang="en-US" altLang="zh-CN" dirty="0"/>
          </a:p>
          <a:p>
            <a:r>
              <a:rPr lang="zh-CN" altLang="en-US" dirty="0"/>
              <a:t>并查集每个连通块维护当前连通块里最小的位置</a:t>
            </a:r>
            <a:endParaRPr lang="en-US" altLang="zh-CN" dirty="0"/>
          </a:p>
          <a:p>
            <a:r>
              <a:rPr lang="zh-CN" altLang="en-US" dirty="0"/>
              <a:t>查询</a:t>
            </a:r>
            <a:r>
              <a:rPr lang="en-US" altLang="zh-CN" dirty="0"/>
              <a:t>x</a:t>
            </a:r>
            <a:r>
              <a:rPr lang="zh-CN" altLang="en-US" dirty="0"/>
              <a:t>前面第一个在单调栈里的元素，只需要在并查集上查询即可</a:t>
            </a:r>
            <a:endParaRPr lang="en-US" altLang="zh-CN" dirty="0"/>
          </a:p>
          <a:p>
            <a:r>
              <a:rPr lang="zh-CN" altLang="en-US" dirty="0"/>
              <a:t>如果只有在前端插入元素，这个听起来很对</a:t>
            </a:r>
            <a:endParaRPr lang="en-US" altLang="zh-CN" dirty="0"/>
          </a:p>
          <a:p>
            <a:r>
              <a:rPr lang="zh-CN" altLang="en-US" dirty="0"/>
              <a:t>但是这个修改实际上会破坏性质，因为我们有可能已经合并了</a:t>
            </a:r>
            <a:r>
              <a:rPr lang="en-US" altLang="zh-CN" dirty="0"/>
              <a:t>x</a:t>
            </a:r>
            <a:r>
              <a:rPr lang="zh-CN" altLang="en-US" dirty="0"/>
              <a:t>与</a:t>
            </a:r>
            <a:r>
              <a:rPr lang="en-US" altLang="zh-CN" dirty="0"/>
              <a:t>x-1</a:t>
            </a:r>
            <a:r>
              <a:rPr lang="zh-CN" altLang="en-US" dirty="0"/>
              <a:t>，然后这时候</a:t>
            </a:r>
            <a:r>
              <a:rPr lang="en-US" altLang="zh-CN" dirty="0"/>
              <a:t>x</a:t>
            </a:r>
            <a:r>
              <a:rPr lang="zh-CN" altLang="en-US" dirty="0"/>
              <a:t>被修改成了单调栈中的元素</a:t>
            </a:r>
          </a:p>
        </p:txBody>
      </p:sp>
    </p:spTree>
    <p:extLst>
      <p:ext uri="{BB962C8B-B14F-4D97-AF65-F5344CB8AC3E}">
        <p14:creationId xmlns:p14="http://schemas.microsoft.com/office/powerpoint/2010/main" val="311125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0D6C2-1BB3-4D6F-9712-E0736CBECC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99C2EF1-74A3-467C-9F02-1CCC17C68B50}"/>
              </a:ext>
            </a:extLst>
          </p:cNvPr>
          <p:cNvSpPr>
            <a:spLocks noGrp="1"/>
          </p:cNvSpPr>
          <p:nvPr>
            <p:ph idx="1"/>
          </p:nvPr>
        </p:nvSpPr>
        <p:spPr/>
        <p:txBody>
          <a:bodyPr>
            <a:normAutofit lnSpcReduction="10000"/>
          </a:bodyPr>
          <a:lstStyle/>
          <a:p>
            <a:r>
              <a:rPr lang="zh-CN" altLang="en-US" dirty="0"/>
              <a:t>我们考虑不用</a:t>
            </a:r>
            <a:r>
              <a:rPr lang="en-US" altLang="zh-CN" dirty="0"/>
              <a:t>O(1)</a:t>
            </a:r>
            <a:r>
              <a:rPr lang="zh-CN" altLang="en-US" dirty="0"/>
              <a:t>并查集，用启发式合并，每个连通块开个</a:t>
            </a:r>
            <a:r>
              <a:rPr lang="en-US" altLang="zh-CN" dirty="0"/>
              <a:t>vector</a:t>
            </a:r>
            <a:r>
              <a:rPr lang="zh-CN" altLang="en-US" dirty="0"/>
              <a:t>维护，同时维护每个点在哪个连通块中</a:t>
            </a:r>
            <a:endParaRPr lang="en-US" altLang="zh-CN" dirty="0"/>
          </a:p>
          <a:p>
            <a:r>
              <a:rPr lang="zh-CN" altLang="en-US" dirty="0"/>
              <a:t>就是我们对序列按</a:t>
            </a:r>
            <a:r>
              <a:rPr lang="en-US" altLang="zh-CN" dirty="0" err="1"/>
              <a:t>logn</a:t>
            </a:r>
            <a:r>
              <a:rPr lang="zh-CN" altLang="en-US" dirty="0"/>
              <a:t>大小分块</a:t>
            </a:r>
            <a:endParaRPr lang="en-US" altLang="zh-CN" dirty="0"/>
          </a:p>
          <a:p>
            <a:r>
              <a:rPr lang="zh-CN" altLang="en-US" dirty="0"/>
              <a:t>如果一个块全被删除了，则合并这个块和前面的块</a:t>
            </a:r>
            <a:endParaRPr lang="en-US" altLang="zh-CN" dirty="0"/>
          </a:p>
          <a:p>
            <a:r>
              <a:rPr lang="zh-CN" altLang="en-US" dirty="0"/>
              <a:t>查一个块内的答案，即后面有多少个</a:t>
            </a:r>
            <a:r>
              <a:rPr lang="en-US" altLang="zh-CN" dirty="0"/>
              <a:t>1</a:t>
            </a:r>
            <a:r>
              <a:rPr lang="zh-CN" altLang="en-US" dirty="0"/>
              <a:t>这样的，位运算解决</a:t>
            </a:r>
            <a:endParaRPr lang="en-US" altLang="zh-CN" dirty="0"/>
          </a:p>
          <a:p>
            <a:r>
              <a:rPr lang="zh-CN" altLang="en-US" dirty="0"/>
              <a:t>然后每次合并两个连通块</a:t>
            </a:r>
            <a:r>
              <a:rPr lang="en-US" altLang="zh-CN" dirty="0" err="1"/>
              <a:t>a,b</a:t>
            </a:r>
            <a:r>
              <a:rPr lang="zh-CN" altLang="en-US" dirty="0"/>
              <a:t>的时候</a:t>
            </a:r>
            <a:endParaRPr lang="en-US" altLang="zh-CN" dirty="0"/>
          </a:p>
          <a:p>
            <a:r>
              <a:rPr lang="zh-CN" altLang="en-US" dirty="0"/>
              <a:t>假设</a:t>
            </a:r>
            <a:r>
              <a:rPr lang="en-US" altLang="zh-CN" dirty="0"/>
              <a:t>size(a)&gt;size(b)</a:t>
            </a:r>
          </a:p>
          <a:p>
            <a:r>
              <a:rPr lang="zh-CN" altLang="en-US" dirty="0"/>
              <a:t>则</a:t>
            </a:r>
            <a:r>
              <a:rPr lang="en-US" altLang="zh-CN" dirty="0"/>
              <a:t>for b</a:t>
            </a:r>
            <a:r>
              <a:rPr lang="zh-CN" altLang="en-US" dirty="0"/>
              <a:t>集合中的点，插入</a:t>
            </a:r>
            <a:r>
              <a:rPr lang="en-US" altLang="zh-CN" dirty="0"/>
              <a:t>a</a:t>
            </a:r>
            <a:r>
              <a:rPr lang="zh-CN" altLang="en-US" dirty="0"/>
              <a:t>集合中，同时修改所属集合</a:t>
            </a:r>
            <a:endParaRPr lang="en-US" altLang="zh-CN" dirty="0"/>
          </a:p>
          <a:p>
            <a:r>
              <a:rPr lang="zh-CN" altLang="en-US" dirty="0"/>
              <a:t>然后开一个数组维护每个集合对应的点编号最小值</a:t>
            </a:r>
            <a:endParaRPr lang="en-US" altLang="zh-CN" dirty="0"/>
          </a:p>
        </p:txBody>
      </p:sp>
    </p:spTree>
    <p:extLst>
      <p:ext uri="{BB962C8B-B14F-4D97-AF65-F5344CB8AC3E}">
        <p14:creationId xmlns:p14="http://schemas.microsoft.com/office/powerpoint/2010/main" val="128467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6FACB-5FE3-4960-BD88-5207745E91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6F097AB-8B61-48A9-B60E-31ACB320D2B5}"/>
              </a:ext>
            </a:extLst>
          </p:cNvPr>
          <p:cNvSpPr>
            <a:spLocks noGrp="1"/>
          </p:cNvSpPr>
          <p:nvPr>
            <p:ph idx="1"/>
          </p:nvPr>
        </p:nvSpPr>
        <p:spPr/>
        <p:txBody>
          <a:bodyPr/>
          <a:lstStyle/>
          <a:p>
            <a:r>
              <a:rPr lang="zh-CN" altLang="en-US" dirty="0"/>
              <a:t>为了可以修改，我们再维护一个集合数组</a:t>
            </a:r>
            <a:r>
              <a:rPr lang="en-US" altLang="zh-CN" dirty="0"/>
              <a:t>f</a:t>
            </a:r>
            <a:r>
              <a:rPr lang="zh-CN" altLang="en-US" dirty="0"/>
              <a:t>，</a:t>
            </a:r>
            <a:r>
              <a:rPr lang="en-US" altLang="zh-CN" dirty="0"/>
              <a:t>f(x)</a:t>
            </a:r>
            <a:r>
              <a:rPr lang="zh-CN" altLang="en-US" dirty="0"/>
              <a:t>表示所有以</a:t>
            </a:r>
            <a:r>
              <a:rPr lang="en-US" altLang="zh-CN" dirty="0"/>
              <a:t>x</a:t>
            </a:r>
            <a:r>
              <a:rPr lang="zh-CN" altLang="en-US" dirty="0"/>
              <a:t>为最小值的连通块的编号的集合，这个可以在连通块操作的时候以常数代价维护出，因为只涉及到插入删除以及遍历</a:t>
            </a:r>
            <a:endParaRPr lang="en-US" altLang="zh-CN" dirty="0"/>
          </a:p>
          <a:p>
            <a:r>
              <a:rPr lang="zh-CN" altLang="en-US" dirty="0"/>
              <a:t>我们预留出当前前缀中在建立的整块，以及除此之外前缀中最靠前的一个整块，为了让</a:t>
            </a:r>
            <a:r>
              <a:rPr lang="en-US" altLang="zh-CN" dirty="0"/>
              <a:t>&lt;</a:t>
            </a:r>
            <a:r>
              <a:rPr lang="en-US" altLang="zh-CN" dirty="0" err="1"/>
              <a:t>logn</a:t>
            </a:r>
            <a:r>
              <a:rPr lang="zh-CN" altLang="en-US" dirty="0"/>
              <a:t>长度的修改不至于花费过多代价，查询时我们可以用位运算特判这两个块，是可以维护的</a:t>
            </a:r>
          </a:p>
        </p:txBody>
      </p:sp>
      <p:pic>
        <p:nvPicPr>
          <p:cNvPr id="5" name="图片 4">
            <a:extLst>
              <a:ext uri="{FF2B5EF4-FFF2-40B4-BE49-F238E27FC236}">
                <a16:creationId xmlns:a16="http://schemas.microsoft.com/office/drawing/2014/main" id="{C2522F59-C365-477D-8CF2-50B53EF1A752}"/>
              </a:ext>
            </a:extLst>
          </p:cNvPr>
          <p:cNvPicPr>
            <a:picLocks noChangeAspect="1"/>
          </p:cNvPicPr>
          <p:nvPr/>
        </p:nvPicPr>
        <p:blipFill>
          <a:blip r:embed="rId2"/>
          <a:stretch>
            <a:fillRect/>
          </a:stretch>
        </p:blipFill>
        <p:spPr>
          <a:xfrm>
            <a:off x="1132513" y="4437419"/>
            <a:ext cx="10101437" cy="2420581"/>
          </a:xfrm>
          <a:prstGeom prst="rect">
            <a:avLst/>
          </a:prstGeom>
        </p:spPr>
      </p:pic>
    </p:spTree>
    <p:extLst>
      <p:ext uri="{BB962C8B-B14F-4D97-AF65-F5344CB8AC3E}">
        <p14:creationId xmlns:p14="http://schemas.microsoft.com/office/powerpoint/2010/main" val="1059649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4027E-9C88-46C8-AB47-A486B444995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0FA65AB-0EE9-4015-BDDD-968DCF3786E8}"/>
              </a:ext>
            </a:extLst>
          </p:cNvPr>
          <p:cNvSpPr>
            <a:spLocks noGrp="1"/>
          </p:cNvSpPr>
          <p:nvPr>
            <p:ph idx="1"/>
          </p:nvPr>
        </p:nvSpPr>
        <p:spPr/>
        <p:txBody>
          <a:bodyPr/>
          <a:lstStyle/>
          <a:p>
            <a:r>
              <a:rPr lang="zh-CN" altLang="en-US" dirty="0"/>
              <a:t>如果修改位置个数</a:t>
            </a:r>
            <a:r>
              <a:rPr lang="en-US" altLang="zh-CN" dirty="0"/>
              <a:t>&lt;</a:t>
            </a:r>
            <a:r>
              <a:rPr lang="en-US" altLang="zh-CN" dirty="0" err="1"/>
              <a:t>logn</a:t>
            </a:r>
            <a:r>
              <a:rPr lang="zh-CN" altLang="en-US" dirty="0"/>
              <a:t>，我们重构出单调栈，把单调栈上的修改施加到这个数据结构的对应块对应位置上即可，复杂度是线性于修改位置个数的，这里有单调栈的均摊的保证</a:t>
            </a:r>
            <a:endParaRPr lang="en-US" altLang="zh-CN" dirty="0"/>
          </a:p>
          <a:p>
            <a:r>
              <a:rPr lang="zh-CN" altLang="en-US" dirty="0"/>
              <a:t>如果修改位置个数</a:t>
            </a:r>
            <a:r>
              <a:rPr lang="en-US" altLang="zh-CN" dirty="0"/>
              <a:t>&gt;</a:t>
            </a:r>
            <a:r>
              <a:rPr lang="en-US" altLang="zh-CN" dirty="0" err="1"/>
              <a:t>logn</a:t>
            </a:r>
            <a:r>
              <a:rPr lang="zh-CN" altLang="en-US" dirty="0"/>
              <a:t>，我们可能要重构后面的块，后面每重构一个块意味着我们多修改了</a:t>
            </a:r>
            <a:r>
              <a:rPr lang="en-US" altLang="zh-CN" dirty="0" err="1"/>
              <a:t>logn</a:t>
            </a:r>
            <a:r>
              <a:rPr lang="zh-CN" altLang="en-US" dirty="0"/>
              <a:t>个位置</a:t>
            </a:r>
            <a:endParaRPr lang="en-US" altLang="zh-CN" dirty="0"/>
          </a:p>
          <a:p>
            <a:r>
              <a:rPr lang="zh-CN" altLang="en-US" dirty="0"/>
              <a:t>重构块</a:t>
            </a:r>
            <a:r>
              <a:rPr lang="en-US" altLang="zh-CN" dirty="0"/>
              <a:t>x</a:t>
            </a:r>
            <a:r>
              <a:rPr lang="zh-CN" altLang="en-US" dirty="0"/>
              <a:t>只需要把</a:t>
            </a:r>
            <a:r>
              <a:rPr lang="en-US" altLang="zh-CN" dirty="0"/>
              <a:t>f(x)</a:t>
            </a:r>
            <a:r>
              <a:rPr lang="zh-CN" altLang="en-US" dirty="0"/>
              <a:t>集合中每个连通块的答案进行修改集合，由于是序列，</a:t>
            </a:r>
            <a:r>
              <a:rPr lang="en-US" altLang="zh-CN" dirty="0"/>
              <a:t>f(x)</a:t>
            </a:r>
            <a:r>
              <a:rPr lang="zh-CN" altLang="en-US" dirty="0"/>
              <a:t>有</a:t>
            </a:r>
            <a:r>
              <a:rPr lang="en-US" altLang="zh-CN" dirty="0"/>
              <a:t>O(1)</a:t>
            </a:r>
            <a:r>
              <a:rPr lang="zh-CN" altLang="en-US" dirty="0"/>
              <a:t>个元素，这里暴力修改即可</a:t>
            </a:r>
            <a:endParaRPr lang="en-US" altLang="zh-CN" dirty="0"/>
          </a:p>
          <a:p>
            <a:r>
              <a:rPr lang="zh-CN" altLang="en-US" dirty="0"/>
              <a:t>查询前缀</a:t>
            </a:r>
            <a:r>
              <a:rPr lang="en-US" altLang="zh-CN" dirty="0"/>
              <a:t>x</a:t>
            </a:r>
            <a:r>
              <a:rPr lang="zh-CN" altLang="en-US" dirty="0"/>
              <a:t>时，我们先在启发式合并结构中找出其所在的连通块，然后找出最小下标，然后就能找到其前面第一个在单调栈中的元素了</a:t>
            </a:r>
            <a:endParaRPr lang="en-US" altLang="zh-CN" dirty="0"/>
          </a:p>
        </p:txBody>
      </p:sp>
    </p:spTree>
    <p:extLst>
      <p:ext uri="{BB962C8B-B14F-4D97-AF65-F5344CB8AC3E}">
        <p14:creationId xmlns:p14="http://schemas.microsoft.com/office/powerpoint/2010/main" val="308820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E4DE9-7AA2-4928-A924-76A0C6FFD8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9AB474D-0658-49F4-8908-E9D0BDF0212C}"/>
              </a:ext>
            </a:extLst>
          </p:cNvPr>
          <p:cNvSpPr>
            <a:spLocks noGrp="1"/>
          </p:cNvSpPr>
          <p:nvPr>
            <p:ph idx="1"/>
          </p:nvPr>
        </p:nvSpPr>
        <p:spPr/>
        <p:txBody>
          <a:bodyPr/>
          <a:lstStyle/>
          <a:p>
            <a:r>
              <a:rPr lang="zh-CN" altLang="en-US" dirty="0"/>
              <a:t>然后考虑查询的区间是满的长度</a:t>
            </a:r>
            <a:r>
              <a:rPr lang="en-US" altLang="zh-CN" dirty="0"/>
              <a:t>C</a:t>
            </a:r>
            <a:r>
              <a:rPr lang="zh-CN" altLang="en-US" dirty="0"/>
              <a:t>的情况</a:t>
            </a:r>
            <a:endParaRPr lang="en-US" altLang="zh-CN" dirty="0"/>
          </a:p>
          <a:p>
            <a:r>
              <a:rPr lang="zh-CN" altLang="en-US" dirty="0"/>
              <a:t>考虑维护一个数组</a:t>
            </a:r>
            <a:r>
              <a:rPr lang="en-US" altLang="zh-CN" dirty="0"/>
              <a:t>b[</a:t>
            </a:r>
            <a:r>
              <a:rPr lang="en-US" altLang="zh-CN" dirty="0" err="1"/>
              <a:t>i</a:t>
            </a:r>
            <a:r>
              <a:rPr lang="en-US" altLang="zh-CN" dirty="0"/>
              <a:t>]</a:t>
            </a:r>
            <a:r>
              <a:rPr lang="zh-CN" altLang="en-US" dirty="0"/>
              <a:t>表示</a:t>
            </a:r>
            <a:r>
              <a:rPr lang="en-US" altLang="zh-CN" dirty="0"/>
              <a:t>[</a:t>
            </a:r>
            <a:r>
              <a:rPr lang="en-US" altLang="zh-CN" dirty="0" err="1"/>
              <a:t>i-C,i</a:t>
            </a:r>
            <a:r>
              <a:rPr lang="en-US" altLang="zh-CN" dirty="0"/>
              <a:t>]</a:t>
            </a:r>
            <a:r>
              <a:rPr lang="zh-CN" altLang="en-US" dirty="0"/>
              <a:t>的</a:t>
            </a:r>
            <a:r>
              <a:rPr lang="en-US" altLang="zh-CN" dirty="0"/>
              <a:t>max</a:t>
            </a:r>
          </a:p>
          <a:p>
            <a:r>
              <a:rPr lang="zh-CN" altLang="en-US" dirty="0"/>
              <a:t>每次修改前</a:t>
            </a:r>
            <a:r>
              <a:rPr lang="en-US" altLang="zh-CN" dirty="0"/>
              <a:t>x</a:t>
            </a:r>
            <a:r>
              <a:rPr lang="zh-CN" altLang="en-US" dirty="0"/>
              <a:t>个位置，即对</a:t>
            </a:r>
            <a:r>
              <a:rPr lang="en-US" altLang="zh-CN" dirty="0"/>
              <a:t>x</a:t>
            </a:r>
            <a:r>
              <a:rPr lang="zh-CN" altLang="en-US" dirty="0"/>
              <a:t>个</a:t>
            </a:r>
            <a:r>
              <a:rPr lang="en-US" altLang="zh-CN" dirty="0"/>
              <a:t>b[</a:t>
            </a:r>
            <a:r>
              <a:rPr lang="en-US" altLang="zh-CN" dirty="0" err="1"/>
              <a:t>i</a:t>
            </a:r>
            <a:r>
              <a:rPr lang="en-US" altLang="zh-CN" dirty="0"/>
              <a:t>]</a:t>
            </a:r>
            <a:r>
              <a:rPr lang="zh-CN" altLang="en-US" dirty="0"/>
              <a:t>进行修改</a:t>
            </a:r>
            <a:endParaRPr lang="en-US" altLang="zh-CN" dirty="0"/>
          </a:p>
          <a:p>
            <a:endParaRPr lang="en-US" altLang="zh-CN" dirty="0"/>
          </a:p>
        </p:txBody>
      </p:sp>
      <p:pic>
        <p:nvPicPr>
          <p:cNvPr id="5" name="图片 4">
            <a:extLst>
              <a:ext uri="{FF2B5EF4-FFF2-40B4-BE49-F238E27FC236}">
                <a16:creationId xmlns:a16="http://schemas.microsoft.com/office/drawing/2014/main" id="{F2AEA19F-A7A4-4194-B04B-E6C71F24260E}"/>
              </a:ext>
            </a:extLst>
          </p:cNvPr>
          <p:cNvPicPr>
            <a:picLocks noChangeAspect="1"/>
          </p:cNvPicPr>
          <p:nvPr/>
        </p:nvPicPr>
        <p:blipFill>
          <a:blip r:embed="rId2"/>
          <a:stretch>
            <a:fillRect/>
          </a:stretch>
        </p:blipFill>
        <p:spPr>
          <a:xfrm>
            <a:off x="1057013" y="3355257"/>
            <a:ext cx="8365790" cy="3388399"/>
          </a:xfrm>
          <a:prstGeom prst="rect">
            <a:avLst/>
          </a:prstGeom>
        </p:spPr>
      </p:pic>
    </p:spTree>
    <p:extLst>
      <p:ext uri="{BB962C8B-B14F-4D97-AF65-F5344CB8AC3E}">
        <p14:creationId xmlns:p14="http://schemas.microsoft.com/office/powerpoint/2010/main" val="92463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04BD2-B8AB-418E-BA9E-C6E518FE58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FCEF1E-0D20-4BC0-9A3C-6303A21ECD99}"/>
              </a:ext>
            </a:extLst>
          </p:cNvPr>
          <p:cNvSpPr>
            <a:spLocks noGrp="1"/>
          </p:cNvSpPr>
          <p:nvPr>
            <p:ph idx="1"/>
          </p:nvPr>
        </p:nvSpPr>
        <p:spPr/>
        <p:txBody>
          <a:bodyPr/>
          <a:lstStyle/>
          <a:p>
            <a:r>
              <a:rPr lang="zh-CN" altLang="en-US" dirty="0"/>
              <a:t>这个直接维护的话修改量一次是</a:t>
            </a:r>
            <a:r>
              <a:rPr lang="en-US" altLang="zh-CN" dirty="0"/>
              <a:t>x^2</a:t>
            </a:r>
            <a:r>
              <a:rPr lang="zh-CN" altLang="en-US" dirty="0"/>
              <a:t>的</a:t>
            </a:r>
            <a:endParaRPr lang="en-US" altLang="zh-CN" dirty="0"/>
          </a:p>
          <a:p>
            <a:r>
              <a:rPr lang="zh-CN" altLang="en-US" dirty="0"/>
              <a:t>但我们可以对修改的这几个位置倒着从后往前跑，维护当前修改的</a:t>
            </a:r>
            <a:r>
              <a:rPr lang="en-US" altLang="zh-CN" dirty="0"/>
              <a:t>max</a:t>
            </a:r>
            <a:r>
              <a:rPr lang="zh-CN" altLang="en-US" dirty="0"/>
              <a:t>，然后去更新</a:t>
            </a:r>
            <a:endParaRPr lang="en-US" altLang="zh-CN" dirty="0"/>
          </a:p>
          <a:p>
            <a:r>
              <a:rPr lang="zh-CN" altLang="en-US" dirty="0"/>
              <a:t>更新直接取</a:t>
            </a:r>
            <a:r>
              <a:rPr lang="en-US" altLang="zh-CN" dirty="0"/>
              <a:t>max</a:t>
            </a:r>
            <a:r>
              <a:rPr lang="zh-CN" altLang="en-US" dirty="0"/>
              <a:t>即可</a:t>
            </a:r>
            <a:endParaRPr lang="en-US" altLang="zh-CN" dirty="0"/>
          </a:p>
          <a:p>
            <a:r>
              <a:rPr lang="zh-CN" altLang="en-US" dirty="0"/>
              <a:t>单点插入平凡</a:t>
            </a:r>
            <a:endParaRPr lang="en-US" altLang="zh-CN" dirty="0"/>
          </a:p>
          <a:p>
            <a:r>
              <a:rPr lang="zh-CN" altLang="en-US" dirty="0"/>
              <a:t>故这部分总时间复杂度</a:t>
            </a:r>
            <a:r>
              <a:rPr lang="en-US" altLang="zh-CN" dirty="0"/>
              <a:t>O(n)</a:t>
            </a:r>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347264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562BE-06C6-4BD4-8E95-353D97EBC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540657A-E81C-49C0-AA20-8FE30D5A737F}"/>
              </a:ext>
            </a:extLst>
          </p:cNvPr>
          <p:cNvSpPr>
            <a:spLocks noGrp="1"/>
          </p:cNvSpPr>
          <p:nvPr>
            <p:ph idx="1"/>
          </p:nvPr>
        </p:nvSpPr>
        <p:spPr/>
        <p:txBody>
          <a:bodyPr/>
          <a:lstStyle/>
          <a:p>
            <a:r>
              <a:rPr lang="en-US" altLang="zh-CN" dirty="0"/>
              <a:t>ccz</a:t>
            </a:r>
            <a:r>
              <a:rPr lang="zh-CN" altLang="en-US" dirty="0"/>
              <a:t>的做法好像改成</a:t>
            </a:r>
            <a:r>
              <a:rPr lang="en-US" altLang="zh-CN" dirty="0"/>
              <a:t>log(r-l+1)</a:t>
            </a:r>
            <a:r>
              <a:rPr lang="zh-CN" altLang="en-US" dirty="0"/>
              <a:t>大小分块就不用做</a:t>
            </a:r>
            <a:r>
              <a:rPr lang="en-US" altLang="zh-CN" dirty="0"/>
              <a:t>+1-1</a:t>
            </a:r>
            <a:r>
              <a:rPr lang="zh-CN" altLang="en-US" dirty="0"/>
              <a:t>的问题了</a:t>
            </a:r>
            <a:endParaRPr lang="en-US" altLang="zh-CN" dirty="0"/>
          </a:p>
          <a:p>
            <a:r>
              <a:rPr lang="zh-CN" altLang="en-US" dirty="0"/>
              <a:t>不过要依赖于题目性质，因为不能查询过短的前缀</a:t>
            </a:r>
            <a:endParaRPr lang="en-US" altLang="zh-CN" dirty="0"/>
          </a:p>
          <a:p>
            <a:r>
              <a:rPr lang="zh-CN" altLang="en-US" dirty="0"/>
              <a:t>我太菜了</a:t>
            </a:r>
            <a:endParaRPr lang="en-US" altLang="zh-CN" dirty="0"/>
          </a:p>
          <a:p>
            <a:r>
              <a:rPr lang="zh-CN" altLang="en-US" dirty="0"/>
              <a:t>可能差十个段位吧</a:t>
            </a:r>
          </a:p>
        </p:txBody>
      </p:sp>
    </p:spTree>
    <p:extLst>
      <p:ext uri="{BB962C8B-B14F-4D97-AF65-F5344CB8AC3E}">
        <p14:creationId xmlns:p14="http://schemas.microsoft.com/office/powerpoint/2010/main" val="2196638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003E-AF75-42F2-96AE-CAE30D81D85A}"/>
              </a:ext>
            </a:extLst>
          </p:cNvPr>
          <p:cNvSpPr>
            <a:spLocks noGrp="1"/>
          </p:cNvSpPr>
          <p:nvPr>
            <p:ph type="title"/>
          </p:nvPr>
        </p:nvSpPr>
        <p:spPr/>
        <p:txBody>
          <a:bodyPr/>
          <a:lstStyle/>
          <a:p>
            <a:r>
              <a:rPr lang="en-US" altLang="zh-CN" dirty="0"/>
              <a:t>CF997E Good Subsegments 3000</a:t>
            </a:r>
            <a:endParaRPr lang="zh-CN" altLang="en-US" dirty="0"/>
          </a:p>
        </p:txBody>
      </p:sp>
      <p:sp>
        <p:nvSpPr>
          <p:cNvPr id="3" name="内容占位符 2">
            <a:extLst>
              <a:ext uri="{FF2B5EF4-FFF2-40B4-BE49-F238E27FC236}">
                <a16:creationId xmlns:a16="http://schemas.microsoft.com/office/drawing/2014/main" id="{B30C0BBD-C5F0-4D56-B1B7-708B4C6A9904}"/>
              </a:ext>
            </a:extLst>
          </p:cNvPr>
          <p:cNvSpPr>
            <a:spLocks noGrp="1"/>
          </p:cNvSpPr>
          <p:nvPr>
            <p:ph idx="1"/>
          </p:nvPr>
        </p:nvSpPr>
        <p:spPr/>
        <p:txBody>
          <a:bodyPr/>
          <a:lstStyle/>
          <a:p>
            <a:r>
              <a:rPr lang="zh-CN" altLang="en-US" dirty="0"/>
              <a:t>给一个排列，查询区间中有多少子区间值域连续</a:t>
            </a:r>
            <a:endParaRPr lang="en-US" altLang="zh-CN" dirty="0"/>
          </a:p>
          <a:p>
            <a:r>
              <a:rPr lang="zh-CN" altLang="en-US" dirty="0"/>
              <a:t>注意读题</a:t>
            </a:r>
          </a:p>
          <a:p>
            <a:endParaRPr lang="zh-CN" altLang="en-US" dirty="0"/>
          </a:p>
        </p:txBody>
      </p:sp>
    </p:spTree>
    <p:extLst>
      <p:ext uri="{BB962C8B-B14F-4D97-AF65-F5344CB8AC3E}">
        <p14:creationId xmlns:p14="http://schemas.microsoft.com/office/powerpoint/2010/main" val="255400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BE5B-A660-450E-B780-E0492AA3280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E5713C8-351B-48D9-A7B2-2AACF4EA37F5}"/>
              </a:ext>
            </a:extLst>
          </p:cNvPr>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进行矩形加，即</a:t>
            </a:r>
            <a:r>
              <a:rPr lang="en-US" altLang="zh-CN" dirty="0"/>
              <a:t>[x,1..n]-=x</a:t>
            </a:r>
            <a:r>
              <a:rPr lang="zh-CN" altLang="en-US" dirty="0"/>
              <a:t>，</a:t>
            </a:r>
            <a:r>
              <a:rPr lang="en-US" altLang="zh-CN" dirty="0"/>
              <a:t>[1..n,y]+=y</a:t>
            </a:r>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p>
        </p:txBody>
      </p:sp>
      <p:pic>
        <p:nvPicPr>
          <p:cNvPr id="5" name="图片 4">
            <a:extLst>
              <a:ext uri="{FF2B5EF4-FFF2-40B4-BE49-F238E27FC236}">
                <a16:creationId xmlns:a16="http://schemas.microsoft.com/office/drawing/2014/main" id="{45C1B02C-A00E-4F64-B677-299284F935A3}"/>
              </a:ext>
            </a:extLst>
          </p:cNvPr>
          <p:cNvPicPr>
            <a:picLocks noChangeAspect="1"/>
          </p:cNvPicPr>
          <p:nvPr/>
        </p:nvPicPr>
        <p:blipFill>
          <a:blip r:embed="rId2"/>
          <a:stretch>
            <a:fillRect/>
          </a:stretch>
        </p:blipFill>
        <p:spPr>
          <a:xfrm>
            <a:off x="1117964" y="4816475"/>
            <a:ext cx="3362325" cy="1495425"/>
          </a:xfrm>
          <a:prstGeom prst="rect">
            <a:avLst/>
          </a:prstGeom>
        </p:spPr>
      </p:pic>
    </p:spTree>
    <p:extLst>
      <p:ext uri="{BB962C8B-B14F-4D97-AF65-F5344CB8AC3E}">
        <p14:creationId xmlns:p14="http://schemas.microsoft.com/office/powerpoint/2010/main" val="115143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4BE5B-A660-450E-B780-E0492AA3280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E5713C8-351B-48D9-A7B2-2AACF4EA37F5}"/>
              </a:ext>
            </a:extLst>
          </p:cNvPr>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p>
        </p:txBody>
      </p:sp>
      <p:pic>
        <p:nvPicPr>
          <p:cNvPr id="5" name="图片 4">
            <a:extLst>
              <a:ext uri="{FF2B5EF4-FFF2-40B4-BE49-F238E27FC236}">
                <a16:creationId xmlns:a16="http://schemas.microsoft.com/office/drawing/2014/main" id="{45C1B02C-A00E-4F64-B677-299284F935A3}"/>
              </a:ext>
            </a:extLst>
          </p:cNvPr>
          <p:cNvPicPr>
            <a:picLocks noChangeAspect="1"/>
          </p:cNvPicPr>
          <p:nvPr/>
        </p:nvPicPr>
        <p:blipFill>
          <a:blip r:embed="rId2"/>
          <a:stretch>
            <a:fillRect/>
          </a:stretch>
        </p:blipFill>
        <p:spPr>
          <a:xfrm>
            <a:off x="1117964" y="4816475"/>
            <a:ext cx="3362325" cy="1495425"/>
          </a:xfrm>
          <a:prstGeom prst="rect">
            <a:avLst/>
          </a:prstGeom>
        </p:spPr>
      </p:pic>
    </p:spTree>
    <p:extLst>
      <p:ext uri="{BB962C8B-B14F-4D97-AF65-F5344CB8AC3E}">
        <p14:creationId xmlns:p14="http://schemas.microsoft.com/office/powerpoint/2010/main" val="2211014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3BCE0-FB17-42CA-8866-B6B31659D2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BC8FA-97E7-4971-8D1D-8D465B693A32}"/>
              </a:ext>
            </a:extLst>
          </p:cNvPr>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p>
          <a:p>
            <a:r>
              <a:rPr lang="zh-CN" altLang="en-US" dirty="0"/>
              <a:t>先将矩形差分，为</a:t>
            </a:r>
            <a:r>
              <a:rPr lang="en-US" altLang="zh-CN" dirty="0"/>
              <a:t>3-side</a:t>
            </a:r>
            <a:r>
              <a:rPr lang="zh-CN" altLang="en-US" dirty="0"/>
              <a:t>矩形，即一维是</a:t>
            </a:r>
            <a:r>
              <a:rPr lang="en-US" altLang="zh-CN" dirty="0"/>
              <a:t>[</a:t>
            </a:r>
            <a:r>
              <a:rPr lang="en-US" altLang="zh-CN" dirty="0" err="1"/>
              <a:t>l,r</a:t>
            </a:r>
            <a:r>
              <a:rPr lang="en-US" altLang="zh-CN" dirty="0"/>
              <a:t>]</a:t>
            </a:r>
            <a:r>
              <a:rPr lang="zh-CN" altLang="en-US" dirty="0"/>
              <a:t>一维是</a:t>
            </a:r>
            <a:r>
              <a:rPr lang="en-US" altLang="zh-CN" dirty="0"/>
              <a:t>[1,x]</a:t>
            </a:r>
          </a:p>
          <a:p>
            <a:r>
              <a:rPr lang="zh-CN" altLang="en-US" dirty="0"/>
              <a:t>然后使用扫描线</a:t>
            </a:r>
            <a:r>
              <a:rPr lang="en-US" altLang="zh-CN" dirty="0"/>
              <a:t>+</a:t>
            </a:r>
            <a:r>
              <a:rPr lang="zh-CN" altLang="en-US" dirty="0"/>
              <a:t>线段树沿着</a:t>
            </a:r>
            <a:r>
              <a:rPr lang="en-US" altLang="zh-CN" dirty="0"/>
              <a:t>[1,x]</a:t>
            </a:r>
            <a:r>
              <a:rPr lang="zh-CN" altLang="en-US" dirty="0"/>
              <a:t>的维扫这个平面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3-side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spTree>
    <p:extLst>
      <p:ext uri="{BB962C8B-B14F-4D97-AF65-F5344CB8AC3E}">
        <p14:creationId xmlns:p14="http://schemas.microsoft.com/office/powerpoint/2010/main" val="2214330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F1DE7-C65E-432C-8C1B-A9ED81A08C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07743E-D583-486F-86A0-4D301D62D6BC}"/>
              </a:ext>
            </a:extLst>
          </p:cNvPr>
          <p:cNvSpPr>
            <a:spLocks noGrp="1"/>
          </p:cNvSpPr>
          <p:nvPr>
            <p:ph idx="1"/>
          </p:nvPr>
        </p:nvSpPr>
        <p:spPr/>
        <p:txBody>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643687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8FA52-F237-4A42-80C8-913CDE562424}"/>
              </a:ext>
            </a:extLst>
          </p:cNvPr>
          <p:cNvSpPr>
            <a:spLocks noGrp="1"/>
          </p:cNvSpPr>
          <p:nvPr>
            <p:ph type="title"/>
          </p:nvPr>
        </p:nvSpPr>
        <p:spPr/>
        <p:txBody>
          <a:bodyPr/>
          <a:lstStyle/>
          <a:p>
            <a:r>
              <a:rPr lang="en-US" altLang="zh-CN" dirty="0"/>
              <a:t>CF319E Ping-Pong 3000</a:t>
            </a:r>
            <a:endParaRPr lang="zh-CN" altLang="en-US" dirty="0"/>
          </a:p>
        </p:txBody>
      </p:sp>
      <p:pic>
        <p:nvPicPr>
          <p:cNvPr id="5" name="内容占位符 4">
            <a:extLst>
              <a:ext uri="{FF2B5EF4-FFF2-40B4-BE49-F238E27FC236}">
                <a16:creationId xmlns:a16="http://schemas.microsoft.com/office/drawing/2014/main" id="{CEF0F5C0-7240-4D96-B0BB-87D19C7F1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8111677" cy="2017246"/>
          </a:xfrm>
        </p:spPr>
      </p:pic>
    </p:spTree>
    <p:extLst>
      <p:ext uri="{BB962C8B-B14F-4D97-AF65-F5344CB8AC3E}">
        <p14:creationId xmlns:p14="http://schemas.microsoft.com/office/powerpoint/2010/main" val="469175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2171B-ACF2-4D36-97DB-48EB2B465AA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A237A2-858B-4353-B9D9-54FCE8E5CF08}"/>
              </a:ext>
            </a:extLst>
          </p:cNvPr>
          <p:cNvSpPr>
            <a:spLocks noGrp="1"/>
          </p:cNvSpPr>
          <p:nvPr>
            <p:ph idx="1"/>
          </p:nvPr>
        </p:nvSpPr>
        <p:spPr/>
        <p:txBody>
          <a:bodyPr/>
          <a:lstStyle/>
          <a:p>
            <a:r>
              <a:rPr lang="zh-CN" altLang="en-US" dirty="0"/>
              <a:t>如果两个区间</a:t>
            </a:r>
            <a:r>
              <a:rPr lang="en-US" altLang="zh-CN" dirty="0"/>
              <a:t>(</a:t>
            </a:r>
            <a:r>
              <a:rPr lang="en-US" altLang="zh-CN" dirty="0" err="1"/>
              <a:t>a,b</a:t>
            </a:r>
            <a:r>
              <a:rPr lang="en-US" altLang="zh-CN" dirty="0"/>
              <a:t>)</a:t>
            </a:r>
            <a:r>
              <a:rPr lang="zh-CN" altLang="en-US" dirty="0"/>
              <a:t>和</a:t>
            </a:r>
            <a:r>
              <a:rPr lang="en-US" altLang="zh-CN" dirty="0"/>
              <a:t>(</a:t>
            </a:r>
            <a:r>
              <a:rPr lang="en-US" altLang="zh-CN" dirty="0" err="1"/>
              <a:t>c,d</a:t>
            </a:r>
            <a:r>
              <a:rPr lang="en-US" altLang="zh-CN" dirty="0"/>
              <a:t>)</a:t>
            </a:r>
            <a:r>
              <a:rPr lang="zh-CN" altLang="en-US" dirty="0"/>
              <a:t>不是互相包含，则</a:t>
            </a:r>
            <a:r>
              <a:rPr lang="en-US" altLang="zh-CN" dirty="0"/>
              <a:t>(</a:t>
            </a:r>
            <a:r>
              <a:rPr lang="en-US" altLang="zh-CN" dirty="0" err="1"/>
              <a:t>a,b</a:t>
            </a:r>
            <a:r>
              <a:rPr lang="en-US" altLang="zh-CN" dirty="0"/>
              <a:t>)</a:t>
            </a:r>
            <a:r>
              <a:rPr lang="zh-CN" altLang="en-US" dirty="0"/>
              <a:t>可达</a:t>
            </a:r>
            <a:r>
              <a:rPr lang="en-US" altLang="zh-CN" dirty="0"/>
              <a:t>(</a:t>
            </a:r>
            <a:r>
              <a:rPr lang="en-US" altLang="zh-CN" dirty="0" err="1"/>
              <a:t>c,d</a:t>
            </a:r>
            <a:r>
              <a:rPr lang="en-US" altLang="zh-CN" dirty="0"/>
              <a:t>)</a:t>
            </a:r>
            <a:r>
              <a:rPr lang="zh-CN" altLang="en-US" dirty="0"/>
              <a:t>蕴含了</a:t>
            </a:r>
            <a:r>
              <a:rPr lang="en-US" altLang="zh-CN" dirty="0"/>
              <a:t>(</a:t>
            </a:r>
            <a:r>
              <a:rPr lang="en-US" altLang="zh-CN" dirty="0" err="1"/>
              <a:t>c,d</a:t>
            </a:r>
            <a:r>
              <a:rPr lang="en-US" altLang="zh-CN" dirty="0"/>
              <a:t>)</a:t>
            </a:r>
            <a:r>
              <a:rPr lang="zh-CN" altLang="en-US" dirty="0"/>
              <a:t>可达</a:t>
            </a:r>
            <a:r>
              <a:rPr lang="en-US" altLang="zh-CN" dirty="0"/>
              <a:t>(</a:t>
            </a:r>
            <a:r>
              <a:rPr lang="en-US" altLang="zh-CN" dirty="0" err="1"/>
              <a:t>a,b</a:t>
            </a:r>
            <a:r>
              <a:rPr lang="en-US" altLang="zh-CN" dirty="0"/>
              <a:t>)</a:t>
            </a:r>
            <a:r>
              <a:rPr lang="zh-CN" altLang="en-US" dirty="0"/>
              <a:t>，可达有对称性</a:t>
            </a:r>
            <a:endParaRPr lang="en-US" altLang="zh-CN" dirty="0"/>
          </a:p>
          <a:p>
            <a:r>
              <a:rPr lang="zh-CN" altLang="en-US" dirty="0"/>
              <a:t>如果区间</a:t>
            </a:r>
            <a:r>
              <a:rPr lang="en-US" altLang="zh-CN" dirty="0"/>
              <a:t>(a1,b1)</a:t>
            </a:r>
            <a:r>
              <a:rPr lang="zh-CN" altLang="en-US" dirty="0"/>
              <a:t>包含了</a:t>
            </a:r>
            <a:r>
              <a:rPr lang="en-US" altLang="zh-CN" dirty="0"/>
              <a:t>(a2,b2)</a:t>
            </a:r>
            <a:r>
              <a:rPr lang="zh-CN" altLang="en-US" dirty="0"/>
              <a:t>，</a:t>
            </a:r>
            <a:r>
              <a:rPr lang="en-US" altLang="zh-CN" dirty="0"/>
              <a:t>(a2,b2)</a:t>
            </a:r>
            <a:r>
              <a:rPr lang="zh-CN" altLang="en-US" dirty="0"/>
              <a:t>包含了</a:t>
            </a:r>
            <a:r>
              <a:rPr lang="en-US" altLang="zh-CN" dirty="0"/>
              <a:t>(a3,b3)</a:t>
            </a:r>
            <a:r>
              <a:rPr lang="zh-CN" altLang="en-US" dirty="0"/>
              <a:t>，则</a:t>
            </a:r>
            <a:r>
              <a:rPr lang="en-US" altLang="zh-CN" dirty="0"/>
              <a:t>(a1,b1)</a:t>
            </a:r>
            <a:r>
              <a:rPr lang="zh-CN" altLang="en-US" dirty="0"/>
              <a:t>包含了</a:t>
            </a:r>
            <a:r>
              <a:rPr lang="en-US" altLang="zh-CN" dirty="0"/>
              <a:t>(a3,b3)</a:t>
            </a:r>
            <a:r>
              <a:rPr lang="zh-CN" altLang="en-US" dirty="0"/>
              <a:t>，包含有传递性</a:t>
            </a:r>
          </a:p>
        </p:txBody>
      </p:sp>
      <p:pic>
        <p:nvPicPr>
          <p:cNvPr id="5" name="图片 4">
            <a:extLst>
              <a:ext uri="{FF2B5EF4-FFF2-40B4-BE49-F238E27FC236}">
                <a16:creationId xmlns:a16="http://schemas.microsoft.com/office/drawing/2014/main" id="{5C68A505-10E8-42EE-851A-5B569EDDFDDD}"/>
              </a:ext>
            </a:extLst>
          </p:cNvPr>
          <p:cNvPicPr>
            <a:picLocks noChangeAspect="1"/>
          </p:cNvPicPr>
          <p:nvPr/>
        </p:nvPicPr>
        <p:blipFill>
          <a:blip r:embed="rId2"/>
          <a:stretch>
            <a:fillRect/>
          </a:stretch>
        </p:blipFill>
        <p:spPr>
          <a:xfrm>
            <a:off x="1046876" y="3740398"/>
            <a:ext cx="4343400" cy="1647825"/>
          </a:xfrm>
          <a:prstGeom prst="rect">
            <a:avLst/>
          </a:prstGeom>
        </p:spPr>
      </p:pic>
      <p:pic>
        <p:nvPicPr>
          <p:cNvPr id="7" name="图片 6">
            <a:extLst>
              <a:ext uri="{FF2B5EF4-FFF2-40B4-BE49-F238E27FC236}">
                <a16:creationId xmlns:a16="http://schemas.microsoft.com/office/drawing/2014/main" id="{059B549E-B20B-4E3D-9370-63DC169A39D6}"/>
              </a:ext>
            </a:extLst>
          </p:cNvPr>
          <p:cNvPicPr>
            <a:picLocks noChangeAspect="1"/>
          </p:cNvPicPr>
          <p:nvPr/>
        </p:nvPicPr>
        <p:blipFill>
          <a:blip r:embed="rId3"/>
          <a:stretch>
            <a:fillRect/>
          </a:stretch>
        </p:blipFill>
        <p:spPr>
          <a:xfrm>
            <a:off x="6096000" y="3616573"/>
            <a:ext cx="4124325" cy="1771650"/>
          </a:xfrm>
          <a:prstGeom prst="rect">
            <a:avLst/>
          </a:prstGeom>
        </p:spPr>
      </p:pic>
    </p:spTree>
    <p:extLst>
      <p:ext uri="{BB962C8B-B14F-4D97-AF65-F5344CB8AC3E}">
        <p14:creationId xmlns:p14="http://schemas.microsoft.com/office/powerpoint/2010/main" val="73791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60688-6108-469D-9706-5D955A23D89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5E72F47-9F6B-41B3-94FB-E77A73CA1E90}"/>
              </a:ext>
            </a:extLst>
          </p:cNvPr>
          <p:cNvSpPr>
            <a:spLocks noGrp="1"/>
          </p:cNvSpPr>
          <p:nvPr>
            <p:ph idx="1"/>
          </p:nvPr>
        </p:nvSpPr>
        <p:spPr/>
        <p:txBody>
          <a:bodyPr/>
          <a:lstStyle/>
          <a:p>
            <a:r>
              <a:rPr lang="zh-CN" altLang="en-US" dirty="0"/>
              <a:t>每次加入区间</a:t>
            </a:r>
            <a:r>
              <a:rPr lang="en-US" altLang="zh-CN" dirty="0"/>
              <a:t>(</a:t>
            </a:r>
            <a:r>
              <a:rPr lang="en-US" altLang="zh-CN" dirty="0" err="1"/>
              <a:t>a,b</a:t>
            </a:r>
            <a:r>
              <a:rPr lang="en-US" altLang="zh-CN" dirty="0"/>
              <a:t>)</a:t>
            </a:r>
            <a:r>
              <a:rPr lang="zh-CN" altLang="en-US" dirty="0"/>
              <a:t>的时候，直接将有至少一个端点在</a:t>
            </a:r>
            <a:r>
              <a:rPr lang="en-US" altLang="zh-CN" dirty="0"/>
              <a:t>(</a:t>
            </a:r>
            <a:r>
              <a:rPr lang="en-US" altLang="zh-CN" dirty="0" err="1"/>
              <a:t>a,b</a:t>
            </a:r>
            <a:r>
              <a:rPr lang="en-US" altLang="zh-CN" dirty="0"/>
              <a:t>)</a:t>
            </a:r>
            <a:r>
              <a:rPr lang="zh-CN" altLang="en-US" dirty="0"/>
              <a:t>中的区间用数据结构找出，并且将其与</a:t>
            </a:r>
            <a:r>
              <a:rPr lang="en-US" altLang="zh-CN" dirty="0"/>
              <a:t>(</a:t>
            </a:r>
            <a:r>
              <a:rPr lang="en-US" altLang="zh-CN" dirty="0" err="1"/>
              <a:t>a,b</a:t>
            </a:r>
            <a:r>
              <a:rPr lang="en-US" altLang="zh-CN" dirty="0"/>
              <a:t>)</a:t>
            </a:r>
            <a:r>
              <a:rPr lang="zh-CN" altLang="en-US" dirty="0"/>
              <a:t>合并</a:t>
            </a:r>
            <a:endParaRPr lang="en-US" altLang="zh-CN" dirty="0"/>
          </a:p>
          <a:p>
            <a:r>
              <a:rPr lang="zh-CN" altLang="en-US" dirty="0"/>
              <a:t>合并后</a:t>
            </a:r>
            <a:r>
              <a:rPr lang="en-US" altLang="zh-CN" dirty="0"/>
              <a:t>(</a:t>
            </a:r>
            <a:r>
              <a:rPr lang="en-US" altLang="zh-CN" dirty="0" err="1"/>
              <a:t>a,b</a:t>
            </a:r>
            <a:r>
              <a:rPr lang="en-US" altLang="zh-CN" dirty="0"/>
              <a:t>)</a:t>
            </a:r>
            <a:r>
              <a:rPr lang="zh-CN" altLang="en-US" dirty="0"/>
              <a:t>可能会扩大，扩大后继续合并，直到不能合并</a:t>
            </a:r>
            <a:endParaRPr lang="en-US" altLang="zh-CN" dirty="0"/>
          </a:p>
          <a:p>
            <a:r>
              <a:rPr lang="zh-CN" altLang="en-US" dirty="0"/>
              <a:t>每次合并一个区间则减少一个区间，均摊复杂度正确</a:t>
            </a:r>
            <a:endParaRPr lang="en-US" altLang="zh-CN" dirty="0"/>
          </a:p>
          <a:p>
            <a:r>
              <a:rPr lang="zh-CN" altLang="en-US" dirty="0"/>
              <a:t>合并的时候用并查集维护，查询直接在并查集上查询两个区间是否在同一个连通块即可</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424659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3925-2AD5-4A11-A645-20D3C54F5344}"/>
              </a:ext>
            </a:extLst>
          </p:cNvPr>
          <p:cNvSpPr>
            <a:spLocks noGrp="1"/>
          </p:cNvSpPr>
          <p:nvPr>
            <p:ph type="title"/>
          </p:nvPr>
        </p:nvSpPr>
        <p:spPr/>
        <p:txBody>
          <a:bodyPr/>
          <a:lstStyle/>
          <a:p>
            <a:r>
              <a:rPr lang="en-US" altLang="zh-CN" dirty="0"/>
              <a:t>CF696E ...Wait for it... 3000</a:t>
            </a:r>
            <a:endParaRPr lang="zh-CN" altLang="en-US" dirty="0"/>
          </a:p>
        </p:txBody>
      </p:sp>
      <p:pic>
        <p:nvPicPr>
          <p:cNvPr id="5" name="内容占位符 4">
            <a:extLst>
              <a:ext uri="{FF2B5EF4-FFF2-40B4-BE49-F238E27FC236}">
                <a16:creationId xmlns:a16="http://schemas.microsoft.com/office/drawing/2014/main" id="{1B89EDC7-51BB-4C88-A830-C8450FBE9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6814"/>
            <a:ext cx="10551607" cy="1041277"/>
          </a:xfrm>
        </p:spPr>
      </p:pic>
    </p:spTree>
    <p:extLst>
      <p:ext uri="{BB962C8B-B14F-4D97-AF65-F5344CB8AC3E}">
        <p14:creationId xmlns:p14="http://schemas.microsoft.com/office/powerpoint/2010/main" val="694450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7A270-8360-4646-8E17-5805C8E61F3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798FC-862E-4FF8-A940-7F4754473D84}"/>
              </a:ext>
            </a:extLst>
          </p:cNvPr>
          <p:cNvSpPr>
            <a:spLocks noGrp="1"/>
          </p:cNvSpPr>
          <p:nvPr>
            <p:ph idx="1"/>
          </p:nvPr>
        </p:nvSpPr>
        <p:spPr/>
        <p:txBody>
          <a:bodyPr/>
          <a:lstStyle/>
          <a:p>
            <a:r>
              <a:rPr lang="zh-CN" altLang="en-US" dirty="0"/>
              <a:t>直接静态</a:t>
            </a:r>
            <a:r>
              <a:rPr lang="en-US" altLang="zh-CN" dirty="0"/>
              <a:t>Top tree</a:t>
            </a:r>
          </a:p>
          <a:p>
            <a:r>
              <a:rPr lang="en-US" altLang="zh-CN" dirty="0"/>
              <a:t>Top tree</a:t>
            </a:r>
            <a:r>
              <a:rPr lang="zh-CN" altLang="en-US" dirty="0"/>
              <a:t>维护每个簇中连接两个</a:t>
            </a:r>
            <a:r>
              <a:rPr lang="en-US" altLang="zh-CN" dirty="0"/>
              <a:t>end point</a:t>
            </a:r>
            <a:r>
              <a:rPr lang="zh-CN" altLang="en-US" dirty="0"/>
              <a:t>的路径的</a:t>
            </a:r>
            <a:r>
              <a:rPr lang="en-US" altLang="zh-CN" dirty="0"/>
              <a:t>max</a:t>
            </a:r>
          </a:p>
          <a:p>
            <a:r>
              <a:rPr lang="zh-CN" altLang="en-US" dirty="0"/>
              <a:t>每次</a:t>
            </a:r>
            <a:r>
              <a:rPr lang="en-US" altLang="zh-CN" dirty="0"/>
              <a:t>1</a:t>
            </a:r>
            <a:r>
              <a:rPr lang="zh-CN" altLang="en-US" dirty="0"/>
              <a:t>操作的时候就是从</a:t>
            </a:r>
            <a:r>
              <a:rPr lang="en-US" altLang="zh-CN" dirty="0"/>
              <a:t>O(</a:t>
            </a:r>
            <a:r>
              <a:rPr lang="en-US" altLang="zh-CN" dirty="0" err="1"/>
              <a:t>logn</a:t>
            </a:r>
            <a:r>
              <a:rPr lang="en-US" altLang="zh-CN" dirty="0"/>
              <a:t>)</a:t>
            </a:r>
            <a:r>
              <a:rPr lang="zh-CN" altLang="en-US" dirty="0"/>
              <a:t>个</a:t>
            </a:r>
            <a:r>
              <a:rPr lang="en-US" altLang="zh-CN" dirty="0"/>
              <a:t>Top tree</a:t>
            </a:r>
            <a:r>
              <a:rPr lang="zh-CN" altLang="en-US" dirty="0"/>
              <a:t>节点的路径中取一个</a:t>
            </a:r>
            <a:r>
              <a:rPr lang="en-US" altLang="zh-CN" dirty="0"/>
              <a:t>max</a:t>
            </a:r>
            <a:r>
              <a:rPr lang="zh-CN" altLang="en-US" dirty="0"/>
              <a:t>最大的，递归下去删掉，重复多次</a:t>
            </a:r>
            <a:endParaRPr lang="en-US" altLang="zh-CN" dirty="0"/>
          </a:p>
          <a:p>
            <a:r>
              <a:rPr lang="zh-CN" altLang="en-US" dirty="0"/>
              <a:t>叶子上要维护一个堆，因为可能有多个物品</a:t>
            </a:r>
            <a:endParaRPr lang="en-US" altLang="zh-CN" dirty="0"/>
          </a:p>
          <a:p>
            <a:endParaRPr lang="en-US" altLang="zh-CN" dirty="0"/>
          </a:p>
          <a:p>
            <a:r>
              <a:rPr lang="zh-CN" altLang="en-US" dirty="0"/>
              <a:t>总时间复杂度均摊</a:t>
            </a:r>
            <a:r>
              <a:rPr lang="en-US" altLang="zh-CN" dirty="0"/>
              <a:t>O((</a:t>
            </a:r>
            <a:r>
              <a:rPr lang="en-US" altLang="zh-CN" dirty="0" err="1"/>
              <a:t>n+m</a:t>
            </a:r>
            <a:r>
              <a:rPr lang="en-US" altLang="zh-CN" dirty="0"/>
              <a:t>)</a:t>
            </a:r>
            <a:r>
              <a:rPr lang="en-US" altLang="zh-CN" dirty="0" err="1"/>
              <a:t>logn</a:t>
            </a:r>
            <a:r>
              <a:rPr lang="en-US" altLang="zh-CN" dirty="0"/>
              <a:t>)</a:t>
            </a:r>
          </a:p>
          <a:p>
            <a:endParaRPr lang="en-US" altLang="zh-CN" dirty="0"/>
          </a:p>
        </p:txBody>
      </p:sp>
    </p:spTree>
    <p:extLst>
      <p:ext uri="{BB962C8B-B14F-4D97-AF65-F5344CB8AC3E}">
        <p14:creationId xmlns:p14="http://schemas.microsoft.com/office/powerpoint/2010/main" val="186941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0B72A-EF76-415F-B3B1-8423CDD9DF46}"/>
              </a:ext>
            </a:extLst>
          </p:cNvPr>
          <p:cNvSpPr>
            <a:spLocks noGrp="1"/>
          </p:cNvSpPr>
          <p:nvPr>
            <p:ph type="title"/>
          </p:nvPr>
        </p:nvSpPr>
        <p:spPr/>
        <p:txBody>
          <a:bodyPr/>
          <a:lstStyle/>
          <a:p>
            <a:r>
              <a:rPr lang="en-US" altLang="zh-CN" dirty="0"/>
              <a:t>CF1163F Indecisive Taxi Fee 3000</a:t>
            </a:r>
            <a:endParaRPr lang="zh-CN" altLang="en-US" dirty="0"/>
          </a:p>
        </p:txBody>
      </p:sp>
      <p:sp>
        <p:nvSpPr>
          <p:cNvPr id="3" name="内容占位符 2">
            <a:extLst>
              <a:ext uri="{FF2B5EF4-FFF2-40B4-BE49-F238E27FC236}">
                <a16:creationId xmlns:a16="http://schemas.microsoft.com/office/drawing/2014/main" id="{5B0DC6CF-3093-4042-8171-38964192CCAE}"/>
              </a:ext>
            </a:extLst>
          </p:cNvPr>
          <p:cNvSpPr>
            <a:spLocks noGrp="1"/>
          </p:cNvSpPr>
          <p:nvPr>
            <p:ph idx="1"/>
          </p:nvPr>
        </p:nvSpPr>
        <p:spPr/>
        <p:txBody>
          <a:bodyPr/>
          <a:lstStyle/>
          <a:p>
            <a:pPr algn="l"/>
            <a:r>
              <a:rPr lang="zh-CN" altLang="en-US" b="0" i="0" dirty="0">
                <a:effectLst/>
                <a:latin typeface="-apple-system"/>
              </a:rPr>
              <a:t>给你一个 </a:t>
            </a:r>
            <a:r>
              <a:rPr lang="en-US" altLang="zh-CN" b="0" i="0" dirty="0">
                <a:effectLst/>
                <a:latin typeface="KaTeX_Main"/>
              </a:rPr>
              <a:t>n</a:t>
            </a:r>
            <a:r>
              <a:rPr lang="zh-CN" altLang="en-US" b="0" i="0" dirty="0">
                <a:effectLst/>
                <a:latin typeface="-apple-system"/>
              </a:rPr>
              <a:t> 个点，</a:t>
            </a:r>
            <a:r>
              <a:rPr lang="en-US" altLang="zh-CN" b="0" i="0" dirty="0">
                <a:effectLst/>
                <a:latin typeface="KaTeX_Main"/>
              </a:rPr>
              <a:t>m</a:t>
            </a:r>
            <a:r>
              <a:rPr lang="zh-CN" altLang="en-US" b="0" i="0" dirty="0">
                <a:effectLst/>
                <a:latin typeface="-apple-system"/>
              </a:rPr>
              <a:t> 条边的无向图，每条边连接点 </a:t>
            </a:r>
            <a:r>
              <a:rPr lang="en-US" altLang="zh-CN" b="0" i="0" dirty="0">
                <a:effectLst/>
                <a:latin typeface="KaTeX_Main"/>
              </a:rPr>
              <a:t>u, v</a:t>
            </a:r>
            <a:r>
              <a:rPr lang="zh-CN" altLang="en-US" b="0" i="0" dirty="0">
                <a:effectLst/>
                <a:latin typeface="-apple-system"/>
              </a:rPr>
              <a:t>，并且有个长度 </a:t>
            </a:r>
            <a:r>
              <a:rPr lang="en-US" altLang="zh-CN" b="0" i="0" dirty="0">
                <a:effectLst/>
                <a:latin typeface="KaTeX_Main"/>
              </a:rPr>
              <a:t>w</a:t>
            </a:r>
            <a:r>
              <a:rPr lang="zh-CN" altLang="en-US" b="0" i="0" dirty="0">
                <a:effectLst/>
                <a:latin typeface="-apple-system"/>
              </a:rPr>
              <a:t>。</a:t>
            </a:r>
          </a:p>
          <a:p>
            <a:pPr algn="l"/>
            <a:r>
              <a:rPr lang="zh-CN" altLang="en-US" b="0" i="0" dirty="0">
                <a:effectLst/>
                <a:latin typeface="-apple-system"/>
              </a:rPr>
              <a:t>有 </a:t>
            </a:r>
            <a:r>
              <a:rPr lang="en-US" altLang="zh-CN" b="0" i="0" dirty="0">
                <a:effectLst/>
                <a:latin typeface="KaTeX_Main"/>
              </a:rPr>
              <a:t>q</a:t>
            </a:r>
            <a:r>
              <a:rPr lang="zh-CN" altLang="en-US" b="0" i="0" dirty="0">
                <a:effectLst/>
                <a:latin typeface="-apple-system"/>
              </a:rPr>
              <a:t> 次询问，每次询问给你一对 </a:t>
            </a:r>
            <a:r>
              <a:rPr lang="en-US" altLang="zh-CN" b="0" i="0" dirty="0">
                <a:effectLst/>
                <a:latin typeface="KaTeX_Main"/>
              </a:rPr>
              <a:t>t, x</a:t>
            </a:r>
            <a:r>
              <a:rPr lang="zh-CN" altLang="en-US" b="0" i="0" dirty="0">
                <a:effectLst/>
                <a:latin typeface="-apple-system"/>
              </a:rPr>
              <a:t>，表示仅当前询问下，将 </a:t>
            </a:r>
            <a:r>
              <a:rPr lang="en-US" altLang="zh-CN" b="0" i="0" dirty="0">
                <a:effectLst/>
                <a:latin typeface="KaTeX_Main"/>
              </a:rPr>
              <a:t>t</a:t>
            </a:r>
            <a:r>
              <a:rPr lang="zh-CN" altLang="en-US" b="0" i="0" dirty="0">
                <a:effectLst/>
                <a:latin typeface="-apple-system"/>
              </a:rPr>
              <a:t> 这条边的长度修改为 </a:t>
            </a:r>
            <a:r>
              <a:rPr lang="en-US" altLang="zh-CN" b="0" i="0" dirty="0">
                <a:effectLst/>
                <a:latin typeface="KaTeX_Main"/>
              </a:rPr>
              <a:t>x</a:t>
            </a:r>
            <a:r>
              <a:rPr lang="zh-CN" altLang="en-US" b="0" i="0" dirty="0">
                <a:effectLst/>
                <a:latin typeface="-apple-system"/>
              </a:rPr>
              <a:t>，请你输出当前 </a:t>
            </a:r>
            <a:r>
              <a:rPr lang="en-US" altLang="zh-CN" b="0" i="0" dirty="0">
                <a:effectLst/>
                <a:latin typeface="KaTeX_Main"/>
              </a:rPr>
              <a:t>1</a:t>
            </a:r>
            <a:r>
              <a:rPr lang="zh-CN" altLang="en-US" b="0" i="0" dirty="0">
                <a:effectLst/>
                <a:latin typeface="-apple-system"/>
              </a:rPr>
              <a:t> 到 </a:t>
            </a:r>
            <a:r>
              <a:rPr lang="en-US" altLang="zh-CN" b="0" i="0" dirty="0">
                <a:effectLst/>
                <a:latin typeface="KaTeX_Main"/>
              </a:rPr>
              <a:t>n</a:t>
            </a:r>
            <a:r>
              <a:rPr lang="zh-CN" altLang="en-US" b="0" i="0" dirty="0">
                <a:effectLst/>
                <a:latin typeface="-apple-system"/>
              </a:rPr>
              <a:t> 的最短路长度。</a:t>
            </a:r>
          </a:p>
          <a:p>
            <a:endParaRPr lang="zh-CN" altLang="en-US" dirty="0"/>
          </a:p>
        </p:txBody>
      </p:sp>
    </p:spTree>
    <p:extLst>
      <p:ext uri="{BB962C8B-B14F-4D97-AF65-F5344CB8AC3E}">
        <p14:creationId xmlns:p14="http://schemas.microsoft.com/office/powerpoint/2010/main" val="2273754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C7224-7922-4C37-8284-801DA30FE0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3DB7C4-733A-417C-9D71-33396243E045}"/>
              </a:ext>
            </a:extLst>
          </p:cNvPr>
          <p:cNvSpPr>
            <a:spLocks noGrp="1"/>
          </p:cNvSpPr>
          <p:nvPr>
            <p:ph idx="1"/>
          </p:nvPr>
        </p:nvSpPr>
        <p:spPr/>
        <p:txBody>
          <a:bodyPr/>
          <a:lstStyle/>
          <a:p>
            <a:r>
              <a:rPr lang="zh-CN" altLang="en-US" dirty="0"/>
              <a:t>这一看就是个最短路树的题</a:t>
            </a:r>
            <a:endParaRPr lang="en-US" altLang="zh-CN" dirty="0"/>
          </a:p>
          <a:p>
            <a:r>
              <a:rPr lang="zh-CN" altLang="en-US" dirty="0"/>
              <a:t>先建出最短路树，然后从</a:t>
            </a:r>
            <a:r>
              <a:rPr lang="en-US" altLang="zh-CN" dirty="0"/>
              <a:t>1</a:t>
            </a:r>
            <a:r>
              <a:rPr lang="zh-CN" altLang="en-US" dirty="0"/>
              <a:t>和</a:t>
            </a:r>
            <a:r>
              <a:rPr lang="en-US" altLang="zh-CN" dirty="0"/>
              <a:t>n</a:t>
            </a:r>
            <a:r>
              <a:rPr lang="zh-CN" altLang="en-US" dirty="0"/>
              <a:t>为源跑一遍单源最短路，记下对每个</a:t>
            </a:r>
            <a:r>
              <a:rPr lang="en-US" altLang="zh-CN" dirty="0"/>
              <a:t>x</a:t>
            </a:r>
            <a:r>
              <a:rPr lang="zh-CN" altLang="en-US" dirty="0"/>
              <a:t>的</a:t>
            </a:r>
            <a:r>
              <a:rPr lang="en-US" altLang="zh-CN" dirty="0" err="1"/>
              <a:t>dist</a:t>
            </a:r>
            <a:r>
              <a:rPr lang="en-US" altLang="zh-CN" dirty="0"/>
              <a:t>(1,x)</a:t>
            </a:r>
            <a:r>
              <a:rPr lang="zh-CN" altLang="en-US" dirty="0"/>
              <a:t>和</a:t>
            </a:r>
            <a:r>
              <a:rPr lang="en-US" altLang="zh-CN" dirty="0" err="1"/>
              <a:t>dist</a:t>
            </a:r>
            <a:r>
              <a:rPr lang="en-US" altLang="zh-CN" dirty="0"/>
              <a:t>(</a:t>
            </a:r>
            <a:r>
              <a:rPr lang="en-US" altLang="zh-CN" dirty="0" err="1"/>
              <a:t>x,n</a:t>
            </a:r>
            <a:r>
              <a:rPr lang="en-US" altLang="zh-CN" dirty="0"/>
              <a:t>)</a:t>
            </a:r>
          </a:p>
          <a:p>
            <a:endParaRPr lang="zh-CN" altLang="en-US" dirty="0"/>
          </a:p>
        </p:txBody>
      </p:sp>
    </p:spTree>
    <p:extLst>
      <p:ext uri="{BB962C8B-B14F-4D97-AF65-F5344CB8AC3E}">
        <p14:creationId xmlns:p14="http://schemas.microsoft.com/office/powerpoint/2010/main" val="149136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3BCE0-FB17-42CA-8866-B6B31659D24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DBC8FA-97E7-4971-8D1D-8D465B693A32}"/>
              </a:ext>
            </a:extLst>
          </p:cNvPr>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次矩形加减，问有多少个</a:t>
            </a:r>
            <a:r>
              <a:rPr lang="en-US" altLang="zh-CN" dirty="0"/>
              <a:t>0</a:t>
            </a:r>
          </a:p>
          <a:p>
            <a:r>
              <a:rPr lang="zh-CN" altLang="en-US" dirty="0"/>
              <a:t>由于保证矩形中元素非负，所以可以扫描线</a:t>
            </a:r>
            <a:r>
              <a:rPr lang="en-US" altLang="zh-CN" dirty="0"/>
              <a:t>+</a:t>
            </a:r>
            <a:r>
              <a:rPr lang="zh-CN" altLang="en-US" dirty="0"/>
              <a:t>线段树解决</a:t>
            </a:r>
            <a:endParaRPr lang="en-US" altLang="zh-CN" dirty="0"/>
          </a:p>
          <a:p>
            <a:r>
              <a:rPr lang="zh-CN" altLang="en-US" dirty="0"/>
              <a:t>类似于矩形面积并，线段树维护区间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1069920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AF36F-97B1-403B-9D48-1A09456B5A4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96AE02-922A-4550-ABC3-3EA10870FB73}"/>
              </a:ext>
            </a:extLst>
          </p:cNvPr>
          <p:cNvSpPr>
            <a:spLocks noGrp="1"/>
          </p:cNvSpPr>
          <p:nvPr>
            <p:ph idx="1"/>
          </p:nvPr>
        </p:nvSpPr>
        <p:spPr/>
        <p:txBody>
          <a:bodyPr/>
          <a:lstStyle/>
          <a:p>
            <a:r>
              <a:rPr lang="zh-CN" altLang="en-US" dirty="0"/>
              <a:t>讨论一下这个修改</a:t>
            </a:r>
            <a:r>
              <a:rPr lang="en-US" altLang="zh-CN" dirty="0"/>
              <a:t>u &lt;-&gt; v</a:t>
            </a:r>
            <a:r>
              <a:rPr lang="zh-CN" altLang="en-US" dirty="0"/>
              <a:t>从</a:t>
            </a:r>
            <a:r>
              <a:rPr lang="en-US" altLang="zh-CN" dirty="0"/>
              <a:t>a</a:t>
            </a:r>
            <a:r>
              <a:rPr lang="zh-CN" altLang="en-US" dirty="0"/>
              <a:t>改成</a:t>
            </a:r>
            <a:r>
              <a:rPr lang="en-US" altLang="zh-CN" dirty="0"/>
              <a:t>b</a:t>
            </a:r>
            <a:r>
              <a:rPr lang="zh-CN" altLang="en-US" dirty="0"/>
              <a:t>，造成的影响：</a:t>
            </a:r>
            <a:endParaRPr lang="en-US" altLang="zh-CN" dirty="0"/>
          </a:p>
          <a:p>
            <a:r>
              <a:rPr lang="en-US" altLang="zh-CN" dirty="0"/>
              <a:t>1.a&gt;b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可以在最短路上，则答案为</a:t>
            </a:r>
            <a:r>
              <a:rPr lang="en-US" altLang="zh-CN" dirty="0" err="1"/>
              <a:t>dist</a:t>
            </a:r>
            <a:r>
              <a:rPr lang="en-US" altLang="zh-CN" dirty="0"/>
              <a:t>(1,n)-</a:t>
            </a:r>
            <a:r>
              <a:rPr lang="en-US" altLang="zh-CN" dirty="0" err="1"/>
              <a:t>a+b</a:t>
            </a:r>
            <a:endParaRPr lang="en-US" altLang="zh-CN" dirty="0"/>
          </a:p>
          <a:p>
            <a:r>
              <a:rPr lang="en-US" altLang="zh-CN" dirty="0"/>
              <a:t>2.a&gt;b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，即</a:t>
            </a:r>
            <a:r>
              <a:rPr lang="en-US" altLang="zh-CN" dirty="0"/>
              <a:t>u &lt;-&gt; v</a:t>
            </a:r>
            <a:r>
              <a:rPr lang="zh-CN" altLang="en-US" dirty="0"/>
              <a:t>一定不在最短路上，答案为</a:t>
            </a:r>
            <a:r>
              <a:rPr lang="en-US" altLang="zh-CN" dirty="0"/>
              <a:t>min(</a:t>
            </a:r>
            <a:r>
              <a:rPr lang="en-US" altLang="zh-CN" dirty="0" err="1"/>
              <a:t>dist</a:t>
            </a:r>
            <a:r>
              <a:rPr lang="en-US" altLang="zh-CN" dirty="0"/>
              <a:t>(1,n),</a:t>
            </a:r>
          </a:p>
          <a:p>
            <a:r>
              <a:rPr lang="en-US" altLang="zh-CN" dirty="0"/>
              <a:t>min(</a:t>
            </a:r>
            <a:r>
              <a:rPr lang="en-US" altLang="zh-CN" dirty="0" err="1"/>
              <a:t>dist</a:t>
            </a:r>
            <a:r>
              <a:rPr lang="en-US" altLang="zh-CN" dirty="0"/>
              <a:t>(1,v)+</a:t>
            </a:r>
            <a:r>
              <a:rPr lang="en-US" altLang="zh-CN" dirty="0" err="1"/>
              <a:t>b+dist</a:t>
            </a:r>
            <a:r>
              <a:rPr lang="en-US" altLang="zh-CN" dirty="0"/>
              <a:t>(</a:t>
            </a:r>
            <a:r>
              <a:rPr lang="en-US" altLang="zh-CN" dirty="0" err="1"/>
              <a:t>u,n</a:t>
            </a:r>
            <a:r>
              <a:rPr lang="en-US" altLang="zh-CN" dirty="0"/>
              <a:t>)),</a:t>
            </a:r>
          </a:p>
          <a:p>
            <a:r>
              <a:rPr lang="en-US" altLang="zh-CN" dirty="0" err="1"/>
              <a:t>dist</a:t>
            </a:r>
            <a:r>
              <a:rPr lang="en-US" altLang="zh-CN" dirty="0"/>
              <a:t>(1,u)+</a:t>
            </a:r>
            <a:r>
              <a:rPr lang="en-US" altLang="zh-CN" dirty="0" err="1"/>
              <a:t>b+dist</a:t>
            </a:r>
            <a:r>
              <a:rPr lang="en-US" altLang="zh-CN" dirty="0"/>
              <a:t>(</a:t>
            </a:r>
            <a:r>
              <a:rPr lang="en-US" altLang="zh-CN" dirty="0" err="1"/>
              <a:t>v,n</a:t>
            </a:r>
            <a:r>
              <a:rPr lang="en-US" altLang="zh-CN" dirty="0"/>
              <a:t>)))</a:t>
            </a:r>
          </a:p>
        </p:txBody>
      </p:sp>
    </p:spTree>
    <p:extLst>
      <p:ext uri="{BB962C8B-B14F-4D97-AF65-F5344CB8AC3E}">
        <p14:creationId xmlns:p14="http://schemas.microsoft.com/office/powerpoint/2010/main" val="1134275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736EC-CC83-4AEC-93B6-80163D768D5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35D3263-CB9E-4113-BB57-791CA1AFE7A3}"/>
              </a:ext>
            </a:extLst>
          </p:cNvPr>
          <p:cNvSpPr>
            <a:spLocks noGrp="1"/>
          </p:cNvSpPr>
          <p:nvPr>
            <p:ph idx="1"/>
          </p:nvPr>
        </p:nvSpPr>
        <p:spPr/>
        <p:txBody>
          <a:bodyPr/>
          <a:lstStyle/>
          <a:p>
            <a:r>
              <a:rPr lang="en-US" altLang="zh-CN" dirty="0"/>
              <a:t>3.a&lt;b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r>
              <a:rPr lang="zh-CN" altLang="en-US" dirty="0"/>
              <a:t>，答案不受影响，为</a:t>
            </a:r>
            <a:r>
              <a:rPr lang="en-US" altLang="zh-CN" dirty="0" err="1"/>
              <a:t>dist</a:t>
            </a:r>
            <a:r>
              <a:rPr lang="en-US" altLang="zh-CN" dirty="0"/>
              <a:t>(1,n)</a:t>
            </a:r>
          </a:p>
          <a:p>
            <a:r>
              <a:rPr lang="en-US" altLang="zh-CN" dirty="0"/>
              <a:t>4.a&lt;b</a:t>
            </a:r>
            <a:r>
              <a:rPr lang="zh-CN" altLang="en-US" dirty="0"/>
              <a:t>且</a:t>
            </a:r>
            <a:r>
              <a:rPr lang="en-US" altLang="zh-CN" dirty="0" err="1"/>
              <a:t>dist</a:t>
            </a:r>
            <a:r>
              <a:rPr lang="en-US" altLang="zh-CN" dirty="0"/>
              <a:t>(1,u)+</a:t>
            </a:r>
            <a:r>
              <a:rPr lang="en-US" altLang="zh-CN" dirty="0" err="1"/>
              <a:t>a+dist</a:t>
            </a:r>
            <a:r>
              <a:rPr lang="en-US" altLang="zh-CN" dirty="0"/>
              <a:t>(</a:t>
            </a:r>
            <a:r>
              <a:rPr lang="en-US" altLang="zh-CN" dirty="0" err="1"/>
              <a:t>v,n</a:t>
            </a:r>
            <a:r>
              <a:rPr lang="en-US" altLang="zh-CN" dirty="0"/>
              <a:t>)==</a:t>
            </a:r>
            <a:r>
              <a:rPr lang="en-US" altLang="zh-CN" dirty="0" err="1"/>
              <a:t>dist</a:t>
            </a:r>
            <a:r>
              <a:rPr lang="en-US" altLang="zh-CN" dirty="0"/>
              <a:t>(1,n)</a:t>
            </a:r>
          </a:p>
          <a:p>
            <a:endParaRPr lang="en-US" altLang="zh-CN" dirty="0"/>
          </a:p>
          <a:p>
            <a:r>
              <a:rPr lang="zh-CN" altLang="en-US" dirty="0"/>
              <a:t>经过</a:t>
            </a:r>
            <a:r>
              <a:rPr lang="en-US" altLang="zh-CN" dirty="0"/>
              <a:t>u &lt;-&gt; v</a:t>
            </a:r>
            <a:r>
              <a:rPr lang="zh-CN" altLang="en-US" dirty="0"/>
              <a:t>：答案是</a:t>
            </a:r>
            <a:r>
              <a:rPr lang="en-US" altLang="zh-CN" dirty="0" err="1"/>
              <a:t>dist</a:t>
            </a:r>
            <a:r>
              <a:rPr lang="en-US" altLang="zh-CN" dirty="0"/>
              <a:t>(1,n)-</a:t>
            </a:r>
            <a:r>
              <a:rPr lang="en-US" altLang="zh-CN" dirty="0" err="1"/>
              <a:t>a+b</a:t>
            </a:r>
            <a:endParaRPr lang="en-US" altLang="zh-CN" dirty="0"/>
          </a:p>
        </p:txBody>
      </p:sp>
    </p:spTree>
    <p:extLst>
      <p:ext uri="{BB962C8B-B14F-4D97-AF65-F5344CB8AC3E}">
        <p14:creationId xmlns:p14="http://schemas.microsoft.com/office/powerpoint/2010/main" val="230962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0299-D790-4BEF-8B1E-0447CCBF49C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FD3BF93-19C1-4BEA-9877-066A189014B6}"/>
              </a:ext>
            </a:extLst>
          </p:cNvPr>
          <p:cNvSpPr>
            <a:spLocks noGrp="1"/>
          </p:cNvSpPr>
          <p:nvPr>
            <p:ph idx="1"/>
          </p:nvPr>
        </p:nvSpPr>
        <p:spPr/>
        <p:txBody>
          <a:bodyPr/>
          <a:lstStyle/>
          <a:p>
            <a:r>
              <a:rPr lang="zh-CN" altLang="en-US" dirty="0"/>
              <a:t>不经过</a:t>
            </a:r>
            <a:r>
              <a:rPr lang="en-US" altLang="zh-CN" dirty="0"/>
              <a:t>u &lt;-&gt; v</a:t>
            </a:r>
            <a:r>
              <a:rPr lang="zh-CN" altLang="en-US" dirty="0"/>
              <a:t>：</a:t>
            </a:r>
            <a:endParaRPr lang="en-US" altLang="zh-CN" dirty="0"/>
          </a:p>
          <a:p>
            <a:r>
              <a:rPr lang="zh-CN" altLang="en-US" dirty="0"/>
              <a:t>考虑把最短路树上的那个最短路序列化，然后对于任何一条不在最短路上的边</a:t>
            </a:r>
            <a:r>
              <a:rPr lang="en-US" altLang="zh-CN" dirty="0"/>
              <a:t>x &lt;-&gt; y</a:t>
            </a:r>
            <a:r>
              <a:rPr lang="zh-CN" altLang="en-US" dirty="0"/>
              <a:t>，我们记录下</a:t>
            </a:r>
            <a:r>
              <a:rPr lang="en-US" altLang="zh-CN" dirty="0"/>
              <a:t>x</a:t>
            </a:r>
            <a:r>
              <a:rPr lang="zh-CN" altLang="en-US" dirty="0"/>
              <a:t>是由最短路上最靠后的哪个点</a:t>
            </a:r>
            <a:r>
              <a:rPr lang="en-US" altLang="zh-CN" dirty="0"/>
              <a:t>A</a:t>
            </a:r>
            <a:r>
              <a:rPr lang="zh-CN" altLang="en-US" dirty="0"/>
              <a:t>更新，</a:t>
            </a:r>
            <a:r>
              <a:rPr lang="en-US" altLang="zh-CN" dirty="0"/>
              <a:t>y</a:t>
            </a:r>
            <a:r>
              <a:rPr lang="zh-CN" altLang="en-US" dirty="0"/>
              <a:t>是由最短路上最靠前的哪个点</a:t>
            </a:r>
            <a:r>
              <a:rPr lang="en-US" altLang="zh-CN" dirty="0"/>
              <a:t>B</a:t>
            </a:r>
            <a:r>
              <a:rPr lang="zh-CN" altLang="en-US" dirty="0"/>
              <a:t>更新，然后</a:t>
            </a:r>
            <a:r>
              <a:rPr lang="en-US" altLang="zh-CN" dirty="0"/>
              <a:t>1 -&gt; x -&gt; y -&gt; n</a:t>
            </a:r>
            <a:r>
              <a:rPr lang="zh-CN" altLang="en-US" dirty="0"/>
              <a:t>是一条可行的路径</a:t>
            </a:r>
            <a:endParaRPr lang="en-US" altLang="zh-CN" dirty="0"/>
          </a:p>
          <a:p>
            <a:r>
              <a:rPr lang="zh-CN" altLang="en-US" dirty="0"/>
              <a:t>我们要维护出对最短路上每条边，不经过其的最大答案，故上述的路径是对最短路上</a:t>
            </a:r>
            <a:r>
              <a:rPr lang="en-US" altLang="zh-CN" dirty="0"/>
              <a:t>A -&gt; B</a:t>
            </a:r>
            <a:r>
              <a:rPr lang="zh-CN" altLang="en-US" dirty="0"/>
              <a:t>这一段取</a:t>
            </a:r>
            <a:r>
              <a:rPr lang="en-US" altLang="zh-CN" dirty="0"/>
              <a:t>max</a:t>
            </a:r>
          </a:p>
          <a:p>
            <a:r>
              <a:rPr lang="zh-CN" altLang="en-US" dirty="0"/>
              <a:t>这里是一个经过</a:t>
            </a:r>
            <a:r>
              <a:rPr lang="en-US" altLang="zh-CN" dirty="0"/>
              <a:t>O(m)</a:t>
            </a:r>
            <a:r>
              <a:rPr lang="zh-CN" altLang="en-US" dirty="0"/>
              <a:t>次区间对</a:t>
            </a:r>
            <a:r>
              <a:rPr lang="en-US" altLang="zh-CN" dirty="0"/>
              <a:t>x’</a:t>
            </a:r>
            <a:r>
              <a:rPr lang="zh-CN" altLang="en-US" dirty="0"/>
              <a:t>取</a:t>
            </a:r>
            <a:r>
              <a:rPr lang="en-US" altLang="zh-CN" dirty="0"/>
              <a:t>max</a:t>
            </a:r>
            <a:r>
              <a:rPr lang="zh-CN" altLang="en-US" dirty="0"/>
              <a:t>，输出每个位置值</a:t>
            </a:r>
          </a:p>
        </p:txBody>
      </p:sp>
    </p:spTree>
    <p:extLst>
      <p:ext uri="{BB962C8B-B14F-4D97-AF65-F5344CB8AC3E}">
        <p14:creationId xmlns:p14="http://schemas.microsoft.com/office/powerpoint/2010/main" val="3524201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825C5-8BE6-415A-A73D-3633DB5E60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71AA32F-58A8-46FF-958E-3C6477B18340}"/>
              </a:ext>
            </a:extLst>
          </p:cNvPr>
          <p:cNvSpPr>
            <a:spLocks noGrp="1"/>
          </p:cNvSpPr>
          <p:nvPr>
            <p:ph idx="1"/>
          </p:nvPr>
        </p:nvSpPr>
        <p:spPr/>
        <p:txBody>
          <a:bodyPr/>
          <a:lstStyle/>
          <a:p>
            <a:r>
              <a:rPr lang="zh-CN" altLang="en-US" dirty="0"/>
              <a:t>可以发现最优解只可能是</a:t>
            </a:r>
            <a:r>
              <a:rPr lang="en-US" altLang="zh-CN" dirty="0"/>
              <a:t>1 -&gt; x -&gt; y -&gt; n</a:t>
            </a:r>
            <a:r>
              <a:rPr lang="zh-CN" altLang="en-US" dirty="0"/>
              <a:t>这样的形式，其中</a:t>
            </a:r>
            <a:r>
              <a:rPr lang="en-US" altLang="zh-CN" dirty="0"/>
              <a:t>1 -&gt; x</a:t>
            </a:r>
            <a:r>
              <a:rPr lang="zh-CN" altLang="en-US" dirty="0"/>
              <a:t>是沿着从</a:t>
            </a:r>
            <a:r>
              <a:rPr lang="en-US" altLang="zh-CN" dirty="0"/>
              <a:t>1</a:t>
            </a:r>
            <a:r>
              <a:rPr lang="zh-CN" altLang="en-US" dirty="0"/>
              <a:t>开始的最短路树走，</a:t>
            </a:r>
            <a:r>
              <a:rPr lang="en-US" altLang="zh-CN" dirty="0"/>
              <a:t>y -&gt; n</a:t>
            </a:r>
            <a:r>
              <a:rPr lang="zh-CN" altLang="en-US" dirty="0"/>
              <a:t>是沿着从</a:t>
            </a:r>
            <a:r>
              <a:rPr lang="en-US" altLang="zh-CN" dirty="0"/>
              <a:t>n</a:t>
            </a:r>
            <a:r>
              <a:rPr lang="zh-CN" altLang="en-US" dirty="0"/>
              <a:t>开始的最短路树走，因为这样足以绕开修改的这条不优的边了</a:t>
            </a:r>
            <a:endParaRPr lang="en-US" altLang="zh-CN" dirty="0"/>
          </a:p>
          <a:p>
            <a:endParaRPr lang="en-US" altLang="zh-CN" dirty="0"/>
          </a:p>
          <a:p>
            <a:r>
              <a:rPr lang="zh-CN" altLang="en-US" dirty="0"/>
              <a:t>总时间复杂度</a:t>
            </a:r>
            <a:r>
              <a:rPr lang="en-US" altLang="zh-CN" dirty="0"/>
              <a:t>O(</a:t>
            </a:r>
            <a:r>
              <a:rPr lang="en-US" altLang="zh-CN" dirty="0" err="1"/>
              <a:t>nlogn+mlogn+q</a:t>
            </a:r>
            <a:r>
              <a:rPr lang="en-US" altLang="zh-CN" dirty="0"/>
              <a:t>)</a:t>
            </a:r>
          </a:p>
          <a:p>
            <a:endParaRPr lang="en-US" altLang="zh-CN" dirty="0"/>
          </a:p>
          <a:p>
            <a:r>
              <a:rPr lang="zh-CN" altLang="en-US" dirty="0"/>
              <a:t>我感觉最短路树都是奇奇怪怪的东西，不会严谨说明正确性</a:t>
            </a:r>
          </a:p>
        </p:txBody>
      </p:sp>
    </p:spTree>
    <p:extLst>
      <p:ext uri="{BB962C8B-B14F-4D97-AF65-F5344CB8AC3E}">
        <p14:creationId xmlns:p14="http://schemas.microsoft.com/office/powerpoint/2010/main" val="125326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171A7-C61C-4024-A2F8-A3717CA52D73}"/>
              </a:ext>
            </a:extLst>
          </p:cNvPr>
          <p:cNvSpPr>
            <a:spLocks noGrp="1"/>
          </p:cNvSpPr>
          <p:nvPr>
            <p:ph type="title"/>
          </p:nvPr>
        </p:nvSpPr>
        <p:spPr/>
        <p:txBody>
          <a:bodyPr/>
          <a:lstStyle/>
          <a:p>
            <a:r>
              <a:rPr lang="en-US" altLang="zh-CN" dirty="0"/>
              <a:t>CF436F Banners</a:t>
            </a:r>
            <a:endParaRPr lang="zh-CN" altLang="en-US" dirty="0"/>
          </a:p>
        </p:txBody>
      </p:sp>
      <p:pic>
        <p:nvPicPr>
          <p:cNvPr id="5" name="内容占位符 4">
            <a:extLst>
              <a:ext uri="{FF2B5EF4-FFF2-40B4-BE49-F238E27FC236}">
                <a16:creationId xmlns:a16="http://schemas.microsoft.com/office/drawing/2014/main" id="{5E4485DA-4F5C-4E6A-A52C-CB465977B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767548" cy="2352806"/>
          </a:xfrm>
        </p:spPr>
      </p:pic>
    </p:spTree>
    <p:extLst>
      <p:ext uri="{BB962C8B-B14F-4D97-AF65-F5344CB8AC3E}">
        <p14:creationId xmlns:p14="http://schemas.microsoft.com/office/powerpoint/2010/main" val="2329974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F63A-5E22-4577-AE17-85122A55A7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4DA52D6-7417-49AE-88F0-37D69A9C7F5B}"/>
              </a:ext>
            </a:extLst>
          </p:cNvPr>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p>
        </p:txBody>
      </p:sp>
    </p:spTree>
    <p:extLst>
      <p:ext uri="{BB962C8B-B14F-4D97-AF65-F5344CB8AC3E}">
        <p14:creationId xmlns:p14="http://schemas.microsoft.com/office/powerpoint/2010/main" val="3091826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EDB7F-26D3-47FB-97D7-3B8593425E54}"/>
              </a:ext>
            </a:extLst>
          </p:cNvPr>
          <p:cNvSpPr>
            <a:spLocks noGrp="1"/>
          </p:cNvSpPr>
          <p:nvPr>
            <p:ph type="title"/>
          </p:nvPr>
        </p:nvSpPr>
        <p:spPr/>
        <p:txBody>
          <a:bodyPr/>
          <a:lstStyle/>
          <a:p>
            <a:r>
              <a:rPr lang="en-US" altLang="zh-CN" dirty="0"/>
              <a:t>CF793F Julia the snail 3000</a:t>
            </a:r>
            <a:endParaRPr lang="zh-CN" altLang="en-US" dirty="0"/>
          </a:p>
        </p:txBody>
      </p:sp>
      <p:pic>
        <p:nvPicPr>
          <p:cNvPr id="7" name="内容占位符 6">
            <a:extLst>
              <a:ext uri="{FF2B5EF4-FFF2-40B4-BE49-F238E27FC236}">
                <a16:creationId xmlns:a16="http://schemas.microsoft.com/office/drawing/2014/main" id="{097DBD56-BC50-4FDF-BAE1-E9136719C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7486423" cy="1891411"/>
          </a:xfrm>
        </p:spPr>
      </p:pic>
    </p:spTree>
    <p:extLst>
      <p:ext uri="{BB962C8B-B14F-4D97-AF65-F5344CB8AC3E}">
        <p14:creationId xmlns:p14="http://schemas.microsoft.com/office/powerpoint/2010/main" val="950942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692AA-EF9A-4B2F-A138-D5DEA7044E1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A66AB87-F743-45DC-BEBE-411A7D8658EF}"/>
              </a:ext>
            </a:extLst>
          </p:cNvPr>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extLst>
      <p:ext uri="{BB962C8B-B14F-4D97-AF65-F5344CB8AC3E}">
        <p14:creationId xmlns:p14="http://schemas.microsoft.com/office/powerpoint/2010/main" val="2610378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030FE-4B56-40C5-ADAC-945071D0508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98AA98-FB37-47D1-B8C4-E341F1A0A173}"/>
              </a:ext>
            </a:extLst>
          </p:cNvPr>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操作相当于对全局的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extLst>
      <p:ext uri="{BB962C8B-B14F-4D97-AF65-F5344CB8AC3E}">
        <p14:creationId xmlns:p14="http://schemas.microsoft.com/office/powerpoint/2010/main" val="2114469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8F40-34F8-4BA9-95EA-9B3C111C39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0DE18AE-DF04-4F19-AA92-BBC2901F9F2C}"/>
              </a:ext>
            </a:extLst>
          </p:cNvPr>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extLst>
      <p:ext uri="{BB962C8B-B14F-4D97-AF65-F5344CB8AC3E}">
        <p14:creationId xmlns:p14="http://schemas.microsoft.com/office/powerpoint/2010/main" val="86670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38B47-55AD-4538-BC5A-C7524A88339D}"/>
              </a:ext>
            </a:extLst>
          </p:cNvPr>
          <p:cNvSpPr>
            <a:spLocks noGrp="1"/>
          </p:cNvSpPr>
          <p:nvPr>
            <p:ph type="title"/>
          </p:nvPr>
        </p:nvSpPr>
        <p:spPr/>
        <p:txBody>
          <a:bodyPr/>
          <a:lstStyle/>
          <a:p>
            <a:r>
              <a:rPr lang="en-US" altLang="zh-CN" dirty="0"/>
              <a:t>CF464E The Classic Problem 3000</a:t>
            </a:r>
            <a:endParaRPr lang="zh-CN" altLang="en-US" dirty="0"/>
          </a:p>
        </p:txBody>
      </p:sp>
      <p:sp>
        <p:nvSpPr>
          <p:cNvPr id="3" name="内容占位符 2">
            <a:extLst>
              <a:ext uri="{FF2B5EF4-FFF2-40B4-BE49-F238E27FC236}">
                <a16:creationId xmlns:a16="http://schemas.microsoft.com/office/drawing/2014/main" id="{C7FFDE99-4DC0-4F29-B096-6E210731E8C9}"/>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p>
        </p:txBody>
      </p:sp>
    </p:spTree>
    <p:extLst>
      <p:ext uri="{BB962C8B-B14F-4D97-AF65-F5344CB8AC3E}">
        <p14:creationId xmlns:p14="http://schemas.microsoft.com/office/powerpoint/2010/main" val="2970580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A7238-1B1B-436D-BB26-E0B077EF9F7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7B2AF6-C22D-45FF-9E97-5AD8A13D1EE5}"/>
              </a:ext>
            </a:extLst>
          </p:cNvPr>
          <p:cNvSpPr>
            <a:spLocks noGrp="1"/>
          </p:cNvSpPr>
          <p:nvPr>
            <p:ph idx="1"/>
          </p:nvPr>
        </p:nvSpPr>
        <p:spPr/>
        <p:txBody>
          <a:bodyPr/>
          <a:lstStyle/>
          <a:p>
            <a:r>
              <a:rPr lang="zh-CN" altLang="en-US" dirty="0"/>
              <a:t>可以发现这个在每次满足条件</a:t>
            </a:r>
            <a:r>
              <a:rPr lang="en-US" altLang="zh-CN" dirty="0"/>
              <a:t>1</a:t>
            </a:r>
            <a:r>
              <a:rPr lang="zh-CN" altLang="en-US" dirty="0"/>
              <a:t>时递归，但没递归一层就会合并掉两个值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517668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F7377-FBD3-429F-A9B3-E1B08D871EAA}"/>
              </a:ext>
            </a:extLst>
          </p:cNvPr>
          <p:cNvSpPr>
            <a:spLocks noGrp="1"/>
          </p:cNvSpPr>
          <p:nvPr>
            <p:ph type="title"/>
          </p:nvPr>
        </p:nvSpPr>
        <p:spPr/>
        <p:txBody>
          <a:bodyPr/>
          <a:lstStyle/>
          <a:p>
            <a:r>
              <a:rPr lang="en-US" altLang="zh-CN" dirty="0"/>
              <a:t>CF1178G The </a:t>
            </a:r>
            <a:r>
              <a:rPr lang="en-US" altLang="zh-CN" dirty="0" err="1"/>
              <a:t>Awesomest</a:t>
            </a:r>
            <a:r>
              <a:rPr lang="en-US" altLang="zh-CN" dirty="0"/>
              <a:t> Vertex 3000</a:t>
            </a:r>
            <a:endParaRPr lang="zh-CN" altLang="en-US" dirty="0"/>
          </a:p>
        </p:txBody>
      </p:sp>
      <p:pic>
        <p:nvPicPr>
          <p:cNvPr id="5" name="内容占位符 4">
            <a:extLst>
              <a:ext uri="{FF2B5EF4-FFF2-40B4-BE49-F238E27FC236}">
                <a16:creationId xmlns:a16="http://schemas.microsoft.com/office/drawing/2014/main" id="{90D686D1-4093-4F52-AF99-2800DA5BA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48525" cy="3695700"/>
          </a:xfrm>
        </p:spPr>
      </p:pic>
    </p:spTree>
    <p:extLst>
      <p:ext uri="{BB962C8B-B14F-4D97-AF65-F5344CB8AC3E}">
        <p14:creationId xmlns:p14="http://schemas.microsoft.com/office/powerpoint/2010/main" val="1997008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F63A-5E22-4577-AE17-85122A55A7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4DA52D6-7417-49AE-88F0-37D69A9C7F5B}"/>
              </a:ext>
            </a:extLst>
          </p:cNvPr>
          <p:cNvSpPr>
            <a:spLocks noGrp="1"/>
          </p:cNvSpPr>
          <p:nvPr>
            <p:ph idx="1"/>
          </p:nvPr>
        </p:nvSpPr>
        <p:spPr/>
        <p:txBody>
          <a:bodyPr/>
          <a:lstStyle/>
          <a:p>
            <a:r>
              <a:rPr lang="zh-CN" altLang="en-US" dirty="0"/>
              <a:t>这个应该可以用我不太会的技术做到</a:t>
            </a:r>
            <a:r>
              <a:rPr lang="en-US" altLang="zh-CN" dirty="0"/>
              <a:t>2log</a:t>
            </a:r>
            <a:r>
              <a:rPr lang="zh-CN" altLang="en-US" dirty="0"/>
              <a:t>，因为不太会所以先不写题解了</a:t>
            </a:r>
          </a:p>
        </p:txBody>
      </p:sp>
    </p:spTree>
    <p:extLst>
      <p:ext uri="{BB962C8B-B14F-4D97-AF65-F5344CB8AC3E}">
        <p14:creationId xmlns:p14="http://schemas.microsoft.com/office/powerpoint/2010/main" val="3616131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F46F8-D0BD-449F-9B87-254E0B935801}"/>
              </a:ext>
            </a:extLst>
          </p:cNvPr>
          <p:cNvSpPr>
            <a:spLocks noGrp="1"/>
          </p:cNvSpPr>
          <p:nvPr>
            <p:ph type="title"/>
          </p:nvPr>
        </p:nvSpPr>
        <p:spPr/>
        <p:txBody>
          <a:bodyPr/>
          <a:lstStyle/>
          <a:p>
            <a:r>
              <a:rPr lang="en-US" altLang="zh-CN" dirty="0"/>
              <a:t>CF773E Blog Post Rating 3000</a:t>
            </a:r>
            <a:endParaRPr lang="zh-CN" altLang="en-US" dirty="0"/>
          </a:p>
        </p:txBody>
      </p:sp>
      <p:sp>
        <p:nvSpPr>
          <p:cNvPr id="3" name="内容占位符 2">
            <a:extLst>
              <a:ext uri="{FF2B5EF4-FFF2-40B4-BE49-F238E27FC236}">
                <a16:creationId xmlns:a16="http://schemas.microsoft.com/office/drawing/2014/main" id="{2639B137-470D-4A8B-8B24-77DBB3C36513}"/>
              </a:ext>
            </a:extLst>
          </p:cNvPr>
          <p:cNvSpPr>
            <a:spLocks noGrp="1"/>
          </p:cNvSpPr>
          <p:nvPr>
            <p:ph idx="1"/>
          </p:nvPr>
        </p:nvSpPr>
        <p:spPr/>
        <p:txBody>
          <a:bodyPr/>
          <a:lstStyle/>
          <a:p>
            <a:r>
              <a:rPr lang="zh-CN" altLang="en-US" b="0" i="0" dirty="0">
                <a:solidFill>
                  <a:srgbClr val="4D4D4D"/>
                </a:solidFill>
                <a:effectLst/>
                <a:latin typeface="-apple-system"/>
              </a:rPr>
              <a:t>有一个博客，初始赞数为</a:t>
            </a:r>
            <a:r>
              <a:rPr lang="en-US" altLang="zh-CN" b="0" i="0" dirty="0">
                <a:solidFill>
                  <a:srgbClr val="4D4D4D"/>
                </a:solidFill>
                <a:effectLst/>
                <a:latin typeface="-apple-system"/>
              </a:rPr>
              <a:t>0</a:t>
            </a:r>
            <a:r>
              <a:rPr lang="zh-CN" altLang="en-US" b="0" i="0" dirty="0">
                <a:solidFill>
                  <a:srgbClr val="4D4D4D"/>
                </a:solidFill>
                <a:effectLst/>
                <a:latin typeface="-apple-system"/>
              </a:rPr>
              <a:t>，每个人会浏览这篇博客，如果这个人期望的赞数大于这边博客的赞数，他就会赞这篇博客，如果小于这篇博客，就踩一下（博客赞数</a:t>
            </a:r>
            <a:r>
              <a:rPr lang="en-US" altLang="zh-CN" b="0" i="0" dirty="0">
                <a:solidFill>
                  <a:srgbClr val="4D4D4D"/>
                </a:solidFill>
                <a:effectLst/>
                <a:latin typeface="-apple-system"/>
              </a:rPr>
              <a:t>-1</a:t>
            </a:r>
            <a:r>
              <a:rPr lang="zh-CN" altLang="en-US" b="0" i="0" dirty="0">
                <a:solidFill>
                  <a:srgbClr val="4D4D4D"/>
                </a:solidFill>
                <a:effectLst/>
                <a:latin typeface="-apple-system"/>
              </a:rPr>
              <a:t>），相同就不操作。询问对于每个</a:t>
            </a:r>
            <a:r>
              <a:rPr lang="en-US" altLang="zh-CN" b="0" i="0" dirty="0" err="1">
                <a:solidFill>
                  <a:srgbClr val="4D4D4D"/>
                </a:solidFill>
                <a:effectLst/>
                <a:latin typeface="-apple-system"/>
              </a:rPr>
              <a:t>i</a:t>
            </a:r>
            <a:r>
              <a:rPr lang="zh-CN" altLang="en-US" b="0" i="0" dirty="0">
                <a:solidFill>
                  <a:srgbClr val="4D4D4D"/>
                </a:solidFill>
                <a:effectLst/>
                <a:latin typeface="-apple-system"/>
              </a:rPr>
              <a:t>，</a:t>
            </a:r>
            <a:r>
              <a:rPr lang="en-US" altLang="zh-CN" b="0" i="0" dirty="0">
                <a:solidFill>
                  <a:srgbClr val="4D4D4D"/>
                </a:solidFill>
                <a:effectLst/>
                <a:latin typeface="-apple-system"/>
              </a:rPr>
              <a:t>1~i</a:t>
            </a:r>
            <a:r>
              <a:rPr lang="zh-CN" altLang="en-US" b="0" i="0" dirty="0">
                <a:solidFill>
                  <a:srgbClr val="4D4D4D"/>
                </a:solidFill>
                <a:effectLst/>
                <a:latin typeface="-apple-system"/>
              </a:rPr>
              <a:t>的人按照一个顺序浏览，求一种顺序使得博客最后的赞数最大，输出这个最大的赞数。</a:t>
            </a:r>
            <a:endParaRPr lang="zh-CN" altLang="en-US" dirty="0"/>
          </a:p>
        </p:txBody>
      </p:sp>
    </p:spTree>
    <p:extLst>
      <p:ext uri="{BB962C8B-B14F-4D97-AF65-F5344CB8AC3E}">
        <p14:creationId xmlns:p14="http://schemas.microsoft.com/office/powerpoint/2010/main" val="1011360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5FBCF-DCBE-49A6-A075-B43552EC5B6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B6612AA-2149-486D-886E-A6A75EAED264}"/>
              </a:ext>
            </a:extLst>
          </p:cNvPr>
          <p:cNvSpPr>
            <a:spLocks noGrp="1"/>
          </p:cNvSpPr>
          <p:nvPr>
            <p:ph idx="1"/>
          </p:nvPr>
        </p:nvSpPr>
        <p:spPr/>
        <p:txBody>
          <a:bodyPr/>
          <a:lstStyle/>
          <a:p>
            <a:r>
              <a:rPr lang="zh-CN" altLang="en-US" dirty="0"/>
              <a:t>有一个贪心的性质，就是我们从小往大枚举每个人是最优的</a:t>
            </a:r>
            <a:endParaRPr lang="en-US" altLang="zh-CN" dirty="0"/>
          </a:p>
          <a:p>
            <a:r>
              <a:rPr lang="zh-CN" altLang="en-US" dirty="0"/>
              <a:t>这样博客的赞数先递减，然后到一个值之后开始不降</a:t>
            </a:r>
            <a:endParaRPr lang="en-US" altLang="zh-CN" dirty="0"/>
          </a:p>
          <a:p>
            <a:r>
              <a:rPr lang="zh-CN" altLang="en-US" dirty="0"/>
              <a:t>因为如果出现了先增后降，开始增的时候的是</a:t>
            </a:r>
            <a:r>
              <a:rPr lang="en-US" altLang="zh-CN" dirty="0"/>
              <a:t>a&gt;</a:t>
            </a:r>
            <a:r>
              <a:rPr lang="zh-CN" altLang="en-US" dirty="0"/>
              <a:t>赞数，开始降的时候是赞数</a:t>
            </a:r>
            <a:r>
              <a:rPr lang="en-US" altLang="zh-CN" dirty="0"/>
              <a:t>&gt;b</a:t>
            </a:r>
            <a:r>
              <a:rPr lang="zh-CN" altLang="en-US" dirty="0"/>
              <a:t>，而这段时间赞数在递增，所以</a:t>
            </a:r>
            <a:r>
              <a:rPr lang="en-US" altLang="zh-CN" dirty="0"/>
              <a:t>a&gt;b</a:t>
            </a:r>
            <a:r>
              <a:rPr lang="zh-CN" altLang="en-US" dirty="0"/>
              <a:t>，然而我们一定先访问小的</a:t>
            </a:r>
            <a:r>
              <a:rPr lang="en-US" altLang="zh-CN" dirty="0"/>
              <a:t>a</a:t>
            </a:r>
            <a:r>
              <a:rPr lang="zh-CN" altLang="en-US" dirty="0"/>
              <a:t>，然后访问大的</a:t>
            </a:r>
            <a:r>
              <a:rPr lang="en-US" altLang="zh-CN" dirty="0"/>
              <a:t>b</a:t>
            </a:r>
          </a:p>
        </p:txBody>
      </p:sp>
    </p:spTree>
    <p:extLst>
      <p:ext uri="{BB962C8B-B14F-4D97-AF65-F5344CB8AC3E}">
        <p14:creationId xmlns:p14="http://schemas.microsoft.com/office/powerpoint/2010/main" val="3524612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8A1C6-4D8B-462F-AFF3-1C490F868D4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0580AE1-0F25-4623-8D59-A83BD8127BB0}"/>
              </a:ext>
            </a:extLst>
          </p:cNvPr>
          <p:cNvSpPr>
            <a:spLocks noGrp="1"/>
          </p:cNvSpPr>
          <p:nvPr>
            <p:ph idx="1"/>
          </p:nvPr>
        </p:nvSpPr>
        <p:spPr/>
        <p:txBody>
          <a:bodyPr/>
          <a:lstStyle/>
          <a:p>
            <a:r>
              <a:rPr lang="zh-CN" altLang="en-US" dirty="0"/>
              <a:t>证明这个方法是优的话，考虑在这个基础上</a:t>
            </a:r>
            <a:r>
              <a:rPr lang="en-US" altLang="zh-CN" dirty="0"/>
              <a:t>swap</a:t>
            </a:r>
            <a:r>
              <a:rPr lang="zh-CN" altLang="en-US" dirty="0"/>
              <a:t>两个元素</a:t>
            </a:r>
            <a:r>
              <a:rPr lang="en-US" altLang="zh-CN" dirty="0"/>
              <a:t>a</a:t>
            </a:r>
            <a:r>
              <a:rPr lang="zh-CN" altLang="en-US" dirty="0"/>
              <a:t>，</a:t>
            </a:r>
            <a:r>
              <a:rPr lang="en-US" altLang="zh-CN" dirty="0"/>
              <a:t>b</a:t>
            </a:r>
            <a:r>
              <a:rPr lang="zh-CN" altLang="en-US" dirty="0"/>
              <a:t>，则会构成一个逆序对先</a:t>
            </a:r>
            <a:r>
              <a:rPr lang="en-US" altLang="zh-CN" dirty="0"/>
              <a:t>b</a:t>
            </a:r>
            <a:r>
              <a:rPr lang="zh-CN" altLang="en-US" dirty="0"/>
              <a:t>后</a:t>
            </a:r>
            <a:r>
              <a:rPr lang="en-US" altLang="zh-CN" dirty="0"/>
              <a:t>a</a:t>
            </a:r>
          </a:p>
          <a:p>
            <a:r>
              <a:rPr lang="zh-CN" altLang="en-US" dirty="0"/>
              <a:t>结果本来是在博客</a:t>
            </a:r>
            <a:r>
              <a:rPr lang="en-US" altLang="zh-CN" dirty="0"/>
              <a:t>rating</a:t>
            </a:r>
            <a:r>
              <a:rPr lang="zh-CN" altLang="en-US" dirty="0"/>
              <a:t>高的时候访问了</a:t>
            </a:r>
            <a:r>
              <a:rPr lang="en-US" altLang="zh-CN" dirty="0"/>
              <a:t>a</a:t>
            </a:r>
            <a:r>
              <a:rPr lang="zh-CN" altLang="en-US" dirty="0"/>
              <a:t>，低的时候访问了</a:t>
            </a:r>
            <a:r>
              <a:rPr lang="en-US" altLang="zh-CN" dirty="0"/>
              <a:t>b</a:t>
            </a:r>
            <a:r>
              <a:rPr lang="zh-CN" altLang="en-US" dirty="0"/>
              <a:t>，现在是高的时候访问了</a:t>
            </a:r>
            <a:r>
              <a:rPr lang="en-US" altLang="zh-CN" dirty="0"/>
              <a:t>b</a:t>
            </a:r>
            <a:r>
              <a:rPr lang="zh-CN" altLang="en-US" dirty="0"/>
              <a:t>，低的时候访问了</a:t>
            </a:r>
            <a:r>
              <a:rPr lang="en-US" altLang="zh-CN" dirty="0"/>
              <a:t>a</a:t>
            </a:r>
            <a:r>
              <a:rPr lang="zh-CN" altLang="en-US" dirty="0"/>
              <a:t>，</a:t>
            </a:r>
            <a:r>
              <a:rPr lang="en-US" altLang="zh-CN" dirty="0"/>
              <a:t>a&lt;b</a:t>
            </a:r>
          </a:p>
          <a:p>
            <a:r>
              <a:rPr lang="zh-CN" altLang="en-US" dirty="0"/>
              <a:t>讨论一下大小关系可以发现这样不会变优</a:t>
            </a:r>
          </a:p>
          <a:p>
            <a:endParaRPr lang="zh-CN" altLang="en-US" dirty="0"/>
          </a:p>
        </p:txBody>
      </p:sp>
    </p:spTree>
    <p:extLst>
      <p:ext uri="{BB962C8B-B14F-4D97-AF65-F5344CB8AC3E}">
        <p14:creationId xmlns:p14="http://schemas.microsoft.com/office/powerpoint/2010/main" val="951691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559F7-85D7-42D6-9E46-96C44B187C0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34CA341-9DDD-4A77-8D53-9F8EA09A551E}"/>
              </a:ext>
            </a:extLst>
          </p:cNvPr>
          <p:cNvSpPr>
            <a:spLocks noGrp="1"/>
          </p:cNvSpPr>
          <p:nvPr>
            <p:ph idx="1"/>
          </p:nvPr>
        </p:nvSpPr>
        <p:spPr/>
        <p:txBody>
          <a:bodyPr/>
          <a:lstStyle/>
          <a:p>
            <a:r>
              <a:rPr lang="zh-CN" altLang="en-US" dirty="0"/>
              <a:t>于是我们要维护一个有序的数据结构，支持插入一个元素，查询最小的</a:t>
            </a:r>
            <a:r>
              <a:rPr lang="en-US" altLang="zh-CN" dirty="0"/>
              <a:t>x</a:t>
            </a:r>
            <a:r>
              <a:rPr lang="zh-CN" altLang="en-US" dirty="0"/>
              <a:t>使得这个数据结构中第</a:t>
            </a:r>
            <a:r>
              <a:rPr lang="en-US" altLang="zh-CN" dirty="0"/>
              <a:t>x</a:t>
            </a:r>
            <a:r>
              <a:rPr lang="zh-CN" altLang="en-US" dirty="0"/>
              <a:t>小的元素比</a:t>
            </a:r>
            <a:r>
              <a:rPr lang="en-US" altLang="zh-CN" dirty="0"/>
              <a:t>-x</a:t>
            </a:r>
            <a:r>
              <a:rPr lang="zh-CN" altLang="en-US" dirty="0"/>
              <a:t>大，这个就是分界点</a:t>
            </a:r>
            <a:endParaRPr lang="en-US" altLang="zh-CN" dirty="0"/>
          </a:p>
          <a:p>
            <a:r>
              <a:rPr lang="zh-CN" altLang="en-US" dirty="0"/>
              <a:t>直接维护</a:t>
            </a:r>
            <a:r>
              <a:rPr lang="en-US" altLang="zh-CN" dirty="0"/>
              <a:t>f[x]</a:t>
            </a:r>
            <a:r>
              <a:rPr lang="zh-CN" altLang="en-US" dirty="0"/>
              <a:t>表示第</a:t>
            </a:r>
            <a:r>
              <a:rPr lang="en-US" altLang="zh-CN" dirty="0"/>
              <a:t>x</a:t>
            </a:r>
            <a:r>
              <a:rPr lang="zh-CN" altLang="en-US" dirty="0"/>
              <a:t>小的元素</a:t>
            </a:r>
            <a:r>
              <a:rPr lang="en-US" altLang="zh-CN" dirty="0"/>
              <a:t>-x</a:t>
            </a:r>
            <a:r>
              <a:rPr lang="zh-CN" altLang="en-US" dirty="0"/>
              <a:t>，然后找第一个</a:t>
            </a:r>
            <a:r>
              <a:rPr lang="en-US" altLang="zh-CN" dirty="0"/>
              <a:t>0</a:t>
            </a:r>
            <a:r>
              <a:rPr lang="zh-CN" altLang="en-US" dirty="0"/>
              <a:t>，这个维护一个</a:t>
            </a:r>
            <a:r>
              <a:rPr lang="en-US" altLang="zh-CN" dirty="0" err="1"/>
              <a:t>rmq</a:t>
            </a:r>
            <a:r>
              <a:rPr lang="zh-CN" altLang="en-US" dirty="0"/>
              <a:t>，在平衡树上二分即可</a:t>
            </a:r>
            <a:endParaRPr lang="en-US" altLang="zh-CN" dirty="0"/>
          </a:p>
          <a:p>
            <a:r>
              <a:rPr lang="zh-CN" altLang="en-US" dirty="0"/>
              <a:t>大概操作就是插入元素，区间减</a:t>
            </a:r>
            <a:r>
              <a:rPr lang="en-US" altLang="zh-CN" dirty="0"/>
              <a:t>1</a:t>
            </a:r>
            <a:r>
              <a:rPr lang="zh-CN" altLang="en-US" dirty="0"/>
              <a:t>，</a:t>
            </a:r>
            <a:r>
              <a:rPr lang="en-US" altLang="zh-CN" dirty="0" err="1"/>
              <a:t>rmq</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475130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00840-9598-4515-989F-184C9F346E5E}"/>
              </a:ext>
            </a:extLst>
          </p:cNvPr>
          <p:cNvSpPr>
            <a:spLocks noGrp="1"/>
          </p:cNvSpPr>
          <p:nvPr>
            <p:ph type="title"/>
          </p:nvPr>
        </p:nvSpPr>
        <p:spPr/>
        <p:txBody>
          <a:bodyPr/>
          <a:lstStyle/>
          <a:p>
            <a:r>
              <a:rPr lang="en-US" altLang="zh-CN" dirty="0"/>
              <a:t>CF331D3 Escaping on </a:t>
            </a:r>
            <a:r>
              <a:rPr lang="en-US" altLang="zh-CN" dirty="0" err="1"/>
              <a:t>Beaveractor</a:t>
            </a:r>
            <a:r>
              <a:rPr lang="en-US" altLang="zh-CN" dirty="0"/>
              <a:t> 3000</a:t>
            </a:r>
            <a:endParaRPr lang="zh-CN" altLang="en-US" dirty="0"/>
          </a:p>
        </p:txBody>
      </p:sp>
      <p:sp>
        <p:nvSpPr>
          <p:cNvPr id="3" name="内容占位符 2">
            <a:extLst>
              <a:ext uri="{FF2B5EF4-FFF2-40B4-BE49-F238E27FC236}">
                <a16:creationId xmlns:a16="http://schemas.microsoft.com/office/drawing/2014/main" id="{64FC8149-0214-43E4-8485-6C6063F3DE29}"/>
              </a:ext>
            </a:extLst>
          </p:cNvPr>
          <p:cNvSpPr>
            <a:spLocks noGrp="1"/>
          </p:cNvSpPr>
          <p:nvPr>
            <p:ph idx="1"/>
          </p:nvPr>
        </p:nvSpPr>
        <p:spPr/>
        <p:txBody>
          <a:bodyPr/>
          <a:lstStyle/>
          <a:p>
            <a:r>
              <a:rPr lang="zh-CN" altLang="en-US" b="0" i="0" dirty="0">
                <a:solidFill>
                  <a:srgbClr val="4D4D4D"/>
                </a:solidFill>
                <a:effectLst/>
                <a:latin typeface="-apple-system"/>
              </a:rPr>
              <a:t>平面上有有些有向线段，平行于轴，当走到有向线段的时候自己的方向就要变成其方向，自己速度</a:t>
            </a:r>
            <a:r>
              <a:rPr lang="en-US" altLang="zh-CN" b="0" i="0" dirty="0">
                <a:solidFill>
                  <a:srgbClr val="4D4D4D"/>
                </a:solidFill>
                <a:effectLst/>
                <a:latin typeface="-apple-system"/>
              </a:rPr>
              <a:t>1</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给定这些有向线段，多组数据，每组给出初始位置和初始方向和时间，问是否会走出边界，如果不，输出最后在哪里，否则输出离开边界时候的坐标。数据都是</a:t>
            </a:r>
            <a:r>
              <a:rPr lang="en-US" altLang="zh-CN" b="0" i="0" dirty="0">
                <a:solidFill>
                  <a:srgbClr val="4D4D4D"/>
                </a:solidFill>
                <a:effectLst/>
                <a:latin typeface="-apple-system"/>
              </a:rPr>
              <a:t>1e5</a:t>
            </a:r>
            <a:r>
              <a:rPr lang="zh-CN" altLang="en-US" b="0" i="0" dirty="0">
                <a:solidFill>
                  <a:srgbClr val="4D4D4D"/>
                </a:solidFill>
                <a:effectLst/>
                <a:latin typeface="-apple-system"/>
              </a:rPr>
              <a:t>，时间</a:t>
            </a:r>
            <a:r>
              <a:rPr lang="en-US" altLang="zh-CN" b="0" i="0" dirty="0">
                <a:solidFill>
                  <a:srgbClr val="4D4D4D"/>
                </a:solidFill>
                <a:effectLst/>
                <a:latin typeface="-apple-system"/>
              </a:rPr>
              <a:t>1e15</a:t>
            </a:r>
            <a:endParaRPr lang="zh-CN" altLang="en-US" dirty="0"/>
          </a:p>
        </p:txBody>
      </p:sp>
    </p:spTree>
    <p:extLst>
      <p:ext uri="{BB962C8B-B14F-4D97-AF65-F5344CB8AC3E}">
        <p14:creationId xmlns:p14="http://schemas.microsoft.com/office/powerpoint/2010/main" val="2436220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84DC9-11DD-4720-A472-00C2599CB87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8A0289D-9270-46AB-A88A-F0D2E115D56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1019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EF35C-AE69-4CF1-ADA2-17E7033B2716}"/>
              </a:ext>
            </a:extLst>
          </p:cNvPr>
          <p:cNvSpPr>
            <a:spLocks noGrp="1"/>
          </p:cNvSpPr>
          <p:nvPr>
            <p:ph type="title"/>
          </p:nvPr>
        </p:nvSpPr>
        <p:spPr/>
        <p:txBody>
          <a:bodyPr/>
          <a:lstStyle/>
          <a:p>
            <a:r>
              <a:rPr lang="en-US" altLang="zh-CN" dirty="0"/>
              <a:t>CF185E Soap Time! – 2 3000</a:t>
            </a:r>
            <a:endParaRPr lang="zh-CN" altLang="en-US" dirty="0"/>
          </a:p>
        </p:txBody>
      </p:sp>
      <p:sp>
        <p:nvSpPr>
          <p:cNvPr id="3" name="内容占位符 2">
            <a:extLst>
              <a:ext uri="{FF2B5EF4-FFF2-40B4-BE49-F238E27FC236}">
                <a16:creationId xmlns:a16="http://schemas.microsoft.com/office/drawing/2014/main" id="{0D21EE1B-D207-4AE5-9686-A536A9D1DDC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5317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A1B5-4511-4D4E-8434-A75888F3C5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135B20-0BA5-4497-B797-F38736DE7ADE}"/>
              </a:ext>
            </a:extLst>
          </p:cNvPr>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p>
        </p:txBody>
      </p:sp>
    </p:spTree>
    <p:extLst>
      <p:ext uri="{BB962C8B-B14F-4D97-AF65-F5344CB8AC3E}">
        <p14:creationId xmlns:p14="http://schemas.microsoft.com/office/powerpoint/2010/main" val="8239872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D256B-C642-4A84-B4FF-302F494AB29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97CBBF0-0D10-4147-B582-7C99C5703F3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43864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4D907-63A7-47E6-97DC-9ACE7D7ED79A}"/>
              </a:ext>
            </a:extLst>
          </p:cNvPr>
          <p:cNvSpPr>
            <a:spLocks noGrp="1"/>
          </p:cNvSpPr>
          <p:nvPr>
            <p:ph type="title"/>
          </p:nvPr>
        </p:nvSpPr>
        <p:spPr/>
        <p:txBody>
          <a:bodyPr/>
          <a:lstStyle/>
          <a:p>
            <a:r>
              <a:rPr lang="en-US" altLang="zh-CN" dirty="0"/>
              <a:t>CF1218B Guarding warehouses 3000</a:t>
            </a:r>
            <a:endParaRPr lang="zh-CN" altLang="en-US" dirty="0"/>
          </a:p>
        </p:txBody>
      </p:sp>
      <p:sp>
        <p:nvSpPr>
          <p:cNvPr id="3" name="内容占位符 2">
            <a:extLst>
              <a:ext uri="{FF2B5EF4-FFF2-40B4-BE49-F238E27FC236}">
                <a16:creationId xmlns:a16="http://schemas.microsoft.com/office/drawing/2014/main" id="{B0596CE1-DDE4-4DE4-B634-5D9353652A7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74411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4B42-5436-4B24-AA61-A04A61E1D5F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D07DC24-BED8-4F29-8123-1A0049F593B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0723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CD8BC-183B-44C0-B579-D54AEF7D8915}"/>
              </a:ext>
            </a:extLst>
          </p:cNvPr>
          <p:cNvSpPr>
            <a:spLocks noGrp="1"/>
          </p:cNvSpPr>
          <p:nvPr>
            <p:ph type="title"/>
          </p:nvPr>
        </p:nvSpPr>
        <p:spPr/>
        <p:txBody>
          <a:bodyPr/>
          <a:lstStyle/>
          <a:p>
            <a:r>
              <a:rPr lang="en-US" altLang="zh-CN" dirty="0"/>
              <a:t>CF765F Souvenirs 3100</a:t>
            </a:r>
            <a:endParaRPr lang="zh-CN" altLang="en-US" dirty="0"/>
          </a:p>
        </p:txBody>
      </p:sp>
      <p:sp>
        <p:nvSpPr>
          <p:cNvPr id="3" name="内容占位符 2">
            <a:extLst>
              <a:ext uri="{FF2B5EF4-FFF2-40B4-BE49-F238E27FC236}">
                <a16:creationId xmlns:a16="http://schemas.microsoft.com/office/drawing/2014/main" id="{C5DF9CB4-485F-47E7-B4C6-83EB2A5AA5D8}"/>
              </a:ext>
            </a:extLst>
          </p:cNvPr>
          <p:cNvSpPr>
            <a:spLocks noGrp="1"/>
          </p:cNvSpPr>
          <p:nvPr>
            <p:ph idx="1"/>
          </p:nvPr>
        </p:nvSpPr>
        <p:spPr/>
        <p:txBody>
          <a:bodyPr/>
          <a:lstStyle/>
          <a:p>
            <a:r>
              <a:rPr lang="zh-CN" altLang="en-US" dirty="0"/>
              <a:t>区间查两个数的差的最小绝对值</a:t>
            </a:r>
          </a:p>
        </p:txBody>
      </p:sp>
    </p:spTree>
    <p:extLst>
      <p:ext uri="{BB962C8B-B14F-4D97-AF65-F5344CB8AC3E}">
        <p14:creationId xmlns:p14="http://schemas.microsoft.com/office/powerpoint/2010/main" val="101140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ACD3-879E-4255-B140-C958883966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8F35E2-06ED-4A2B-8EB8-D1F667DF1F50}"/>
              </a:ext>
            </a:extLst>
          </p:cNvPr>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extLst>
      <p:ext uri="{BB962C8B-B14F-4D97-AF65-F5344CB8AC3E}">
        <p14:creationId xmlns:p14="http://schemas.microsoft.com/office/powerpoint/2010/main" val="975283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8D96-55A8-43A2-9812-3C65B85DE3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7E06BE-DB61-4852-BFA0-E5BBFB92BF1E}"/>
              </a:ext>
            </a:extLst>
          </p:cNvPr>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p:txBody>
      </p:sp>
    </p:spTree>
    <p:extLst>
      <p:ext uri="{BB962C8B-B14F-4D97-AF65-F5344CB8AC3E}">
        <p14:creationId xmlns:p14="http://schemas.microsoft.com/office/powerpoint/2010/main" val="1001183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4B3B7-F9A7-4BD4-BE08-B134A6A372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3AA766-B3AA-400A-B6F8-6057D8FFE273}"/>
              </a:ext>
            </a:extLst>
          </p:cNvPr>
          <p:cNvSpPr>
            <a:spLocks noGrp="1"/>
          </p:cNvSpPr>
          <p:nvPr>
            <p:ph idx="1"/>
          </p:nvPr>
        </p:nvSpPr>
        <p:spPr/>
        <p:txBody>
          <a:bodyPr/>
          <a:lstStyle/>
          <a:p>
            <a:r>
              <a:rPr lang="zh-CN" altLang="en-US" dirty="0"/>
              <a:t>将询问看做二维平面上的点</a:t>
            </a:r>
            <a:endParaRPr lang="en-US" altLang="zh-CN" dirty="0"/>
          </a:p>
          <a:p>
            <a:r>
              <a:rPr lang="zh-CN" altLang="en-US" dirty="0"/>
              <a:t>每个</a:t>
            </a:r>
            <a:r>
              <a:rPr lang="en-US" altLang="zh-CN" dirty="0"/>
              <a:t>(a[</a:t>
            </a:r>
            <a:r>
              <a:rPr lang="en-US" altLang="zh-CN" dirty="0" err="1"/>
              <a:t>i</a:t>
            </a:r>
            <a:r>
              <a:rPr lang="en-US" altLang="zh-CN" dirty="0"/>
              <a:t>],a[j])</a:t>
            </a:r>
            <a:r>
              <a:rPr lang="zh-CN" altLang="en-US" dirty="0"/>
              <a:t>的</a:t>
            </a:r>
            <a:r>
              <a:rPr lang="en-US" altLang="zh-CN" dirty="0"/>
              <a:t>pair</a:t>
            </a:r>
            <a:r>
              <a:rPr lang="zh-CN" altLang="en-US" dirty="0"/>
              <a:t>即对所有</a:t>
            </a:r>
            <a:r>
              <a:rPr lang="en-US" altLang="zh-CN" dirty="0"/>
              <a:t>l</a:t>
            </a:r>
            <a:r>
              <a:rPr lang="zh-CN" altLang="en-US" dirty="0"/>
              <a:t>在</a:t>
            </a:r>
            <a:r>
              <a:rPr lang="en-US" altLang="zh-CN" dirty="0"/>
              <a:t>[1,i]</a:t>
            </a:r>
            <a:r>
              <a:rPr lang="zh-CN" altLang="en-US" dirty="0"/>
              <a:t>中，</a:t>
            </a:r>
            <a:r>
              <a:rPr lang="en-US" altLang="zh-CN" dirty="0"/>
              <a:t>r</a:t>
            </a:r>
            <a:r>
              <a:rPr lang="zh-CN" altLang="en-US" dirty="0"/>
              <a:t>在</a:t>
            </a:r>
            <a:r>
              <a:rPr lang="en-US" altLang="zh-CN" dirty="0"/>
              <a:t>[</a:t>
            </a:r>
            <a:r>
              <a:rPr lang="en-US" altLang="zh-CN" dirty="0" err="1"/>
              <a:t>j,n</a:t>
            </a:r>
            <a:r>
              <a:rPr lang="en-US" altLang="zh-CN" dirty="0"/>
              <a:t>]</a:t>
            </a:r>
            <a:r>
              <a:rPr lang="zh-CN" altLang="en-US" dirty="0"/>
              <a:t>中的询问，其答案对</a:t>
            </a:r>
            <a:r>
              <a:rPr lang="en-US" altLang="zh-CN" dirty="0"/>
              <a:t>|a[</a:t>
            </a:r>
            <a:r>
              <a:rPr lang="en-US" altLang="zh-CN" dirty="0" err="1"/>
              <a:t>i</a:t>
            </a:r>
            <a:r>
              <a:rPr lang="en-US" altLang="zh-CN" dirty="0"/>
              <a:t>]-a[j]|</a:t>
            </a:r>
            <a:r>
              <a:rPr lang="zh-CN" altLang="en-US" dirty="0"/>
              <a:t>取</a:t>
            </a:r>
            <a:r>
              <a:rPr lang="en-US" altLang="zh-CN" dirty="0"/>
              <a:t>max</a:t>
            </a:r>
          </a:p>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问题变为矩形</a:t>
            </a:r>
            <a:r>
              <a:rPr lang="en-US" altLang="zh-CN" dirty="0"/>
              <a:t>max=x</a:t>
            </a:r>
            <a:r>
              <a:rPr lang="zh-CN" altLang="en-US"/>
              <a:t>，单点值</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345701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6E226-5637-4F4D-8581-EA2129BE9919}"/>
              </a:ext>
            </a:extLst>
          </p:cNvPr>
          <p:cNvSpPr>
            <a:spLocks noGrp="1"/>
          </p:cNvSpPr>
          <p:nvPr>
            <p:ph type="title"/>
          </p:nvPr>
        </p:nvSpPr>
        <p:spPr/>
        <p:txBody>
          <a:bodyPr/>
          <a:lstStyle/>
          <a:p>
            <a:r>
              <a:rPr lang="en-US" altLang="zh-CN" dirty="0"/>
              <a:t>CF176E Archaeology 3100</a:t>
            </a:r>
            <a:endParaRPr lang="zh-CN" altLang="en-US" dirty="0"/>
          </a:p>
        </p:txBody>
      </p:sp>
      <p:pic>
        <p:nvPicPr>
          <p:cNvPr id="5" name="内容占位符 4">
            <a:extLst>
              <a:ext uri="{FF2B5EF4-FFF2-40B4-BE49-F238E27FC236}">
                <a16:creationId xmlns:a16="http://schemas.microsoft.com/office/drawing/2014/main" id="{3B48FD2A-D561-4DAC-AC0C-A80ECF0BE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52263" cy="1815910"/>
          </a:xfrm>
        </p:spPr>
      </p:pic>
    </p:spTree>
    <p:extLst>
      <p:ext uri="{BB962C8B-B14F-4D97-AF65-F5344CB8AC3E}">
        <p14:creationId xmlns:p14="http://schemas.microsoft.com/office/powerpoint/2010/main" val="40581865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1A9A0-FD92-4CBD-A602-E175E36EBF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EDA8960-B2EE-4327-B207-F134CC60DFB1}"/>
              </a:ext>
            </a:extLst>
          </p:cNvPr>
          <p:cNvSpPr>
            <a:spLocks noGrp="1"/>
          </p:cNvSpPr>
          <p:nvPr>
            <p:ph idx="1"/>
          </p:nvPr>
        </p:nvSpPr>
        <p:spPr/>
        <p:txBody>
          <a:bodyPr/>
          <a:lstStyle/>
          <a:p>
            <a:r>
              <a:rPr lang="zh-CN" altLang="en-US" dirty="0"/>
              <a:t>这种直接用</a:t>
            </a:r>
            <a:r>
              <a:rPr lang="en-US" altLang="zh-CN" dirty="0"/>
              <a:t>Top tree</a:t>
            </a:r>
            <a:r>
              <a:rPr lang="zh-CN" altLang="en-US" dirty="0"/>
              <a:t>重拳出击就行</a:t>
            </a:r>
            <a:endParaRPr lang="en-US" altLang="zh-CN" dirty="0"/>
          </a:p>
          <a:p>
            <a:r>
              <a:rPr lang="zh-CN" altLang="en-US" dirty="0"/>
              <a:t>讲个阳间做法</a:t>
            </a:r>
            <a:endParaRPr lang="en-US" altLang="zh-CN" dirty="0"/>
          </a:p>
          <a:p>
            <a:r>
              <a:rPr lang="zh-CN" altLang="en-US" dirty="0"/>
              <a:t>一个点集的两两连通最小边集，就是将这个点集所有点按照</a:t>
            </a:r>
            <a:r>
              <a:rPr lang="en-US" altLang="zh-CN" dirty="0"/>
              <a:t>DFS</a:t>
            </a:r>
            <a:r>
              <a:rPr lang="zh-CN" altLang="en-US" dirty="0"/>
              <a:t>序排序后，相邻两两点距离和（注意第一个点与最后一个点相邻）</a:t>
            </a:r>
            <a:endParaRPr lang="en-US" altLang="zh-CN" dirty="0"/>
          </a:p>
          <a:p>
            <a:r>
              <a:rPr lang="zh-CN" altLang="en-US" dirty="0"/>
              <a:t>这个对应了树的欧拉回路，直接记这个性质就行</a:t>
            </a:r>
          </a:p>
        </p:txBody>
      </p:sp>
    </p:spTree>
    <p:extLst>
      <p:ext uri="{BB962C8B-B14F-4D97-AF65-F5344CB8AC3E}">
        <p14:creationId xmlns:p14="http://schemas.microsoft.com/office/powerpoint/2010/main" val="4535930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88D74-17A1-485E-938F-0FD5F2DC2B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25A3003-D0A2-4FE4-9050-4D4B95BB385A}"/>
              </a:ext>
            </a:extLst>
          </p:cNvPr>
          <p:cNvSpPr>
            <a:spLocks noGrp="1"/>
          </p:cNvSpPr>
          <p:nvPr>
            <p:ph idx="1"/>
          </p:nvPr>
        </p:nvSpPr>
        <p:spPr/>
        <p:txBody>
          <a:bodyPr/>
          <a:lstStyle/>
          <a:p>
            <a:r>
              <a:rPr lang="zh-CN" altLang="en-US" dirty="0"/>
              <a:t>然后我们实际上可以用一个</a:t>
            </a:r>
            <a:r>
              <a:rPr lang="en-US" altLang="zh-CN" dirty="0"/>
              <a:t>set</a:t>
            </a:r>
            <a:r>
              <a:rPr lang="zh-CN" altLang="en-US" dirty="0"/>
              <a:t>来维护</a:t>
            </a:r>
            <a:endParaRPr lang="en-US" altLang="zh-CN" dirty="0"/>
          </a:p>
          <a:p>
            <a:r>
              <a:rPr lang="zh-CN" altLang="en-US" dirty="0"/>
              <a:t>插入的时候按</a:t>
            </a:r>
            <a:r>
              <a:rPr lang="en-US" altLang="zh-CN" dirty="0"/>
              <a:t>DFS</a:t>
            </a:r>
            <a:r>
              <a:rPr lang="zh-CN" altLang="en-US" dirty="0"/>
              <a:t>序插入，</a:t>
            </a:r>
            <a:r>
              <a:rPr lang="en-US" altLang="zh-CN" dirty="0"/>
              <a:t>set</a:t>
            </a:r>
            <a:r>
              <a:rPr lang="zh-CN" altLang="en-US" dirty="0"/>
              <a:t>维护前驱后继</a:t>
            </a:r>
            <a:endParaRPr lang="en-US" altLang="zh-CN" dirty="0"/>
          </a:p>
          <a:p>
            <a:r>
              <a:rPr lang="zh-CN" altLang="en-US" dirty="0"/>
              <a:t>每次只需要查</a:t>
            </a:r>
            <a:r>
              <a:rPr lang="en-US" altLang="zh-CN" dirty="0"/>
              <a:t>O(1)</a:t>
            </a:r>
            <a:r>
              <a:rPr lang="zh-CN" altLang="en-US" dirty="0"/>
              <a:t>次两点间距离和</a:t>
            </a:r>
            <a:endParaRPr lang="en-US" altLang="zh-CN" dirty="0"/>
          </a:p>
          <a:p>
            <a:r>
              <a:rPr lang="en-US" altLang="zh-CN" dirty="0"/>
              <a:t>O(</a:t>
            </a:r>
            <a:r>
              <a:rPr lang="en-US" altLang="zh-CN" dirty="0" err="1"/>
              <a:t>n+mlogn</a:t>
            </a:r>
            <a:r>
              <a:rPr lang="en-US" altLang="zh-CN" dirty="0"/>
              <a:t>)</a:t>
            </a:r>
          </a:p>
          <a:p>
            <a:endParaRPr lang="en-US" altLang="zh-CN" dirty="0"/>
          </a:p>
          <a:p>
            <a:r>
              <a:rPr lang="zh-CN" altLang="en-US" dirty="0"/>
              <a:t>如果使用</a:t>
            </a:r>
            <a:r>
              <a:rPr lang="en-US" altLang="zh-CN" dirty="0" err="1"/>
              <a:t>vEB</a:t>
            </a:r>
            <a:r>
              <a:rPr lang="zh-CN" altLang="en-US" dirty="0"/>
              <a:t>树来维护前驱后继，因为</a:t>
            </a:r>
            <a:r>
              <a:rPr lang="en-US" altLang="zh-CN" dirty="0"/>
              <a:t>DFS</a:t>
            </a:r>
            <a:r>
              <a:rPr lang="zh-CN" altLang="en-US" dirty="0"/>
              <a:t>序值域是</a:t>
            </a:r>
            <a:r>
              <a:rPr lang="en-US" altLang="zh-CN" dirty="0"/>
              <a:t>n</a:t>
            </a:r>
          </a:p>
          <a:p>
            <a:r>
              <a:rPr lang="zh-CN" altLang="en-US" dirty="0"/>
              <a:t>所以总时间复杂度为</a:t>
            </a:r>
            <a:r>
              <a:rPr lang="en-US" altLang="zh-CN" dirty="0"/>
              <a:t>O(</a:t>
            </a:r>
            <a:r>
              <a:rPr lang="en-US" altLang="zh-CN" dirty="0" err="1"/>
              <a:t>n+mloglogn</a:t>
            </a:r>
            <a:r>
              <a:rPr lang="en-US" altLang="zh-CN" dirty="0"/>
              <a:t>)</a:t>
            </a:r>
          </a:p>
        </p:txBody>
      </p:sp>
    </p:spTree>
    <p:extLst>
      <p:ext uri="{BB962C8B-B14F-4D97-AF65-F5344CB8AC3E}">
        <p14:creationId xmlns:p14="http://schemas.microsoft.com/office/powerpoint/2010/main" val="408607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4CE21-7BD6-4EE6-B211-9FB2ED6A21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B6123-1CA4-4082-AC5B-FB3CCA7AF031}"/>
              </a:ext>
            </a:extLst>
          </p:cNvPr>
          <p:cNvSpPr>
            <a:spLocks noGrp="1"/>
          </p:cNvSpPr>
          <p:nvPr>
            <p:ph idx="1"/>
          </p:nvPr>
        </p:nvSpPr>
        <p:spPr/>
        <p:txBody>
          <a:bodyPr/>
          <a:lstStyle/>
          <a:p>
            <a:r>
              <a:rPr lang="zh-CN" altLang="en-US" dirty="0"/>
              <a:t>可以发现如果我们对边权开一个值域上的数据结构维护，如</a:t>
            </a:r>
            <a:r>
              <a:rPr lang="en-US" altLang="zh-CN" dirty="0"/>
              <a:t>01trie</a:t>
            </a:r>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extLst>
      <p:ext uri="{BB962C8B-B14F-4D97-AF65-F5344CB8AC3E}">
        <p14:creationId xmlns:p14="http://schemas.microsoft.com/office/powerpoint/2010/main" val="4286084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7242A-4A3D-4D02-9EDA-BDBDDD41DF1C}"/>
              </a:ext>
            </a:extLst>
          </p:cNvPr>
          <p:cNvSpPr>
            <a:spLocks noGrp="1"/>
          </p:cNvSpPr>
          <p:nvPr>
            <p:ph type="title"/>
          </p:nvPr>
        </p:nvSpPr>
        <p:spPr/>
        <p:txBody>
          <a:bodyPr/>
          <a:lstStyle/>
          <a:p>
            <a:r>
              <a:rPr lang="en-US" altLang="zh-CN" dirty="0"/>
              <a:t>CF896E Welcome home, </a:t>
            </a:r>
            <a:r>
              <a:rPr lang="en-US" altLang="zh-CN" dirty="0" err="1"/>
              <a:t>Chtholly</a:t>
            </a:r>
            <a:r>
              <a:rPr lang="en-US" altLang="zh-CN" dirty="0"/>
              <a:t> 3100</a:t>
            </a:r>
            <a:endParaRPr lang="zh-CN" altLang="en-US" dirty="0"/>
          </a:p>
        </p:txBody>
      </p:sp>
      <p:sp>
        <p:nvSpPr>
          <p:cNvPr id="3" name="内容占位符 2">
            <a:extLst>
              <a:ext uri="{FF2B5EF4-FFF2-40B4-BE49-F238E27FC236}">
                <a16:creationId xmlns:a16="http://schemas.microsoft.com/office/drawing/2014/main" id="{6153FE40-E064-4FF1-A3D1-E6175CF7D153}"/>
              </a:ext>
            </a:extLst>
          </p:cNvPr>
          <p:cNvSpPr>
            <a:spLocks noGrp="1"/>
          </p:cNvSpPr>
          <p:nvPr>
            <p:ph idx="1"/>
          </p:nvPr>
        </p:nvSpPr>
        <p:spPr/>
        <p:txBody>
          <a:bodyPr/>
          <a:lstStyle/>
          <a:p>
            <a:r>
              <a:rPr lang="zh-CN" altLang="en-US" dirty="0"/>
              <a:t>给定一个长为</a:t>
            </a:r>
            <a:r>
              <a:rPr lang="en-US" altLang="zh-CN" dirty="0"/>
              <a:t>n</a:t>
            </a:r>
            <a:r>
              <a:rPr lang="zh-CN" altLang="en-US" dirty="0"/>
              <a:t>的序列</a:t>
            </a:r>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x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值域为</a:t>
            </a:r>
            <a:r>
              <a:rPr lang="en-US" altLang="zh-CN" dirty="0"/>
              <a:t>n</a:t>
            </a:r>
            <a:r>
              <a:rPr lang="zh-CN" altLang="en-US" dirty="0"/>
              <a:t>，</a:t>
            </a:r>
            <a:r>
              <a:rPr lang="en-US" altLang="zh-CN" dirty="0"/>
              <a:t>n&lt;=1e5</a:t>
            </a:r>
            <a:endParaRPr lang="zh-CN" altLang="en-US" dirty="0"/>
          </a:p>
        </p:txBody>
      </p:sp>
    </p:spTree>
    <p:extLst>
      <p:ext uri="{BB962C8B-B14F-4D97-AF65-F5344CB8AC3E}">
        <p14:creationId xmlns:p14="http://schemas.microsoft.com/office/powerpoint/2010/main" val="2201437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这个值域</a:t>
            </a:r>
            <a:r>
              <a:rPr lang="en-US" altLang="zh-CN" dirty="0"/>
              <a:t>n</a:t>
            </a:r>
            <a:r>
              <a:rPr lang="zh-CN" altLang="en-US" dirty="0"/>
              <a:t>很明显复杂度和值域有关</a:t>
            </a:r>
            <a:endParaRPr lang="en-US" altLang="zh-CN" dirty="0"/>
          </a:p>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考虑怎么利用这个性质</a:t>
            </a:r>
          </a:p>
          <a:p>
            <a:endParaRPr lang="zh-CN" altLang="en-US" dirty="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r:id="rId2" imgW="2762636" imgH="2085714" progId="PBrush">
                  <p:embed/>
                </p:oleObj>
              </mc:Choice>
              <mc:Fallback>
                <p:oleObj r:id="rId2" imgW="2762636" imgH="2085714" progId="PBrush">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r:id="rId4" imgW="2914286" imgH="2467319" progId="PBrush">
                  <p:embed/>
                </p:oleObj>
              </mc:Choice>
              <mc:Fallback>
                <p:oleObj r:id="rId4" imgW="2914286" imgH="2467319" progId="PBrush">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p>
        </p:txBody>
      </p:sp>
      <p:sp>
        <p:nvSpPr>
          <p:cNvPr id="3" name="内容占位符 2"/>
          <p:cNvSpPr>
            <a:spLocks noGrp="1"/>
          </p:cNvSpPr>
          <p:nvPr>
            <p:ph idx="1"/>
          </p:nvPr>
        </p:nvSpPr>
        <p:spPr/>
        <p:txBody>
          <a:bodyPr/>
          <a:lstStyle/>
          <a:p>
            <a:r>
              <a:rPr lang="zh-CN" altLang="en-US" dirty="0"/>
              <a:t>也可以用一个并查集维护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9003A-FEA6-4066-9ECB-B3126E81C6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762D79D-462C-4EEA-8A5A-081822C615B6}"/>
              </a:ext>
            </a:extLst>
          </p:cNvPr>
          <p:cNvSpPr>
            <a:spLocks noGrp="1"/>
          </p:cNvSpPr>
          <p:nvPr>
            <p:ph idx="1"/>
          </p:nvPr>
        </p:nvSpPr>
        <p:spPr/>
        <p:txBody>
          <a:bodyPr/>
          <a:lstStyle/>
          <a:p>
            <a:r>
              <a:rPr lang="zh-CN" altLang="en-US" dirty="0"/>
              <a:t>关于空间比较大的问题</a:t>
            </a:r>
            <a:endParaRPr lang="en-US" altLang="zh-CN" dirty="0"/>
          </a:p>
          <a:p>
            <a:r>
              <a:rPr lang="zh-CN" altLang="en-US" dirty="0"/>
              <a:t>由于题目可以离线，所以可以使用离线逐块处理的技巧优化到线性空间</a:t>
            </a:r>
            <a:endParaRPr lang="en-US" altLang="zh-CN" dirty="0"/>
          </a:p>
          <a:p>
            <a:r>
              <a:rPr lang="zh-CN" altLang="en-US" dirty="0"/>
              <a:t>大概就是我们对每个块算出其对每次查询的贡献，因为贡献相对独立，注意一个块可能发生零散块重构</a:t>
            </a:r>
            <a:endParaRPr lang="en-US" altLang="zh-CN" dirty="0"/>
          </a:p>
          <a:p>
            <a:r>
              <a:rPr lang="zh-CN" altLang="en-US" dirty="0"/>
              <a:t>这样可以重复利用每个块开的</a:t>
            </a:r>
            <a:r>
              <a:rPr lang="en-US" altLang="zh-CN" dirty="0"/>
              <a:t>O(n)</a:t>
            </a:r>
            <a:r>
              <a:rPr lang="zh-CN" altLang="en-US" dirty="0"/>
              <a:t>大小数组，做到线性空间</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endParaRPr lang="zh-CN" altLang="en-US" dirty="0"/>
          </a:p>
        </p:txBody>
      </p:sp>
    </p:spTree>
    <p:extLst>
      <p:ext uri="{BB962C8B-B14F-4D97-AF65-F5344CB8AC3E}">
        <p14:creationId xmlns:p14="http://schemas.microsoft.com/office/powerpoint/2010/main" val="3641271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E3684-7238-45F5-A2B1-7D0F8EB042C1}"/>
              </a:ext>
            </a:extLst>
          </p:cNvPr>
          <p:cNvSpPr>
            <a:spLocks noGrp="1"/>
          </p:cNvSpPr>
          <p:nvPr>
            <p:ph type="title"/>
          </p:nvPr>
        </p:nvSpPr>
        <p:spPr/>
        <p:txBody>
          <a:bodyPr/>
          <a:lstStyle/>
          <a:p>
            <a:r>
              <a:rPr lang="en-US" altLang="zh-CN" dirty="0"/>
              <a:t>CF679E Bear and Bad Powers of 42 3100</a:t>
            </a:r>
            <a:endParaRPr lang="zh-CN" altLang="en-US" dirty="0"/>
          </a:p>
        </p:txBody>
      </p:sp>
      <p:sp>
        <p:nvSpPr>
          <p:cNvPr id="4" name="内容占位符 3">
            <a:extLst>
              <a:ext uri="{FF2B5EF4-FFF2-40B4-BE49-F238E27FC236}">
                <a16:creationId xmlns:a16="http://schemas.microsoft.com/office/drawing/2014/main" id="{E369B4D1-9FE1-4D88-9EB5-BDBB91BD4E62}"/>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保证加的数非负</a:t>
            </a:r>
          </a:p>
        </p:txBody>
      </p:sp>
      <p:pic>
        <p:nvPicPr>
          <p:cNvPr id="7" name="内容占位符 4">
            <a:extLst>
              <a:ext uri="{FF2B5EF4-FFF2-40B4-BE49-F238E27FC236}">
                <a16:creationId xmlns:a16="http://schemas.microsoft.com/office/drawing/2014/main" id="{F3A3718D-8FC3-49A0-8C0F-CF5824CAA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15187"/>
            <a:ext cx="6344733" cy="2252138"/>
          </a:xfrm>
          <a:prstGeom prst="rect">
            <a:avLst/>
          </a:prstGeom>
        </p:spPr>
      </p:pic>
    </p:spTree>
    <p:extLst>
      <p:ext uri="{BB962C8B-B14F-4D97-AF65-F5344CB8AC3E}">
        <p14:creationId xmlns:p14="http://schemas.microsoft.com/office/powerpoint/2010/main" val="19940034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EA03D-C8B6-4F14-B055-FE78C5A54B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CB6466-F173-45E4-8CAC-0FE031FA7A88}"/>
              </a:ext>
            </a:extLst>
          </p:cNvPr>
          <p:cNvSpPr>
            <a:spLocks noGrp="1"/>
          </p:cNvSpPr>
          <p:nvPr>
            <p:ph idx="1"/>
          </p:nvPr>
        </p:nvSpPr>
        <p:spPr/>
        <p:txBody>
          <a:bodyPr/>
          <a:lstStyle/>
          <a:p>
            <a:r>
              <a:rPr lang="zh-CN" altLang="en-US" dirty="0"/>
              <a:t>考虑使用颜色段均摊的</a:t>
            </a:r>
            <a:r>
              <a:rPr lang="en-US" altLang="zh-CN" dirty="0"/>
              <a:t>trick</a:t>
            </a:r>
          </a:p>
          <a:p>
            <a:r>
              <a:rPr lang="zh-CN" altLang="en-US" dirty="0"/>
              <a:t>因为加的数比较小，我们记下每个位置的数，与离其最近的，比其大的</a:t>
            </a:r>
            <a:r>
              <a:rPr lang="en-US" altLang="zh-CN" dirty="0"/>
              <a:t>42</a:t>
            </a:r>
            <a:r>
              <a:rPr lang="zh-CN" altLang="en-US" dirty="0"/>
              <a:t>的次幂的差</a:t>
            </a:r>
            <a:endParaRPr lang="en-US" altLang="zh-CN" dirty="0"/>
          </a:p>
          <a:p>
            <a:r>
              <a:rPr lang="zh-CN" altLang="en-US" dirty="0"/>
              <a:t>区间染色用缩点平衡树维护</a:t>
            </a:r>
            <a:endParaRPr lang="en-US" altLang="zh-CN" dirty="0"/>
          </a:p>
          <a:p>
            <a:r>
              <a:rPr lang="zh-CN" altLang="en-US" dirty="0"/>
              <a:t>区间加相当于这个差进行了一次区间减，递归下去找出所有被减为负数或者</a:t>
            </a:r>
            <a:r>
              <a:rPr lang="en-US" altLang="zh-CN" dirty="0"/>
              <a:t>0</a:t>
            </a:r>
            <a:r>
              <a:rPr lang="zh-CN" altLang="en-US" dirty="0"/>
              <a:t>的数，每个数只会被递归</a:t>
            </a:r>
            <a:r>
              <a:rPr lang="en-US" altLang="zh-CN" dirty="0"/>
              <a:t>O(</a:t>
            </a:r>
            <a:r>
              <a:rPr lang="en-US" altLang="zh-CN" dirty="0" err="1"/>
              <a:t>logv</a:t>
            </a:r>
            <a:r>
              <a:rPr lang="en-US" altLang="zh-CN" dirty="0"/>
              <a:t>)</a:t>
            </a:r>
            <a:r>
              <a:rPr lang="zh-CN" altLang="en-US" dirty="0"/>
              <a:t>次</a:t>
            </a:r>
            <a:endParaRPr lang="en-US" altLang="zh-CN" dirty="0"/>
          </a:p>
        </p:txBody>
      </p:sp>
    </p:spTree>
    <p:extLst>
      <p:ext uri="{BB962C8B-B14F-4D97-AF65-F5344CB8AC3E}">
        <p14:creationId xmlns:p14="http://schemas.microsoft.com/office/powerpoint/2010/main" val="256038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3811-2819-4319-9684-8E6C0B5022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BAA6C0-8212-4D5F-90FB-34DAE19E0744}"/>
              </a:ext>
            </a:extLst>
          </p:cNvPr>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p>
          <a:p>
            <a:endParaRPr lang="zh-CN" altLang="en-US" dirty="0"/>
          </a:p>
        </p:txBody>
      </p:sp>
      <p:pic>
        <p:nvPicPr>
          <p:cNvPr id="7" name="图片 6">
            <a:extLst>
              <a:ext uri="{FF2B5EF4-FFF2-40B4-BE49-F238E27FC236}">
                <a16:creationId xmlns:a16="http://schemas.microsoft.com/office/drawing/2014/main" id="{6BC3C632-D84F-4B09-AE8E-CD0250E806A2}"/>
              </a:ext>
            </a:extLst>
          </p:cNvPr>
          <p:cNvPicPr>
            <a:picLocks noChangeAspect="1"/>
          </p:cNvPicPr>
          <p:nvPr/>
        </p:nvPicPr>
        <p:blipFill>
          <a:blip r:embed="rId2"/>
          <a:stretch>
            <a:fillRect/>
          </a:stretch>
        </p:blipFill>
        <p:spPr>
          <a:xfrm>
            <a:off x="7835316" y="3774137"/>
            <a:ext cx="3117297" cy="1029696"/>
          </a:xfrm>
          <a:prstGeom prst="rect">
            <a:avLst/>
          </a:prstGeom>
        </p:spPr>
      </p:pic>
    </p:spTree>
    <p:extLst>
      <p:ext uri="{BB962C8B-B14F-4D97-AF65-F5344CB8AC3E}">
        <p14:creationId xmlns:p14="http://schemas.microsoft.com/office/powerpoint/2010/main" val="27684029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A6B7E-BA62-43DB-B49C-8FE7DD3A32E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A125C6-A8EA-4148-8B64-8FD5DAF21D55}"/>
              </a:ext>
            </a:extLst>
          </p:cNvPr>
          <p:cNvSpPr>
            <a:spLocks noGrp="1"/>
          </p:cNvSpPr>
          <p:nvPr>
            <p:ph idx="1"/>
          </p:nvPr>
        </p:nvSpPr>
        <p:spPr/>
        <p:txBody>
          <a:bodyPr/>
          <a:lstStyle/>
          <a:p>
            <a:r>
              <a:rPr lang="zh-CN" altLang="en-US" dirty="0"/>
              <a:t>负数重新计算新的差，</a:t>
            </a:r>
            <a:r>
              <a:rPr lang="en-US" altLang="zh-CN" dirty="0"/>
              <a:t>0</a:t>
            </a:r>
            <a:r>
              <a:rPr lang="zh-CN" altLang="en-US" dirty="0"/>
              <a:t>重新进行一次区间加</a:t>
            </a:r>
            <a:endParaRPr lang="en-US" altLang="zh-CN" dirty="0"/>
          </a:p>
          <a:p>
            <a:r>
              <a:rPr lang="zh-CN" altLang="en-US" dirty="0"/>
              <a:t>因为颜色段均摊的性质，我们最多有</a:t>
            </a:r>
            <a:r>
              <a:rPr lang="en-US" altLang="zh-CN" dirty="0"/>
              <a:t>O(</a:t>
            </a:r>
            <a:r>
              <a:rPr lang="en-US" altLang="zh-CN" dirty="0" err="1"/>
              <a:t>n+m</a:t>
            </a:r>
            <a:r>
              <a:rPr lang="en-US" altLang="zh-CN" dirty="0"/>
              <a:t>)</a:t>
            </a:r>
            <a:r>
              <a:rPr lang="zh-CN" altLang="en-US" dirty="0"/>
              <a:t>个颜色段，每个颜色段最多导致</a:t>
            </a:r>
            <a:r>
              <a:rPr lang="en-US" altLang="zh-CN" dirty="0"/>
              <a:t>O(</a:t>
            </a:r>
            <a:r>
              <a:rPr lang="en-US" altLang="zh-CN" dirty="0" err="1"/>
              <a:t>logv</a:t>
            </a:r>
            <a:r>
              <a:rPr lang="en-US" altLang="zh-CN" dirty="0"/>
              <a:t>)</a:t>
            </a:r>
            <a:r>
              <a:rPr lang="zh-CN" altLang="en-US"/>
              <a:t>次递归或者区间加，</a:t>
            </a:r>
            <a:r>
              <a:rPr lang="zh-CN" altLang="en-US" dirty="0"/>
              <a:t>一</a:t>
            </a:r>
            <a:r>
              <a:rPr lang="zh-CN" altLang="en-US"/>
              <a:t>次递归或者区间加最多</a:t>
            </a:r>
            <a:r>
              <a:rPr lang="en-US" altLang="zh-CN" dirty="0"/>
              <a:t>O(</a:t>
            </a:r>
            <a:r>
              <a:rPr lang="en-US" altLang="zh-CN" dirty="0" err="1"/>
              <a:t>logn</a:t>
            </a:r>
            <a:r>
              <a:rPr lang="en-US" altLang="zh-CN" dirty="0"/>
              <a:t>)</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15732002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D9216-42A7-43AC-81E0-0677B63DB0F8}"/>
              </a:ext>
            </a:extLst>
          </p:cNvPr>
          <p:cNvSpPr>
            <a:spLocks noGrp="1"/>
          </p:cNvSpPr>
          <p:nvPr>
            <p:ph type="title"/>
          </p:nvPr>
        </p:nvSpPr>
        <p:spPr/>
        <p:txBody>
          <a:bodyPr/>
          <a:lstStyle/>
          <a:p>
            <a:r>
              <a:rPr lang="en-US" altLang="zh-CN" dirty="0"/>
              <a:t>CF571D Campus 3100</a:t>
            </a:r>
            <a:endParaRPr lang="zh-CN" altLang="en-US" dirty="0"/>
          </a:p>
        </p:txBody>
      </p:sp>
      <p:pic>
        <p:nvPicPr>
          <p:cNvPr id="5" name="内容占位符 4">
            <a:extLst>
              <a:ext uri="{FF2B5EF4-FFF2-40B4-BE49-F238E27FC236}">
                <a16:creationId xmlns:a16="http://schemas.microsoft.com/office/drawing/2014/main" id="{BB763A38-A741-4EFC-9738-8CDAD8E70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732108" cy="2747089"/>
          </a:xfrm>
        </p:spPr>
      </p:pic>
    </p:spTree>
    <p:extLst>
      <p:ext uri="{BB962C8B-B14F-4D97-AF65-F5344CB8AC3E}">
        <p14:creationId xmlns:p14="http://schemas.microsoft.com/office/powerpoint/2010/main" val="21653470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2CBE1-DADE-471F-A208-51AAE2FDD95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2F14963-EF17-43FA-985D-A8B8FA52E7DF}"/>
              </a:ext>
            </a:extLst>
          </p:cNvPr>
          <p:cNvSpPr>
            <a:spLocks noGrp="1"/>
          </p:cNvSpPr>
          <p:nvPr>
            <p:ph idx="1"/>
          </p:nvPr>
        </p:nvSpPr>
        <p:spPr/>
        <p:txBody>
          <a:bodyPr/>
          <a:lstStyle/>
          <a:p>
            <a:r>
              <a:rPr lang="zh-CN" altLang="en-US" dirty="0"/>
              <a:t>发现两类集合的修改相对独立</a:t>
            </a:r>
            <a:endParaRPr lang="en-US" altLang="zh-CN" dirty="0"/>
          </a:p>
          <a:p>
            <a:r>
              <a:rPr lang="zh-CN" altLang="en-US" dirty="0"/>
              <a:t>我们对每次查询</a:t>
            </a:r>
            <a:r>
              <a:rPr lang="en-US" altLang="zh-CN" dirty="0"/>
              <a:t>x</a:t>
            </a:r>
            <a:r>
              <a:rPr lang="zh-CN" altLang="en-US" dirty="0"/>
              <a:t>，如果能离线找出其最后一次</a:t>
            </a:r>
            <a:r>
              <a:rPr lang="en-US" altLang="zh-CN" dirty="0"/>
              <a:t>x</a:t>
            </a:r>
            <a:r>
              <a:rPr lang="zh-CN" altLang="en-US" dirty="0"/>
              <a:t>所在的集合，被</a:t>
            </a:r>
            <a:r>
              <a:rPr lang="en-US" altLang="zh-CN" dirty="0"/>
              <a:t>4</a:t>
            </a:r>
            <a:r>
              <a:rPr lang="zh-CN" altLang="en-US" dirty="0"/>
              <a:t>操作的时间，则从这个时间开始，累加所有</a:t>
            </a:r>
            <a:r>
              <a:rPr lang="en-US" altLang="zh-CN" dirty="0"/>
              <a:t>3</a:t>
            </a:r>
            <a:r>
              <a:rPr lang="zh-CN" altLang="en-US" dirty="0"/>
              <a:t>操作对其的贡献</a:t>
            </a:r>
            <a:endParaRPr lang="en-US" altLang="zh-CN" dirty="0"/>
          </a:p>
          <a:p>
            <a:r>
              <a:rPr lang="zh-CN" altLang="en-US" dirty="0"/>
              <a:t>就可以找出这次询问的答案了</a:t>
            </a:r>
            <a:endParaRPr lang="en-US" altLang="zh-CN" dirty="0"/>
          </a:p>
          <a:p>
            <a:r>
              <a:rPr lang="zh-CN" altLang="en-US" dirty="0"/>
              <a:t>我们对每个点的第二类编号开一个并查集，每次</a:t>
            </a:r>
            <a:r>
              <a:rPr lang="en-US" altLang="zh-CN" dirty="0"/>
              <a:t>4</a:t>
            </a:r>
            <a:r>
              <a:rPr lang="zh-CN" altLang="en-US" dirty="0"/>
              <a:t>操作时更新这个集合最近一次被操作的时间，每次查询</a:t>
            </a:r>
            <a:r>
              <a:rPr lang="en-US" altLang="zh-CN" dirty="0"/>
              <a:t>x</a:t>
            </a:r>
            <a:r>
              <a:rPr lang="zh-CN" altLang="en-US" dirty="0"/>
              <a:t>最近被</a:t>
            </a:r>
            <a:r>
              <a:rPr lang="en-US" altLang="zh-CN" dirty="0"/>
              <a:t>4</a:t>
            </a:r>
            <a:r>
              <a:rPr lang="zh-CN" altLang="en-US" dirty="0"/>
              <a:t>操作的时间直接用</a:t>
            </a:r>
            <a:r>
              <a:rPr lang="en-US" altLang="zh-CN" dirty="0"/>
              <a:t>x</a:t>
            </a:r>
            <a:r>
              <a:rPr lang="zh-CN" altLang="en-US" dirty="0"/>
              <a:t>所属集合最近一次被操作的时间即可</a:t>
            </a:r>
            <a:endParaRPr lang="en-US" altLang="zh-CN" dirty="0"/>
          </a:p>
        </p:txBody>
      </p:sp>
    </p:spTree>
    <p:extLst>
      <p:ext uri="{BB962C8B-B14F-4D97-AF65-F5344CB8AC3E}">
        <p14:creationId xmlns:p14="http://schemas.microsoft.com/office/powerpoint/2010/main" val="836172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8E69-F8BB-4BA3-9ED1-758C04F2D8E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A04813-6959-4514-9E30-BFFDE3097A24}"/>
              </a:ext>
            </a:extLst>
          </p:cNvPr>
          <p:cNvSpPr>
            <a:spLocks noGrp="1"/>
          </p:cNvSpPr>
          <p:nvPr>
            <p:ph idx="1"/>
          </p:nvPr>
        </p:nvSpPr>
        <p:spPr/>
        <p:txBody>
          <a:bodyPr>
            <a:normAutofit/>
          </a:bodyPr>
          <a:lstStyle/>
          <a:p>
            <a:r>
              <a:rPr lang="zh-CN" altLang="en-US" dirty="0"/>
              <a:t>将询问离线，由上述转换将问题变为只有一类编号的情况</a:t>
            </a:r>
            <a:endParaRPr lang="en-US" altLang="zh-CN" dirty="0"/>
          </a:p>
          <a:p>
            <a:r>
              <a:rPr lang="en-US" altLang="zh-CN" dirty="0"/>
              <a:t>1.</a:t>
            </a:r>
            <a:r>
              <a:rPr lang="zh-CN" altLang="en-US" dirty="0"/>
              <a:t>合并</a:t>
            </a:r>
            <a:endParaRPr lang="en-US" altLang="zh-CN" dirty="0"/>
          </a:p>
          <a:p>
            <a:r>
              <a:rPr lang="en-US" altLang="zh-CN" dirty="0"/>
              <a:t>2.</a:t>
            </a:r>
            <a:r>
              <a:rPr lang="zh-CN" altLang="en-US" dirty="0"/>
              <a:t>编号为</a:t>
            </a:r>
            <a:r>
              <a:rPr lang="en-US" altLang="zh-CN" dirty="0"/>
              <a:t>x</a:t>
            </a:r>
            <a:r>
              <a:rPr lang="zh-CN" altLang="en-US" dirty="0"/>
              <a:t>的集合内所有下标</a:t>
            </a:r>
            <a:r>
              <a:rPr lang="en-US" altLang="zh-CN" dirty="0"/>
              <a:t>y</a:t>
            </a:r>
            <a:r>
              <a:rPr lang="zh-CN" altLang="en-US" dirty="0"/>
              <a:t>加上一个数</a:t>
            </a:r>
            <a:r>
              <a:rPr lang="en-US" altLang="zh-CN" dirty="0"/>
              <a:t>z</a:t>
            </a:r>
          </a:p>
          <a:p>
            <a:r>
              <a:rPr lang="en-US" altLang="zh-CN" dirty="0"/>
              <a:t>3.</a:t>
            </a:r>
            <a:r>
              <a:rPr lang="zh-CN" altLang="en-US" dirty="0"/>
              <a:t>下标</a:t>
            </a:r>
            <a:r>
              <a:rPr lang="en-US" altLang="zh-CN" dirty="0"/>
              <a:t>x</a:t>
            </a:r>
            <a:r>
              <a:rPr lang="zh-CN" altLang="en-US" dirty="0"/>
              <a:t>在一段时间</a:t>
            </a:r>
            <a:r>
              <a:rPr lang="en-US" altLang="zh-CN" dirty="0"/>
              <a:t>[</a:t>
            </a:r>
            <a:r>
              <a:rPr lang="en-US" altLang="zh-CN" dirty="0" err="1"/>
              <a:t>l,r</a:t>
            </a:r>
            <a:r>
              <a:rPr lang="en-US" altLang="zh-CN" dirty="0"/>
              <a:t>]</a:t>
            </a:r>
            <a:r>
              <a:rPr lang="zh-CN" altLang="en-US" dirty="0"/>
              <a:t>内受到的总修改量</a:t>
            </a:r>
            <a:endParaRPr lang="en-US" altLang="zh-CN" dirty="0"/>
          </a:p>
        </p:txBody>
      </p:sp>
    </p:spTree>
    <p:extLst>
      <p:ext uri="{BB962C8B-B14F-4D97-AF65-F5344CB8AC3E}">
        <p14:creationId xmlns:p14="http://schemas.microsoft.com/office/powerpoint/2010/main" val="33402265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72754-BB3F-4833-97BA-6CDF55BDB2F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5C1CFBB-E0A0-42D4-B7E1-FAE19CEA3FF4}"/>
              </a:ext>
            </a:extLst>
          </p:cNvPr>
          <p:cNvSpPr>
            <a:spLocks noGrp="1"/>
          </p:cNvSpPr>
          <p:nvPr>
            <p:ph idx="1"/>
          </p:nvPr>
        </p:nvSpPr>
        <p:spPr/>
        <p:txBody>
          <a:bodyPr/>
          <a:lstStyle/>
          <a:p>
            <a:r>
              <a:rPr lang="zh-CN" altLang="en-US" dirty="0"/>
              <a:t>这个可以使用一个类似可并堆的数据结构维护</a:t>
            </a:r>
            <a:endParaRPr lang="en-US" altLang="zh-CN" dirty="0"/>
          </a:p>
          <a:p>
            <a:r>
              <a:rPr lang="zh-CN" altLang="en-US" dirty="0"/>
              <a:t>合并即合并两个数据结构</a:t>
            </a:r>
            <a:endParaRPr lang="en-US" altLang="zh-CN" dirty="0"/>
          </a:p>
          <a:p>
            <a:r>
              <a:rPr lang="zh-CN" altLang="en-US" dirty="0"/>
              <a:t>修改即打一个全局加的标记</a:t>
            </a:r>
            <a:endParaRPr lang="en-US" altLang="zh-CN" dirty="0"/>
          </a:p>
          <a:p>
            <a:r>
              <a:rPr lang="zh-CN" altLang="en-US" dirty="0"/>
              <a:t>在</a:t>
            </a:r>
            <a:r>
              <a:rPr lang="en-US" altLang="zh-CN" dirty="0"/>
              <a:t>l</a:t>
            </a:r>
            <a:r>
              <a:rPr lang="zh-CN" altLang="en-US" dirty="0"/>
              <a:t>时刻时，在</a:t>
            </a:r>
            <a:r>
              <a:rPr lang="en-US" altLang="zh-CN" dirty="0"/>
              <a:t>x</a:t>
            </a:r>
            <a:r>
              <a:rPr lang="zh-CN" altLang="en-US" dirty="0"/>
              <a:t>所在的集合中插入下标</a:t>
            </a:r>
            <a:r>
              <a:rPr lang="en-US" altLang="zh-CN" dirty="0"/>
              <a:t>x</a:t>
            </a:r>
            <a:r>
              <a:rPr lang="zh-CN" altLang="en-US" dirty="0"/>
              <a:t>，在</a:t>
            </a:r>
            <a:r>
              <a:rPr lang="en-US" altLang="zh-CN" dirty="0"/>
              <a:t>r</a:t>
            </a:r>
            <a:r>
              <a:rPr lang="zh-CN" altLang="en-US" dirty="0"/>
              <a:t>时刻时，将</a:t>
            </a:r>
            <a:r>
              <a:rPr lang="en-US" altLang="zh-CN" dirty="0"/>
              <a:t>x</a:t>
            </a:r>
            <a:r>
              <a:rPr lang="zh-CN" altLang="en-US" dirty="0"/>
              <a:t>与其上方标记一起合并，如果同时有多个</a:t>
            </a:r>
            <a:r>
              <a:rPr lang="en-US" altLang="zh-CN" dirty="0"/>
              <a:t>x</a:t>
            </a:r>
            <a:r>
              <a:rPr lang="zh-CN" altLang="en-US" dirty="0"/>
              <a:t>，加个标号区分一下，即算出</a:t>
            </a:r>
            <a:r>
              <a:rPr lang="en-US" altLang="zh-CN" dirty="0"/>
              <a:t>x</a:t>
            </a:r>
            <a:r>
              <a:rPr lang="zh-CN" altLang="en-US" dirty="0"/>
              <a:t>在一段时间中总的修改量</a:t>
            </a:r>
            <a:endParaRPr lang="en-US" altLang="zh-CN" dirty="0"/>
          </a:p>
          <a:p>
            <a:endParaRPr lang="en-US" altLang="zh-CN" dirty="0"/>
          </a:p>
          <a:p>
            <a:r>
              <a:rPr lang="zh-CN" altLang="en-US" dirty="0"/>
              <a:t>总时间复杂度</a:t>
            </a:r>
            <a:r>
              <a:rPr lang="en-US" altLang="zh-CN" dirty="0"/>
              <a:t>O(</a:t>
            </a:r>
            <a:r>
              <a:rPr lang="en-US" altLang="zh-CN" dirty="0" err="1"/>
              <a:t>n+mlogn</a:t>
            </a:r>
            <a:r>
              <a:rPr lang="en-US" altLang="zh-CN" dirty="0"/>
              <a:t>)</a:t>
            </a:r>
          </a:p>
        </p:txBody>
      </p:sp>
    </p:spTree>
    <p:extLst>
      <p:ext uri="{BB962C8B-B14F-4D97-AF65-F5344CB8AC3E}">
        <p14:creationId xmlns:p14="http://schemas.microsoft.com/office/powerpoint/2010/main" val="16550330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6C683-2887-42DA-818E-C305833ED71C}"/>
              </a:ext>
            </a:extLst>
          </p:cNvPr>
          <p:cNvSpPr>
            <a:spLocks noGrp="1"/>
          </p:cNvSpPr>
          <p:nvPr>
            <p:ph type="title"/>
          </p:nvPr>
        </p:nvSpPr>
        <p:spPr/>
        <p:txBody>
          <a:bodyPr/>
          <a:lstStyle/>
          <a:p>
            <a:r>
              <a:rPr lang="en-US" altLang="zh-CN" dirty="0"/>
              <a:t>CF407E k-d-sequence 3100</a:t>
            </a:r>
            <a:endParaRPr lang="zh-CN" altLang="en-US" dirty="0"/>
          </a:p>
        </p:txBody>
      </p:sp>
      <p:sp>
        <p:nvSpPr>
          <p:cNvPr id="3" name="内容占位符 2">
            <a:extLst>
              <a:ext uri="{FF2B5EF4-FFF2-40B4-BE49-F238E27FC236}">
                <a16:creationId xmlns:a16="http://schemas.microsoft.com/office/drawing/2014/main" id="{E0A73E28-FE66-491A-A8E0-6C33D4CF7C32}"/>
              </a:ext>
            </a:extLst>
          </p:cNvPr>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N&lt;=2e5</a:t>
            </a:r>
            <a:r>
              <a:rPr lang="en-US" altLang="zh-CN"/>
              <a:t>,|ai|,|d</a:t>
            </a:r>
            <a:r>
              <a:rPr lang="en-US" altLang="zh-CN" dirty="0"/>
              <a:t>|&lt;=1e9</a:t>
            </a:r>
            <a:endParaRPr lang="zh-CN" altLang="en-US" dirty="0"/>
          </a:p>
        </p:txBody>
      </p:sp>
    </p:spTree>
    <p:extLst>
      <p:ext uri="{BB962C8B-B14F-4D97-AF65-F5344CB8AC3E}">
        <p14:creationId xmlns:p14="http://schemas.microsoft.com/office/powerpoint/2010/main" val="17143416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DA50-464F-4F96-BF6D-643231D46B3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0E20FD0-6A6A-4B47-9EDC-7CB54C5295F0}"/>
              </a:ext>
            </a:extLst>
          </p:cNvPr>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extLst>
      <p:ext uri="{BB962C8B-B14F-4D97-AF65-F5344CB8AC3E}">
        <p14:creationId xmlns:p14="http://schemas.microsoft.com/office/powerpoint/2010/main" val="1572036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161A5-4A8E-4E1F-BAE2-14B65C92EC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5B433B2-BCF7-4043-87B9-65C4719FE62E}"/>
              </a:ext>
            </a:extLst>
          </p:cNvPr>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分类，为了满足第一条条件，可以将序列分为一段段的极长的模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extLst>
      <p:ext uri="{BB962C8B-B14F-4D97-AF65-F5344CB8AC3E}">
        <p14:creationId xmlns:p14="http://schemas.microsoft.com/office/powerpoint/2010/main" val="16053245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949C-C848-444D-BD79-3D5CA14406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D6FA179-F124-48DE-B0ED-78ABBE4815BB}"/>
              </a:ext>
            </a:extLst>
          </p:cNvPr>
          <p:cNvSpPr>
            <a:spLocks noGrp="1"/>
          </p:cNvSpPr>
          <p:nvPr>
            <p:ph idx="1"/>
          </p:nvPr>
        </p:nvSpPr>
        <p:spPr/>
        <p:txBody>
          <a:bodyPr>
            <a:normAutofit/>
          </a:bodyPr>
          <a:lstStyle/>
          <a:p>
            <a:r>
              <a:rPr lang="zh-CN" altLang="en-US" dirty="0"/>
              <a:t>用一个数据结构维护每个左端点到右端点的</a:t>
            </a:r>
            <a:r>
              <a:rPr lang="en-US" altLang="zh-CN" dirty="0"/>
              <a:t>max-min-r-l-k</a:t>
            </a:r>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4699981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557BB-DD28-4694-BF57-DFBCF73DB9DF}"/>
              </a:ext>
            </a:extLst>
          </p:cNvPr>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a:extLst>
              <a:ext uri="{FF2B5EF4-FFF2-40B4-BE49-F238E27FC236}">
                <a16:creationId xmlns:a16="http://schemas.microsoft.com/office/drawing/2014/main" id="{093C91F5-BEF5-48D6-9E99-E9640E9A177F}"/>
              </a:ext>
            </a:extLst>
          </p:cNvPr>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endParaRPr lang="en-US" altLang="zh-CN" b="0" i="0" dirty="0">
              <a:effectLst/>
              <a:latin typeface="-apple-system"/>
            </a:endParaRPr>
          </a:p>
        </p:txBody>
      </p:sp>
    </p:spTree>
    <p:extLst>
      <p:ext uri="{BB962C8B-B14F-4D97-AF65-F5344CB8AC3E}">
        <p14:creationId xmlns:p14="http://schemas.microsoft.com/office/powerpoint/2010/main" val="1856017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17809</TotalTime>
  <Words>17954</Words>
  <Application>Microsoft Office PowerPoint</Application>
  <PresentationFormat>Widescreen</PresentationFormat>
  <Paragraphs>1139</Paragraphs>
  <Slides>265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265</vt:i4>
      </vt:variant>
    </vt:vector>
  </HeadingPairs>
  <TitlesOfParts>
    <vt:vector size="273" baseType="lpstr">
      <vt:lpstr>-apple-system</vt:lpstr>
      <vt:lpstr>Helvetica Neue</vt:lpstr>
      <vt:lpstr>KaTeX_Main</vt:lpstr>
      <vt:lpstr>KaTeX_Math</vt:lpstr>
      <vt:lpstr>等线</vt:lpstr>
      <vt:lpstr>等线 Light</vt:lpstr>
      <vt:lpstr>Arial</vt:lpstr>
      <vt:lpstr>Office 主题​​</vt:lpstr>
      <vt:lpstr>CF上3000的数据结构题</vt:lpstr>
      <vt:lpstr>CF526F Pudding Monsters 3000</vt:lpstr>
      <vt:lpstr>Solution</vt:lpstr>
      <vt:lpstr>Solution</vt:lpstr>
      <vt:lpstr>Solution</vt:lpstr>
      <vt:lpstr>CF464E The Classic Problem 3000</vt:lpstr>
      <vt:lpstr>Solution</vt:lpstr>
      <vt:lpstr>Solution</vt:lpstr>
      <vt:lpstr>Solution</vt:lpstr>
      <vt:lpstr>Solution</vt:lpstr>
      <vt:lpstr>CF603E Pastoral Oddities 3000</vt:lpstr>
      <vt:lpstr>Solution</vt:lpstr>
      <vt:lpstr>Solution</vt:lpstr>
      <vt:lpstr>Solution</vt:lpstr>
      <vt:lpstr>Solution</vt:lpstr>
      <vt:lpstr>Solution</vt:lpstr>
      <vt:lpstr>CF1446D2 Frequency Problem 3000</vt:lpstr>
      <vt:lpstr>Solution</vt:lpstr>
      <vt:lpstr>Solution</vt:lpstr>
      <vt:lpstr>Solution</vt:lpstr>
      <vt:lpstr>Solution</vt:lpstr>
      <vt:lpstr>Solution</vt:lpstr>
      <vt:lpstr>Solution</vt:lpstr>
      <vt:lpstr>CF150E Freezing with Style</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CF997E Good Subsegments 3000</vt:lpstr>
      <vt:lpstr>Solution</vt:lpstr>
      <vt:lpstr>Solution</vt:lpstr>
      <vt:lpstr>Solution</vt:lpstr>
      <vt:lpstr>CF319E Ping-Pong 3000</vt:lpstr>
      <vt:lpstr>Solution</vt:lpstr>
      <vt:lpstr>Solution</vt:lpstr>
      <vt:lpstr>CF696E ...Wait for it... 3000</vt:lpstr>
      <vt:lpstr>Solution</vt:lpstr>
      <vt:lpstr>CF1163F Indecisive Taxi Fee 3000</vt:lpstr>
      <vt:lpstr>Solution</vt:lpstr>
      <vt:lpstr>Solution</vt:lpstr>
      <vt:lpstr>Solution</vt:lpstr>
      <vt:lpstr>Solution</vt:lpstr>
      <vt:lpstr>Solution</vt:lpstr>
      <vt:lpstr>CF436F Banners</vt:lpstr>
      <vt:lpstr>Solution</vt:lpstr>
      <vt:lpstr>CF793F Julia the snail 3000</vt:lpstr>
      <vt:lpstr>Solution</vt:lpstr>
      <vt:lpstr>Solution</vt:lpstr>
      <vt:lpstr>Solution</vt:lpstr>
      <vt:lpstr>Solution</vt:lpstr>
      <vt:lpstr>CF1178G The Awesomest Vertex 3000</vt:lpstr>
      <vt:lpstr>Solution</vt:lpstr>
      <vt:lpstr>CF773E Blog Post Rating 3000</vt:lpstr>
      <vt:lpstr>Solution</vt:lpstr>
      <vt:lpstr>Solution</vt:lpstr>
      <vt:lpstr>Solution</vt:lpstr>
      <vt:lpstr>CF331D3 Escaping on Beaveractor 3000</vt:lpstr>
      <vt:lpstr>Solution</vt:lpstr>
      <vt:lpstr>CF185E Soap Time! – 2 3000</vt:lpstr>
      <vt:lpstr>Solution</vt:lpstr>
      <vt:lpstr>CF1218B Guarding warehouses 3000</vt:lpstr>
      <vt:lpstr>Solution</vt:lpstr>
      <vt:lpstr>CF765F Souvenirs 3100</vt:lpstr>
      <vt:lpstr>Solution</vt:lpstr>
      <vt:lpstr>Solution</vt:lpstr>
      <vt:lpstr>Solution</vt:lpstr>
      <vt:lpstr>CF176E Archaeology 3100</vt:lpstr>
      <vt:lpstr>Solution</vt:lpstr>
      <vt:lpstr>Solution</vt:lpstr>
      <vt:lpstr>CF896E Welcome home, Chtholly 3100</vt:lpstr>
      <vt:lpstr>Solution</vt:lpstr>
      <vt:lpstr>Solution</vt:lpstr>
      <vt:lpstr>Complexity</vt:lpstr>
      <vt:lpstr>Solution</vt:lpstr>
      <vt:lpstr>Solution</vt:lpstr>
      <vt:lpstr>Solution</vt:lpstr>
      <vt:lpstr>Solution</vt:lpstr>
      <vt:lpstr>CF679E Bear and Bad Powers of 42 3100</vt:lpstr>
      <vt:lpstr>Solution</vt:lpstr>
      <vt:lpstr>Solution</vt:lpstr>
      <vt:lpstr>CF571D Campus 3100</vt:lpstr>
      <vt:lpstr>Solution</vt:lpstr>
      <vt:lpstr>Solution</vt:lpstr>
      <vt:lpstr>Solution</vt:lpstr>
      <vt:lpstr>CF407E k-d-sequence 3100</vt:lpstr>
      <vt:lpstr>Solution</vt:lpstr>
      <vt:lpstr>Solution</vt:lpstr>
      <vt:lpstr>Solution</vt:lpstr>
      <vt:lpstr>CF700D Huffman Coding on Segment 3100</vt:lpstr>
      <vt:lpstr>Solution</vt:lpstr>
      <vt:lpstr>Solution</vt:lpstr>
      <vt:lpstr>Solution</vt:lpstr>
      <vt:lpstr>CF633H Fibonacci-ish II 3100</vt:lpstr>
      <vt:lpstr>Solution</vt:lpstr>
      <vt:lpstr>CF453E Little Pony and Lord Tirek 3100</vt:lpstr>
      <vt:lpstr>Solution</vt:lpstr>
      <vt:lpstr>Solution</vt:lpstr>
      <vt:lpstr>CF536E Tavas on the Path 3100</vt:lpstr>
      <vt:lpstr>Solution</vt:lpstr>
      <vt:lpstr>CF855F Nagini 3100</vt:lpstr>
      <vt:lpstr>Solution</vt:lpstr>
      <vt:lpstr>Solution</vt:lpstr>
      <vt:lpstr>Solution</vt:lpstr>
      <vt:lpstr>CF1332G No Monotone Triples 3100</vt:lpstr>
      <vt:lpstr>Solution</vt:lpstr>
      <vt:lpstr>Solution</vt:lpstr>
      <vt:lpstr>Solution</vt:lpstr>
      <vt:lpstr>Solution</vt:lpstr>
      <vt:lpstr>CF1476G Minimum Difference 3100</vt:lpstr>
      <vt:lpstr>Solution</vt:lpstr>
      <vt:lpstr>Solution</vt:lpstr>
      <vt:lpstr>CF418E Tricky Password 3100</vt:lpstr>
      <vt:lpstr>Solution</vt:lpstr>
      <vt:lpstr>CF960H Santa's Gift 3100</vt:lpstr>
      <vt:lpstr>Solution</vt:lpstr>
      <vt:lpstr>CF792F Mages and Monsters 3100</vt:lpstr>
      <vt:lpstr>Solution</vt:lpstr>
      <vt:lpstr>CF720D Slalom 3100</vt:lpstr>
      <vt:lpstr>Solution</vt:lpstr>
      <vt:lpstr>CF1344E Train Tracks 3100</vt:lpstr>
      <vt:lpstr>Solution</vt:lpstr>
      <vt:lpstr>Solution</vt:lpstr>
      <vt:lpstr>Solution</vt:lpstr>
      <vt:lpstr>CF477E Dreamoon and Notepad 3100</vt:lpstr>
      <vt:lpstr>Solution</vt:lpstr>
      <vt:lpstr>CF720F Array Covering 3100</vt:lpstr>
      <vt:lpstr>Solution</vt:lpstr>
      <vt:lpstr>CF487E Tourists 3200</vt:lpstr>
      <vt:lpstr>Solution</vt:lpstr>
      <vt:lpstr>Solution</vt:lpstr>
      <vt:lpstr>CF643G Choosing Ads 3200</vt:lpstr>
      <vt:lpstr>Solution</vt:lpstr>
      <vt:lpstr>CF1017G The Tree 3200</vt:lpstr>
      <vt:lpstr>Solution</vt:lpstr>
      <vt:lpstr>Solution</vt:lpstr>
      <vt:lpstr>Solution</vt:lpstr>
      <vt:lpstr>CF1019E Raining season 3200</vt:lpstr>
      <vt:lpstr>Solution</vt:lpstr>
      <vt:lpstr>CF1214G Feeling Good 3200</vt:lpstr>
      <vt:lpstr>Solution</vt:lpstr>
      <vt:lpstr>CF1109F Sasha and Algorithm of Silence's Sounds 3200</vt:lpstr>
      <vt:lpstr>Solution</vt:lpstr>
      <vt:lpstr>Solution</vt:lpstr>
      <vt:lpstr>CF543E Listening to Music 3200</vt:lpstr>
      <vt:lpstr>Solution</vt:lpstr>
      <vt:lpstr>CF482E ELCA 3200</vt:lpstr>
      <vt:lpstr>Solution</vt:lpstr>
      <vt:lpstr>CF1209G2 Into Blocks (hard version) 3200</vt:lpstr>
      <vt:lpstr>Solution</vt:lpstr>
      <vt:lpstr>CF414E Mashmokh's Designed Problem 3200</vt:lpstr>
      <vt:lpstr>Solution</vt:lpstr>
      <vt:lpstr>CF1446F Line Distance 3200</vt:lpstr>
      <vt:lpstr>Solution</vt:lpstr>
      <vt:lpstr>Solution</vt:lpstr>
      <vt:lpstr>CF1056H Detect Robots 3200</vt:lpstr>
      <vt:lpstr>Solution</vt:lpstr>
      <vt:lpstr>Solution</vt:lpstr>
      <vt:lpstr>Solution</vt:lpstr>
      <vt:lpstr>CF576E Painting Edges 3300</vt:lpstr>
      <vt:lpstr>Solution</vt:lpstr>
      <vt:lpstr>Solution</vt:lpstr>
      <vt:lpstr>CF639F Bear and Chemistry 3300</vt:lpstr>
      <vt:lpstr>Solution</vt:lpstr>
      <vt:lpstr>CF1270H Number of Components 3300</vt:lpstr>
      <vt:lpstr>Solution</vt:lpstr>
      <vt:lpstr>Solution</vt:lpstr>
      <vt:lpstr>Solution</vt:lpstr>
      <vt:lpstr>Solution</vt:lpstr>
      <vt:lpstr>CF704E Iron Man 3300</vt:lpstr>
      <vt:lpstr>Solution</vt:lpstr>
      <vt:lpstr>CF983D Arkady and Rectangles 3300</vt:lpstr>
      <vt:lpstr>Solution</vt:lpstr>
      <vt:lpstr>Solution</vt:lpstr>
      <vt:lpstr>CF1172E Nauuo and ODT 3300</vt:lpstr>
      <vt:lpstr>Solution</vt:lpstr>
      <vt:lpstr>Solution</vt:lpstr>
      <vt:lpstr>Solution</vt:lpstr>
      <vt:lpstr>Solution</vt:lpstr>
      <vt:lpstr>CF1340F Nastya and CBS 3300</vt:lpstr>
      <vt:lpstr>Solution</vt:lpstr>
      <vt:lpstr>Solution</vt:lpstr>
      <vt:lpstr>Solution</vt:lpstr>
      <vt:lpstr>CF1172F Nauuo and Bug 3300</vt:lpstr>
      <vt:lpstr>Solution</vt:lpstr>
      <vt:lpstr>Solution</vt:lpstr>
      <vt:lpstr>Solution</vt:lpstr>
      <vt:lpstr>Solution</vt:lpstr>
      <vt:lpstr>Solution</vt:lpstr>
      <vt:lpstr>Solution</vt:lpstr>
      <vt:lpstr>Solution</vt:lpstr>
      <vt:lpstr>CF1290E Cartesian Tree 3300</vt:lpstr>
      <vt:lpstr>Solution</vt:lpstr>
      <vt:lpstr>Solution</vt:lpstr>
      <vt:lpstr>Solution</vt:lpstr>
      <vt:lpstr>Solution</vt:lpstr>
      <vt:lpstr>Solution</vt:lpstr>
      <vt:lpstr>CF1083F The Fair Nut and Amusing Xor 3300</vt:lpstr>
      <vt:lpstr>Solution</vt:lpstr>
      <vt:lpstr>Solution</vt:lpstr>
      <vt:lpstr>Solution</vt:lpstr>
      <vt:lpstr>Solution</vt:lpstr>
      <vt:lpstr>CF1322E Median Mountain Range 3300</vt:lpstr>
      <vt:lpstr>Solution</vt:lpstr>
      <vt:lpstr>CF1361F Johnny and New Toy 3300</vt:lpstr>
      <vt:lpstr>Solution</vt:lpstr>
      <vt:lpstr>CF1477E Nezzar and Tournaments 3300</vt:lpstr>
      <vt:lpstr>Solution</vt:lpstr>
      <vt:lpstr>CF1137F Matches Are Not a Child's Play 3400</vt:lpstr>
      <vt:lpstr>Solution</vt:lpstr>
      <vt:lpstr>Solution</vt:lpstr>
      <vt:lpstr>CF757G Can Bash Save the Day? 3400</vt:lpstr>
      <vt:lpstr>Solution</vt:lpstr>
      <vt:lpstr>Solution</vt:lpstr>
      <vt:lpstr>CF1039E Summer Oenothera Exhibition 3400</vt:lpstr>
      <vt:lpstr>Solution</vt:lpstr>
      <vt:lpstr>Solution</vt:lpstr>
      <vt:lpstr>CF936E Iqea 3400</vt:lpstr>
      <vt:lpstr>Solution</vt:lpstr>
      <vt:lpstr>Solution</vt:lpstr>
      <vt:lpstr>Solution</vt:lpstr>
      <vt:lpstr>CF833E Caramel Clouds 3400</vt:lpstr>
      <vt:lpstr>Solution</vt:lpstr>
      <vt:lpstr>CF1060G Balls and Pockets 3400</vt:lpstr>
      <vt:lpstr>Solution</vt:lpstr>
      <vt:lpstr>CF853E Lada Malina 3400</vt:lpstr>
      <vt:lpstr>Solution</vt:lpstr>
      <vt:lpstr>CF1491H Yuezheng Ling and Dynamic Tree 3400</vt:lpstr>
      <vt:lpstr>Solution</vt:lpstr>
      <vt:lpstr>Solution</vt:lpstr>
      <vt:lpstr>CF1515H Phoenix and Bits 3500</vt:lpstr>
      <vt:lpstr>Solution</vt:lpstr>
      <vt:lpstr>Solution</vt:lpstr>
      <vt:lpstr>CF799F Beautiful fountains rows 3500</vt:lpstr>
      <vt:lpstr>Solution</vt:lpstr>
      <vt:lpstr>Solution</vt:lpstr>
      <vt:lpstr>CF1034D Intervals of Intervals 3500</vt:lpstr>
      <vt:lpstr>Solution</vt:lpstr>
      <vt:lpstr>CF1083D The Fair Nut's getting crazy 3500</vt:lpstr>
      <vt:lpstr>Solution</vt:lpstr>
      <vt:lpstr>Solution</vt:lpstr>
      <vt:lpstr>CF1336F Journey 3500</vt:lpstr>
      <vt:lpstr>Solution</vt:lpstr>
      <vt:lpstr>CF1148H Holy Diver 3500</vt:lpstr>
      <vt:lpstr>Solution</vt:lpstr>
      <vt:lpstr>Solution</vt:lpstr>
      <vt:lpstr>Solution</vt:lpstr>
      <vt:lpstr>Solution</vt:lpstr>
      <vt:lpstr>Solution</vt:lpstr>
      <vt:lpstr>CF1545F AquaMoon and Potatoes 3500</vt:lpstr>
      <vt:lpstr>Solution</vt:lpstr>
      <vt:lpstr>Solution</vt:lpstr>
      <vt:lpstr>Solution</vt:lpstr>
      <vt:lpstr>Solution</vt:lpstr>
      <vt:lpstr>CF1208H Red Blue Tree 3500</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数据结构内容的梳理</dc:title>
  <dc:creator>Cai Chengze</dc:creator>
  <cp:lastModifiedBy>Cai Chengze</cp:lastModifiedBy>
  <cp:revision>521</cp:revision>
  <dcterms:created xsi:type="dcterms:W3CDTF">2020-06-15T10:03:19Z</dcterms:created>
  <dcterms:modified xsi:type="dcterms:W3CDTF">2021-07-19T06:26:28Z</dcterms:modified>
</cp:coreProperties>
</file>