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  <p:sldMasterId id="2147483734" r:id="rId3"/>
    <p:sldMasterId id="2147483747" r:id="rId4"/>
  </p:sldMasterIdLst>
  <p:notesMasterIdLst>
    <p:notesMasterId r:id="rId24"/>
  </p:notesMasterIdLst>
  <p:sldIdLst>
    <p:sldId id="256" r:id="rId5"/>
    <p:sldId id="299" r:id="rId6"/>
    <p:sldId id="288" r:id="rId7"/>
    <p:sldId id="279" r:id="rId8"/>
    <p:sldId id="284" r:id="rId9"/>
    <p:sldId id="289" r:id="rId10"/>
    <p:sldId id="285" r:id="rId11"/>
    <p:sldId id="286" r:id="rId12"/>
    <p:sldId id="287" r:id="rId13"/>
    <p:sldId id="290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63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D8CEB87-9C8E-4E6F-BA34-651FC864EB92}">
          <p14:sldIdLst>
            <p14:sldId id="256"/>
            <p14:sldId id="299"/>
          </p14:sldIdLst>
        </p14:section>
        <p14:section name="Content" id="{D0C28320-B138-40FC-803E-282E81BC236B}">
          <p14:sldIdLst>
            <p14:sldId id="288"/>
            <p14:sldId id="279"/>
            <p14:sldId id="284"/>
            <p14:sldId id="289"/>
            <p14:sldId id="285"/>
            <p14:sldId id="286"/>
            <p14:sldId id="28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Ending" id="{40438540-D5F8-47EC-B1E3-0407946D06ED}">
          <p14:sldIdLst>
            <p14:sldId id="263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8FF"/>
    <a:srgbClr val="0088B8"/>
    <a:srgbClr val="0091C4"/>
    <a:srgbClr val="D2B4A6"/>
    <a:srgbClr val="734F29"/>
    <a:srgbClr val="D24726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67651" autoAdjust="0"/>
  </p:normalViewPr>
  <p:slideViewPr>
    <p:cSldViewPr snapToGrid="0">
      <p:cViewPr varScale="1">
        <p:scale>
          <a:sx n="50" d="100"/>
          <a:sy n="50" d="100"/>
        </p:scale>
        <p:origin x="151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8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06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O lo que es lo mismo,</a:t>
            </a:r>
            <a:r>
              <a:rPr lang="es-ES" baseline="0" dirty="0" smtClean="0"/>
              <a:t> usar un modelo para actualizar la información y otro para leerla.</a:t>
            </a:r>
          </a:p>
          <a:p>
            <a:endParaRPr lang="es-ES" baseline="0" dirty="0" smtClean="0"/>
          </a:p>
          <a:p>
            <a:r>
              <a:rPr lang="es-ES" baseline="0" dirty="0" smtClean="0"/>
              <a:t>No podemos usar CQRS en toda la aplicación entera.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 importante de la imagen es ver que CQRS es más fácil de lo</a:t>
            </a:r>
            <a:r>
              <a:rPr lang="es-ES" baseline="0" dirty="0" smtClean="0"/>
              <a:t> que nos pensamos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0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Lo importante de la imagen es ver que CQRS es más fácil de lo</a:t>
            </a:r>
            <a:r>
              <a:rPr lang="es-ES" baseline="0" dirty="0" smtClean="0"/>
              <a:t> que nos pensamos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erebrata.com/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://www.paraleap.com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://zud.io/" TargetMode="External"/><Relationship Id="rId17" Type="http://schemas.openxmlformats.org/officeDocument/2006/relationships/image" Target="../media/image10.png"/><Relationship Id="rId2" Type="http://schemas.openxmlformats.org/officeDocument/2006/relationships/hyperlink" Target="http://www.infragistics.com/" TargetMode="External"/><Relationship Id="rId16" Type="http://schemas.openxmlformats.org/officeDocument/2006/relationships/hyperlink" Target="http://www.codemag.com/magazine" TargetMode="External"/><Relationship Id="rId20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w.microsoft.com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http://www.bluesyntax.net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://www.myget.org/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://www.cloudberrylab.com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1" y="1097281"/>
            <a:ext cx="11284904" cy="2606040"/>
          </a:xfrm>
        </p:spPr>
        <p:txBody>
          <a:bodyPr anchor="b"/>
          <a:lstStyle>
            <a:lvl1pPr algn="l">
              <a:defRPr sz="6000" baseline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Session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61" y="3789998"/>
            <a:ext cx="11284904" cy="446336"/>
          </a:xfrm>
        </p:spPr>
        <p:txBody>
          <a:bodyPr/>
          <a:lstStyle>
            <a:lvl1pPr marL="0" indent="0" algn="l">
              <a:buNone/>
              <a:defRPr sz="2400" b="1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9" y="5257800"/>
            <a:ext cx="1954136" cy="1319042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467361" y="5176520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Company /</a:t>
            </a:r>
            <a:r>
              <a:rPr lang="es-ES" dirty="0" err="1" smtClean="0"/>
              <a:t>Community</a:t>
            </a:r>
            <a:r>
              <a:rPr lang="es-ES" dirty="0" smtClean="0"/>
              <a:t> Logo</a:t>
            </a:r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2377441" y="5176520"/>
            <a:ext cx="1808480" cy="131673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s-ES" dirty="0" smtClean="0"/>
              <a:t>Company /</a:t>
            </a:r>
            <a:r>
              <a:rPr lang="es-ES" dirty="0" err="1" smtClean="0"/>
              <a:t>Community</a:t>
            </a:r>
            <a:r>
              <a:rPr lang="es-ES" dirty="0" smtClean="0"/>
              <a:t> Logo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467361" y="4261291"/>
            <a:ext cx="11284904" cy="485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smtClean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9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bel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5025065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Click to edit Master title style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2825" y="4261018"/>
            <a:ext cx="5583104" cy="1084784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583" kern="1200" spc="-71" baseline="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4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2825" y="995433"/>
            <a:ext cx="5583104" cy="2861937"/>
          </a:xfrm>
        </p:spPr>
        <p:txBody>
          <a:bodyPr wrap="square" anchor="b">
            <a:spAutoFit/>
          </a:bodyPr>
          <a:lstStyle>
            <a:lvl1pPr marL="0" indent="0">
              <a:buNone/>
              <a:defRPr sz="6666" spc="-15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1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512597" y="922639"/>
            <a:ext cx="8133692" cy="501540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384099" tIns="1042555" rIns="1481525" bIns="1042555" numCol="1" rtlCol="0" anchor="ctr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 spc="-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85" fontAlgn="base">
              <a:lnSpc>
                <a:spcPct val="100000"/>
              </a:lnSpc>
              <a:spcAft>
                <a:spcPct val="0"/>
              </a:spcAft>
            </a:pPr>
            <a:r>
              <a:rPr lang="en-US" sz="13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Thanks!</a:t>
            </a:r>
            <a:endParaRPr lang="en-US" sz="13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2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967210" y="1944759"/>
            <a:ext cx="10257581" cy="2928657"/>
            <a:chOff x="888454" y="2930276"/>
            <a:chExt cx="7513712" cy="2145251"/>
          </a:xfrm>
        </p:grpSpPr>
        <p:pic>
          <p:nvPicPr>
            <p:cNvPr id="7" name="Picture 23" descr="Infragistics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475" y="3011239"/>
              <a:ext cx="238125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4" descr="myget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2996952"/>
              <a:ext cx="14859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2" descr="Microsoft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984" y="2930276"/>
              <a:ext cx="1905000" cy="54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7" descr="Cerebrata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450" y="3768356"/>
              <a:ext cx="238125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8" descr="Blue Syntax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66" y="3766197"/>
              <a:ext cx="2286000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6" descr="zud.io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984" y="3635092"/>
              <a:ext cx="19050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1" descr="CloudBerry Lab">
              <a:hlinkClick r:id="rId14"/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0937" y="4408777"/>
              <a:ext cx="2200275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2" descr="Code Magazine">
              <a:hlinkClick r:id="rId16"/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4019" y="4513762"/>
              <a:ext cx="1474178" cy="540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0" descr="AzureWatch">
              <a:hlinkClick r:id="rId18"/>
            </p:cNvPr>
            <p:cNvPicPr>
              <a:picLocks noChangeAspect="1" noChangeArrowheads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454" y="4597482"/>
              <a:ext cx="2170059" cy="28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itle 2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Global sponsors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0" y="5764696"/>
            <a:ext cx="12192000" cy="1093304"/>
            <a:chOff x="0" y="5764696"/>
            <a:chExt cx="12192000" cy="1093304"/>
          </a:xfrm>
        </p:grpSpPr>
        <p:sp>
          <p:nvSpPr>
            <p:cNvPr id="30" name="Rectangle 29"/>
            <p:cNvSpPr/>
            <p:nvPr userDrawn="1"/>
          </p:nvSpPr>
          <p:spPr bwMode="black">
            <a:xfrm>
              <a:off x="0" y="5764696"/>
              <a:ext cx="12192000" cy="1093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82305" tIns="41153" rIns="82305" bIns="4115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600">
                <a:solidFill>
                  <a:srgbClr val="292929"/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23" y="5876684"/>
              <a:ext cx="1194332" cy="806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0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ocal Sponso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Local Sponsors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5764696"/>
            <a:ext cx="12192000" cy="1093304"/>
            <a:chOff x="0" y="5764696"/>
            <a:chExt cx="12192000" cy="1093304"/>
          </a:xfrm>
        </p:grpSpPr>
        <p:sp>
          <p:nvSpPr>
            <p:cNvPr id="21" name="Rectangle 20"/>
            <p:cNvSpPr/>
            <p:nvPr userDrawn="1"/>
          </p:nvSpPr>
          <p:spPr bwMode="black">
            <a:xfrm>
              <a:off x="0" y="5764696"/>
              <a:ext cx="12192000" cy="1093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82305" tIns="41153" rIns="82305" bIns="4115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987"/>
              <a:endParaRPr lang="en-US" sz="1600">
                <a:solidFill>
                  <a:srgbClr val="292929"/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23" y="5876684"/>
              <a:ext cx="1194332" cy="80617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0370" y="1314614"/>
            <a:ext cx="8731261" cy="44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3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11151916" cy="406717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0214" y="1692656"/>
            <a:ext cx="9078666" cy="1131079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Clr>
                <a:srgbClr val="00B0F0"/>
              </a:buClr>
              <a:buFont typeface="Wingdings" panose="05000000000000000000" pitchFamily="2" charset="2"/>
              <a:buChar char="ü"/>
              <a:defRPr lang="en-US" sz="4000" spc="-10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Clr>
                <a:srgbClr val="00B0F0"/>
              </a:buClr>
              <a:buFont typeface="Wingdings" panose="05000000000000000000" pitchFamily="2" charset="2"/>
              <a:buChar char="ü"/>
              <a:defRPr lang="en-US" sz="2000" spc="-5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 smtClean="0"/>
              <a:t>Click to edit Master text styles</a:t>
            </a:r>
          </a:p>
          <a:p>
            <a:pPr marL="3175" lvl="1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Freeform 105"/>
          <p:cNvSpPr>
            <a:spLocks/>
          </p:cNvSpPr>
          <p:nvPr userDrawn="1"/>
        </p:nvSpPr>
        <p:spPr bwMode="black">
          <a:xfrm rot="20565484" flipH="1">
            <a:off x="863642" y="1107755"/>
            <a:ext cx="850859" cy="1933720"/>
          </a:xfrm>
          <a:custGeom>
            <a:avLst/>
            <a:gdLst>
              <a:gd name="T0" fmla="*/ 38 w 42"/>
              <a:gd name="T1" fmla="*/ 23 h 86"/>
              <a:gd name="T2" fmla="*/ 35 w 42"/>
              <a:gd name="T3" fmla="*/ 27 h 86"/>
              <a:gd name="T4" fmla="*/ 35 w 42"/>
              <a:gd name="T5" fmla="*/ 65 h 86"/>
              <a:gd name="T6" fmla="*/ 21 w 42"/>
              <a:gd name="T7" fmla="*/ 79 h 86"/>
              <a:gd name="T8" fmla="*/ 7 w 42"/>
              <a:gd name="T9" fmla="*/ 65 h 86"/>
              <a:gd name="T10" fmla="*/ 7 w 42"/>
              <a:gd name="T11" fmla="*/ 16 h 86"/>
              <a:gd name="T12" fmla="*/ 16 w 42"/>
              <a:gd name="T13" fmla="*/ 7 h 86"/>
              <a:gd name="T14" fmla="*/ 25 w 42"/>
              <a:gd name="T15" fmla="*/ 16 h 86"/>
              <a:gd name="T16" fmla="*/ 25 w 42"/>
              <a:gd name="T17" fmla="*/ 16 h 86"/>
              <a:gd name="T18" fmla="*/ 25 w 42"/>
              <a:gd name="T19" fmla="*/ 54 h 86"/>
              <a:gd name="T20" fmla="*/ 22 w 42"/>
              <a:gd name="T21" fmla="*/ 58 h 86"/>
              <a:gd name="T22" fmla="*/ 18 w 42"/>
              <a:gd name="T23" fmla="*/ 54 h 86"/>
              <a:gd name="T24" fmla="*/ 18 w 42"/>
              <a:gd name="T25" fmla="*/ 25 h 86"/>
              <a:gd name="T26" fmla="*/ 14 w 42"/>
              <a:gd name="T27" fmla="*/ 22 h 86"/>
              <a:gd name="T28" fmla="*/ 11 w 42"/>
              <a:gd name="T29" fmla="*/ 25 h 86"/>
              <a:gd name="T30" fmla="*/ 11 w 42"/>
              <a:gd name="T31" fmla="*/ 54 h 86"/>
              <a:gd name="T32" fmla="*/ 22 w 42"/>
              <a:gd name="T33" fmla="*/ 65 h 86"/>
              <a:gd name="T34" fmla="*/ 32 w 42"/>
              <a:gd name="T35" fmla="*/ 54 h 86"/>
              <a:gd name="T36" fmla="*/ 32 w 42"/>
              <a:gd name="T37" fmla="*/ 16 h 86"/>
              <a:gd name="T38" fmla="*/ 32 w 42"/>
              <a:gd name="T39" fmla="*/ 16 h 86"/>
              <a:gd name="T40" fmla="*/ 16 w 42"/>
              <a:gd name="T41" fmla="*/ 0 h 86"/>
              <a:gd name="T42" fmla="*/ 0 w 42"/>
              <a:gd name="T43" fmla="*/ 16 h 86"/>
              <a:gd name="T44" fmla="*/ 0 w 42"/>
              <a:gd name="T45" fmla="*/ 65 h 86"/>
              <a:gd name="T46" fmla="*/ 21 w 42"/>
              <a:gd name="T47" fmla="*/ 86 h 86"/>
              <a:gd name="T48" fmla="*/ 42 w 42"/>
              <a:gd name="T49" fmla="*/ 65 h 86"/>
              <a:gd name="T50" fmla="*/ 42 w 42"/>
              <a:gd name="T51" fmla="*/ 65 h 86"/>
              <a:gd name="T52" fmla="*/ 42 w 42"/>
              <a:gd name="T53" fmla="*/ 27 h 86"/>
              <a:gd name="T54" fmla="*/ 38 w 42"/>
              <a:gd name="T55" fmla="*/ 23 h 86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4286 w 10000"/>
              <a:gd name="connsiteY12" fmla="*/ 2907 h 10000"/>
              <a:gd name="connsiteX13" fmla="*/ 2619 w 10000"/>
              <a:gd name="connsiteY13" fmla="*/ 2907 h 10000"/>
              <a:gd name="connsiteX14" fmla="*/ 2619 w 10000"/>
              <a:gd name="connsiteY14" fmla="*/ 6279 h 10000"/>
              <a:gd name="connsiteX15" fmla="*/ 5238 w 10000"/>
              <a:gd name="connsiteY15" fmla="*/ 7558 h 10000"/>
              <a:gd name="connsiteX16" fmla="*/ 7619 w 10000"/>
              <a:gd name="connsiteY16" fmla="*/ 6279 h 10000"/>
              <a:gd name="connsiteX17" fmla="*/ 7619 w 10000"/>
              <a:gd name="connsiteY17" fmla="*/ 1860 h 10000"/>
              <a:gd name="connsiteX18" fmla="*/ 7619 w 10000"/>
              <a:gd name="connsiteY18" fmla="*/ 1860 h 10000"/>
              <a:gd name="connsiteX19" fmla="*/ 3810 w 10000"/>
              <a:gd name="connsiteY19" fmla="*/ 0 h 10000"/>
              <a:gd name="connsiteX20" fmla="*/ 0 w 10000"/>
              <a:gd name="connsiteY20" fmla="*/ 1860 h 10000"/>
              <a:gd name="connsiteX21" fmla="*/ 0 w 10000"/>
              <a:gd name="connsiteY21" fmla="*/ 7558 h 10000"/>
              <a:gd name="connsiteX22" fmla="*/ 5000 w 10000"/>
              <a:gd name="connsiteY22" fmla="*/ 10000 h 10000"/>
              <a:gd name="connsiteX23" fmla="*/ 10000 w 10000"/>
              <a:gd name="connsiteY23" fmla="*/ 7558 h 10000"/>
              <a:gd name="connsiteX24" fmla="*/ 10000 w 10000"/>
              <a:gd name="connsiteY24" fmla="*/ 7558 h 10000"/>
              <a:gd name="connsiteX25" fmla="*/ 10000 w 10000"/>
              <a:gd name="connsiteY25" fmla="*/ 3140 h 10000"/>
              <a:gd name="connsiteX26" fmla="*/ 9048 w 10000"/>
              <a:gd name="connsiteY26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2907 h 10000"/>
              <a:gd name="connsiteX13" fmla="*/ 2619 w 10000"/>
              <a:gd name="connsiteY13" fmla="*/ 6279 h 10000"/>
              <a:gd name="connsiteX14" fmla="*/ 5238 w 10000"/>
              <a:gd name="connsiteY14" fmla="*/ 7558 h 10000"/>
              <a:gd name="connsiteX15" fmla="*/ 7619 w 10000"/>
              <a:gd name="connsiteY15" fmla="*/ 6279 h 10000"/>
              <a:gd name="connsiteX16" fmla="*/ 7619 w 10000"/>
              <a:gd name="connsiteY16" fmla="*/ 1860 h 10000"/>
              <a:gd name="connsiteX17" fmla="*/ 7619 w 10000"/>
              <a:gd name="connsiteY17" fmla="*/ 1860 h 10000"/>
              <a:gd name="connsiteX18" fmla="*/ 3810 w 10000"/>
              <a:gd name="connsiteY18" fmla="*/ 0 h 10000"/>
              <a:gd name="connsiteX19" fmla="*/ 0 w 10000"/>
              <a:gd name="connsiteY19" fmla="*/ 1860 h 10000"/>
              <a:gd name="connsiteX20" fmla="*/ 0 w 10000"/>
              <a:gd name="connsiteY20" fmla="*/ 7558 h 10000"/>
              <a:gd name="connsiteX21" fmla="*/ 5000 w 10000"/>
              <a:gd name="connsiteY21" fmla="*/ 10000 h 10000"/>
              <a:gd name="connsiteX22" fmla="*/ 10000 w 10000"/>
              <a:gd name="connsiteY22" fmla="*/ 7558 h 10000"/>
              <a:gd name="connsiteX23" fmla="*/ 10000 w 10000"/>
              <a:gd name="connsiteY23" fmla="*/ 7558 h 10000"/>
              <a:gd name="connsiteX24" fmla="*/ 10000 w 10000"/>
              <a:gd name="connsiteY24" fmla="*/ 3140 h 10000"/>
              <a:gd name="connsiteX25" fmla="*/ 9048 w 10000"/>
              <a:gd name="connsiteY25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4286 w 10000"/>
              <a:gd name="connsiteY11" fmla="*/ 6279 h 10000"/>
              <a:gd name="connsiteX12" fmla="*/ 2619 w 10000"/>
              <a:gd name="connsiteY12" fmla="*/ 6279 h 10000"/>
              <a:gd name="connsiteX13" fmla="*/ 5238 w 10000"/>
              <a:gd name="connsiteY13" fmla="*/ 7558 h 10000"/>
              <a:gd name="connsiteX14" fmla="*/ 7619 w 10000"/>
              <a:gd name="connsiteY14" fmla="*/ 6279 h 10000"/>
              <a:gd name="connsiteX15" fmla="*/ 7619 w 10000"/>
              <a:gd name="connsiteY15" fmla="*/ 1860 h 10000"/>
              <a:gd name="connsiteX16" fmla="*/ 7619 w 10000"/>
              <a:gd name="connsiteY16" fmla="*/ 1860 h 10000"/>
              <a:gd name="connsiteX17" fmla="*/ 3810 w 10000"/>
              <a:gd name="connsiteY17" fmla="*/ 0 h 10000"/>
              <a:gd name="connsiteX18" fmla="*/ 0 w 10000"/>
              <a:gd name="connsiteY18" fmla="*/ 1860 h 10000"/>
              <a:gd name="connsiteX19" fmla="*/ 0 w 10000"/>
              <a:gd name="connsiteY19" fmla="*/ 7558 h 10000"/>
              <a:gd name="connsiteX20" fmla="*/ 5000 w 10000"/>
              <a:gd name="connsiteY20" fmla="*/ 10000 h 10000"/>
              <a:gd name="connsiteX21" fmla="*/ 10000 w 10000"/>
              <a:gd name="connsiteY21" fmla="*/ 7558 h 10000"/>
              <a:gd name="connsiteX22" fmla="*/ 10000 w 10000"/>
              <a:gd name="connsiteY22" fmla="*/ 7558 h 10000"/>
              <a:gd name="connsiteX23" fmla="*/ 10000 w 10000"/>
              <a:gd name="connsiteY23" fmla="*/ 3140 h 10000"/>
              <a:gd name="connsiteX24" fmla="*/ 9048 w 10000"/>
              <a:gd name="connsiteY24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2619 w 10000"/>
              <a:gd name="connsiteY11" fmla="*/ 6279 h 10000"/>
              <a:gd name="connsiteX12" fmla="*/ 5238 w 10000"/>
              <a:gd name="connsiteY12" fmla="*/ 7558 h 10000"/>
              <a:gd name="connsiteX13" fmla="*/ 7619 w 10000"/>
              <a:gd name="connsiteY13" fmla="*/ 6279 h 10000"/>
              <a:gd name="connsiteX14" fmla="*/ 7619 w 10000"/>
              <a:gd name="connsiteY14" fmla="*/ 1860 h 10000"/>
              <a:gd name="connsiteX15" fmla="*/ 7619 w 10000"/>
              <a:gd name="connsiteY15" fmla="*/ 1860 h 10000"/>
              <a:gd name="connsiteX16" fmla="*/ 3810 w 10000"/>
              <a:gd name="connsiteY16" fmla="*/ 0 h 10000"/>
              <a:gd name="connsiteX17" fmla="*/ 0 w 10000"/>
              <a:gd name="connsiteY17" fmla="*/ 1860 h 10000"/>
              <a:gd name="connsiteX18" fmla="*/ 0 w 10000"/>
              <a:gd name="connsiteY18" fmla="*/ 7558 h 10000"/>
              <a:gd name="connsiteX19" fmla="*/ 5000 w 10000"/>
              <a:gd name="connsiteY19" fmla="*/ 10000 h 10000"/>
              <a:gd name="connsiteX20" fmla="*/ 10000 w 10000"/>
              <a:gd name="connsiteY20" fmla="*/ 7558 h 10000"/>
              <a:gd name="connsiteX21" fmla="*/ 10000 w 10000"/>
              <a:gd name="connsiteY21" fmla="*/ 7558 h 10000"/>
              <a:gd name="connsiteX22" fmla="*/ 10000 w 10000"/>
              <a:gd name="connsiteY22" fmla="*/ 3140 h 10000"/>
              <a:gd name="connsiteX23" fmla="*/ 9048 w 10000"/>
              <a:gd name="connsiteY23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6744 h 10000"/>
              <a:gd name="connsiteX11" fmla="*/ 5238 w 10000"/>
              <a:gd name="connsiteY11" fmla="*/ 7558 h 10000"/>
              <a:gd name="connsiteX12" fmla="*/ 7619 w 10000"/>
              <a:gd name="connsiteY12" fmla="*/ 6279 h 10000"/>
              <a:gd name="connsiteX13" fmla="*/ 7619 w 10000"/>
              <a:gd name="connsiteY13" fmla="*/ 1860 h 10000"/>
              <a:gd name="connsiteX14" fmla="*/ 7619 w 10000"/>
              <a:gd name="connsiteY14" fmla="*/ 1860 h 10000"/>
              <a:gd name="connsiteX15" fmla="*/ 3810 w 10000"/>
              <a:gd name="connsiteY15" fmla="*/ 0 h 10000"/>
              <a:gd name="connsiteX16" fmla="*/ 0 w 10000"/>
              <a:gd name="connsiteY16" fmla="*/ 1860 h 10000"/>
              <a:gd name="connsiteX17" fmla="*/ 0 w 10000"/>
              <a:gd name="connsiteY17" fmla="*/ 7558 h 10000"/>
              <a:gd name="connsiteX18" fmla="*/ 5000 w 10000"/>
              <a:gd name="connsiteY18" fmla="*/ 10000 h 10000"/>
              <a:gd name="connsiteX19" fmla="*/ 10000 w 10000"/>
              <a:gd name="connsiteY19" fmla="*/ 7558 h 10000"/>
              <a:gd name="connsiteX20" fmla="*/ 10000 w 10000"/>
              <a:gd name="connsiteY20" fmla="*/ 7558 h 10000"/>
              <a:gd name="connsiteX21" fmla="*/ 10000 w 10000"/>
              <a:gd name="connsiteY21" fmla="*/ 3140 h 10000"/>
              <a:gd name="connsiteX22" fmla="*/ 9048 w 10000"/>
              <a:gd name="connsiteY22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52 w 10000"/>
              <a:gd name="connsiteY9" fmla="*/ 6279 h 10000"/>
              <a:gd name="connsiteX10" fmla="*/ 5238 w 10000"/>
              <a:gd name="connsiteY10" fmla="*/ 7558 h 10000"/>
              <a:gd name="connsiteX11" fmla="*/ 7619 w 10000"/>
              <a:gd name="connsiteY11" fmla="*/ 6279 h 10000"/>
              <a:gd name="connsiteX12" fmla="*/ 7619 w 10000"/>
              <a:gd name="connsiteY12" fmla="*/ 1860 h 10000"/>
              <a:gd name="connsiteX13" fmla="*/ 7619 w 10000"/>
              <a:gd name="connsiteY13" fmla="*/ 1860 h 10000"/>
              <a:gd name="connsiteX14" fmla="*/ 3810 w 10000"/>
              <a:gd name="connsiteY14" fmla="*/ 0 h 10000"/>
              <a:gd name="connsiteX15" fmla="*/ 0 w 10000"/>
              <a:gd name="connsiteY15" fmla="*/ 1860 h 10000"/>
              <a:gd name="connsiteX16" fmla="*/ 0 w 10000"/>
              <a:gd name="connsiteY16" fmla="*/ 7558 h 10000"/>
              <a:gd name="connsiteX17" fmla="*/ 5000 w 10000"/>
              <a:gd name="connsiteY17" fmla="*/ 10000 h 10000"/>
              <a:gd name="connsiteX18" fmla="*/ 10000 w 10000"/>
              <a:gd name="connsiteY18" fmla="*/ 7558 h 10000"/>
              <a:gd name="connsiteX19" fmla="*/ 10000 w 10000"/>
              <a:gd name="connsiteY19" fmla="*/ 7558 h 10000"/>
              <a:gd name="connsiteX20" fmla="*/ 10000 w 10000"/>
              <a:gd name="connsiteY20" fmla="*/ 3140 h 10000"/>
              <a:gd name="connsiteX21" fmla="*/ 9048 w 10000"/>
              <a:gd name="connsiteY21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6279 h 10000"/>
              <a:gd name="connsiteX11" fmla="*/ 7619 w 10000"/>
              <a:gd name="connsiteY11" fmla="*/ 1860 h 10000"/>
              <a:gd name="connsiteX12" fmla="*/ 7619 w 10000"/>
              <a:gd name="connsiteY12" fmla="*/ 1860 h 10000"/>
              <a:gd name="connsiteX13" fmla="*/ 3810 w 10000"/>
              <a:gd name="connsiteY13" fmla="*/ 0 h 10000"/>
              <a:gd name="connsiteX14" fmla="*/ 0 w 10000"/>
              <a:gd name="connsiteY14" fmla="*/ 1860 h 10000"/>
              <a:gd name="connsiteX15" fmla="*/ 0 w 10000"/>
              <a:gd name="connsiteY15" fmla="*/ 7558 h 10000"/>
              <a:gd name="connsiteX16" fmla="*/ 5000 w 10000"/>
              <a:gd name="connsiteY16" fmla="*/ 10000 h 10000"/>
              <a:gd name="connsiteX17" fmla="*/ 10000 w 10000"/>
              <a:gd name="connsiteY17" fmla="*/ 7558 h 10000"/>
              <a:gd name="connsiteX18" fmla="*/ 10000 w 10000"/>
              <a:gd name="connsiteY18" fmla="*/ 7558 h 10000"/>
              <a:gd name="connsiteX19" fmla="*/ 10000 w 10000"/>
              <a:gd name="connsiteY19" fmla="*/ 3140 h 10000"/>
              <a:gd name="connsiteX20" fmla="*/ 9048 w 10000"/>
              <a:gd name="connsiteY20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238 w 10000"/>
              <a:gd name="connsiteY9" fmla="*/ 755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7619 w 10000"/>
              <a:gd name="connsiteY9" fmla="*/ 1860 h 10000"/>
              <a:gd name="connsiteX10" fmla="*/ 7619 w 10000"/>
              <a:gd name="connsiteY10" fmla="*/ 1860 h 10000"/>
              <a:gd name="connsiteX11" fmla="*/ 3810 w 10000"/>
              <a:gd name="connsiteY11" fmla="*/ 0 h 10000"/>
              <a:gd name="connsiteX12" fmla="*/ 0 w 10000"/>
              <a:gd name="connsiteY12" fmla="*/ 1860 h 10000"/>
              <a:gd name="connsiteX13" fmla="*/ 0 w 10000"/>
              <a:gd name="connsiteY13" fmla="*/ 7558 h 10000"/>
              <a:gd name="connsiteX14" fmla="*/ 5000 w 10000"/>
              <a:gd name="connsiteY14" fmla="*/ 10000 h 10000"/>
              <a:gd name="connsiteX15" fmla="*/ 10000 w 10000"/>
              <a:gd name="connsiteY15" fmla="*/ 7558 h 10000"/>
              <a:gd name="connsiteX16" fmla="*/ 10000 w 10000"/>
              <a:gd name="connsiteY16" fmla="*/ 7558 h 10000"/>
              <a:gd name="connsiteX17" fmla="*/ 10000 w 10000"/>
              <a:gd name="connsiteY17" fmla="*/ 3140 h 10000"/>
              <a:gd name="connsiteX18" fmla="*/ 9048 w 10000"/>
              <a:gd name="connsiteY18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335 w 10000"/>
              <a:gd name="connsiteY9" fmla="*/ 185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37 w 10000"/>
              <a:gd name="connsiteY9" fmla="*/ 2160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0 w 10000"/>
              <a:gd name="connsiteY9" fmla="*/ 2145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899 w 10000"/>
              <a:gd name="connsiteY9" fmla="*/ 2157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6003 w 10000"/>
              <a:gd name="connsiteY9" fmla="*/ 2112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87 w 10000"/>
              <a:gd name="connsiteY9" fmla="*/ 2128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  <a:gd name="connsiteX0" fmla="*/ 9048 w 10000"/>
              <a:gd name="connsiteY0" fmla="*/ 2674 h 10000"/>
              <a:gd name="connsiteX1" fmla="*/ 8333 w 10000"/>
              <a:gd name="connsiteY1" fmla="*/ 3140 h 10000"/>
              <a:gd name="connsiteX2" fmla="*/ 8333 w 10000"/>
              <a:gd name="connsiteY2" fmla="*/ 7558 h 10000"/>
              <a:gd name="connsiteX3" fmla="*/ 5000 w 10000"/>
              <a:gd name="connsiteY3" fmla="*/ 9186 h 10000"/>
              <a:gd name="connsiteX4" fmla="*/ 1667 w 10000"/>
              <a:gd name="connsiteY4" fmla="*/ 7558 h 10000"/>
              <a:gd name="connsiteX5" fmla="*/ 1667 w 10000"/>
              <a:gd name="connsiteY5" fmla="*/ 1860 h 10000"/>
              <a:gd name="connsiteX6" fmla="*/ 3810 w 10000"/>
              <a:gd name="connsiteY6" fmla="*/ 814 h 10000"/>
              <a:gd name="connsiteX7" fmla="*/ 5952 w 10000"/>
              <a:gd name="connsiteY7" fmla="*/ 1860 h 10000"/>
              <a:gd name="connsiteX8" fmla="*/ 5952 w 10000"/>
              <a:gd name="connsiteY8" fmla="*/ 1860 h 10000"/>
              <a:gd name="connsiteX9" fmla="*/ 5964 w 10000"/>
              <a:gd name="connsiteY9" fmla="*/ 2096 h 10000"/>
              <a:gd name="connsiteX10" fmla="*/ 7619 w 10000"/>
              <a:gd name="connsiteY10" fmla="*/ 1860 h 10000"/>
              <a:gd name="connsiteX11" fmla="*/ 7619 w 10000"/>
              <a:gd name="connsiteY11" fmla="*/ 1860 h 10000"/>
              <a:gd name="connsiteX12" fmla="*/ 3810 w 10000"/>
              <a:gd name="connsiteY12" fmla="*/ 0 h 10000"/>
              <a:gd name="connsiteX13" fmla="*/ 0 w 10000"/>
              <a:gd name="connsiteY13" fmla="*/ 1860 h 10000"/>
              <a:gd name="connsiteX14" fmla="*/ 0 w 10000"/>
              <a:gd name="connsiteY14" fmla="*/ 7558 h 10000"/>
              <a:gd name="connsiteX15" fmla="*/ 5000 w 10000"/>
              <a:gd name="connsiteY15" fmla="*/ 10000 h 10000"/>
              <a:gd name="connsiteX16" fmla="*/ 10000 w 10000"/>
              <a:gd name="connsiteY16" fmla="*/ 7558 h 10000"/>
              <a:gd name="connsiteX17" fmla="*/ 10000 w 10000"/>
              <a:gd name="connsiteY17" fmla="*/ 7558 h 10000"/>
              <a:gd name="connsiteX18" fmla="*/ 10000 w 10000"/>
              <a:gd name="connsiteY18" fmla="*/ 3140 h 10000"/>
              <a:gd name="connsiteX19" fmla="*/ 9048 w 10000"/>
              <a:gd name="connsiteY19" fmla="*/ 267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00" h="10000">
                <a:moveTo>
                  <a:pt x="9048" y="2674"/>
                </a:moveTo>
                <a:cubicBezTo>
                  <a:pt x="8571" y="2674"/>
                  <a:pt x="8333" y="2907"/>
                  <a:pt x="8333" y="3140"/>
                </a:cubicBezTo>
                <a:lnTo>
                  <a:pt x="8333" y="7558"/>
                </a:lnTo>
                <a:cubicBezTo>
                  <a:pt x="8333" y="8488"/>
                  <a:pt x="6905" y="9186"/>
                  <a:pt x="5000" y="9186"/>
                </a:cubicBezTo>
                <a:cubicBezTo>
                  <a:pt x="3095" y="9186"/>
                  <a:pt x="1667" y="8488"/>
                  <a:pt x="1667" y="7558"/>
                </a:cubicBezTo>
                <a:lnTo>
                  <a:pt x="1667" y="1860"/>
                </a:lnTo>
                <a:cubicBezTo>
                  <a:pt x="1667" y="1279"/>
                  <a:pt x="2619" y="814"/>
                  <a:pt x="3810" y="814"/>
                </a:cubicBezTo>
                <a:cubicBezTo>
                  <a:pt x="5000" y="814"/>
                  <a:pt x="5952" y="1279"/>
                  <a:pt x="5952" y="1860"/>
                </a:cubicBezTo>
                <a:lnTo>
                  <a:pt x="5952" y="1860"/>
                </a:lnTo>
                <a:cubicBezTo>
                  <a:pt x="5954" y="1899"/>
                  <a:pt x="5936" y="1996"/>
                  <a:pt x="5964" y="2096"/>
                </a:cubicBezTo>
                <a:lnTo>
                  <a:pt x="7619" y="1860"/>
                </a:lnTo>
                <a:lnTo>
                  <a:pt x="7619" y="1860"/>
                </a:lnTo>
                <a:cubicBezTo>
                  <a:pt x="7619" y="814"/>
                  <a:pt x="5952" y="0"/>
                  <a:pt x="3810" y="0"/>
                </a:cubicBezTo>
                <a:cubicBezTo>
                  <a:pt x="1667" y="0"/>
                  <a:pt x="0" y="814"/>
                  <a:pt x="0" y="1860"/>
                </a:cubicBezTo>
                <a:lnTo>
                  <a:pt x="0" y="7558"/>
                </a:lnTo>
                <a:cubicBezTo>
                  <a:pt x="0" y="8953"/>
                  <a:pt x="2381" y="10000"/>
                  <a:pt x="5000" y="10000"/>
                </a:cubicBezTo>
                <a:cubicBezTo>
                  <a:pt x="7857" y="10000"/>
                  <a:pt x="10000" y="8953"/>
                  <a:pt x="10000" y="7558"/>
                </a:cubicBezTo>
                <a:lnTo>
                  <a:pt x="10000" y="7558"/>
                </a:lnTo>
                <a:lnTo>
                  <a:pt x="10000" y="3140"/>
                </a:lnTo>
                <a:cubicBezTo>
                  <a:pt x="10000" y="2907"/>
                  <a:pt x="9524" y="2674"/>
                  <a:pt x="9048" y="267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pPr lvl="0" defTabSz="1218987"/>
            <a:endParaRPr lang="en-US" sz="1600">
              <a:solidFill>
                <a:srgbClr val="292929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About me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1" y="4933259"/>
            <a:ext cx="2336293" cy="944901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background</a:t>
            </a:r>
            <a:r>
              <a:rPr lang="es-ES" dirty="0" smtClean="0"/>
              <a:t> &amp; </a:t>
            </a:r>
            <a:r>
              <a:rPr lang="es-ES" dirty="0" err="1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About 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1" y="4933259"/>
            <a:ext cx="2336293" cy="944901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background</a:t>
            </a:r>
            <a:r>
              <a:rPr lang="es-ES" dirty="0" smtClean="0"/>
              <a:t> &amp; </a:t>
            </a:r>
            <a:r>
              <a:rPr lang="es-ES" dirty="0" err="1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Questions?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240000">
            <a:off x="8359521" y="1649192"/>
            <a:ext cx="3072384" cy="3072384"/>
          </a:xfr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2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Without Pi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gray">
          <a:xfrm>
            <a:off x="519248" y="1562100"/>
            <a:ext cx="8015152" cy="406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6701" y="1805270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 marL="574675" indent="-571500">
              <a:buNone/>
              <a:defRPr lang="en-US" sz="3200" b="1" spc="-100" baseline="0" dirty="0" smtClean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  <a:lvl2pPr marL="346075" indent="-342900">
              <a:buNone/>
              <a:defRPr lang="en-US" spc="-50" baseline="0" dirty="0" smtClean="0">
                <a:solidFill>
                  <a:schemeClr val="tx1">
                    <a:alpha val="99000"/>
                  </a:schemeClr>
                </a:solidFill>
              </a:defRPr>
            </a:lvl2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</a:pPr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21344" y="228601"/>
            <a:ext cx="11149439" cy="747897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Questions?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6701" y="2510034"/>
            <a:ext cx="7049316" cy="627864"/>
          </a:xfrm>
        </p:spPr>
        <p:txBody>
          <a:bodyPr vert="horz" wrap="square" lIns="182880" tIns="182880" rIns="0" bIns="0" rtlCol="0" anchor="t" anchorCtr="0">
            <a:spAutoFit/>
          </a:bodyPr>
          <a:lstStyle>
            <a:lvl1pPr>
              <a:defRPr lang="en-US" sz="3200" b="0" spc="-100" baseline="0" dirty="0"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defRPr>
            </a:lvl1pPr>
          </a:lstStyle>
          <a:p>
            <a:pPr marL="3175" lvl="0" indent="0">
              <a:spcBef>
                <a:spcPts val="0"/>
              </a:spcBef>
              <a:spcAft>
                <a:spcPts val="900"/>
              </a:spcAft>
              <a:buSzPct val="80000"/>
              <a:buNone/>
            </a:pPr>
            <a:r>
              <a:rPr lang="es-ES" dirty="0" smtClean="0"/>
              <a:t>Speaker </a:t>
            </a:r>
            <a:r>
              <a:rPr lang="es-ES" dirty="0" err="1" smtClean="0"/>
              <a:t>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0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pic>
        <p:nvPicPr>
          <p:cNvPr id="11" name="Picture 8" descr="C:\Users\Jonahs\Dropbox\Projects SCOTT\MEET Windows Azure\source\Background\tile-icon-medi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1" y="2558431"/>
            <a:ext cx="1314418" cy="131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C Slide">
    <p:bg bwMode="gray"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2451085" y="2072640"/>
            <a:ext cx="9301180" cy="2286000"/>
          </a:xfrm>
          <a:prstGeom prst="rect">
            <a:avLst/>
          </a:prstGeom>
          <a:solidFill>
            <a:srgbClr val="0091C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0" y="207264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233680" y="2631409"/>
            <a:ext cx="1809714" cy="1093370"/>
            <a:chOff x="1411369" y="3975421"/>
            <a:chExt cx="1714604" cy="1035908"/>
          </a:xfrm>
          <a:solidFill>
            <a:srgbClr val="00B0F0"/>
          </a:solidFill>
        </p:grpSpPr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900471" y="3975421"/>
              <a:ext cx="1225502" cy="656717"/>
            </a:xfrm>
            <a:custGeom>
              <a:avLst/>
              <a:gdLst>
                <a:gd name="T0" fmla="*/ 138 w 189"/>
                <a:gd name="T1" fmla="*/ 0 h 101"/>
                <a:gd name="T2" fmla="*/ 94 w 189"/>
                <a:gd name="T3" fmla="*/ 26 h 101"/>
                <a:gd name="T4" fmla="*/ 75 w 189"/>
                <a:gd name="T5" fmla="*/ 21 h 101"/>
                <a:gd name="T6" fmla="*/ 40 w 189"/>
                <a:gd name="T7" fmla="*/ 42 h 101"/>
                <a:gd name="T8" fmla="*/ 29 w 189"/>
                <a:gd name="T9" fmla="*/ 40 h 101"/>
                <a:gd name="T10" fmla="*/ 0 w 189"/>
                <a:gd name="T11" fmla="*/ 64 h 101"/>
                <a:gd name="T12" fmla="*/ 11 w 189"/>
                <a:gd name="T13" fmla="*/ 62 h 101"/>
                <a:gd name="T14" fmla="*/ 30 w 189"/>
                <a:gd name="T15" fmla="*/ 66 h 101"/>
                <a:gd name="T16" fmla="*/ 82 w 189"/>
                <a:gd name="T17" fmla="*/ 39 h 101"/>
                <a:gd name="T18" fmla="*/ 145 w 189"/>
                <a:gd name="T19" fmla="*/ 101 h 101"/>
                <a:gd name="T20" fmla="*/ 189 w 189"/>
                <a:gd name="T21" fmla="*/ 51 h 101"/>
                <a:gd name="T22" fmla="*/ 138 w 189"/>
                <a:gd name="T2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101">
                  <a:moveTo>
                    <a:pt x="138" y="0"/>
                  </a:moveTo>
                  <a:cubicBezTo>
                    <a:pt x="119" y="0"/>
                    <a:pt x="103" y="10"/>
                    <a:pt x="94" y="26"/>
                  </a:cubicBezTo>
                  <a:cubicBezTo>
                    <a:pt x="89" y="23"/>
                    <a:pt x="82" y="21"/>
                    <a:pt x="75" y="21"/>
                  </a:cubicBezTo>
                  <a:cubicBezTo>
                    <a:pt x="60" y="21"/>
                    <a:pt x="46" y="30"/>
                    <a:pt x="40" y="42"/>
                  </a:cubicBezTo>
                  <a:cubicBezTo>
                    <a:pt x="36" y="41"/>
                    <a:pt x="33" y="40"/>
                    <a:pt x="29" y="40"/>
                  </a:cubicBezTo>
                  <a:cubicBezTo>
                    <a:pt x="15" y="40"/>
                    <a:pt x="3" y="50"/>
                    <a:pt x="0" y="64"/>
                  </a:cubicBezTo>
                  <a:cubicBezTo>
                    <a:pt x="3" y="63"/>
                    <a:pt x="7" y="62"/>
                    <a:pt x="11" y="62"/>
                  </a:cubicBezTo>
                  <a:cubicBezTo>
                    <a:pt x="17" y="62"/>
                    <a:pt x="24" y="64"/>
                    <a:pt x="30" y="66"/>
                  </a:cubicBezTo>
                  <a:cubicBezTo>
                    <a:pt x="42" y="49"/>
                    <a:pt x="61" y="39"/>
                    <a:pt x="82" y="39"/>
                  </a:cubicBezTo>
                  <a:cubicBezTo>
                    <a:pt x="117" y="39"/>
                    <a:pt x="145" y="67"/>
                    <a:pt x="145" y="101"/>
                  </a:cubicBezTo>
                  <a:cubicBezTo>
                    <a:pt x="170" y="98"/>
                    <a:pt x="189" y="77"/>
                    <a:pt x="189" y="51"/>
                  </a:cubicBezTo>
                  <a:cubicBezTo>
                    <a:pt x="189" y="22"/>
                    <a:pt x="167" y="0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1411369" y="4269433"/>
              <a:ext cx="1390368" cy="741896"/>
            </a:xfrm>
            <a:custGeom>
              <a:avLst/>
              <a:gdLst>
                <a:gd name="T0" fmla="*/ 157 w 214"/>
                <a:gd name="T1" fmla="*/ 0 h 114"/>
                <a:gd name="T2" fmla="*/ 107 w 214"/>
                <a:gd name="T3" fmla="*/ 29 h 114"/>
                <a:gd name="T4" fmla="*/ 86 w 214"/>
                <a:gd name="T5" fmla="*/ 23 h 114"/>
                <a:gd name="T6" fmla="*/ 46 w 214"/>
                <a:gd name="T7" fmla="*/ 48 h 114"/>
                <a:gd name="T8" fmla="*/ 34 w 214"/>
                <a:gd name="T9" fmla="*/ 45 h 114"/>
                <a:gd name="T10" fmla="*/ 0 w 214"/>
                <a:gd name="T11" fmla="*/ 80 h 114"/>
                <a:gd name="T12" fmla="*/ 34 w 214"/>
                <a:gd name="T13" fmla="*/ 114 h 114"/>
                <a:gd name="T14" fmla="*/ 86 w 214"/>
                <a:gd name="T15" fmla="*/ 114 h 114"/>
                <a:gd name="T16" fmla="*/ 157 w 214"/>
                <a:gd name="T17" fmla="*/ 114 h 114"/>
                <a:gd name="T18" fmla="*/ 214 w 214"/>
                <a:gd name="T19" fmla="*/ 57 h 114"/>
                <a:gd name="T20" fmla="*/ 157 w 214"/>
                <a:gd name="T2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14">
                  <a:moveTo>
                    <a:pt x="157" y="0"/>
                  </a:moveTo>
                  <a:cubicBezTo>
                    <a:pt x="136" y="0"/>
                    <a:pt x="117" y="11"/>
                    <a:pt x="107" y="29"/>
                  </a:cubicBezTo>
                  <a:cubicBezTo>
                    <a:pt x="101" y="25"/>
                    <a:pt x="94" y="23"/>
                    <a:pt x="86" y="23"/>
                  </a:cubicBezTo>
                  <a:cubicBezTo>
                    <a:pt x="69" y="23"/>
                    <a:pt x="54" y="33"/>
                    <a:pt x="46" y="48"/>
                  </a:cubicBezTo>
                  <a:cubicBezTo>
                    <a:pt x="42" y="46"/>
                    <a:pt x="38" y="45"/>
                    <a:pt x="34" y="45"/>
                  </a:cubicBezTo>
                  <a:cubicBezTo>
                    <a:pt x="15" y="45"/>
                    <a:pt x="0" y="61"/>
                    <a:pt x="0" y="80"/>
                  </a:cubicBezTo>
                  <a:cubicBezTo>
                    <a:pt x="0" y="99"/>
                    <a:pt x="15" y="114"/>
                    <a:pt x="34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157" y="114"/>
                    <a:pt x="157" y="114"/>
                    <a:pt x="157" y="114"/>
                  </a:cubicBezTo>
                  <a:cubicBezTo>
                    <a:pt x="189" y="114"/>
                    <a:pt x="214" y="89"/>
                    <a:pt x="214" y="57"/>
                  </a:cubicBezTo>
                  <a:cubicBezTo>
                    <a:pt x="214" y="25"/>
                    <a:pt x="189" y="0"/>
                    <a:pt x="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92929"/>
                </a:solidFill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686216" y="2841692"/>
            <a:ext cx="8829923" cy="747897"/>
          </a:xfrm>
        </p:spPr>
        <p:txBody>
          <a:bodyPr vert="horz" wrap="square" lIns="0" tIns="0" rIns="0" bIns="0" rtlCol="0" anchor="ctr">
            <a:spAutoFit/>
          </a:bodyPr>
          <a:lstStyle>
            <a:lvl1pPr marL="0" indent="0">
              <a:buNone/>
              <a:defRPr lang="en-US" sz="5400" b="0" cap="none" spc="-100" baseline="0" dirty="0" smtClean="0">
                <a:ln w="3175">
                  <a:noFill/>
                </a:ln>
                <a:solidFill>
                  <a:schemeClr val="bg1">
                    <a:alpha val="99000"/>
                  </a:schemeClr>
                </a:solidFill>
                <a:effectLst/>
                <a:latin typeface="Segoe UI Light" pitchFamily="34" charset="0"/>
                <a:cs typeface="Arial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Section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602245"/>
            <a:ext cx="762106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Ci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9" y="821052"/>
            <a:ext cx="3451943" cy="2330062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75204" y="3296888"/>
            <a:ext cx="324159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Madrid</a:t>
            </a:r>
            <a:r>
              <a:rPr lang="es-E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s-E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s-E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29</a:t>
            </a:r>
            <a:r>
              <a:rPr lang="es-ES" sz="4400" baseline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 Marzo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We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9" y="821052"/>
            <a:ext cx="3451943" cy="233006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099970" y="3973996"/>
            <a:ext cx="7992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3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http://spain.windowsazurebootcamp.org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6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Hash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029" y="821052"/>
            <a:ext cx="3451943" cy="2330062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82140" y="3592030"/>
            <a:ext cx="5227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660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ca-ES" sz="660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gwab</a:t>
            </a:r>
            <a:r>
              <a:rPr lang="ca-ES" sz="6600" baseline="0" dirty="0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#</a:t>
            </a:r>
            <a:r>
              <a:rPr lang="ca-ES" sz="6600" baseline="0" dirty="0" err="1" smtClean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spain</a:t>
            </a:r>
            <a:endParaRPr lang="en-US" sz="6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91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vent Worl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spain.windowsazurebootcamp.org/image/GWAB/Worl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16196" r="16596" b="14033"/>
          <a:stretch/>
        </p:blipFill>
        <p:spPr bwMode="auto">
          <a:xfrm>
            <a:off x="613458" y="104173"/>
            <a:ext cx="10936780" cy="659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1562582" y="581966"/>
            <a:ext cx="9969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6600" b="1" dirty="0" smtClean="0">
                <a:solidFill>
                  <a:srgbClr val="2222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MAYOR EVENTO DE COMUNIDAD SOBRE WINDOWS AZURE</a:t>
            </a:r>
            <a:endParaRPr lang="es-ES_tradnl" sz="6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208612" y="3777496"/>
            <a:ext cx="63236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sz="4800" b="1" dirty="0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138 LOCALIZACIONES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s-ES_tradnl" sz="4800" b="1" dirty="0" smtClean="0">
                <a:solidFill>
                  <a:srgbClr val="22222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57 PAISES</a:t>
            </a:r>
          </a:p>
          <a:p>
            <a:pPr algn="r"/>
            <a:r>
              <a:rPr lang="es-ES_tradnl" sz="4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137 CIUDADES</a:t>
            </a:r>
            <a:endParaRPr lang="es-ES_tradnl" sz="4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67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652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978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rgbClr val="00B0F0"/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96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7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3796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1702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1873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93309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6990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1163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0329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_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531" y="265471"/>
            <a:ext cx="5576343" cy="6518788"/>
          </a:xfrm>
          <a:prstGeom prst="rect">
            <a:avLst/>
          </a:prstGeom>
        </p:spPr>
      </p:pic>
      <p:sp>
        <p:nvSpPr>
          <p:cNvPr id="4" name="Rectangle 1"/>
          <p:cNvSpPr/>
          <p:nvPr userDrawn="1"/>
        </p:nvSpPr>
        <p:spPr bwMode="auto">
          <a:xfrm>
            <a:off x="5441" y="5020"/>
            <a:ext cx="12192127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514344" y="919950"/>
                </a:moveTo>
                <a:cubicBezTo>
                  <a:pt x="508127" y="2575229"/>
                  <a:pt x="516335" y="4288195"/>
                  <a:pt x="510118" y="5943474"/>
                </a:cubicBezTo>
                <a:lnTo>
                  <a:pt x="5537327" y="5218261"/>
                </a:lnTo>
                <a:cubicBezTo>
                  <a:pt x="5531110" y="4020361"/>
                  <a:pt x="5530863" y="2808040"/>
                  <a:pt x="5524646" y="1610140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EFEFEF"/>
                  </a:gs>
                  <a:gs pos="100000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2825" y="2109542"/>
            <a:ext cx="5583104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spc="-150" dirty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2825" y="4419600"/>
            <a:ext cx="5583104" cy="4985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 dirty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6" y="4933950"/>
            <a:ext cx="285824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2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2286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Char char="■"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25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70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5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86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812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7081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8467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3462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58697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9659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825BBD-C3A3-48DA-A0A2-ECF271ED4CF2}" type="datetimeFigureOut">
              <a:rPr lang="nl-BE" smtClean="0">
                <a:solidFill>
                  <a:srgbClr val="505050"/>
                </a:solidFill>
              </a:rPr>
              <a:pPr/>
              <a:t>29/03/2014</a:t>
            </a:fld>
            <a:endParaRPr lang="nl-BE">
              <a:solidFill>
                <a:srgbClr val="5050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srgbClr val="505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05ADC2-0A14-47B1-9AE7-B39A65BE0591}" type="slidenum">
              <a:rPr lang="nl-BE" smtClean="0">
                <a:solidFill>
                  <a:srgbClr val="505050"/>
                </a:solidFill>
              </a:rPr>
              <a:pPr/>
              <a:t>‹#›</a:t>
            </a:fld>
            <a:endParaRPr lang="nl-BE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06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Non-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41" y="1825625"/>
            <a:ext cx="11079159" cy="4351338"/>
          </a:xfrm>
        </p:spPr>
        <p:txBody>
          <a:bodyPr/>
          <a:lstStyle>
            <a:lvl1pPr marL="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Clr>
                <a:schemeClr val="bg1">
                  <a:lumMod val="85000"/>
                </a:schemeClr>
              </a:buClr>
              <a:buSzPct val="90000"/>
              <a:buFont typeface="Segoe UI Light" panose="020B0502040204020203" pitchFamily="34" charset="0"/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57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_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531" y="265471"/>
            <a:ext cx="5576343" cy="6518788"/>
          </a:xfrm>
          <a:prstGeom prst="rect">
            <a:avLst/>
          </a:prstGeom>
        </p:spPr>
      </p:pic>
      <p:sp>
        <p:nvSpPr>
          <p:cNvPr id="4" name="Rectangle 1"/>
          <p:cNvSpPr/>
          <p:nvPr userDrawn="1"/>
        </p:nvSpPr>
        <p:spPr bwMode="auto">
          <a:xfrm>
            <a:off x="5441" y="5020"/>
            <a:ext cx="12192127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514344" y="919950"/>
                </a:moveTo>
                <a:cubicBezTo>
                  <a:pt x="508127" y="2575229"/>
                  <a:pt x="516335" y="4288195"/>
                  <a:pt x="510118" y="5943474"/>
                </a:cubicBezTo>
                <a:lnTo>
                  <a:pt x="5537327" y="5218261"/>
                </a:lnTo>
                <a:cubicBezTo>
                  <a:pt x="5531110" y="4020361"/>
                  <a:pt x="5530863" y="2808040"/>
                  <a:pt x="5524646" y="1610140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 spc="-50" dirty="0">
              <a:gradFill>
                <a:gsLst>
                  <a:gs pos="0">
                    <a:srgbClr val="EFEFEF"/>
                  </a:gs>
                  <a:gs pos="100000">
                    <a:srgbClr val="EFEFE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2825" y="2109542"/>
            <a:ext cx="5583104" cy="1994392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7200" spc="-150" dirty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2825" y="4419600"/>
            <a:ext cx="5583104" cy="4985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 dirty="0">
                <a:gradFill>
                  <a:gsLst>
                    <a:gs pos="1250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6" y="4933950"/>
            <a:ext cx="285824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Code title</a:t>
            </a:r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 userDrawn="1"/>
        </p:nvSpPr>
        <p:spPr>
          <a:xfrm>
            <a:off x="274640" y="1825625"/>
            <a:ext cx="11079159" cy="39269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25478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42979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 marL="59885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4pPr>
            <a:lvl5pPr marL="772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7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Summary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568154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30143" y="2124074"/>
            <a:ext cx="3568154" cy="3334723"/>
          </a:xfrm>
          <a:solidFill>
            <a:srgbClr val="00B0F0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7785645" y="2124074"/>
            <a:ext cx="3609838" cy="3334723"/>
          </a:xfrm>
          <a:solidFill>
            <a:srgbClr val="2DC8FF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l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5304356" cy="3334723"/>
          </a:xfrm>
          <a:solidFill>
            <a:srgbClr val="0088B8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34084" y="2116324"/>
            <a:ext cx="5619716" cy="3334723"/>
          </a:xfrm>
          <a:solidFill>
            <a:srgbClr val="00B0F0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9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l And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">
          <a:xfrm>
            <a:off x="274641" y="0"/>
            <a:ext cx="11917359" cy="1425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82305" tIns="41153" rIns="82305" bIns="41153" numCol="1" rtlCol="0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1600">
              <a:solidFill>
                <a:srgbClr val="29292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1" y="365125"/>
            <a:ext cx="11079159" cy="1325563"/>
          </a:xfrm>
        </p:spPr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Content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23" y="5876684"/>
            <a:ext cx="1194332" cy="806174"/>
          </a:xfrm>
          <a:prstGeom prst="rect">
            <a:avLst/>
          </a:prstGeom>
        </p:spPr>
      </p:pic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169891" y="2122133"/>
            <a:ext cx="7183909" cy="329481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1" y="2124075"/>
            <a:ext cx="3913632" cy="3292877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0" indent="0">
              <a:spcBef>
                <a:spcPts val="1080"/>
              </a:spcBef>
              <a:buNone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231707" indent="0">
              <a:buNone/>
              <a:tabLst/>
              <a:defRPr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460239" indent="0">
              <a:buNone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685598" indent="0">
              <a:buNone/>
              <a:tabLst/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9" r:id="rId2"/>
    <p:sldLayoutId id="2147483727" r:id="rId3"/>
    <p:sldLayoutId id="2147483721" r:id="rId4"/>
    <p:sldLayoutId id="2147483728" r:id="rId5"/>
    <p:sldLayoutId id="2147483725" r:id="rId6"/>
    <p:sldLayoutId id="2147483720" r:id="rId7"/>
    <p:sldLayoutId id="2147483722" r:id="rId8"/>
    <p:sldLayoutId id="2147483723" r:id="rId9"/>
    <p:sldLayoutId id="2147483726" r:id="rId10"/>
    <p:sldLayoutId id="2147483729" r:id="rId11"/>
    <p:sldLayoutId id="2147483676" r:id="rId12"/>
    <p:sldLayoutId id="2147483679" r:id="rId13"/>
    <p:sldLayoutId id="2147483711" r:id="rId14"/>
    <p:sldLayoutId id="2147483716" r:id="rId15"/>
    <p:sldLayoutId id="2147483731" r:id="rId16"/>
    <p:sldLayoutId id="2147483730" r:id="rId17"/>
    <p:sldLayoutId id="2147483732" r:id="rId18"/>
    <p:sldLayoutId id="2147483713" r:id="rId19"/>
    <p:sldLayoutId id="2147483718" r:id="rId20"/>
    <p:sldLayoutId id="2147483717" r:id="rId21"/>
    <p:sldLayoutId id="2147483677" r:id="rId22"/>
    <p:sldLayoutId id="2147483714" r:id="rId23"/>
    <p:sldLayoutId id="2147483715" r:id="rId24"/>
    <p:sldLayoutId id="2147483724" r:id="rId25"/>
    <p:sldLayoutId id="2147483680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6" y="4933950"/>
            <a:ext cx="285824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1"/>
            <a:ext cx="11155093" cy="205594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56" y="4933950"/>
            <a:ext cx="2858244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-7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pain.windowsazurebootcamp.org/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thod_(computer_science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Diseño de arquitecturas escalables con CQRS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1" y="5380892"/>
            <a:ext cx="1743318" cy="6096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14" y="4824089"/>
            <a:ext cx="2437624" cy="17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El 90% del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son </a:t>
            </a:r>
            <a:r>
              <a:rPr lang="en-US" dirty="0" err="1"/>
              <a:t>consultas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rápidas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Cachealas</a:t>
            </a:r>
            <a:r>
              <a:rPr lang="en-US" dirty="0"/>
              <a:t>!</a:t>
            </a:r>
          </a:p>
          <a:p>
            <a:r>
              <a:rPr lang="en-US" dirty="0"/>
              <a:t> </a:t>
            </a:r>
            <a:r>
              <a:rPr lang="en-US" dirty="0" err="1"/>
              <a:t>Consitencia</a:t>
            </a:r>
            <a:r>
              <a:rPr lang="en-US" dirty="0"/>
              <a:t> eventual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16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err="1"/>
              <a:t>Aplicable</a:t>
            </a:r>
            <a:r>
              <a:rPr lang="en-US" dirty="0"/>
              <a:t> a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sistema</a:t>
            </a:r>
            <a:r>
              <a:rPr lang="en-US" dirty="0"/>
              <a:t> o solo a </a:t>
            </a:r>
            <a:r>
              <a:rPr lang="en-US" dirty="0" err="1"/>
              <a:t>una</a:t>
            </a:r>
            <a:r>
              <a:rPr lang="en-US" dirty="0"/>
              <a:t> parte (Base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 </a:t>
            </a:r>
            <a:r>
              <a:rPr lang="en-US" dirty="0" err="1"/>
              <a:t>opuesto</a:t>
            </a:r>
            <a:r>
              <a:rPr lang="en-US" dirty="0"/>
              <a:t> a la </a:t>
            </a:r>
            <a:r>
              <a:rPr lang="en-US" dirty="0" err="1"/>
              <a:t>consistencia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característica</a:t>
            </a:r>
            <a:r>
              <a:rPr lang="en-US" dirty="0"/>
              <a:t> natural de los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y </a:t>
            </a:r>
            <a:r>
              <a:rPr lang="en-US" dirty="0" err="1"/>
              <a:t>escalables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Consistencia eventual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657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14" y="1690688"/>
            <a:ext cx="5767212" cy="44904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 de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45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 Son </a:t>
            </a:r>
            <a:r>
              <a:rPr lang="en-US" dirty="0" err="1" smtClean="0"/>
              <a:t>directivas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para </a:t>
            </a:r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rechazados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dominio</a:t>
            </a:r>
            <a:r>
              <a:rPr lang="en-US" dirty="0" smtClean="0"/>
              <a:t> (</a:t>
            </a:r>
            <a:r>
              <a:rPr lang="en-US" dirty="0" err="1" smtClean="0"/>
              <a:t>Validaciones</a:t>
            </a:r>
            <a:r>
              <a:rPr lang="en-US" dirty="0" smtClean="0"/>
              <a:t>/</a:t>
            </a:r>
            <a:r>
              <a:rPr lang="en-US" dirty="0" err="1" smtClean="0"/>
              <a:t>Negocio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a 0:n </a:t>
            </a:r>
            <a:r>
              <a:rPr lang="en-US" dirty="0" err="1" smtClean="0"/>
              <a:t>eventos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en imperative</a:t>
            </a:r>
          </a:p>
          <a:p>
            <a:pPr lvl="1"/>
            <a:r>
              <a:rPr lang="en-US" dirty="0" err="1" smtClean="0"/>
              <a:t>PlaceOrder</a:t>
            </a:r>
            <a:r>
              <a:rPr lang="en-US" dirty="0" smtClean="0"/>
              <a:t>, no </a:t>
            </a:r>
            <a:r>
              <a:rPr lang="en-US" dirty="0" err="1" smtClean="0"/>
              <a:t>OrderPlaced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Un </a:t>
            </a:r>
            <a:r>
              <a:rPr lang="en-US" dirty="0" err="1" smtClean="0"/>
              <a:t>manejador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commando</a:t>
            </a:r>
          </a:p>
          <a:p>
            <a:r>
              <a:rPr lang="en-US" dirty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encolados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85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Perdiendo el miedo a los comandos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13720" y="1966912"/>
            <a:ext cx="8001000" cy="40687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SzPct val="90000"/>
              <a:buFont typeface="Segoe UI Light" panose="020B0502040204020203" pitchFamily="34" charset="0"/>
              <a:buChar char="■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class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PlaceOrderCommand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//properties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 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 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Comment;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ctor</a:t>
            </a:r>
            <a:endParaRPr lang="en-US" sz="2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PlaceOrderCommand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id, 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comment)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OrderId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 = id;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Comment = comment; 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Font typeface="Segoe UI Light" panose="020B0502040204020203" pitchFamily="34" charset="0"/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17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 Son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acción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 </a:t>
            </a:r>
            <a:r>
              <a:rPr lang="en-US" dirty="0" err="1" smtClean="0"/>
              <a:t>ocurrido</a:t>
            </a:r>
            <a:r>
              <a:rPr lang="en-US" dirty="0" smtClean="0"/>
              <a:t> en el </a:t>
            </a:r>
            <a:r>
              <a:rPr lang="en-US" dirty="0" err="1" smtClean="0"/>
              <a:t>dominio</a:t>
            </a:r>
            <a:endParaRPr lang="en-US" dirty="0" smtClean="0"/>
          </a:p>
          <a:p>
            <a:r>
              <a:rPr lang="en-US" sz="2800" dirty="0"/>
              <a:t> </a:t>
            </a:r>
            <a:r>
              <a:rPr lang="en-US" sz="2800" dirty="0" err="1" smtClean="0"/>
              <a:t>Nunca</a:t>
            </a:r>
            <a:r>
              <a:rPr lang="en-US" sz="2800" dirty="0" smtClean="0"/>
              <a:t> </a:t>
            </a:r>
            <a:r>
              <a:rPr lang="en-US" sz="2800" dirty="0" err="1" smtClean="0"/>
              <a:t>pueden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rechazados</a:t>
            </a:r>
            <a:endParaRPr lang="en-US" sz="2800" dirty="0" smtClean="0"/>
          </a:p>
          <a:p>
            <a:r>
              <a:rPr lang="en-US" dirty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en </a:t>
            </a:r>
            <a:r>
              <a:rPr lang="en-US" dirty="0" err="1" smtClean="0"/>
              <a:t>pasado</a:t>
            </a:r>
            <a:endParaRPr lang="en-US" dirty="0" smtClean="0"/>
          </a:p>
          <a:p>
            <a:pPr lvl="1"/>
            <a:r>
              <a:rPr lang="en-US" sz="2400" dirty="0"/>
              <a:t> </a:t>
            </a:r>
            <a:r>
              <a:rPr lang="en-US" sz="2400" dirty="0" err="1" smtClean="0"/>
              <a:t>OrderPlaced</a:t>
            </a:r>
            <a:r>
              <a:rPr lang="en-US" sz="2400" dirty="0" smtClean="0"/>
              <a:t>, no </a:t>
            </a:r>
            <a:r>
              <a:rPr lang="en-US" sz="2400" dirty="0" err="1" smtClean="0"/>
              <a:t>PlaceOrder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72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Recursos</a:t>
            </a:r>
            <a:r>
              <a:rPr lang="en-US" sz="2000" dirty="0" smtClean="0"/>
              <a:t> para </a:t>
            </a:r>
            <a:r>
              <a:rPr lang="en-US" sz="2000" dirty="0" err="1" smtClean="0"/>
              <a:t>ejecutar</a:t>
            </a:r>
            <a:r>
              <a:rPr lang="en-US" sz="2000" dirty="0" smtClean="0"/>
              <a:t> </a:t>
            </a:r>
            <a:r>
              <a:rPr lang="en-US" sz="2000" dirty="0" err="1" smtClean="0"/>
              <a:t>nuestro</a:t>
            </a:r>
            <a:r>
              <a:rPr lang="en-US" sz="2000" dirty="0" smtClean="0"/>
              <a:t> </a:t>
            </a:r>
            <a:r>
              <a:rPr lang="en-US" sz="2000" dirty="0" err="1" smtClean="0"/>
              <a:t>código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 smtClean="0"/>
              <a:t>Web </a:t>
            </a:r>
            <a:r>
              <a:rPr lang="en-US" sz="2000" b="1" dirty="0"/>
              <a:t>Roles</a:t>
            </a:r>
            <a:r>
              <a:rPr lang="en-US" sz="2000" dirty="0"/>
              <a:t> (IIS) </a:t>
            </a:r>
            <a:r>
              <a:rPr lang="en-US" sz="2000" dirty="0" smtClean="0"/>
              <a:t>y </a:t>
            </a:r>
            <a:r>
              <a:rPr lang="en-US" sz="2000" b="1" dirty="0" smtClean="0"/>
              <a:t>Worker </a:t>
            </a:r>
            <a:r>
              <a:rPr lang="en-US" sz="2000" b="1" dirty="0"/>
              <a:t>Roles</a:t>
            </a:r>
            <a:r>
              <a:rPr lang="en-US" sz="2000" dirty="0"/>
              <a:t> (w/o IIS, OWIN + Katana)</a:t>
            </a:r>
          </a:p>
          <a:p>
            <a:r>
              <a:rPr lang="en-US" sz="2000" dirty="0" smtClean="0"/>
              <a:t>Colas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Windows Azure Storage Queues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Windows Azure Service Bus Queues</a:t>
            </a:r>
          </a:p>
          <a:p>
            <a:r>
              <a:rPr lang="en-US" sz="2000" dirty="0" err="1" smtClean="0"/>
              <a:t>Almacenamiento</a:t>
            </a:r>
            <a:r>
              <a:rPr lang="en-US" sz="2000" dirty="0" smtClean="0"/>
              <a:t> </a:t>
            </a:r>
            <a:r>
              <a:rPr lang="en-US" sz="2000" dirty="0" err="1" smtClean="0"/>
              <a:t>persistente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SQL Azure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Hadoop</a:t>
            </a:r>
          </a:p>
          <a:p>
            <a:r>
              <a:rPr lang="en-US" sz="2000" dirty="0" err="1" smtClean="0"/>
              <a:t>Notificaciones</a:t>
            </a:r>
            <a:r>
              <a:rPr lang="en-US" sz="2000" dirty="0" smtClean="0"/>
              <a:t> en </a:t>
            </a:r>
            <a:r>
              <a:rPr lang="en-US" sz="2000" dirty="0" err="1" smtClean="0"/>
              <a:t>tiempo</a:t>
            </a:r>
            <a:r>
              <a:rPr lang="en-US" sz="2000" dirty="0" smtClean="0"/>
              <a:t> real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SignalR </a:t>
            </a:r>
            <a:r>
              <a:rPr lang="en-US" sz="2000" b="1" dirty="0" smtClean="0"/>
              <a:t>con </a:t>
            </a:r>
            <a:r>
              <a:rPr lang="en-US" sz="2000" b="1" dirty="0" err="1" smtClean="0"/>
              <a:t>Redis</a:t>
            </a:r>
            <a:r>
              <a:rPr lang="en-US" sz="2000" b="1" dirty="0" smtClean="0"/>
              <a:t> </a:t>
            </a:r>
            <a:r>
              <a:rPr lang="en-US" sz="2000" b="1" dirty="0"/>
              <a:t>backplane</a:t>
            </a:r>
          </a:p>
          <a:p>
            <a:r>
              <a:rPr lang="en-US" sz="2000" dirty="0" smtClean="0"/>
              <a:t>Vistas </a:t>
            </a:r>
            <a:r>
              <a:rPr lang="en-US" sz="2000" dirty="0" err="1" smtClean="0"/>
              <a:t>rápidas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Azure Cache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 err="1"/>
              <a:t>NoSQL</a:t>
            </a:r>
            <a:r>
              <a:rPr lang="en-US" sz="2000" b="1" dirty="0"/>
              <a:t> (</a:t>
            </a:r>
            <a:r>
              <a:rPr lang="en-US" sz="2000" b="1" dirty="0" err="1"/>
              <a:t>MongoDb</a:t>
            </a:r>
            <a:r>
              <a:rPr lang="en-US" sz="2000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 err="1"/>
              <a:t>Redis</a:t>
            </a:r>
            <a:endParaRPr lang="en-US" sz="2000" b="1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CQRS en Microsoft </a:t>
            </a:r>
            <a:r>
              <a:rPr lang="es-ES" dirty="0" err="1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53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7200" dirty="0" err="1" smtClean="0"/>
              <a:t>Probablemente</a:t>
            </a:r>
            <a:r>
              <a:rPr lang="en-US" sz="7200" dirty="0" smtClean="0"/>
              <a:t> no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¿Debería usar CQRS?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243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¿Preguntas?</a:t>
            </a:r>
            <a:endParaRPr lang="en-US" dirty="0"/>
          </a:p>
        </p:txBody>
      </p:sp>
      <p:pic>
        <p:nvPicPr>
          <p:cNvPr id="4098" name="Picture 2" descr="http://www.muddleit.com/Portals/3/ProductImages/Minions/Minion%20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085" y="1404085"/>
            <a:ext cx="4265362" cy="51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01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974" y="5795493"/>
            <a:ext cx="10805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@</a:t>
            </a:r>
            <a:r>
              <a:rPr lang="es-ES" sz="2800" dirty="0" err="1" smtClean="0"/>
              <a:t>gwab_es</a:t>
            </a:r>
            <a:r>
              <a:rPr lang="es-ES" sz="2800" dirty="0" smtClean="0"/>
              <a:t> - #GWAB #Spain </a:t>
            </a:r>
            <a:br>
              <a:rPr lang="es-ES" sz="2800" dirty="0" smtClean="0"/>
            </a:br>
            <a:r>
              <a:rPr lang="es-ES" sz="2800" dirty="0" smtClean="0">
                <a:hlinkClick r:id="rId2"/>
              </a:rPr>
              <a:t>http</a:t>
            </a:r>
            <a:r>
              <a:rPr lang="es-ES" sz="2800" dirty="0">
                <a:hlinkClick r:id="rId2"/>
              </a:rPr>
              <a:t>://spain.windowsazurebootcamp.org</a:t>
            </a:r>
            <a:r>
              <a:rPr lang="es-ES" sz="2800" dirty="0" smtClean="0">
                <a:hlinkClick r:id="rId2"/>
              </a:rPr>
              <a:t>/</a:t>
            </a:r>
            <a:r>
              <a:rPr lang="es-E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980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n-GB" dirty="0" err="1" smtClean="0"/>
              <a:t>Quienes</a:t>
            </a:r>
            <a:r>
              <a:rPr lang="en-GB" dirty="0" smtClean="0"/>
              <a:t> </a:t>
            </a:r>
            <a:r>
              <a:rPr lang="en-GB" dirty="0" err="1" smtClean="0"/>
              <a:t>Somos</a:t>
            </a:r>
            <a:r>
              <a:rPr lang="en-GB" dirty="0" smtClean="0"/>
              <a:t>?</a:t>
            </a:r>
            <a:endParaRPr lang="es-E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23658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Luis Ruiz</a:t>
            </a:r>
          </a:p>
          <a:p>
            <a:pPr marL="0" indent="0">
              <a:buNone/>
            </a:pPr>
            <a:r>
              <a:rPr lang="es-ES" sz="3200" dirty="0" smtClean="0"/>
              <a:t>Developer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@</a:t>
            </a:r>
            <a:r>
              <a:rPr lang="es-ES" sz="3200" dirty="0" smtClean="0"/>
              <a:t>luisruizpavon</a:t>
            </a:r>
          </a:p>
          <a:p>
            <a:pPr marL="0" indent="0">
              <a:buNone/>
            </a:pPr>
            <a:r>
              <a:rPr lang="es-ES" sz="3200" dirty="0"/>
              <a:t>https://github.com/lurumad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274743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Roberto González</a:t>
            </a:r>
          </a:p>
          <a:p>
            <a:pPr marL="0" indent="0">
              <a:buNone/>
            </a:pPr>
            <a:r>
              <a:rPr lang="es-ES" sz="3200" dirty="0"/>
              <a:t>Senior Software </a:t>
            </a:r>
            <a:r>
              <a:rPr lang="es-ES" sz="3200" dirty="0" err="1" smtClean="0"/>
              <a:t>Architect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@</a:t>
            </a:r>
            <a:r>
              <a:rPr lang="es-ES" sz="3200" dirty="0" err="1" smtClean="0"/>
              <a:t>robertogg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https://github.com/robertogg</a:t>
            </a:r>
            <a:endParaRPr lang="es-ES" sz="3200" dirty="0" smtClean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0834"/>
            <a:ext cx="2179068" cy="21790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10834"/>
            <a:ext cx="2077290" cy="20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17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07" y="1887166"/>
            <a:ext cx="6678226" cy="47798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Escalando que es gerundio!!!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6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Bertrand Meyer (</a:t>
            </a:r>
            <a:r>
              <a:rPr lang="en-US" sz="3200" dirty="0" smtClean="0"/>
              <a:t>via </a:t>
            </a:r>
            <a:r>
              <a:rPr lang="en-US" sz="3200" dirty="0"/>
              <a:t>Wikipedia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“Command Query Separation”</a:t>
            </a:r>
          </a:p>
          <a:p>
            <a:pPr marL="457200" lvl="1" indent="0">
              <a:buNone/>
            </a:pPr>
            <a:r>
              <a:rPr lang="en-US" sz="2800" dirty="0"/>
              <a:t>“every </a:t>
            </a:r>
            <a:r>
              <a:rPr lang="en-US" sz="2800" dirty="0">
                <a:hlinkClick r:id="rId2" tooltip="Method (computer science)"/>
              </a:rPr>
              <a:t>method</a:t>
            </a:r>
            <a:r>
              <a:rPr lang="en-US" sz="2800" dirty="0"/>
              <a:t> should either be a </a:t>
            </a:r>
            <a:r>
              <a:rPr lang="en-US" sz="2800" i="1" dirty="0"/>
              <a:t>command</a:t>
            </a:r>
            <a:r>
              <a:rPr lang="en-US" sz="2800" dirty="0"/>
              <a:t> that performs an action, or a </a:t>
            </a:r>
            <a:r>
              <a:rPr lang="en-US" sz="2800" i="1" dirty="0"/>
              <a:t>query</a:t>
            </a:r>
            <a:r>
              <a:rPr lang="en-US" sz="2800" dirty="0"/>
              <a:t> that returns data to the caller, but not both. In other words, </a:t>
            </a:r>
            <a:r>
              <a:rPr lang="en-US" sz="2800" i="1" dirty="0"/>
              <a:t>asking a question should not change the answer</a:t>
            </a:r>
            <a:r>
              <a:rPr lang="en-US" sz="2800" dirty="0" smtClean="0"/>
              <a:t>.”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¿CQS? ¿Pero esto no iba de CQRS?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616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“Command Query Responsibility Segregation”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b="1" dirty="0" err="1" smtClean="0"/>
              <a:t>patrón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basa</a:t>
            </a:r>
            <a:r>
              <a:rPr lang="en-US" dirty="0" smtClean="0"/>
              <a:t> en el principio CQS.</a:t>
            </a:r>
          </a:p>
          <a:p>
            <a:r>
              <a:rPr lang="en-US" sz="2800" dirty="0" smtClean="0"/>
              <a:t> No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arquitectura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CQRS?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441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0" y="1825625"/>
            <a:ext cx="6145957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CQRS como táctica de guerra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75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Aislamiento</a:t>
            </a:r>
            <a:endParaRPr lang="en-US" sz="28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Agilidad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Pruebas</a:t>
            </a:r>
            <a:endParaRPr lang="en-US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Mantenimiento</a:t>
            </a:r>
            <a:endParaRPr lang="en-US" sz="28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Escalabilidad</a:t>
            </a:r>
            <a:endParaRPr lang="en-US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Disponibilidad</a:t>
            </a:r>
            <a:endParaRPr lang="en-US" sz="2800" dirty="0" smtClean="0"/>
          </a:p>
          <a:p>
            <a:r>
              <a:rPr lang="en-US" dirty="0" smtClean="0"/>
              <a:t> ...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Beneficios de usar CQRS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58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CQRS</a:t>
            </a:r>
            <a:r>
              <a:rPr lang="es-ES" dirty="0"/>
              <a:t> </a:t>
            </a:r>
            <a:r>
              <a:rPr lang="es-ES" dirty="0" smtClean="0"/>
              <a:t>por un niño de 10 años</a:t>
            </a:r>
            <a:endParaRPr lang="en-US" dirty="0"/>
          </a:p>
        </p:txBody>
      </p:sp>
      <p:pic>
        <p:nvPicPr>
          <p:cNvPr id="4" name="Picture 2" descr="http://www.codeproject.com/KB/Blogs/291411/imag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0" y="2034107"/>
            <a:ext cx="5715798" cy="39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95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CQRS en serio</a:t>
            </a:r>
            <a:endParaRPr lang="en-US" dirty="0"/>
          </a:p>
        </p:txBody>
      </p:sp>
      <p:pic>
        <p:nvPicPr>
          <p:cNvPr id="3074" name="Picture 2" descr="http://blogs.msdn.com/cfs-file.ashx/__key/communityserver-blogs-components-weblogfiles/00-00-00-84-75-metablogapi/5224.image_5F00_054D5D98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294" y="1825625"/>
            <a:ext cx="58178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40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black">
        <a:solidFill>
          <a:schemeClr val="accent2"/>
        </a:solidFill>
        <a:ln>
          <a:noFill/>
        </a:ln>
        <a:extLst/>
      </a:spPr>
      <a:bodyPr vert="horz" wrap="square" lIns="82305" tIns="41153" rIns="82305" bIns="41153" numCol="1" anchor="t" anchorCtr="0" compatLnSpc="1">
        <a:prstTxWarp prst="textNoShape">
          <a:avLst/>
        </a:prstTxWarp>
      </a:bodyPr>
      <a:lstStyle>
        <a:defPPr defTabSz="1218987">
          <a:defRPr sz="1600">
            <a:solidFill>
              <a:srgbClr val="292929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3-30070_Windows_Server_Management_Marketing_Template_16x9">
  <a:themeElements>
    <a:clrScheme name="WSMM_v02">
      <a:dk1>
        <a:srgbClr val="505050"/>
      </a:dk1>
      <a:lt1>
        <a:srgbClr val="EFEFEF"/>
      </a:lt1>
      <a:dk2>
        <a:srgbClr val="00188F"/>
      </a:dk2>
      <a:lt2>
        <a:srgbClr val="969696"/>
      </a:lt2>
      <a:accent1>
        <a:srgbClr val="00188F"/>
      </a:accent1>
      <a:accent2>
        <a:srgbClr val="7FBA00"/>
      </a:accent2>
      <a:accent3>
        <a:srgbClr val="FF8C00"/>
      </a:accent3>
      <a:accent4>
        <a:srgbClr val="002050"/>
      </a:accent4>
      <a:accent5>
        <a:srgbClr val="007233"/>
      </a:accent5>
      <a:accent6>
        <a:srgbClr val="FFB900"/>
      </a:accent6>
      <a:hlink>
        <a:srgbClr val="00188F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5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3-30070_Windows_Server_Management_Marketing_Template_16x9">
  <a:themeElements>
    <a:clrScheme name="WSMM_v02">
      <a:dk1>
        <a:srgbClr val="505050"/>
      </a:dk1>
      <a:lt1>
        <a:srgbClr val="EFEFEF"/>
      </a:lt1>
      <a:dk2>
        <a:srgbClr val="00188F"/>
      </a:dk2>
      <a:lt2>
        <a:srgbClr val="969696"/>
      </a:lt2>
      <a:accent1>
        <a:srgbClr val="00188F"/>
      </a:accent1>
      <a:accent2>
        <a:srgbClr val="7FBA00"/>
      </a:accent2>
      <a:accent3>
        <a:srgbClr val="FF8C00"/>
      </a:accent3>
      <a:accent4>
        <a:srgbClr val="002050"/>
      </a:accent4>
      <a:accent5>
        <a:srgbClr val="007233"/>
      </a:accent5>
      <a:accent6>
        <a:srgbClr val="FFB900"/>
      </a:accent6>
      <a:hlink>
        <a:srgbClr val="00188F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000" spc="-5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2400" spc="-5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A4849AD-65CA-4CDD-87B0-7F56EA6DF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Widescreen</PresentationFormat>
  <Paragraphs>107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3_3-30070_Windows_Server_Management_Marketing_Template_16x9</vt:lpstr>
      <vt:lpstr>4_3-30070_Windows_Server_Management_Marketing_Template_16x9</vt:lpstr>
      <vt:lpstr>Diseño de arquitecturas escalables con CQRS</vt:lpstr>
      <vt:lpstr>¿Quienes Somos?</vt:lpstr>
      <vt:lpstr>Escalando que es gerundio!!!</vt:lpstr>
      <vt:lpstr>¿CQS? ¿Pero esto no iba de CQRS?</vt:lpstr>
      <vt:lpstr>¿Qué es CQRS?</vt:lpstr>
      <vt:lpstr>CQRS como táctica de guerra</vt:lpstr>
      <vt:lpstr>Beneficios de usar CQRS</vt:lpstr>
      <vt:lpstr>CQRS por un niño de 10 años</vt:lpstr>
      <vt:lpstr>CQRS en serio</vt:lpstr>
      <vt:lpstr>Consultas</vt:lpstr>
      <vt:lpstr>Consistencia eventual</vt:lpstr>
      <vt:lpstr>Teorema de CAP</vt:lpstr>
      <vt:lpstr>Comandos</vt:lpstr>
      <vt:lpstr>Perdiendo el miedo a los comandos</vt:lpstr>
      <vt:lpstr>Eventos</vt:lpstr>
      <vt:lpstr>CQRS en Microsoft Azure</vt:lpstr>
      <vt:lpstr>¿Debería usar CQRS?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al Global Windows Azure Bootcamp</dc:title>
  <dc:creator/>
  <cp:keywords/>
  <cp:lastModifiedBy/>
  <cp:revision>2</cp:revision>
  <dcterms:created xsi:type="dcterms:W3CDTF">2014-03-08T16:44:29Z</dcterms:created>
  <dcterms:modified xsi:type="dcterms:W3CDTF">2014-03-29T07:01:40Z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