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64" r:id="rId6"/>
    <p:sldId id="282" r:id="rId7"/>
    <p:sldId id="290" r:id="rId8"/>
    <p:sldId id="291" r:id="rId9"/>
    <p:sldId id="288" r:id="rId10"/>
    <p:sldId id="292" r:id="rId11"/>
    <p:sldId id="293" r:id="rId12"/>
    <p:sldId id="283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8BE27-EB10-4493-9213-13F2AAE6C19E}" v="2" dt="2023-01-15T14:58:28.819"/>
    <p1510:client id="{60084822-7948-459B-8E9B-5EBEB79C8D61}" v="1" dt="2023-01-13T07:48:11.058"/>
    <p1510:client id="{CBACE269-AA0E-446E-BCDC-66EABDD362F4}" v="1" dt="2023-01-15T10:25:20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an Botum" userId="S::chean.botum.2821@rupp.edu.kh::5664ab7d-18cb-4fca-b3d4-f053602ac1ac" providerId="AD" clId="Web-{CBACE269-AA0E-446E-BCDC-66EABDD362F4}"/>
    <pc:docChg chg="sldOrd">
      <pc:chgData name="Chean Botum" userId="S::chean.botum.2821@rupp.edu.kh::5664ab7d-18cb-4fca-b3d4-f053602ac1ac" providerId="AD" clId="Web-{CBACE269-AA0E-446E-BCDC-66EABDD362F4}" dt="2023-01-15T10:25:20.446" v="0"/>
      <pc:docMkLst>
        <pc:docMk/>
      </pc:docMkLst>
      <pc:sldChg chg="ord">
        <pc:chgData name="Chean Botum" userId="S::chean.botum.2821@rupp.edu.kh::5664ab7d-18cb-4fca-b3d4-f053602ac1ac" providerId="AD" clId="Web-{CBACE269-AA0E-446E-BCDC-66EABDD362F4}" dt="2023-01-15T10:25:20.446" v="0"/>
        <pc:sldMkLst>
          <pc:docMk/>
          <pc:sldMk cId="2746330294" sldId="291"/>
        </pc:sldMkLst>
      </pc:sldChg>
    </pc:docChg>
  </pc:docChgLst>
  <pc:docChgLst>
    <pc:chgData name="Chhoun Pisal" userId="S::chhoun.pisal.2821@rupp.edu.kh::ef784df9-80e2-4ccb-b5dc-4deea7ae602c" providerId="AD" clId="Web-{0608BE27-EB10-4493-9213-13F2AAE6C19E}"/>
    <pc:docChg chg="modSld">
      <pc:chgData name="Chhoun Pisal" userId="S::chhoun.pisal.2821@rupp.edu.kh::ef784df9-80e2-4ccb-b5dc-4deea7ae602c" providerId="AD" clId="Web-{0608BE27-EB10-4493-9213-13F2AAE6C19E}" dt="2023-01-15T14:58:28.819" v="2" actId="20577"/>
      <pc:docMkLst>
        <pc:docMk/>
      </pc:docMkLst>
      <pc:sldChg chg="modSp">
        <pc:chgData name="Chhoun Pisal" userId="S::chhoun.pisal.2821@rupp.edu.kh::ef784df9-80e2-4ccb-b5dc-4deea7ae602c" providerId="AD" clId="Web-{0608BE27-EB10-4493-9213-13F2AAE6C19E}" dt="2023-01-15T14:58:28.819" v="2" actId="20577"/>
        <pc:sldMkLst>
          <pc:docMk/>
          <pc:sldMk cId="2746330294" sldId="291"/>
        </pc:sldMkLst>
        <pc:spChg chg="mod">
          <ac:chgData name="Chhoun Pisal" userId="S::chhoun.pisal.2821@rupp.edu.kh::ef784df9-80e2-4ccb-b5dc-4deea7ae602c" providerId="AD" clId="Web-{0608BE27-EB10-4493-9213-13F2AAE6C19E}" dt="2023-01-15T14:58:28.819" v="2" actId="20577"/>
          <ac:spMkLst>
            <pc:docMk/>
            <pc:sldMk cId="2746330294" sldId="291"/>
            <ac:spMk id="7" creationId="{00000000-0000-0000-0000-000000000000}"/>
          </ac:spMkLst>
        </pc:spChg>
      </pc:sldChg>
    </pc:docChg>
  </pc:docChgLst>
  <pc:docChgLst>
    <pc:chgData name="Choeng KhengSeang" userId="S::choeng.khengseang.2821@rupp.edu.kh::353a4be9-cea2-4d5c-a790-3cda3ec443f4" providerId="AD" clId="Web-{60084822-7948-459B-8E9B-5EBEB79C8D61}"/>
    <pc:docChg chg="modSld">
      <pc:chgData name="Choeng KhengSeang" userId="S::choeng.khengseang.2821@rupp.edu.kh::353a4be9-cea2-4d5c-a790-3cda3ec443f4" providerId="AD" clId="Web-{60084822-7948-459B-8E9B-5EBEB79C8D61}" dt="2023-01-13T07:48:11.058" v="0" actId="14100"/>
      <pc:docMkLst>
        <pc:docMk/>
      </pc:docMkLst>
      <pc:sldChg chg="modSp">
        <pc:chgData name="Choeng KhengSeang" userId="S::choeng.khengseang.2821@rupp.edu.kh::353a4be9-cea2-4d5c-a790-3cda3ec443f4" providerId="AD" clId="Web-{60084822-7948-459B-8E9B-5EBEB79C8D61}" dt="2023-01-13T07:48:11.058" v="0" actId="14100"/>
        <pc:sldMkLst>
          <pc:docMk/>
          <pc:sldMk cId="2746330294" sldId="291"/>
        </pc:sldMkLst>
        <pc:spChg chg="mod">
          <ac:chgData name="Choeng KhengSeang" userId="S::choeng.khengseang.2821@rupp.edu.kh::353a4be9-cea2-4d5c-a790-3cda3ec443f4" providerId="AD" clId="Web-{60084822-7948-459B-8E9B-5EBEB79C8D61}" dt="2023-01-13T07:48:11.058" v="0" actId="14100"/>
          <ac:spMkLst>
            <pc:docMk/>
            <pc:sldMk cId="2746330294" sldId="291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1/15/2023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mailto:fe.assignment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334000"/>
            <a:ext cx="6400800" cy="1143000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Dr. </a:t>
            </a:r>
            <a:r>
              <a:rPr lang="en-US" sz="2000" err="1"/>
              <a:t>Srun</a:t>
            </a:r>
            <a:r>
              <a:rPr lang="en-US" sz="2000"/>
              <a:t> </a:t>
            </a:r>
            <a:r>
              <a:rPr lang="en-US" sz="2000" err="1"/>
              <a:t>Sovila</a:t>
            </a:r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>
                <a:solidFill>
                  <a:schemeClr val="bg1"/>
                </a:solidFill>
              </a:rPr>
              <a:t>Chapter 1</a:t>
            </a:r>
            <a:br>
              <a:rPr lang="en-US" baseline="30000">
                <a:solidFill>
                  <a:schemeClr val="bg1"/>
                </a:solidFill>
              </a:rPr>
            </a:br>
            <a:r>
              <a:rPr lang="en-US" baseline="30000">
                <a:solidFill>
                  <a:schemeClr val="bg1"/>
                </a:solidFill>
              </a:rPr>
              <a:t>Introducing Data Structures and Algorithms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6629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Royal University of Phnom Penh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  <a:sym typeface="Times New Roman"/>
              </a:rPr>
              <a:t>Faculty of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Data Structures and Algorithms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72536"/>
            <a:ext cx="1499616" cy="14996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Arrays</a:t>
            </a:r>
          </a:p>
          <a:p>
            <a:r>
              <a:rPr lang="en-US"/>
              <a:t>Ordered Arrays</a:t>
            </a:r>
          </a:p>
          <a:p>
            <a:r>
              <a:rPr lang="en-US"/>
              <a:t>The Bubble Sort</a:t>
            </a:r>
          </a:p>
          <a:p>
            <a:r>
              <a:rPr lang="en-US"/>
              <a:t>The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Arrays</a:t>
            </a:r>
          </a:p>
          <a:p>
            <a:r>
              <a:rPr lang="en-US">
                <a:solidFill>
                  <a:srgbClr val="FF0000"/>
                </a:solidFill>
              </a:rPr>
              <a:t>Ordered Arrays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 Bubble Sort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Linear Search is used with unordered array</a:t>
            </a:r>
          </a:p>
          <a:p>
            <a:r>
              <a:rPr lang="en-US"/>
              <a:t>Linear Search is checked value, we want to search with value of the 1</a:t>
            </a:r>
            <a:r>
              <a:rPr lang="en-US" baseline="30000"/>
              <a:t>st</a:t>
            </a:r>
            <a:r>
              <a:rPr lang="en-US"/>
              <a:t> element, 2</a:t>
            </a:r>
            <a:r>
              <a:rPr lang="en-US" baseline="30000"/>
              <a:t>nd</a:t>
            </a:r>
            <a:r>
              <a:rPr lang="en-US"/>
              <a:t> element, 3</a:t>
            </a:r>
            <a:r>
              <a:rPr lang="en-US" baseline="30000"/>
              <a:t>rd</a:t>
            </a:r>
            <a:r>
              <a:rPr lang="en-US"/>
              <a:t> element, and so on</a:t>
            </a:r>
          </a:p>
          <a:p>
            <a:r>
              <a:rPr lang="en-US"/>
              <a:t>Thus, on the average it would check about ½ of number of array</a:t>
            </a:r>
          </a:p>
        </p:txBody>
      </p:sp>
    </p:spTree>
    <p:extLst>
      <p:ext uri="{BB962C8B-B14F-4D97-AF65-F5344CB8AC3E}">
        <p14:creationId xmlns:p14="http://schemas.microsoft.com/office/powerpoint/2010/main" val="161565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" y="483704"/>
            <a:ext cx="4194048" cy="758952"/>
          </a:xfrm>
        </p:spPr>
        <p:txBody>
          <a:bodyPr>
            <a:noAutofit/>
          </a:bodyPr>
          <a:lstStyle/>
          <a:p>
            <a:r>
              <a:rPr lang="en-US" sz="2400"/>
              <a:t>Ordered Arrays: Binary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"/>
            <a:ext cx="4876800" cy="267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228600" y="1371600"/>
            <a:ext cx="8620125" cy="419100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onsolas"/>
              </a:rPr>
              <a:t>int find(int </a:t>
            </a:r>
            <a:r>
              <a:rPr lang="en-US" sz="1600" err="1">
                <a:latin typeface="Consolas"/>
              </a:rPr>
              <a:t>searchKey</a:t>
            </a:r>
            <a:r>
              <a:rPr lang="en-US" sz="1600">
                <a:latin typeface="Consolas"/>
              </a:rPr>
              <a:t>){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 int </a:t>
            </a:r>
            <a:r>
              <a:rPr lang="en-US" sz="1600" err="1">
                <a:latin typeface="Consolas"/>
              </a:rPr>
              <a:t>lowerBound</a:t>
            </a:r>
            <a:r>
              <a:rPr lang="en-US" sz="1600">
                <a:latin typeface="Consolas"/>
              </a:rPr>
              <a:t> = 0;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 int </a:t>
            </a:r>
            <a:r>
              <a:rPr lang="en-US" sz="1600" err="1">
                <a:latin typeface="Consolas"/>
              </a:rPr>
              <a:t>upperBound</a:t>
            </a:r>
            <a:r>
              <a:rPr lang="en-US" sz="1600">
                <a:latin typeface="Consolas"/>
              </a:rPr>
              <a:t> = nElement-1;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 int </a:t>
            </a:r>
            <a:r>
              <a:rPr lang="en-US" sz="1600" err="1">
                <a:latin typeface="Consolas"/>
              </a:rPr>
              <a:t>curIn</a:t>
            </a:r>
            <a:r>
              <a:rPr lang="en-US" sz="1600">
                <a:latin typeface="Consolas"/>
              </a:rPr>
              <a:t>;</a:t>
            </a:r>
            <a:endParaRPr lang="en-US"/>
          </a:p>
          <a:p>
            <a:pPr marL="0" indent="0">
              <a:buNone/>
            </a:pPr>
            <a:r>
              <a:rPr lang="en-US" sz="1600" b="1">
                <a:latin typeface="Consolas"/>
              </a:rPr>
              <a:t>  while</a:t>
            </a:r>
            <a:r>
              <a:rPr lang="en-US" sz="1600">
                <a:latin typeface="Consolas"/>
              </a:rPr>
              <a:t>(true){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  </a:t>
            </a:r>
            <a:r>
              <a:rPr lang="en-US" sz="1600" err="1">
                <a:latin typeface="Consolas"/>
              </a:rPr>
              <a:t>curIn</a:t>
            </a:r>
            <a:r>
              <a:rPr lang="en-US" sz="1600">
                <a:latin typeface="Consolas"/>
              </a:rPr>
              <a:t> = (</a:t>
            </a:r>
            <a:r>
              <a:rPr lang="en-US" sz="1600" err="1">
                <a:latin typeface="Consolas"/>
              </a:rPr>
              <a:t>lowerBound</a:t>
            </a:r>
            <a:r>
              <a:rPr lang="en-US" sz="1600">
                <a:latin typeface="Consolas"/>
              </a:rPr>
              <a:t> + </a:t>
            </a:r>
            <a:r>
              <a:rPr lang="en-US" sz="1600" err="1">
                <a:latin typeface="Consolas"/>
              </a:rPr>
              <a:t>upperBound</a:t>
            </a:r>
            <a:r>
              <a:rPr lang="en-US" sz="1600">
                <a:latin typeface="Consolas"/>
              </a:rPr>
              <a:t> ) / 2;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  </a:t>
            </a:r>
            <a:r>
              <a:rPr lang="en-US" sz="1600" b="1">
                <a:latin typeface="Consolas"/>
              </a:rPr>
              <a:t>if</a:t>
            </a:r>
            <a:r>
              <a:rPr lang="en-US" sz="1600">
                <a:latin typeface="Consolas"/>
              </a:rPr>
              <a:t>(v[</a:t>
            </a:r>
            <a:r>
              <a:rPr lang="en-US" sz="1600" err="1">
                <a:latin typeface="Consolas"/>
              </a:rPr>
              <a:t>curIn</a:t>
            </a:r>
            <a:r>
              <a:rPr lang="en-US" sz="1600">
                <a:latin typeface="Consolas"/>
              </a:rPr>
              <a:t>]==</a:t>
            </a:r>
            <a:r>
              <a:rPr lang="en-US" sz="1600" err="1">
                <a:latin typeface="Consolas"/>
              </a:rPr>
              <a:t>searchKey</a:t>
            </a:r>
            <a:r>
              <a:rPr lang="en-US" sz="1600">
                <a:latin typeface="Consolas"/>
              </a:rPr>
              <a:t>){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    </a:t>
            </a:r>
            <a:r>
              <a:rPr lang="en-US" sz="1600" b="1">
                <a:latin typeface="Consolas"/>
              </a:rPr>
              <a:t>return </a:t>
            </a:r>
            <a:r>
              <a:rPr lang="en-US" sz="1600" err="1">
                <a:latin typeface="Consolas"/>
              </a:rPr>
              <a:t>curIn</a:t>
            </a:r>
            <a:r>
              <a:rPr lang="en-US" sz="1600">
                <a:latin typeface="Consolas"/>
              </a:rPr>
              <a:t>; </a:t>
            </a:r>
            <a:r>
              <a:rPr lang="en-US" sz="1600">
                <a:solidFill>
                  <a:srgbClr val="007434"/>
                </a:solidFill>
                <a:latin typeface="Consolas"/>
              </a:rPr>
              <a:t>//found it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  }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  </a:t>
            </a:r>
            <a:r>
              <a:rPr lang="en-US" sz="1600" b="1">
                <a:latin typeface="Consolas"/>
              </a:rPr>
              <a:t>else if</a:t>
            </a:r>
            <a:r>
              <a:rPr lang="en-US" sz="1600">
                <a:latin typeface="Consolas"/>
              </a:rPr>
              <a:t>(</a:t>
            </a:r>
            <a:r>
              <a:rPr lang="en-US" sz="1600" err="1">
                <a:latin typeface="Consolas"/>
              </a:rPr>
              <a:t>lowerBound</a:t>
            </a:r>
            <a:r>
              <a:rPr lang="en-US" sz="1600">
                <a:latin typeface="Consolas"/>
              </a:rPr>
              <a:t> &gt; </a:t>
            </a:r>
            <a:r>
              <a:rPr lang="en-US" sz="1600" err="1">
                <a:latin typeface="Consolas"/>
              </a:rPr>
              <a:t>upperBound</a:t>
            </a:r>
            <a:r>
              <a:rPr lang="en-US" sz="1600">
                <a:latin typeface="Consolas"/>
              </a:rPr>
              <a:t>)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    </a:t>
            </a:r>
            <a:r>
              <a:rPr lang="en-US" sz="1600" b="1">
                <a:latin typeface="Consolas"/>
              </a:rPr>
              <a:t>return </a:t>
            </a:r>
            <a:r>
              <a:rPr lang="en-US" sz="1600" err="1">
                <a:latin typeface="Consolas"/>
              </a:rPr>
              <a:t>nElement</a:t>
            </a:r>
            <a:r>
              <a:rPr lang="en-US" sz="1600">
                <a:latin typeface="Consolas"/>
              </a:rPr>
              <a:t>; </a:t>
            </a:r>
            <a:r>
              <a:rPr lang="en-US" sz="1600">
                <a:solidFill>
                  <a:srgbClr val="007434"/>
                </a:solidFill>
                <a:latin typeface="Consolas"/>
              </a:rPr>
              <a:t>//can’t found it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  </a:t>
            </a:r>
            <a:r>
              <a:rPr lang="en-US" sz="1600" b="1">
                <a:latin typeface="Consolas"/>
              </a:rPr>
              <a:t>else</a:t>
            </a:r>
            <a:r>
              <a:rPr lang="en-US" sz="1600">
                <a:latin typeface="Consolas"/>
              </a:rPr>
              <a:t>{ 		</a:t>
            </a:r>
            <a:r>
              <a:rPr lang="en-US" sz="1600">
                <a:solidFill>
                  <a:srgbClr val="007434"/>
                </a:solidFill>
                <a:latin typeface="Consolas"/>
              </a:rPr>
              <a:t>//divide range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    </a:t>
            </a:r>
            <a:r>
              <a:rPr lang="en-US" sz="1600" b="1">
                <a:latin typeface="Consolas"/>
              </a:rPr>
              <a:t>if</a:t>
            </a:r>
            <a:r>
              <a:rPr lang="en-US" sz="1600">
                <a:latin typeface="Consolas"/>
              </a:rPr>
              <a:t>(v[</a:t>
            </a:r>
            <a:r>
              <a:rPr lang="en-US" sz="1600" err="1">
                <a:latin typeface="Consolas"/>
              </a:rPr>
              <a:t>curIn</a:t>
            </a:r>
            <a:r>
              <a:rPr lang="en-US" sz="1600">
                <a:latin typeface="Consolas"/>
              </a:rPr>
              <a:t>] &lt; </a:t>
            </a:r>
            <a:r>
              <a:rPr lang="en-US" sz="1600" err="1">
                <a:latin typeface="Consolas"/>
              </a:rPr>
              <a:t>searchKey</a:t>
            </a:r>
            <a:r>
              <a:rPr lang="en-US" sz="1600">
                <a:latin typeface="Consolas"/>
              </a:rPr>
              <a:t>)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      </a:t>
            </a:r>
            <a:r>
              <a:rPr lang="en-US" sz="1600" err="1">
                <a:latin typeface="Consolas"/>
              </a:rPr>
              <a:t>lowerBound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latin typeface="Consolas"/>
              </a:rPr>
              <a:t>curIn</a:t>
            </a:r>
            <a:r>
              <a:rPr lang="en-US" sz="1600">
                <a:latin typeface="Consolas"/>
              </a:rPr>
              <a:t> + 1; </a:t>
            </a:r>
            <a:r>
              <a:rPr lang="en-US" sz="1600">
                <a:solidFill>
                  <a:srgbClr val="007434"/>
                </a:solidFill>
                <a:latin typeface="Consolas"/>
              </a:rPr>
              <a:t>//it’s in upper half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    </a:t>
            </a:r>
            <a:r>
              <a:rPr lang="en-US" sz="1600" b="1">
                <a:latin typeface="Consolas"/>
              </a:rPr>
              <a:t>else </a:t>
            </a:r>
            <a:r>
              <a:rPr lang="en-US" sz="1600" err="1">
                <a:latin typeface="Consolas"/>
              </a:rPr>
              <a:t>upperBound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latin typeface="Consolas"/>
              </a:rPr>
              <a:t>curIn</a:t>
            </a:r>
            <a:r>
              <a:rPr lang="en-US" sz="1600">
                <a:latin typeface="Consolas"/>
              </a:rPr>
              <a:t> - 1; </a:t>
            </a:r>
            <a:r>
              <a:rPr lang="en-US" sz="1600">
                <a:solidFill>
                  <a:srgbClr val="007434"/>
                </a:solidFill>
                <a:latin typeface="Consolas"/>
              </a:rPr>
              <a:t>//it’s in lower half 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</a:rPr>
              <a:t>   } </a:t>
            </a:r>
            <a:r>
              <a:rPr lang="en-US" sz="1600">
                <a:solidFill>
                  <a:srgbClr val="007434"/>
                </a:solidFill>
                <a:latin typeface="Consolas"/>
              </a:rPr>
              <a:t>//end else divide range</a:t>
            </a:r>
            <a:r>
              <a:rPr lang="en-US" sz="1600">
                <a:latin typeface="Consolas"/>
              </a:rPr>
              <a:t>  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 } </a:t>
            </a:r>
            <a:r>
              <a:rPr lang="en-US" sz="1600">
                <a:solidFill>
                  <a:srgbClr val="007434"/>
                </a:solidFill>
                <a:latin typeface="Consolas"/>
              </a:rPr>
              <a:t>//end while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Consolas"/>
                <a:cs typeface="Consolas" pitchFamily="49" charset="0"/>
              </a:rPr>
              <a:t>} </a:t>
            </a:r>
            <a:r>
              <a:rPr lang="en-US" sz="1600">
                <a:solidFill>
                  <a:srgbClr val="007434"/>
                </a:solidFill>
                <a:latin typeface="Consolas"/>
                <a:cs typeface="Consolas" pitchFamily="49" charset="0"/>
              </a:rPr>
              <a:t>//end find()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 Arrays: Binary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4572000"/>
          </a:xfrm>
        </p:spPr>
        <p:txBody>
          <a:bodyPr/>
          <a:lstStyle/>
          <a:p>
            <a:r>
              <a:rPr lang="en-US" sz="2400"/>
              <a:t>The Guess-a-Number Game</a:t>
            </a:r>
          </a:p>
          <a:p>
            <a:pPr lvl="1"/>
            <a:r>
              <a:rPr lang="en-US" sz="2000"/>
              <a:t>A friend asks you to guess a number she’s thinking of between 1 and 100</a:t>
            </a:r>
          </a:p>
          <a:p>
            <a:pPr lvl="1"/>
            <a:r>
              <a:rPr lang="en-US" sz="2000"/>
              <a:t>When you guess a number (</a:t>
            </a:r>
            <a:r>
              <a:rPr lang="en-US" sz="2000" b="1"/>
              <a:t>recommend middle number</a:t>
            </a:r>
            <a:r>
              <a:rPr lang="en-US" sz="2000"/>
              <a:t>), she’ll tell you one of three things: your guess is larger or smaller than the number she’s thinking of</a:t>
            </a:r>
          </a:p>
          <a:p>
            <a:pPr lvl="1"/>
            <a:r>
              <a:rPr lang="en-US" sz="2000"/>
              <a:t>If she says it’s too high, you deduce the number is between 1 and 49, so your next guess should be 25.</a:t>
            </a:r>
            <a:endParaRPr lang="en-US" sz="6000"/>
          </a:p>
          <a:p>
            <a:pPr lvl="1"/>
            <a:endParaRPr lang="en-US" sz="2300"/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31537"/>
              </p:ext>
            </p:extLst>
          </p:nvPr>
        </p:nvGraphicFramePr>
        <p:xfrm>
          <a:off x="228600" y="3797416"/>
          <a:ext cx="8652193" cy="3060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597">
                <a:tc>
                  <a:txBody>
                    <a:bodyPr/>
                    <a:lstStyle/>
                    <a:p>
                      <a:r>
                        <a:rPr lang="en-US" sz="1600"/>
                        <a:t>Step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Number Guessed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Rang of Possible</a:t>
                      </a:r>
                      <a:r>
                        <a:rPr lang="en-US" sz="1600" baseline="0"/>
                        <a:t> Value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97"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–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97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– 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97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Too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26 – 49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97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26 – 36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97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Too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32 –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97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32 –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812">
                <a:tc>
                  <a:txBody>
                    <a:bodyPr/>
                    <a:lstStyle/>
                    <a:p>
                      <a:r>
                        <a:rPr lang="en-US"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Too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33 –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12">
                <a:tc>
                  <a:txBody>
                    <a:bodyPr/>
                    <a:lstStyle/>
                    <a:p>
                      <a:r>
                        <a:rPr lang="en-US"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3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 Array: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Insert an element to Ordered Array, first of all, find where (position) by value to put it</a:t>
            </a:r>
          </a:p>
          <a:p>
            <a:r>
              <a:rPr lang="en-US"/>
              <a:t>Insert element to the found position and move all bigger ones up (right)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Insert an element with value 21 into Array</a:t>
            </a:r>
          </a:p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855979"/>
              </p:ext>
            </p:extLst>
          </p:nvPr>
        </p:nvGraphicFramePr>
        <p:xfrm>
          <a:off x="304800" y="3505200"/>
          <a:ext cx="850424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Index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700039"/>
              </p:ext>
            </p:extLst>
          </p:nvPr>
        </p:nvGraphicFramePr>
        <p:xfrm>
          <a:off x="304800" y="5256216"/>
          <a:ext cx="850424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Index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Up Arrow 6"/>
          <p:cNvSpPr/>
          <p:nvPr/>
        </p:nvSpPr>
        <p:spPr>
          <a:xfrm>
            <a:off x="2971800" y="5956924"/>
            <a:ext cx="762000" cy="28989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3886200" y="6018216"/>
            <a:ext cx="762000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>
            <a:off x="4654826" y="6018216"/>
            <a:ext cx="762000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5562600" y="6018216"/>
            <a:ext cx="762000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1376" y="6197120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0356" y="62584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43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8252" y="6260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57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3725" y="6260068"/>
            <a:ext cx="438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16" name="Curved Up Arrow 15"/>
          <p:cNvSpPr/>
          <p:nvPr/>
        </p:nvSpPr>
        <p:spPr>
          <a:xfrm>
            <a:off x="6337852" y="6048178"/>
            <a:ext cx="762000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3504" y="62900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274786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 Arrays: Deletion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Delete an element from array, first of all, find the deleted element in Ordered Arrays</a:t>
            </a:r>
          </a:p>
          <a:p>
            <a:r>
              <a:rPr lang="en-US"/>
              <a:t>In case, the deleted element found, move bigger ones down (left)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Delete an element with value 26 from Array</a:t>
            </a:r>
          </a:p>
          <a:p>
            <a:pPr lvl="1"/>
            <a:r>
              <a:rPr lang="en-US"/>
              <a:t>Using Binary Search to find element with value 26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72978"/>
              </p:ext>
            </p:extLst>
          </p:nvPr>
        </p:nvGraphicFramePr>
        <p:xfrm>
          <a:off x="304800" y="3505200"/>
          <a:ext cx="850424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Index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794465"/>
              </p:ext>
            </p:extLst>
          </p:nvPr>
        </p:nvGraphicFramePr>
        <p:xfrm>
          <a:off x="228600" y="5334000"/>
          <a:ext cx="850424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Index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505200" y="5715000"/>
            <a:ext cx="381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Down Arrow 7"/>
          <p:cNvSpPr/>
          <p:nvPr/>
        </p:nvSpPr>
        <p:spPr>
          <a:xfrm rot="11049012">
            <a:off x="3667731" y="6120417"/>
            <a:ext cx="6858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049012">
            <a:off x="4373792" y="6120418"/>
            <a:ext cx="6858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32777" y="6358558"/>
            <a:ext cx="438150" cy="423242"/>
            <a:chOff x="4061377" y="4453558"/>
            <a:chExt cx="438150" cy="423242"/>
          </a:xfrm>
        </p:grpSpPr>
        <p:sp>
          <p:nvSpPr>
            <p:cNvPr id="11" name="Oval 10"/>
            <p:cNvSpPr/>
            <p:nvPr/>
          </p:nvSpPr>
          <p:spPr>
            <a:xfrm>
              <a:off x="4095750" y="4503254"/>
              <a:ext cx="342900" cy="3735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61377" y="4453558"/>
              <a:ext cx="43815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43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9032" y="6400800"/>
            <a:ext cx="622568" cy="423242"/>
            <a:chOff x="4061377" y="4453558"/>
            <a:chExt cx="622568" cy="423242"/>
          </a:xfrm>
        </p:grpSpPr>
        <p:sp>
          <p:nvSpPr>
            <p:cNvPr id="14" name="Oval 13"/>
            <p:cNvSpPr/>
            <p:nvPr/>
          </p:nvSpPr>
          <p:spPr>
            <a:xfrm>
              <a:off x="4095750" y="4503254"/>
              <a:ext cx="342900" cy="3735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61377" y="4453558"/>
              <a:ext cx="62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57</a:t>
              </a:r>
            </a:p>
          </p:txBody>
        </p:sp>
      </p:grpSp>
      <p:sp>
        <p:nvSpPr>
          <p:cNvPr id="16" name="Curved Down Arrow 15"/>
          <p:cNvSpPr/>
          <p:nvPr/>
        </p:nvSpPr>
        <p:spPr>
          <a:xfrm rot="11049012">
            <a:off x="5161913" y="6093463"/>
            <a:ext cx="6858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47153" y="6373845"/>
            <a:ext cx="622568" cy="423242"/>
            <a:chOff x="4061377" y="4453558"/>
            <a:chExt cx="622568" cy="423242"/>
          </a:xfrm>
        </p:grpSpPr>
        <p:sp>
          <p:nvSpPr>
            <p:cNvPr id="18" name="Oval 17"/>
            <p:cNvSpPr/>
            <p:nvPr/>
          </p:nvSpPr>
          <p:spPr>
            <a:xfrm>
              <a:off x="4095750" y="4503254"/>
              <a:ext cx="342900" cy="3735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61377" y="4453558"/>
              <a:ext cx="62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03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3379304" cy="990600"/>
          </a:xfrm>
        </p:spPr>
        <p:txBody>
          <a:bodyPr>
            <a:normAutofit fontScale="90000"/>
          </a:bodyPr>
          <a:lstStyle/>
          <a:p>
            <a:r>
              <a:rPr lang="en-US" sz="2600" b="1">
                <a:solidFill>
                  <a:srgbClr val="FF0000"/>
                </a:solidFill>
              </a:rPr>
              <a:t>Homework</a:t>
            </a:r>
            <a:br>
              <a:rPr lang="en-US" sz="2600" b="1">
                <a:solidFill>
                  <a:srgbClr val="FF0000"/>
                </a:solidFill>
              </a:rPr>
            </a:br>
            <a:r>
              <a:rPr lang="en-US" sz="2600" b="1">
                <a:solidFill>
                  <a:srgbClr val="FF0000"/>
                </a:solidFill>
              </a:rPr>
              <a:t>submit to: </a:t>
            </a:r>
            <a:br>
              <a:rPr lang="en-US" sz="3600">
                <a:solidFill>
                  <a:srgbClr val="FF0000"/>
                </a:solidFill>
              </a:rPr>
            </a:br>
            <a:r>
              <a:rPr lang="en-US" sz="2200">
                <a:solidFill>
                  <a:srgbClr val="FF0000"/>
                </a:solidFill>
                <a:hlinkClick r:id="rId2"/>
              </a:rPr>
              <a:t>fe.assignment@gmail.com</a:t>
            </a:r>
            <a:endParaRPr lang="en-US" sz="27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8551" y="1405279"/>
            <a:ext cx="8773353" cy="449731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Create an ordered array to store data any type, you want (such as: </a:t>
            </a:r>
            <a:r>
              <a:rPr lang="en-US" sz="2400" err="1"/>
              <a:t>int</a:t>
            </a:r>
            <a:r>
              <a:rPr lang="en-US" sz="2400"/>
              <a:t>, char, float,…);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Create a function to show elements of the ordered array;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Create a function to insert an element to the ordered array;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Create a function to delete an element (deleted value, which is input by user) from the ordered array;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Create a function of </a:t>
            </a:r>
            <a:r>
              <a:rPr lang="en-US" sz="2400" b="1"/>
              <a:t>binary search</a:t>
            </a:r>
            <a:r>
              <a:rPr lang="en-US" sz="2400"/>
              <a:t> in the ordered array by value, which is input by user.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Read book of </a:t>
            </a:r>
            <a:r>
              <a:rPr lang="en-US" sz="2400" b="1">
                <a:solidFill>
                  <a:srgbClr val="FF0000"/>
                </a:solidFill>
              </a:rPr>
              <a:t>Robert </a:t>
            </a:r>
            <a:r>
              <a:rPr lang="en-US" sz="2400" b="1" err="1">
                <a:solidFill>
                  <a:srgbClr val="FF0000"/>
                </a:solidFill>
              </a:rPr>
              <a:t>Lafore</a:t>
            </a:r>
            <a:r>
              <a:rPr lang="en-US" sz="2400">
                <a:solidFill>
                  <a:srgbClr val="FF0000"/>
                </a:solidFill>
              </a:rPr>
              <a:t>, page: 51 – 73 for next lecture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endParaRPr lang="en-US" sz="240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2" y="192156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.ymcdn.com/sites/cbaofga.site-ym.com/resource/resmgr/Newsletter_Images/dead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55854"/>
            <a:ext cx="1581150" cy="10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19800" y="155448"/>
            <a:ext cx="3379304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b="1">
                <a:solidFill>
                  <a:srgbClr val="FF0000"/>
                </a:solidFill>
              </a:rPr>
              <a:t>Mon., 05-Oct.-2015</a:t>
            </a:r>
          </a:p>
          <a:p>
            <a:pPr algn="l"/>
            <a:r>
              <a:rPr lang="en-US" sz="2300" b="1">
                <a:solidFill>
                  <a:srgbClr val="FF0000"/>
                </a:solidFill>
              </a:rPr>
              <a:t>	@ 15:00</a:t>
            </a:r>
          </a:p>
        </p:txBody>
      </p:sp>
    </p:spTree>
    <p:extLst>
      <p:ext uri="{BB962C8B-B14F-4D97-AF65-F5344CB8AC3E}">
        <p14:creationId xmlns:p14="http://schemas.microsoft.com/office/powerpoint/2010/main" val="132234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6CE85CA5BD944484D69B2D880ADB74" ma:contentTypeVersion="2" ma:contentTypeDescription="Create a new document." ma:contentTypeScope="" ma:versionID="448c79b6d5ab21d9960bff32e8368093">
  <xsd:schema xmlns:xsd="http://www.w3.org/2001/XMLSchema" xmlns:xs="http://www.w3.org/2001/XMLSchema" xmlns:p="http://schemas.microsoft.com/office/2006/metadata/properties" xmlns:ns2="07a16ad6-c115-400d-92f6-8d144e1c3c0f" targetNamespace="http://schemas.microsoft.com/office/2006/metadata/properties" ma:root="true" ma:fieldsID="b406138de894705c96e06da2cb131b5b" ns2:_="">
    <xsd:import namespace="07a16ad6-c115-400d-92f6-8d144e1c3c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16ad6-c115-400d-92f6-8d144e1c3c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0545A-274F-4D42-8E2E-B9F108258103}">
  <ds:schemaRefs>
    <ds:schemaRef ds:uri="07a16ad6-c115-400d-92f6-8d144e1c3c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E1F479-FAF0-420F-9A93-A6D4BFFB93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C159A4-05A6-45F3-A681-AC44995780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Application>Microsoft Office PowerPoint</Application>
  <PresentationFormat>On-screen Show (4:3)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Chapter 1 Introducing Data Structures and Algorithms</vt:lpstr>
      <vt:lpstr>Outline</vt:lpstr>
      <vt:lpstr>Outline</vt:lpstr>
      <vt:lpstr>Linear Search</vt:lpstr>
      <vt:lpstr>Ordered Arrays: Binary Search</vt:lpstr>
      <vt:lpstr>Ordered Arrays: Binary Search</vt:lpstr>
      <vt:lpstr>Ordered Array: Insertion</vt:lpstr>
      <vt:lpstr>Ordered Arrays: Deletion</vt:lpstr>
      <vt:lpstr>Homework submit to:  fe.assignment@gmail.com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revision>1</cp:revision>
  <dcterms:created xsi:type="dcterms:W3CDTF">2015-04-24T22:36:42Z</dcterms:created>
  <dcterms:modified xsi:type="dcterms:W3CDTF">2023-01-15T14:58:59Z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0x010100C56CE85CA5BD944484D69B2D880ADB74</vt:lpwstr>
  </property>
</Properties>
</file>