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64" r:id="rId6"/>
    <p:sldId id="282" r:id="rId7"/>
    <p:sldId id="288" r:id="rId8"/>
    <p:sldId id="289" r:id="rId9"/>
    <p:sldId id="292" r:id="rId10"/>
    <p:sldId id="290" r:id="rId11"/>
    <p:sldId id="291" r:id="rId12"/>
    <p:sldId id="293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6C200-7FEA-4992-9006-E0FC253E2192}" v="2" dt="2023-02-02T17:09:10.801"/>
    <p1510:client id="{AC7F6439-AD20-48DC-A209-4E4B1422C5CB}" v="4" dt="2023-02-05T10:32:40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45" autoAdjust="0"/>
  </p:normalViewPr>
  <p:slideViewPr>
    <p:cSldViewPr>
      <p:cViewPr>
        <p:scale>
          <a:sx n="72" d="100"/>
          <a:sy n="72" d="100"/>
        </p:scale>
        <p:origin x="-13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iy Sokheng" userId="S::veiy.sokheng.2821@rupp.edu.kh::80b0230c-bd3e-4ae9-9ef5-31c9b1d3d90c" providerId="AD" clId="Web-{6956C200-7FEA-4992-9006-E0FC253E2192}"/>
    <pc:docChg chg="addSld delSld">
      <pc:chgData name="Veiy Sokheng" userId="S::veiy.sokheng.2821@rupp.edu.kh::80b0230c-bd3e-4ae9-9ef5-31c9b1d3d90c" providerId="AD" clId="Web-{6956C200-7FEA-4992-9006-E0FC253E2192}" dt="2023-02-02T17:09:10.801" v="1"/>
      <pc:docMkLst>
        <pc:docMk/>
      </pc:docMkLst>
      <pc:sldChg chg="new del">
        <pc:chgData name="Veiy Sokheng" userId="S::veiy.sokheng.2821@rupp.edu.kh::80b0230c-bd3e-4ae9-9ef5-31c9b1d3d90c" providerId="AD" clId="Web-{6956C200-7FEA-4992-9006-E0FC253E2192}" dt="2023-02-02T17:09:10.801" v="1"/>
        <pc:sldMkLst>
          <pc:docMk/>
          <pc:sldMk cId="474543519" sldId="294"/>
        </pc:sldMkLst>
      </pc:sldChg>
    </pc:docChg>
  </pc:docChgLst>
  <pc:docChgLst>
    <pc:chgData name="Sok Sousrun" userId="S::sok.sousrun.2821@rupp.edu.kh::03d51403-83e5-474e-ad36-9e45695544ef" providerId="AD" clId="Web-{AC7F6439-AD20-48DC-A209-4E4B1422C5CB}"/>
    <pc:docChg chg="modSld">
      <pc:chgData name="Sok Sousrun" userId="S::sok.sousrun.2821@rupp.edu.kh::03d51403-83e5-474e-ad36-9e45695544ef" providerId="AD" clId="Web-{AC7F6439-AD20-48DC-A209-4E4B1422C5CB}" dt="2023-02-05T10:32:40.513" v="3" actId="1076"/>
      <pc:docMkLst>
        <pc:docMk/>
      </pc:docMkLst>
      <pc:sldChg chg="modSp">
        <pc:chgData name="Sok Sousrun" userId="S::sok.sousrun.2821@rupp.edu.kh::03d51403-83e5-474e-ad36-9e45695544ef" providerId="AD" clId="Web-{AC7F6439-AD20-48DC-A209-4E4B1422C5CB}" dt="2023-02-05T10:32:40.513" v="3" actId="1076"/>
        <pc:sldMkLst>
          <pc:docMk/>
          <pc:sldMk cId="2748963793" sldId="292"/>
        </pc:sldMkLst>
        <pc:spChg chg="mod">
          <ac:chgData name="Sok Sousrun" userId="S::sok.sousrun.2821@rupp.edu.kh::03d51403-83e5-474e-ad36-9e45695544ef" providerId="AD" clId="Web-{AC7F6439-AD20-48DC-A209-4E4B1422C5CB}" dt="2023-02-05T10:32:40.513" v="3" actId="1076"/>
          <ac:spMkLst>
            <pc:docMk/>
            <pc:sldMk cId="2748963793" sldId="29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2/5/2023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mailto:fe.assignment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334000"/>
            <a:ext cx="64008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Dr. </a:t>
            </a:r>
            <a:r>
              <a:rPr lang="en-US" sz="2000" dirty="0" err="1"/>
              <a:t>Srun</a:t>
            </a:r>
            <a:r>
              <a:rPr lang="en-US" sz="2000" dirty="0"/>
              <a:t> </a:t>
            </a:r>
            <a:r>
              <a:rPr lang="en-US" sz="2000" dirty="0" err="1"/>
              <a:t>Sovila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>
                <a:solidFill>
                  <a:schemeClr val="bg1"/>
                </a:solidFill>
              </a:rPr>
              <a:t>Chapter 1</a:t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baseline="30000" dirty="0">
                <a:solidFill>
                  <a:schemeClr val="bg1"/>
                </a:solidFill>
              </a:rPr>
              <a:t>Introducing Data Structures and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6629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Royal University of Phnom Penh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  <a:sym typeface="Times New Roman"/>
              </a:rPr>
              <a:t>Faculty of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and Algorithms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72536"/>
            <a:ext cx="1499616" cy="14996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r>
              <a:rPr lang="en-US" dirty="0"/>
              <a:t>Ordered Arrays</a:t>
            </a:r>
          </a:p>
          <a:p>
            <a:r>
              <a:rPr lang="en-US" dirty="0"/>
              <a:t>The Bubble Sort</a:t>
            </a:r>
          </a:p>
          <a:p>
            <a:r>
              <a:rPr lang="en-US" dirty="0"/>
              <a:t>The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Arrays</a:t>
            </a:r>
          </a:p>
          <a:p>
            <a:r>
              <a:rPr lang="en-US" dirty="0">
                <a:solidFill>
                  <a:srgbClr val="FF0000"/>
                </a:solidFill>
              </a:rPr>
              <a:t>Ordered Arrays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Bubble Sort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Running Time of a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algorithms to solve a problem, thus how to select a good algorithm?</a:t>
            </a:r>
          </a:p>
          <a:p>
            <a:r>
              <a:rPr lang="en-US" dirty="0"/>
              <a:t>There are two different goals of algorithm selection:</a:t>
            </a:r>
          </a:p>
          <a:p>
            <a:pPr lvl="1"/>
            <a:r>
              <a:rPr lang="en-US" dirty="0"/>
              <a:t>An algorithm, which is easy to understand, code, and debug;</a:t>
            </a:r>
          </a:p>
          <a:p>
            <a:pPr lvl="1"/>
            <a:r>
              <a:rPr lang="en-US" dirty="0"/>
              <a:t>An algorithm, which makes efficient use of the computer’s resources, especially one that run as fast as possible.</a:t>
            </a:r>
          </a:p>
          <a:p>
            <a:r>
              <a:rPr lang="en-US" dirty="0"/>
              <a:t>So, how to select solution for problems?</a:t>
            </a:r>
          </a:p>
        </p:txBody>
      </p:sp>
    </p:spTree>
    <p:extLst>
      <p:ext uri="{BB962C8B-B14F-4D97-AF65-F5344CB8AC3E}">
        <p14:creationId xmlns:p14="http://schemas.microsoft.com/office/powerpoint/2010/main" val="164597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Running Time of a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/>
          <a:lstStyle/>
          <a:p>
            <a:r>
              <a:rPr lang="en-US" dirty="0"/>
              <a:t>The running time of a program depends on factors such as:</a:t>
            </a:r>
          </a:p>
          <a:p>
            <a:pPr lvl="1"/>
            <a:r>
              <a:rPr lang="en-US" dirty="0"/>
              <a:t>the input to the program,</a:t>
            </a:r>
          </a:p>
          <a:p>
            <a:pPr lvl="1"/>
            <a:r>
              <a:rPr lang="en-US" dirty="0"/>
              <a:t>the quality of code generated by the compiler used to create the object program,</a:t>
            </a:r>
          </a:p>
          <a:p>
            <a:pPr lvl="1"/>
            <a:r>
              <a:rPr lang="en-US" dirty="0"/>
              <a:t>the nature and speed of the instructions on the machine used to execute the program, and</a:t>
            </a:r>
          </a:p>
          <a:p>
            <a:pPr lvl="1"/>
            <a:r>
              <a:rPr lang="en-US" dirty="0"/>
              <a:t>the time complexity of the algorithm underlying the program.</a:t>
            </a:r>
          </a:p>
          <a:p>
            <a:r>
              <a:rPr lang="en-US" dirty="0"/>
              <a:t>The input tells us that the running time of a program, thus time should be defined as a function of the input.</a:t>
            </a:r>
          </a:p>
        </p:txBody>
      </p:sp>
    </p:spTree>
    <p:extLst>
      <p:ext uri="{BB962C8B-B14F-4D97-AF65-F5344CB8AC3E}">
        <p14:creationId xmlns:p14="http://schemas.microsoft.com/office/powerpoint/2010/main" val="18023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Running Time of a Program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7164" y="1499941"/>
                <a:ext cx="9144000" cy="48737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Example: Linear Search, in searching process we input key and list of items to be searched by the key.</a:t>
                </a:r>
              </a:p>
              <a:p>
                <a:r>
                  <a:rPr lang="en-US" dirty="0"/>
                  <a:t>Given a list of </a:t>
                </a:r>
                <a:r>
                  <a:rPr lang="en-US" b="1" i="1" dirty="0"/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item: 12, 35, 25, 67, 9, …and key to be searched it the list: 88</a:t>
                </a:r>
              </a:p>
              <a:p>
                <a:r>
                  <a:rPr lang="en-US" dirty="0"/>
                  <a:t>The searching process is to check, is there 88 in the item list?</a:t>
                </a:r>
              </a:p>
              <a:p>
                <a:r>
                  <a:rPr lang="en-US" dirty="0"/>
                  <a:t>The process is to check one by one, from first to the end element</a:t>
                </a:r>
              </a:p>
              <a:p>
                <a:r>
                  <a:rPr lang="en-US" dirty="0"/>
                  <a:t>Generally, </a:t>
                </a:r>
                <a:r>
                  <a:rPr lang="en-US" b="1" i="1" dirty="0"/>
                  <a:t>T(n)</a:t>
                </a:r>
                <a:r>
                  <a:rPr lang="en-US" dirty="0"/>
                  <a:t> – running time of a program on input of size </a:t>
                </a:r>
                <a:r>
                  <a:rPr lang="en-US" b="1" i="1" dirty="0"/>
                  <a:t>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(n)</a:t>
                </a:r>
                <a:r>
                  <a:rPr lang="en-US" i="1" dirty="0"/>
                  <a:t> – </a:t>
                </a:r>
                <a:r>
                  <a:rPr lang="en-US" i="1" dirty="0">
                    <a:solidFill>
                      <a:srgbClr val="FF0000"/>
                    </a:solidFill>
                  </a:rPr>
                  <a:t>worst case </a:t>
                </a:r>
                <a:r>
                  <a:rPr lang="en-US" dirty="0">
                    <a:solidFill>
                      <a:srgbClr val="FF0000"/>
                    </a:solidFill>
                  </a:rPr>
                  <a:t>of running time</a:t>
                </a:r>
                <a:r>
                  <a:rPr lang="en-US" dirty="0"/>
                  <a:t>, means that </a:t>
                </a:r>
                <a:r>
                  <a:rPr lang="en-US" i="1" dirty="0">
                    <a:solidFill>
                      <a:srgbClr val="FF0000"/>
                    </a:solidFill>
                  </a:rPr>
                  <a:t>the maximum</a:t>
                </a:r>
                <a:r>
                  <a:rPr lang="en-US" dirty="0"/>
                  <a:t>, over all inputs of size n, of the running time on the input.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(n) </a:t>
                </a:r>
                <a:r>
                  <a:rPr lang="en-US" i="1" dirty="0"/>
                  <a:t>– </a:t>
                </a:r>
                <a:r>
                  <a:rPr lang="en-US" i="1" dirty="0">
                    <a:solidFill>
                      <a:srgbClr val="FF0000"/>
                    </a:solidFill>
                  </a:rPr>
                  <a:t>the average</a:t>
                </a:r>
                <a:r>
                  <a:rPr lang="en-US" dirty="0"/>
                  <a:t>, over all inputs of size n, of the running time on the input.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(n) </a:t>
                </a:r>
                <a:r>
                  <a:rPr lang="en-US" i="1" dirty="0"/>
                  <a:t>– </a:t>
                </a:r>
                <a:r>
                  <a:rPr lang="en-US" i="1" dirty="0">
                    <a:solidFill>
                      <a:srgbClr val="FF0000"/>
                    </a:solidFill>
                  </a:rPr>
                  <a:t>the best</a:t>
                </a:r>
                <a:r>
                  <a:rPr lang="en-US" dirty="0"/>
                  <a:t>, over all inputs of size n, of the running time on the input.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7164" y="1499941"/>
                <a:ext cx="9144000" cy="4873752"/>
              </a:xfrm>
              <a:blipFill>
                <a:blip r:embed="rId2"/>
                <a:stretch>
                  <a:fillRect l="-467" t="-1500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96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Running Time of Linear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5582167"/>
              </p:ext>
            </p:extLst>
          </p:nvPr>
        </p:nvGraphicFramePr>
        <p:xfrm>
          <a:off x="301625" y="1527175"/>
          <a:ext cx="8504238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err="1">
                          <a:latin typeface="Consolas" pitchFamily="49" charset="0"/>
                          <a:cs typeface="Consolas" pitchFamily="49" charset="0"/>
                        </a:rPr>
                        <a:t>searchKey</a:t>
                      </a:r>
                      <a:r>
                        <a:rPr kumimoji="0" lang="en-US" sz="1800" u="none" strike="noStrike" kern="1200" baseline="0" dirty="0">
                          <a:latin typeface="Consolas" pitchFamily="49" charset="0"/>
                          <a:cs typeface="Consolas" pitchFamily="49" charset="0"/>
                        </a:rPr>
                        <a:t> = 66;             </a:t>
                      </a:r>
                      <a:r>
                        <a:rPr kumimoji="0" lang="en-US" sz="1800" b="0" i="0" u="none" strike="noStrike" kern="1200" baseline="0" dirty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//find item with key 66</a:t>
                      </a:r>
                      <a:endParaRPr kumimoji="0" lang="en-US" sz="1800" u="none" strike="noStrike" kern="1200" baseline="0" dirty="0">
                        <a:solidFill>
                          <a:srgbClr val="007434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for(j = 0; j &lt;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nElems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 j++)     </a:t>
                      </a:r>
                      <a:r>
                        <a:rPr kumimoji="0" lang="en-US" sz="1800" b="0" i="0" u="none" strike="noStrike" kern="1200" baseline="0" dirty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//for each element,</a:t>
                      </a:r>
                    </a:p>
                    <a:p>
                      <a:endParaRPr kumimoji="0" lang="en-US" sz="1800" b="0" i="0" u="none" strike="noStrike" kern="1200" baseline="0" dirty="0">
                        <a:solidFill>
                          <a:srgbClr val="007434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if(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arr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[j] ==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searchKey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  </a:t>
                      </a:r>
                      <a:r>
                        <a:rPr kumimoji="0" lang="en-US" sz="1800" b="0" i="0" u="none" strike="noStrike" kern="1200" baseline="0" dirty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//found item?</a:t>
                      </a:r>
                    </a:p>
                    <a:p>
                      <a:endParaRPr kumimoji="0" lang="en-US" sz="1800" b="0" i="0" u="none" strike="noStrike" kern="1200" baseline="0" dirty="0">
                        <a:solidFill>
                          <a:srgbClr val="007434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break;            </a:t>
                      </a:r>
                      <a:r>
                        <a:rPr kumimoji="0" lang="en-US" sz="1800" b="0" i="0" u="none" strike="noStrike" kern="1200" baseline="0" dirty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//yes, exit before end</a:t>
                      </a:r>
                    </a:p>
                    <a:p>
                      <a:endParaRPr kumimoji="0" lang="en-US" sz="1800" b="0" i="0" u="none" strike="noStrike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if(j ==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nElems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             </a:t>
                      </a:r>
                      <a:r>
                        <a:rPr kumimoji="0" lang="en-US" sz="1800" b="0" i="0" u="none" strike="noStrike" kern="1200" baseline="0" dirty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//at the end?</a:t>
                      </a:r>
                    </a:p>
                    <a:p>
                      <a:endParaRPr kumimoji="0" lang="en-US" sz="1800" b="0" i="0" u="none" strike="noStrike" kern="1200" baseline="0" dirty="0">
                        <a:solidFill>
                          <a:srgbClr val="007434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cout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&lt;&lt; “Can’t find “ &lt;&lt;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searchKey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&lt;&lt;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endl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 </a:t>
                      </a:r>
                      <a:r>
                        <a:rPr kumimoji="0" lang="en-US" sz="1800" b="0" i="0" u="none" strike="noStrike" kern="1200" baseline="0" dirty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//yes</a:t>
                      </a:r>
                    </a:p>
                    <a:p>
                      <a:endParaRPr kumimoji="0" lang="en-US" sz="1800" b="0" i="0" u="none" strike="noStrike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else </a:t>
                      </a:r>
                    </a:p>
                    <a:p>
                      <a:endParaRPr kumimoji="0" lang="en-US" sz="1800" b="0" i="0" u="none" strike="noStrike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cout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&lt;&lt; “Found “ &lt;&lt;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searchKey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&lt;&lt;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endl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      </a:t>
                      </a:r>
                      <a:r>
                        <a:rPr kumimoji="0" lang="en-US" sz="1800" b="0" i="0" u="none" strike="noStrike" kern="1200" baseline="0" dirty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//no</a:t>
                      </a:r>
                    </a:p>
                    <a:p>
                      <a:endParaRPr kumimoji="0" lang="en-US" sz="1800" b="0" i="0" u="none" strike="noStrike" kern="1200" baseline="0" dirty="0">
                        <a:solidFill>
                          <a:srgbClr val="007434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endParaRPr lang="en-US" dirty="0">
                        <a:solidFill>
                          <a:srgbClr val="007434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time of Linear Search for</a:t>
                      </a:r>
                      <a:r>
                        <a:rPr lang="en-US" baseline="0" dirty="0"/>
                        <a:t> this source code:</a:t>
                      </a:r>
                      <a:endParaRPr lang="en-US" b="1" strike="sngStrike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080052" y="18917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53548" y="204256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958008" y="1905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0" y="2145268"/>
            <a:ext cx="65432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n</a:t>
            </a:r>
            <a:r>
              <a:rPr lang="en-US" i="1" dirty="0">
                <a:solidFill>
                  <a:srgbClr val="FF0000"/>
                </a:solidFill>
                <a:latin typeface="Arial Narrow" pitchFamily="34" charset="0"/>
              </a:rPr>
              <a:t>+1</a:t>
            </a:r>
          </a:p>
        </p:txBody>
      </p:sp>
      <p:sp>
        <p:nvSpPr>
          <p:cNvPr id="12" name="Oval 11"/>
          <p:cNvSpPr/>
          <p:nvPr/>
        </p:nvSpPr>
        <p:spPr>
          <a:xfrm>
            <a:off x="3352800" y="1828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52800" y="205581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n</a:t>
            </a:r>
          </a:p>
        </p:txBody>
      </p:sp>
      <p:sp>
        <p:nvSpPr>
          <p:cNvPr id="14" name="Oval 13"/>
          <p:cNvSpPr/>
          <p:nvPr/>
        </p:nvSpPr>
        <p:spPr>
          <a:xfrm>
            <a:off x="1560443" y="158694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4560" y="121761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1991138" y="242514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91138" y="2652164"/>
            <a:ext cx="166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n (possible)</a:t>
            </a:r>
          </a:p>
        </p:txBody>
      </p:sp>
      <p:sp>
        <p:nvSpPr>
          <p:cNvPr id="18" name="Oval 17"/>
          <p:cNvSpPr/>
          <p:nvPr/>
        </p:nvSpPr>
        <p:spPr>
          <a:xfrm>
            <a:off x="1524000" y="2956819"/>
            <a:ext cx="877956" cy="319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599" y="3263493"/>
            <a:ext cx="166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967409" y="3480425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67409" y="37074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685800" y="3945115"/>
            <a:ext cx="5562599" cy="491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62400" y="43965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1 (possible)</a:t>
            </a:r>
          </a:p>
        </p:txBody>
      </p:sp>
      <p:sp>
        <p:nvSpPr>
          <p:cNvPr id="24" name="Oval 23"/>
          <p:cNvSpPr/>
          <p:nvPr/>
        </p:nvSpPr>
        <p:spPr>
          <a:xfrm>
            <a:off x="380999" y="4581220"/>
            <a:ext cx="586409" cy="337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265" y="5035252"/>
            <a:ext cx="5126936" cy="491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5348" y="480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1 (possible)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52800" y="548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1 (possible)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4473" y="6019800"/>
            <a:ext cx="10711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3n + </a:t>
            </a:r>
            <a:r>
              <a:rPr lang="en-US" b="1" strike="sngStrike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4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Cambodia, automobiles are divided by engine power into several categories: 1.4, 1.6, 1.8, and so on.</a:t>
            </a:r>
          </a:p>
          <a:p>
            <a:r>
              <a:rPr lang="en-US" dirty="0"/>
              <a:t>Similarly, efficient a computer algorithm is shortly called by </a:t>
            </a:r>
            <a:r>
              <a:rPr lang="en-US" b="1" dirty="0"/>
              <a:t>Big O </a:t>
            </a:r>
            <a:r>
              <a:rPr lang="en-US" dirty="0"/>
              <a:t>and kind of mathematical functions (constant, logarithmic, linear, quadric, polynomial or algebraic, exponential,…)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900377"/>
                  </p:ext>
                </p:extLst>
              </p:nvPr>
            </p:nvGraphicFramePr>
            <p:xfrm>
              <a:off x="1171257" y="4267200"/>
              <a:ext cx="736314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51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Running</a:t>
                          </a:r>
                          <a:r>
                            <a:rPr lang="en-US" baseline="0" dirty="0"/>
                            <a:t> time of specific programs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Big O or 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3n + 7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T(n) = Big 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2n</a:t>
                          </a:r>
                          <a:r>
                            <a:rPr lang="en-US" baseline="30000" dirty="0">
                              <a:latin typeface="Cambria Math" pitchFamily="18" charset="0"/>
                              <a:ea typeface="Cambria Math" pitchFamily="18" charset="0"/>
                            </a:rPr>
                            <a:t>2</a:t>
                          </a:r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 + 4n + 5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T(n)</a:t>
                          </a:r>
                          <a:r>
                            <a:rPr lang="en-US" baseline="0" dirty="0">
                              <a:latin typeface="Cambria Math" pitchFamily="18" charset="0"/>
                              <a:ea typeface="Cambria Math" pitchFamily="18" charset="0"/>
                            </a:rPr>
                            <a:t> = Big O(n</a:t>
                          </a:r>
                          <a:r>
                            <a:rPr lang="en-US" baseline="30000" dirty="0">
                              <a:latin typeface="Cambria Math" pitchFamily="18" charset="0"/>
                              <a:ea typeface="Cambria Math" pitchFamily="18" charset="0"/>
                            </a:rPr>
                            <a:t>2</a:t>
                          </a:r>
                          <a:r>
                            <a:rPr lang="en-US" baseline="0" dirty="0">
                              <a:latin typeface="Cambria Math" pitchFamily="18" charset="0"/>
                              <a:ea typeface="Cambria Math" pitchFamily="18" charset="0"/>
                            </a:rPr>
                            <a:t>)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4n</a:t>
                          </a:r>
                          <a:r>
                            <a:rPr lang="en-US" baseline="30000" dirty="0">
                              <a:latin typeface="Cambria Math" pitchFamily="18" charset="0"/>
                              <a:ea typeface="Cambria Math" pitchFamily="18" charset="0"/>
                            </a:rPr>
                            <a:t>3</a:t>
                          </a:r>
                          <a:r>
                            <a:rPr lang="en-US" baseline="0" dirty="0">
                              <a:latin typeface="Cambria Math" pitchFamily="18" charset="0"/>
                              <a:ea typeface="Cambria Math" pitchFamily="18" charset="0"/>
                            </a:rPr>
                            <a:t>+ 2n</a:t>
                          </a:r>
                          <a:r>
                            <a:rPr lang="en-US" baseline="30000" dirty="0">
                              <a:latin typeface="Cambria Math" pitchFamily="18" charset="0"/>
                              <a:ea typeface="Cambria Math" pitchFamily="18" charset="0"/>
                            </a:rPr>
                            <a:t>2 </a:t>
                          </a:r>
                          <a:r>
                            <a:rPr lang="en-US" baseline="0" dirty="0">
                              <a:latin typeface="Cambria Math" pitchFamily="18" charset="0"/>
                              <a:ea typeface="Cambria Math" pitchFamily="18" charset="0"/>
                            </a:rPr>
                            <a:t>- 3n + 20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T(n) = Big O(n</a:t>
                          </a:r>
                          <a:r>
                            <a:rPr lang="en-US" baseline="30000" dirty="0">
                              <a:latin typeface="Cambria Math" pitchFamily="18" charset="0"/>
                              <a:ea typeface="Cambria Math" pitchFamily="18" charset="0"/>
                            </a:rPr>
                            <a:t>3</a:t>
                          </a:r>
                          <a:r>
                            <a:rPr lang="en-US" baseline="0" dirty="0">
                              <a:latin typeface="Cambria Math" pitchFamily="18" charset="0"/>
                              <a:ea typeface="Cambria Math" pitchFamily="18" charset="0"/>
                            </a:rPr>
                            <a:t>)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+4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T(n) = Big O(log 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900377"/>
                  </p:ext>
                </p:extLst>
              </p:nvPr>
            </p:nvGraphicFramePr>
            <p:xfrm>
              <a:off x="1171257" y="4267200"/>
              <a:ext cx="736314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5143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</a:t>
                          </a:r>
                          <a:r>
                            <a:rPr lang="en-US" baseline="0" dirty="0" smtClean="0"/>
                            <a:t> time of specific programs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Big O or 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3n + 7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T(n) = Big O(n)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2n</a:t>
                          </a:r>
                          <a:r>
                            <a:rPr lang="en-US" baseline="300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2</a:t>
                          </a:r>
                          <a:r>
                            <a:rPr lang="en-US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 + 4n + 5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T(n)</a:t>
                          </a:r>
                          <a:r>
                            <a:rPr lang="en-US" baseline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 = Big O(n</a:t>
                          </a:r>
                          <a:r>
                            <a:rPr lang="en-US" baseline="300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2</a:t>
                          </a:r>
                          <a:r>
                            <a:rPr lang="en-US" baseline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)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4n</a:t>
                          </a:r>
                          <a:r>
                            <a:rPr lang="en-US" baseline="300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3</a:t>
                          </a:r>
                          <a:r>
                            <a:rPr lang="en-US" baseline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+ 2n</a:t>
                          </a:r>
                          <a:r>
                            <a:rPr lang="en-US" baseline="300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2 </a:t>
                          </a:r>
                          <a:r>
                            <a:rPr lang="en-US" baseline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- 3n + 20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T(n) = Big O(n</a:t>
                          </a:r>
                          <a:r>
                            <a:rPr lang="en-US" baseline="300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3</a:t>
                          </a:r>
                          <a:r>
                            <a:rPr lang="en-US" baseline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)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6557" r="-706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T(n) = Big O(log n)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…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…</a:t>
                          </a:r>
                          <a:endParaRPr lang="en-US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076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What is the purpose of Big O notation?</a:t>
            </a:r>
          </a:p>
          <a:p>
            <a:r>
              <a:rPr lang="en-US" sz="2400" dirty="0"/>
              <a:t>What is the running time (Big O ) of the following codes: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250"/>
              </p:ext>
            </p:extLst>
          </p:nvPr>
        </p:nvGraphicFramePr>
        <p:xfrm>
          <a:off x="274320" y="2941320"/>
          <a:ext cx="9326880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Consolas" pitchFamily="49" charset="0"/>
                        </a:rPr>
                        <a:t>Code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Consolas" pitchFamily="49" charset="0"/>
                        </a:rPr>
                        <a:t>Code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Sum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= 0;</a:t>
                      </a:r>
                    </a:p>
                    <a:p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QuadricSum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= 0;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for( </a:t>
                      </a:r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=0; </a:t>
                      </a:r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&lt; n; </a:t>
                      </a:r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++ ){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 Sum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+=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QuadricSum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+=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&lt;&lt; “Sum = “ &lt;&lt; Sum &lt;&lt;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endl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&lt;&lt; “Quadric Sum = “ &lt;&lt;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QuadricSum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&lt;&lt;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endl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Multiply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= 1;</a:t>
                      </a:r>
                    </a:p>
                    <a:p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for(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= 1;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&lt; n;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++)</a:t>
                      </a:r>
                    </a:p>
                    <a:p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  for( j = 1; j &lt; n; j++ )</a:t>
                      </a:r>
                    </a:p>
                    <a:p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     if(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!= j )</a:t>
                      </a:r>
                    </a:p>
                    <a:p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        Multiply +=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*j;</a:t>
                      </a:r>
                    </a:p>
                    <a:p>
                      <a:endParaRPr lang="en-US" sz="1400" baseline="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&lt;&lt; “Multiply= “ &lt;&lt; Multiply;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66800" y="228600"/>
            <a:ext cx="3379304" cy="990600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FF0000"/>
                </a:solidFill>
              </a:rPr>
              <a:t>Homework</a:t>
            </a:r>
            <a:br>
              <a:rPr lang="en-US" sz="2600" b="1" dirty="0">
                <a:solidFill>
                  <a:srgbClr val="FF0000"/>
                </a:solidFill>
              </a:rPr>
            </a:br>
            <a:r>
              <a:rPr lang="en-US" sz="2600" b="1" dirty="0">
                <a:solidFill>
                  <a:srgbClr val="FF0000"/>
                </a:solidFill>
              </a:rPr>
              <a:t>submit to: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  <a:hlinkClick r:id="rId2"/>
              </a:rPr>
              <a:t>fe.assignment@gmail.com</a:t>
            </a:r>
            <a:endParaRPr lang="en-US" sz="27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2" y="192156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c.ymcdn.com/sites/cbaofga.site-ym.com/resource/resmgr/Newsletter_Images/dead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55854"/>
            <a:ext cx="1581150" cy="10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19800" y="155448"/>
            <a:ext cx="3379304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b="1" dirty="0">
                <a:solidFill>
                  <a:srgbClr val="FF0000"/>
                </a:solidFill>
              </a:rPr>
              <a:t>Mon</a:t>
            </a:r>
            <a:r>
              <a:rPr lang="en-US" sz="2300" b="1">
                <a:solidFill>
                  <a:srgbClr val="FF0000"/>
                </a:solidFill>
              </a:rPr>
              <a:t>., 19-Oct</a:t>
            </a:r>
            <a:r>
              <a:rPr lang="en-US" sz="2300" b="1" dirty="0">
                <a:solidFill>
                  <a:srgbClr val="FF0000"/>
                </a:solidFill>
              </a:rPr>
              <a:t>.-2015</a:t>
            </a:r>
          </a:p>
          <a:p>
            <a:pPr algn="l"/>
            <a:r>
              <a:rPr lang="en-US" sz="2300" b="1" dirty="0">
                <a:solidFill>
                  <a:srgbClr val="FF0000"/>
                </a:solidFill>
              </a:rPr>
              <a:t>	@ 15:00</a:t>
            </a:r>
          </a:p>
        </p:txBody>
      </p:sp>
    </p:spTree>
    <p:extLst>
      <p:ext uri="{BB962C8B-B14F-4D97-AF65-F5344CB8AC3E}">
        <p14:creationId xmlns:p14="http://schemas.microsoft.com/office/powerpoint/2010/main" val="279710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6CE85CA5BD944484D69B2D880ADB74" ma:contentTypeVersion="2" ma:contentTypeDescription="Create a new document." ma:contentTypeScope="" ma:versionID="448c79b6d5ab21d9960bff32e8368093">
  <xsd:schema xmlns:xsd="http://www.w3.org/2001/XMLSchema" xmlns:xs="http://www.w3.org/2001/XMLSchema" xmlns:p="http://schemas.microsoft.com/office/2006/metadata/properties" xmlns:ns2="07a16ad6-c115-400d-92f6-8d144e1c3c0f" targetNamespace="http://schemas.microsoft.com/office/2006/metadata/properties" ma:root="true" ma:fieldsID="b406138de894705c96e06da2cb131b5b" ns2:_="">
    <xsd:import namespace="07a16ad6-c115-400d-92f6-8d144e1c3c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16ad6-c115-400d-92f6-8d144e1c3c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90FC40-C1AA-44F0-BF16-8E6BBE2199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6FE934-691D-4E41-9AAB-7E62E4EA4D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2AD3F-C7B1-4F72-BCD4-19E9B92A6D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16ad6-c115-400d-92f6-8d144e1c3c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2377</TotalTime>
  <Words>787</Words>
  <Application>Microsoft Office PowerPoint</Application>
  <PresentationFormat>On-screen Show (4:3)</PresentationFormat>
  <Paragraphs>117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Chapter 1 Introducing Data Structures and Algorithms</vt:lpstr>
      <vt:lpstr>Outline</vt:lpstr>
      <vt:lpstr>Outline</vt:lpstr>
      <vt:lpstr>The Running Time of a Program</vt:lpstr>
      <vt:lpstr>Measuring Running Time of a Program</vt:lpstr>
      <vt:lpstr>Measuring Running Time of a Program (cont.)</vt:lpstr>
      <vt:lpstr>Measuring Running Time of Linear Search</vt:lpstr>
      <vt:lpstr>Big O Notation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ITCenter</cp:lastModifiedBy>
  <cp:revision>187</cp:revision>
  <dcterms:created xsi:type="dcterms:W3CDTF">2015-04-24T22:36:42Z</dcterms:created>
  <dcterms:modified xsi:type="dcterms:W3CDTF">2023-02-05T10:32:44Z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0x010100C56CE85CA5BD944484D69B2D880ADB74</vt:lpwstr>
  </property>
</Properties>
</file>