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sldIdLst>
    <p:sldId id="256" r:id="rId5"/>
    <p:sldId id="264" r:id="rId6"/>
    <p:sldId id="282" r:id="rId7"/>
    <p:sldId id="294" r:id="rId8"/>
    <p:sldId id="296" r:id="rId9"/>
    <p:sldId id="295" r:id="rId10"/>
    <p:sldId id="297" r:id="rId11"/>
    <p:sldId id="298" r:id="rId12"/>
    <p:sldId id="293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28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2EC5ED-A9DD-4C35-8C0F-6564867A3CD3}" v="1" dt="2023-01-29T08:05:14.626"/>
    <p1510:client id="{816AC886-E838-4650-9A30-33F904C6CCE6}" v="7" dt="2023-01-16T10:20:19.061"/>
    <p1510:client id="{C0C8AEA8-C964-406F-BB6D-82D35A857882}" v="1" dt="2023-01-22T13:00:31.2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y Cheanat" userId="S::soy.cheanat.2821@rupp.edu.kh::769390f1-2d64-4547-86e9-0ae8b46fa6e7" providerId="AD" clId="Web-{816AC886-E838-4650-9A30-33F904C6CCE6}"/>
    <pc:docChg chg="addSld">
      <pc:chgData name="Soy Cheanat" userId="S::soy.cheanat.2821@rupp.edu.kh::769390f1-2d64-4547-86e9-0ae8b46fa6e7" providerId="AD" clId="Web-{816AC886-E838-4650-9A30-33F904C6CCE6}" dt="2023-01-16T10:20:19.061" v="6"/>
      <pc:docMkLst>
        <pc:docMk/>
      </pc:docMkLst>
      <pc:sldChg chg="new">
        <pc:chgData name="Soy Cheanat" userId="S::soy.cheanat.2821@rupp.edu.kh::769390f1-2d64-4547-86e9-0ae8b46fa6e7" providerId="AD" clId="Web-{816AC886-E838-4650-9A30-33F904C6CCE6}" dt="2023-01-16T10:20:17.029" v="0"/>
        <pc:sldMkLst>
          <pc:docMk/>
          <pc:sldMk cId="46211220" sldId="299"/>
        </pc:sldMkLst>
      </pc:sldChg>
      <pc:sldChg chg="new">
        <pc:chgData name="Soy Cheanat" userId="S::soy.cheanat.2821@rupp.edu.kh::769390f1-2d64-4547-86e9-0ae8b46fa6e7" providerId="AD" clId="Web-{816AC886-E838-4650-9A30-33F904C6CCE6}" dt="2023-01-16T10:20:17.826" v="1"/>
        <pc:sldMkLst>
          <pc:docMk/>
          <pc:sldMk cId="597401031" sldId="300"/>
        </pc:sldMkLst>
      </pc:sldChg>
      <pc:sldChg chg="new">
        <pc:chgData name="Soy Cheanat" userId="S::soy.cheanat.2821@rupp.edu.kh::769390f1-2d64-4547-86e9-0ae8b46fa6e7" providerId="AD" clId="Web-{816AC886-E838-4650-9A30-33F904C6CCE6}" dt="2023-01-16T10:20:17.905" v="2"/>
        <pc:sldMkLst>
          <pc:docMk/>
          <pc:sldMk cId="26825497" sldId="301"/>
        </pc:sldMkLst>
      </pc:sldChg>
      <pc:sldChg chg="new">
        <pc:chgData name="Soy Cheanat" userId="S::soy.cheanat.2821@rupp.edu.kh::769390f1-2d64-4547-86e9-0ae8b46fa6e7" providerId="AD" clId="Web-{816AC886-E838-4650-9A30-33F904C6CCE6}" dt="2023-01-16T10:20:17.983" v="3"/>
        <pc:sldMkLst>
          <pc:docMk/>
          <pc:sldMk cId="1788497594" sldId="302"/>
        </pc:sldMkLst>
      </pc:sldChg>
      <pc:sldChg chg="new">
        <pc:chgData name="Soy Cheanat" userId="S::soy.cheanat.2821@rupp.edu.kh::769390f1-2d64-4547-86e9-0ae8b46fa6e7" providerId="AD" clId="Web-{816AC886-E838-4650-9A30-33F904C6CCE6}" dt="2023-01-16T10:20:18.920" v="4"/>
        <pc:sldMkLst>
          <pc:docMk/>
          <pc:sldMk cId="3346787675" sldId="303"/>
        </pc:sldMkLst>
      </pc:sldChg>
      <pc:sldChg chg="new">
        <pc:chgData name="Soy Cheanat" userId="S::soy.cheanat.2821@rupp.edu.kh::769390f1-2d64-4547-86e9-0ae8b46fa6e7" providerId="AD" clId="Web-{816AC886-E838-4650-9A30-33F904C6CCE6}" dt="2023-01-16T10:20:18.998" v="5"/>
        <pc:sldMkLst>
          <pc:docMk/>
          <pc:sldMk cId="2646004659" sldId="304"/>
        </pc:sldMkLst>
      </pc:sldChg>
      <pc:sldChg chg="new">
        <pc:chgData name="Soy Cheanat" userId="S::soy.cheanat.2821@rupp.edu.kh::769390f1-2d64-4547-86e9-0ae8b46fa6e7" providerId="AD" clId="Web-{816AC886-E838-4650-9A30-33F904C6CCE6}" dt="2023-01-16T10:20:19.061" v="6"/>
        <pc:sldMkLst>
          <pc:docMk/>
          <pc:sldMk cId="109489367" sldId="305"/>
        </pc:sldMkLst>
      </pc:sldChg>
    </pc:docChg>
  </pc:docChgLst>
  <pc:docChgLst>
    <pc:chgData name="Leat Phanat" userId="S::leat.phanat.2821@rupp.edu.kh::c353bda1-4390-4b88-bb61-034f58f5e2b1" providerId="AD" clId="Web-{C0C8AEA8-C964-406F-BB6D-82D35A857882}"/>
    <pc:docChg chg="modSld">
      <pc:chgData name="Leat Phanat" userId="S::leat.phanat.2821@rupp.edu.kh::c353bda1-4390-4b88-bb61-034f58f5e2b1" providerId="AD" clId="Web-{C0C8AEA8-C964-406F-BB6D-82D35A857882}" dt="2023-01-22T13:00:31.260" v="0" actId="1076"/>
      <pc:docMkLst>
        <pc:docMk/>
      </pc:docMkLst>
      <pc:sldChg chg="modSp">
        <pc:chgData name="Leat Phanat" userId="S::leat.phanat.2821@rupp.edu.kh::c353bda1-4390-4b88-bb61-034f58f5e2b1" providerId="AD" clId="Web-{C0C8AEA8-C964-406F-BB6D-82D35A857882}" dt="2023-01-22T13:00:31.260" v="0" actId="1076"/>
        <pc:sldMkLst>
          <pc:docMk/>
          <pc:sldMk cId="4153201131" sldId="297"/>
        </pc:sldMkLst>
        <pc:picChg chg="mod">
          <ac:chgData name="Leat Phanat" userId="S::leat.phanat.2821@rupp.edu.kh::c353bda1-4390-4b88-bb61-034f58f5e2b1" providerId="AD" clId="Web-{C0C8AEA8-C964-406F-BB6D-82D35A857882}" dt="2023-01-22T13:00:31.260" v="0" actId="1076"/>
          <ac:picMkLst>
            <pc:docMk/>
            <pc:sldMk cId="4153201131" sldId="297"/>
            <ac:picMk id="9" creationId="{00000000-0000-0000-0000-000000000000}"/>
          </ac:picMkLst>
        </pc:picChg>
      </pc:sldChg>
    </pc:docChg>
  </pc:docChgLst>
  <pc:docChgLst>
    <pc:chgData name="Leat Phanat" userId="S::leat.phanat.2821@rupp.edu.kh::c353bda1-4390-4b88-bb61-034f58f5e2b1" providerId="AD" clId="Web-{0D2EC5ED-A9DD-4C35-8C0F-6564867A3CD3}"/>
    <pc:docChg chg="modSld">
      <pc:chgData name="Leat Phanat" userId="S::leat.phanat.2821@rupp.edu.kh::c353bda1-4390-4b88-bb61-034f58f5e2b1" providerId="AD" clId="Web-{0D2EC5ED-A9DD-4C35-8C0F-6564867A3CD3}" dt="2023-01-29T08:05:14.626" v="0" actId="1076"/>
      <pc:docMkLst>
        <pc:docMk/>
      </pc:docMkLst>
      <pc:sldChg chg="modSp">
        <pc:chgData name="Leat Phanat" userId="S::leat.phanat.2821@rupp.edu.kh::c353bda1-4390-4b88-bb61-034f58f5e2b1" providerId="AD" clId="Web-{0D2EC5ED-A9DD-4C35-8C0F-6564867A3CD3}" dt="2023-01-29T08:05:14.626" v="0" actId="1076"/>
        <pc:sldMkLst>
          <pc:docMk/>
          <pc:sldMk cId="3587510350" sldId="256"/>
        </pc:sldMkLst>
        <pc:spChg chg="mod">
          <ac:chgData name="Leat Phanat" userId="S::leat.phanat.2821@rupp.edu.kh::c353bda1-4390-4b88-bb61-034f58f5e2b1" providerId="AD" clId="Web-{0D2EC5ED-A9DD-4C35-8C0F-6564867A3CD3}" dt="2023-01-29T08:05:14.626" v="0" actId="1076"/>
          <ac:spMkLst>
            <pc:docMk/>
            <pc:sldMk cId="3587510350" sldId="256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F8CEB-1302-415F-94A5-665A1A6353E2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C4F37-632B-434A-A042-F171291F8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01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F37-632B-434A-A042-F171291F83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27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F67D-494B-44B3-885E-087099292403}" type="datetime1">
              <a:rPr lang="en-US" smtClean="0"/>
              <a:t>1/29/2023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530B-65E1-4915-B548-117303F6EF30}" type="datetime1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D53E-A6C9-41A2-B92B-AA09E4BBB999}" type="datetime1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2675-5FEC-4D3B-9C41-A93511181201}" type="datetime1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90DA-56DD-4196-8DF4-BE2A207B7178}" type="datetime1">
              <a:rPr lang="en-US" smtClean="0"/>
              <a:t>1/29/2023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8F0833F-E2A1-44C8-8DB2-70423BF392BF}" type="datetime1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DCDB-167F-41C3-8B0C-B6464203DA9F}" type="datetime1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E87A-B144-4886-A4F7-340E6919EF0D}" type="datetime1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8E7B-D643-4284-B662-154C3C76CB3B}" type="datetime1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B039-D469-446A-BA10-3D5E0B3C0B1E}" type="datetime1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5F34E2F-C917-412F-9E3E-BE8C81F2664A}" type="datetime1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ED39F3A-8567-4592-B1DA-57083B7F65A4}" type="datetime1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hyperlink" Target="http://cathyatseneca.github.io/DSAnim/web/bubbl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hyperlink" Target="mailto:fe.assignment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5334000"/>
            <a:ext cx="6400800" cy="1143000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Dr. </a:t>
            </a:r>
            <a:r>
              <a:rPr lang="en-US" sz="2000" err="1"/>
              <a:t>Srun</a:t>
            </a:r>
            <a:r>
              <a:rPr lang="en-US" sz="2000"/>
              <a:t> </a:t>
            </a:r>
            <a:r>
              <a:rPr lang="en-US" sz="2000" err="1"/>
              <a:t>Sovila</a:t>
            </a:r>
            <a:endParaRPr lang="en-US" sz="20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429000"/>
            <a:ext cx="7772400" cy="1470025"/>
          </a:xfrm>
          <a:solidFill>
            <a:schemeClr val="bg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baseline="30000">
                <a:solidFill>
                  <a:schemeClr val="bg1"/>
                </a:solidFill>
              </a:rPr>
              <a:t>Chapter 1</a:t>
            </a:r>
            <a:br>
              <a:rPr lang="en-US" baseline="30000">
                <a:solidFill>
                  <a:schemeClr val="bg1"/>
                </a:solidFill>
              </a:rPr>
            </a:br>
            <a:r>
              <a:rPr lang="en-US" baseline="30000">
                <a:solidFill>
                  <a:schemeClr val="bg1"/>
                </a:solidFill>
              </a:rPr>
              <a:t>Introducing Data Structures and Algorithms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Shape 49"/>
          <p:cNvSpPr txBox="1">
            <a:spLocks/>
          </p:cNvSpPr>
          <p:nvPr/>
        </p:nvSpPr>
        <p:spPr>
          <a:xfrm>
            <a:off x="304800" y="533400"/>
            <a:ext cx="6629400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  <a:latin typeface="+mj-lt"/>
                <a:cs typeface="Times New Roman" pitchFamily="18" charset="0"/>
              </a:rPr>
              <a:t>Royal University of Phnom Penh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00">
                <a:solidFill>
                  <a:schemeClr val="tx2">
                    <a:lumMod val="75000"/>
                  </a:schemeClr>
                </a:solidFill>
                <a:latin typeface="+mj-lt"/>
                <a:ea typeface="Times New Roman"/>
                <a:cs typeface="Times New Roman" pitchFamily="18" charset="0"/>
                <a:sym typeface="Times New Roman"/>
              </a:rPr>
              <a:t>Faculty of Engineering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88949" y="2770876"/>
            <a:ext cx="4503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Data Structures and Algorithms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72536"/>
            <a:ext cx="1499616" cy="149961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10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4F23-6F51-DB18-F612-452A3821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355093-4AAA-E295-127D-5E1384AF8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C1732-35DD-D41E-8FD3-A5817E743FF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1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94D78-529F-DD0C-A6B4-4D3FEEB2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7410C3-5042-85C9-9E9B-758BF7983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8967A-1ED9-CFF5-D5D0-B2BD3B9D650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01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CEAB-AAD4-EF8D-DFFC-F5EA05FE2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F3F370-1D89-BA29-3033-B5BEAAC7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76906-5FE1-8DC6-5FA9-E9CDC4573BE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944B4-617A-BB23-3F40-F2AF93095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ACA2F6-9C47-3726-27F4-2ADE596C4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9A8985-F62A-CD70-8761-9B7902F2F3C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97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5B0BD-0AD3-13B4-6D39-894F9B25E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28B81F-3E44-F49C-76F1-DEA0D9E93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5A752-2380-365D-20B7-43D68F8D0D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87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4D2A-6041-58F2-FF1E-75AB9510D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309CD7-08BA-7C5B-7D66-11B5DEB2A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A4B93-D7CD-FA7C-37F2-D6E41376CC3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04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E0B64-6731-0936-04AD-865EAF866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989264-A33F-D002-A149-4E02AB8ED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D9A4C-7140-DBCE-10D9-C1272FAB414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9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3505200"/>
            <a:ext cx="8503920" cy="2593848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3048615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Arrays</a:t>
            </a:r>
          </a:p>
          <a:p>
            <a:r>
              <a:rPr lang="en-US"/>
              <a:t>Ordered Arrays</a:t>
            </a:r>
          </a:p>
          <a:p>
            <a:r>
              <a:rPr lang="en-US"/>
              <a:t>The Bubble Sort</a:t>
            </a:r>
          </a:p>
          <a:p>
            <a:r>
              <a:rPr lang="en-US"/>
              <a:t>The Insertion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0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Arrays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Ordered Arrays</a:t>
            </a:r>
          </a:p>
          <a:p>
            <a:r>
              <a:rPr lang="en-US">
                <a:solidFill>
                  <a:srgbClr val="FF0000"/>
                </a:solidFill>
              </a:rPr>
              <a:t>The Bubble Sort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The Insertion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38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Bubble Sort</a:t>
            </a:r>
            <a:r>
              <a:rPr lang="en-US" baseline="30000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For what sorting?</a:t>
            </a:r>
          </a:p>
          <a:p>
            <a:pPr lvl="1"/>
            <a:r>
              <a:rPr lang="en-US"/>
              <a:t>Arrange names in alphabetical order, students by grade, customers by zip code,…</a:t>
            </a:r>
          </a:p>
          <a:p>
            <a:pPr lvl="1"/>
            <a:r>
              <a:rPr lang="en-US"/>
              <a:t>Sorting data is a preliminary step to search; E.g. applied Binary search to sorted data, is much faster then linear search</a:t>
            </a:r>
          </a:p>
          <a:p>
            <a:r>
              <a:rPr lang="en-US"/>
              <a:t>For example of Unordered and Order data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267200"/>
            <a:ext cx="4343400" cy="1685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67200"/>
            <a:ext cx="4446301" cy="1685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5952749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The Unordered (by Height) Baseball Team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400" y="5952749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The Ordered (by Height) Baseball Team</a:t>
            </a:r>
          </a:p>
        </p:txBody>
      </p:sp>
    </p:spTree>
    <p:extLst>
      <p:ext uri="{BB962C8B-B14F-4D97-AF65-F5344CB8AC3E}">
        <p14:creationId xmlns:p14="http://schemas.microsoft.com/office/powerpoint/2010/main" val="75491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76200"/>
            <a:ext cx="8534400" cy="758952"/>
          </a:xfrm>
        </p:spPr>
        <p:txBody>
          <a:bodyPr/>
          <a:lstStyle/>
          <a:p>
            <a:r>
              <a:rPr lang="en-US"/>
              <a:t>Bubble Sort: How Does It Work?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651248" cy="4797552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Start from left end of line, and compare the two players in position </a:t>
            </a:r>
            <a:r>
              <a:rPr lang="en-US" i="1"/>
              <a:t>0</a:t>
            </a:r>
            <a:r>
              <a:rPr lang="en-US"/>
              <a:t> and 1;</a:t>
            </a:r>
          </a:p>
          <a:p>
            <a:pPr marL="514350" indent="-514350">
              <a:buFont typeface="+mj-lt"/>
              <a:buAutoNum type="arabicPeriod"/>
            </a:pPr>
            <a:endParaRPr lang="en-US"/>
          </a:p>
          <a:p>
            <a:pPr marL="514350" indent="-514350">
              <a:buFont typeface="+mj-lt"/>
              <a:buAutoNum type="arabicPeriod"/>
            </a:pP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If the player on the left (in position 0) is taller, swap them. Otherwise, do nothing;</a:t>
            </a:r>
          </a:p>
          <a:p>
            <a:pPr marL="514350" indent="-514350">
              <a:buFont typeface="+mj-lt"/>
              <a:buAutoNum type="arabicPeriod"/>
            </a:pPr>
            <a:endParaRPr lang="en-US"/>
          </a:p>
          <a:p>
            <a:pPr marL="514350" indent="-514350">
              <a:buFont typeface="+mj-lt"/>
              <a:buAutoNum type="arabicPeriod"/>
            </a:pP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Then, move over one position and compare the players in positions 1 and 2. Again, if the player left is taller, swap them.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085523" y="838200"/>
            <a:ext cx="3665638" cy="5926343"/>
            <a:chOff x="5085523" y="990600"/>
            <a:chExt cx="3665638" cy="5926343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400" y="990600"/>
              <a:ext cx="3645761" cy="1510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23" y="2527852"/>
              <a:ext cx="3665638" cy="14588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400" y="4012096"/>
              <a:ext cx="3645761" cy="1453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400" y="5486400"/>
              <a:ext cx="3645761" cy="1430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9410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Bubble Sort: End of First Pass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1295400"/>
            <a:ext cx="8915400" cy="5410200"/>
          </a:xfrm>
        </p:spPr>
        <p:txBody>
          <a:bodyPr>
            <a:normAutofit fontScale="92500"/>
          </a:bodyPr>
          <a:lstStyle/>
          <a:p>
            <a:r>
              <a:rPr lang="en-US" sz="2400"/>
              <a:t>The tallest player will be swapped every time, compare two kids, until eventually he (or she) will reach the right end of the line</a:t>
            </a:r>
          </a:p>
          <a:p>
            <a:r>
              <a:rPr lang="en-US" sz="2400"/>
              <a:t>After this first pass, it was </a:t>
            </a:r>
            <a:r>
              <a:rPr lang="en-US" sz="2400" i="1"/>
              <a:t>(n-1)</a:t>
            </a:r>
            <a:r>
              <a:rPr lang="en-US" sz="2400"/>
              <a:t> comparisons (where </a:t>
            </a:r>
            <a:r>
              <a:rPr lang="en-US" sz="2400" i="1"/>
              <a:t>n</a:t>
            </a:r>
            <a:r>
              <a:rPr lang="en-US" sz="2400"/>
              <a:t> – number of players), and somewhere </a:t>
            </a:r>
            <a:r>
              <a:rPr lang="en-US" sz="2400" i="1"/>
              <a:t>0</a:t>
            </a:r>
            <a:r>
              <a:rPr lang="en-US" sz="2400"/>
              <a:t> and </a:t>
            </a:r>
            <a:r>
              <a:rPr lang="en-US" sz="2400" i="1"/>
              <a:t>(n-1)</a:t>
            </a:r>
            <a:r>
              <a:rPr lang="en-US" sz="2400"/>
              <a:t> swaps</a:t>
            </a:r>
          </a:p>
          <a:p>
            <a:r>
              <a:rPr lang="en-US" sz="2400"/>
              <a:t>The item at the end of the array is sorted and won’t be moved again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Then, go back to the left end of the line, compare player 0 and 1 again, and so on to the right. At this time (second pass), will stop at position </a:t>
            </a:r>
            <a:r>
              <a:rPr lang="en-US" sz="2400" i="1"/>
              <a:t>(n-2)</a:t>
            </a:r>
            <a:r>
              <a:rPr lang="en-US" sz="2400"/>
              <a:t>, because the last position (n-1) is the tallest. Continue this process until all the players are in order.</a:t>
            </a:r>
            <a:endParaRPr lang="en-US" sz="2400" i="1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00400"/>
            <a:ext cx="4495799" cy="2026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60164" y="4028998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End of First Pass</a:t>
            </a:r>
          </a:p>
        </p:txBody>
      </p:sp>
    </p:spTree>
    <p:extLst>
      <p:ext uri="{BB962C8B-B14F-4D97-AF65-F5344CB8AC3E}">
        <p14:creationId xmlns:p14="http://schemas.microsoft.com/office/powerpoint/2010/main" val="1035274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Bubble Sort: Code in C/C++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92179997"/>
              </p:ext>
            </p:extLst>
          </p:nvPr>
        </p:nvGraphicFramePr>
        <p:xfrm>
          <a:off x="152400" y="1676400"/>
          <a:ext cx="899160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nsolas" pitchFamily="49" charset="0"/>
                          <a:cs typeface="Consolas" pitchFamily="49" charset="0"/>
                        </a:rPr>
                        <a:t>for( </a:t>
                      </a:r>
                      <a:r>
                        <a:rPr lang="en-US" err="1"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  <a:r>
                        <a:rPr lang="en-US">
                          <a:latin typeface="Consolas" pitchFamily="49" charset="0"/>
                          <a:cs typeface="Consolas" pitchFamily="49" charset="0"/>
                        </a:rPr>
                        <a:t>=0; </a:t>
                      </a:r>
                      <a:r>
                        <a:rPr lang="en-US" err="1"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  <a:r>
                        <a:rPr lang="en-US">
                          <a:latin typeface="Consolas" pitchFamily="49" charset="0"/>
                          <a:cs typeface="Consolas" pitchFamily="49" charset="0"/>
                        </a:rPr>
                        <a:t>&lt;nElems-1; </a:t>
                      </a:r>
                      <a:r>
                        <a:rPr lang="en-US" err="1"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  <a:r>
                        <a:rPr lang="en-US">
                          <a:latin typeface="Consolas" pitchFamily="49" charset="0"/>
                          <a:cs typeface="Consolas" pitchFamily="49" charset="0"/>
                        </a:rPr>
                        <a:t>++ ){        </a:t>
                      </a:r>
                      <a:r>
                        <a:rPr kumimoji="0" lang="en-US" sz="1400" kern="1200" baseline="0">
                          <a:solidFill>
                            <a:srgbClr val="007434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//number of sorted elements or </a:t>
                      </a:r>
                      <a:r>
                        <a:rPr kumimoji="0" lang="en-US" sz="1400" kern="1200" baseline="0" err="1">
                          <a:solidFill>
                            <a:srgbClr val="007434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</a:t>
                      </a:r>
                      <a:r>
                        <a:rPr kumimoji="0" lang="en-US" sz="1400" kern="1200" baseline="30000" err="1">
                          <a:solidFill>
                            <a:srgbClr val="007434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th</a:t>
                      </a:r>
                      <a:r>
                        <a:rPr kumimoji="0" lang="en-US" sz="1400" kern="1200" baseline="0">
                          <a:solidFill>
                            <a:srgbClr val="007434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pass</a:t>
                      </a:r>
                    </a:p>
                    <a:p>
                      <a:r>
                        <a:rPr lang="en-US">
                          <a:latin typeface="Consolas" pitchFamily="49" charset="0"/>
                          <a:cs typeface="Consolas" pitchFamily="49" charset="0"/>
                        </a:rPr>
                        <a:t>   for( j=0; j&lt;nElems-i-1; j++</a:t>
                      </a:r>
                      <a:r>
                        <a:rPr lang="en-US" baseline="0">
                          <a:latin typeface="Consolas" pitchFamily="49" charset="0"/>
                          <a:cs typeface="Consolas" pitchFamily="49" charset="0"/>
                        </a:rPr>
                        <a:t> ){ </a:t>
                      </a:r>
                      <a:r>
                        <a:rPr kumimoji="0" lang="en-US" sz="1400" kern="1200" baseline="0">
                          <a:solidFill>
                            <a:srgbClr val="007434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//circle to take the tallest to the right end</a:t>
                      </a:r>
                    </a:p>
                    <a:p>
                      <a:r>
                        <a:rPr lang="en-US" baseline="0">
                          <a:latin typeface="Consolas" pitchFamily="49" charset="0"/>
                          <a:cs typeface="Consolas" pitchFamily="49" charset="0"/>
                        </a:rPr>
                        <a:t>      if( </a:t>
                      </a:r>
                      <a:r>
                        <a:rPr lang="en-US" baseline="0" err="1">
                          <a:latin typeface="Consolas" pitchFamily="49" charset="0"/>
                          <a:cs typeface="Consolas" pitchFamily="49" charset="0"/>
                        </a:rPr>
                        <a:t>arr</a:t>
                      </a:r>
                      <a:r>
                        <a:rPr lang="en-US" baseline="0">
                          <a:latin typeface="Consolas" pitchFamily="49" charset="0"/>
                          <a:cs typeface="Consolas" pitchFamily="49" charset="0"/>
                        </a:rPr>
                        <a:t>[j] &gt; </a:t>
                      </a:r>
                      <a:r>
                        <a:rPr lang="en-US" baseline="0" err="1">
                          <a:latin typeface="Consolas" pitchFamily="49" charset="0"/>
                          <a:cs typeface="Consolas" pitchFamily="49" charset="0"/>
                        </a:rPr>
                        <a:t>arr</a:t>
                      </a:r>
                      <a:r>
                        <a:rPr lang="en-US" baseline="0">
                          <a:latin typeface="Consolas" pitchFamily="49" charset="0"/>
                          <a:cs typeface="Consolas" pitchFamily="49" charset="0"/>
                        </a:rPr>
                        <a:t>[j+1] ){    </a:t>
                      </a:r>
                      <a:r>
                        <a:rPr kumimoji="0" lang="en-US" sz="1400" kern="1200" baseline="0">
                          <a:solidFill>
                            <a:srgbClr val="007434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//if the left is taller? </a:t>
                      </a:r>
                    </a:p>
                    <a:p>
                      <a:r>
                        <a:rPr lang="en-US" baseline="0">
                          <a:latin typeface="Consolas" pitchFamily="49" charset="0"/>
                          <a:cs typeface="Consolas" pitchFamily="49" charset="0"/>
                        </a:rPr>
                        <a:t>         </a:t>
                      </a:r>
                      <a:r>
                        <a:rPr lang="en-US" baseline="0" err="1">
                          <a:latin typeface="Consolas" pitchFamily="49" charset="0"/>
                          <a:cs typeface="Consolas" pitchFamily="49" charset="0"/>
                        </a:rPr>
                        <a:t>tmp</a:t>
                      </a:r>
                      <a:r>
                        <a:rPr lang="en-US" baseline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en-US" baseline="0" err="1">
                          <a:latin typeface="Consolas" pitchFamily="49" charset="0"/>
                          <a:cs typeface="Consolas" pitchFamily="49" charset="0"/>
                        </a:rPr>
                        <a:t>arr</a:t>
                      </a:r>
                      <a:r>
                        <a:rPr lang="en-US" baseline="0">
                          <a:latin typeface="Consolas" pitchFamily="49" charset="0"/>
                          <a:cs typeface="Consolas" pitchFamily="49" charset="0"/>
                        </a:rPr>
                        <a:t>[ j ];             </a:t>
                      </a:r>
                      <a:r>
                        <a:rPr kumimoji="0" lang="en-US" sz="1400" kern="1200" baseline="0">
                          <a:solidFill>
                            <a:srgbClr val="007434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/*swap </a:t>
                      </a:r>
                      <a:r>
                        <a:rPr kumimoji="0" lang="en-US" sz="1400" kern="1200" baseline="0" err="1">
                          <a:solidFill>
                            <a:srgbClr val="007434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arr</a:t>
                      </a:r>
                      <a:r>
                        <a:rPr kumimoji="0" lang="en-US" sz="1400" kern="1200" baseline="0">
                          <a:solidFill>
                            <a:srgbClr val="007434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[ j ] and </a:t>
                      </a:r>
                      <a:r>
                        <a:rPr kumimoji="0" lang="en-US" sz="1400" kern="1200" baseline="0" err="1">
                          <a:solidFill>
                            <a:srgbClr val="007434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arr</a:t>
                      </a:r>
                      <a:r>
                        <a:rPr kumimoji="0" lang="en-US" sz="1400" kern="1200" baseline="0">
                          <a:solidFill>
                            <a:srgbClr val="007434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[ j+1 ] */</a:t>
                      </a:r>
                    </a:p>
                    <a:p>
                      <a:r>
                        <a:rPr lang="en-US" baseline="0">
                          <a:latin typeface="Consolas" pitchFamily="49" charset="0"/>
                          <a:cs typeface="Consolas" pitchFamily="49" charset="0"/>
                        </a:rPr>
                        <a:t>         </a:t>
                      </a:r>
                      <a:r>
                        <a:rPr lang="en-US" baseline="0" err="1">
                          <a:latin typeface="Consolas" pitchFamily="49" charset="0"/>
                          <a:cs typeface="Consolas" pitchFamily="49" charset="0"/>
                        </a:rPr>
                        <a:t>arr</a:t>
                      </a:r>
                      <a:r>
                        <a:rPr lang="en-US" baseline="0">
                          <a:latin typeface="Consolas" pitchFamily="49" charset="0"/>
                          <a:cs typeface="Consolas" pitchFamily="49" charset="0"/>
                        </a:rPr>
                        <a:t>[j] = </a:t>
                      </a:r>
                      <a:r>
                        <a:rPr lang="en-US" baseline="0" err="1">
                          <a:latin typeface="Consolas" pitchFamily="49" charset="0"/>
                          <a:cs typeface="Consolas" pitchFamily="49" charset="0"/>
                        </a:rPr>
                        <a:t>arr</a:t>
                      </a:r>
                      <a:r>
                        <a:rPr lang="en-US" baseline="0">
                          <a:latin typeface="Consolas" pitchFamily="49" charset="0"/>
                          <a:cs typeface="Consolas" pitchFamily="49" charset="0"/>
                        </a:rPr>
                        <a:t>[ j+1 ];</a:t>
                      </a:r>
                    </a:p>
                    <a:p>
                      <a:r>
                        <a:rPr lang="en-US" baseline="0">
                          <a:latin typeface="Consolas" pitchFamily="49" charset="0"/>
                          <a:cs typeface="Consolas" pitchFamily="49" charset="0"/>
                        </a:rPr>
                        <a:t>         </a:t>
                      </a:r>
                      <a:r>
                        <a:rPr lang="en-US" baseline="0" err="1">
                          <a:latin typeface="Consolas" pitchFamily="49" charset="0"/>
                          <a:cs typeface="Consolas" pitchFamily="49" charset="0"/>
                        </a:rPr>
                        <a:t>arr</a:t>
                      </a:r>
                      <a:r>
                        <a:rPr lang="en-US" baseline="0">
                          <a:latin typeface="Consolas" pitchFamily="49" charset="0"/>
                          <a:cs typeface="Consolas" pitchFamily="49" charset="0"/>
                        </a:rPr>
                        <a:t>[ j+1 ] = </a:t>
                      </a:r>
                      <a:r>
                        <a:rPr lang="en-US" strike="sngStrike" baseline="0" err="1">
                          <a:latin typeface="Consolas" pitchFamily="49" charset="0"/>
                          <a:cs typeface="Consolas" pitchFamily="49" charset="0"/>
                        </a:rPr>
                        <a:t>arr</a:t>
                      </a:r>
                      <a:r>
                        <a:rPr lang="en-US" strike="sngStrike" baseline="0">
                          <a:latin typeface="Consolas" pitchFamily="49" charset="0"/>
                          <a:cs typeface="Consolas" pitchFamily="49" charset="0"/>
                        </a:rPr>
                        <a:t>[ j ];</a:t>
                      </a:r>
                      <a:r>
                        <a:rPr lang="en-US" baseline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baseline="0" err="1">
                          <a:latin typeface="Consolas" pitchFamily="49" charset="0"/>
                          <a:cs typeface="Consolas" pitchFamily="49" charset="0"/>
                        </a:rPr>
                        <a:t>tmp</a:t>
                      </a:r>
                      <a:r>
                        <a:rPr lang="en-US" baseline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baseline="0">
                          <a:latin typeface="Consolas" pitchFamily="49" charset="0"/>
                          <a:cs typeface="Consolas" pitchFamily="49" charset="0"/>
                        </a:rPr>
                        <a:t>      </a:t>
                      </a:r>
                      <a:r>
                        <a:rPr kumimoji="0" lang="en-US" kern="1200" baseline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} </a:t>
                      </a:r>
                      <a:r>
                        <a:rPr kumimoji="0" lang="en-US" sz="1400" kern="1200" baseline="0">
                          <a:solidFill>
                            <a:srgbClr val="007434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//End if</a:t>
                      </a:r>
                    </a:p>
                    <a:p>
                      <a:r>
                        <a:rPr lang="en-US" baseline="0">
                          <a:latin typeface="Consolas" pitchFamily="49" charset="0"/>
                          <a:cs typeface="Consolas" pitchFamily="49" charset="0"/>
                        </a:rPr>
                        <a:t>   } </a:t>
                      </a:r>
                      <a:r>
                        <a:rPr kumimoji="0" lang="en-US" sz="1400" kern="1200" baseline="0">
                          <a:solidFill>
                            <a:srgbClr val="007434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//End j loop</a:t>
                      </a:r>
                    </a:p>
                    <a:p>
                      <a:r>
                        <a:rPr lang="en-US" baseline="0">
                          <a:latin typeface="Consolas" pitchFamily="49" charset="0"/>
                          <a:cs typeface="Consolas" pitchFamily="49" charset="0"/>
                        </a:rPr>
                        <a:t>}  </a:t>
                      </a:r>
                      <a:r>
                        <a:rPr kumimoji="0" lang="en-US" sz="1400" kern="1200" baseline="0">
                          <a:solidFill>
                            <a:srgbClr val="007434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//End </a:t>
                      </a:r>
                      <a:r>
                        <a:rPr kumimoji="0" lang="en-US" sz="1400" kern="1200" baseline="0" err="1">
                          <a:solidFill>
                            <a:srgbClr val="007434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</a:t>
                      </a:r>
                      <a:r>
                        <a:rPr kumimoji="0" lang="en-US" sz="1400" kern="1200" baseline="0">
                          <a:solidFill>
                            <a:srgbClr val="007434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loop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62693" y="6019800"/>
            <a:ext cx="8652707" cy="520148"/>
            <a:chOff x="152400" y="5575852"/>
            <a:chExt cx="8652707" cy="520148"/>
          </a:xfrm>
        </p:grpSpPr>
        <p:sp>
          <p:nvSpPr>
            <p:cNvPr id="5" name="TextBox 4"/>
            <p:cNvSpPr txBox="1"/>
            <p:nvPr/>
          </p:nvSpPr>
          <p:spPr>
            <a:xfrm>
              <a:off x="4648200" y="5634335"/>
              <a:ext cx="41569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hlinkClick r:id="rId2"/>
                </a:rPr>
                <a:t>http://cathyatseneca.github.io/DSAnim/web/bubble.html</a:t>
              </a:r>
              <a:endParaRPr lang="en-US" sz="1200"/>
            </a:p>
            <a:p>
              <a:endParaRPr lang="en-US" sz="12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2400" y="5575852"/>
              <a:ext cx="4769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Please try with Bubble sort animation, here:</a:t>
              </a: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63" y="3909943"/>
            <a:ext cx="3507203" cy="210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01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Bubble Sort: Efficiency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If n – number of items in the array</a:t>
            </a:r>
          </a:p>
          <a:p>
            <a:r>
              <a:rPr lang="en-US"/>
              <a:t>So for the 1</a:t>
            </a:r>
            <a:r>
              <a:rPr lang="en-US" baseline="30000"/>
              <a:t>st</a:t>
            </a:r>
            <a:r>
              <a:rPr lang="en-US"/>
              <a:t> pass there are </a:t>
            </a:r>
            <a:r>
              <a:rPr lang="en-US" i="1"/>
              <a:t>(n-1) </a:t>
            </a:r>
            <a:r>
              <a:rPr lang="en-US"/>
              <a:t>comparisons, 2</a:t>
            </a:r>
            <a:r>
              <a:rPr lang="en-US" baseline="30000"/>
              <a:t>nd</a:t>
            </a:r>
            <a:r>
              <a:rPr lang="en-US"/>
              <a:t> pass there are </a:t>
            </a:r>
            <a:r>
              <a:rPr lang="en-US" i="1"/>
              <a:t>(n-2)</a:t>
            </a:r>
            <a:r>
              <a:rPr lang="en-US"/>
              <a:t> comparisons, and so on.</a:t>
            </a:r>
          </a:p>
          <a:p>
            <a:r>
              <a:rPr lang="en-US"/>
              <a:t>Thus, total of comparisons is: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i="1"/>
              <a:t>(n-1) + (n-2) + (n-3) + … + 1 = n*(n-1)/2</a:t>
            </a:r>
            <a:r>
              <a:rPr lang="en-US"/>
              <a:t> </a:t>
            </a:r>
          </a:p>
          <a:p>
            <a:r>
              <a:rPr lang="en-US"/>
              <a:t>Because constants do NOT count in Big-O notation, we can say that the bubble sort runs in </a:t>
            </a:r>
            <a:r>
              <a:rPr lang="en-US" i="1"/>
              <a:t>O(n</a:t>
            </a:r>
            <a:r>
              <a:rPr lang="en-US" i="1" baseline="30000"/>
              <a:t>2</a:t>
            </a:r>
            <a:r>
              <a:rPr lang="en-US" i="1"/>
              <a:t>) </a:t>
            </a:r>
            <a:r>
              <a:rPr lang="en-US"/>
              <a:t>time.</a:t>
            </a:r>
          </a:p>
        </p:txBody>
      </p:sp>
    </p:spTree>
    <p:extLst>
      <p:ext uri="{BB962C8B-B14F-4D97-AF65-F5344CB8AC3E}">
        <p14:creationId xmlns:p14="http://schemas.microsoft.com/office/powerpoint/2010/main" val="3378150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2667000"/>
            <a:ext cx="850392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sz="2400"/>
              <a:t>Write a function, which will sort data of array by ascending or descending with Bubble sort algorithm (Option ascending or descending will be input by user);</a:t>
            </a:r>
          </a:p>
          <a:p>
            <a:r>
              <a:rPr lang="en-US" sz="2400"/>
              <a:t>Explain your codes by comments;</a:t>
            </a:r>
          </a:p>
          <a:p>
            <a:r>
              <a:rPr lang="en-US" sz="2400"/>
              <a:t>Draw flow chart of your source codes.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66800" y="228600"/>
            <a:ext cx="3379304" cy="990600"/>
          </a:xfrm>
          <a:prstGeom prst="rect">
            <a:avLst/>
          </a:prstGeom>
        </p:spPr>
        <p:txBody>
          <a:bodyPr vert="horz" anchor="b">
            <a:normAutofit fontScale="90000" lnSpcReduction="200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>
                <a:solidFill>
                  <a:srgbClr val="FF0000"/>
                </a:solidFill>
              </a:rPr>
              <a:t>Homework</a:t>
            </a:r>
            <a:br>
              <a:rPr lang="en-US" sz="2600" b="1">
                <a:solidFill>
                  <a:srgbClr val="FF0000"/>
                </a:solidFill>
              </a:rPr>
            </a:br>
            <a:r>
              <a:rPr lang="en-US" sz="2600" b="1">
                <a:solidFill>
                  <a:srgbClr val="FF0000"/>
                </a:solidFill>
              </a:rPr>
              <a:t>submit to: </a:t>
            </a:r>
            <a:br>
              <a:rPr lang="en-US" sz="3600">
                <a:solidFill>
                  <a:srgbClr val="FF0000"/>
                </a:solidFill>
              </a:rPr>
            </a:br>
            <a:r>
              <a:rPr lang="en-US" sz="2200">
                <a:solidFill>
                  <a:srgbClr val="FF0000"/>
                </a:solidFill>
                <a:hlinkClick r:id="rId2"/>
              </a:rPr>
              <a:t>fe.assignment@gmail.com</a:t>
            </a:r>
            <a:endParaRPr lang="en-US" sz="270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 descr="http://kenner.kprdsb.ca/teachers/jmoloney/06691F21-0119EC9D.3/homework%20graphic.gif?src=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92" y="192156"/>
            <a:ext cx="1054100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c.ymcdn.com/sites/cbaofga.site-ym.com/resource/resmgr/Newsletter_Images/deadli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155854"/>
            <a:ext cx="1581150" cy="106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019800" y="155448"/>
            <a:ext cx="3379304" cy="758952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300" b="1">
                <a:solidFill>
                  <a:srgbClr val="FF0000"/>
                </a:solidFill>
              </a:rPr>
              <a:t>Mon., 26-Oct.-2015</a:t>
            </a:r>
          </a:p>
          <a:p>
            <a:pPr algn="l"/>
            <a:r>
              <a:rPr lang="en-US" sz="2300" b="1">
                <a:solidFill>
                  <a:srgbClr val="FF0000"/>
                </a:solidFill>
              </a:rPr>
              <a:t>	@ 15:00</a:t>
            </a:r>
          </a:p>
        </p:txBody>
      </p:sp>
    </p:spTree>
    <p:extLst>
      <p:ext uri="{BB962C8B-B14F-4D97-AF65-F5344CB8AC3E}">
        <p14:creationId xmlns:p14="http://schemas.microsoft.com/office/powerpoint/2010/main" val="2797104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6CE85CA5BD944484D69B2D880ADB74" ma:contentTypeVersion="2" ma:contentTypeDescription="Create a new document." ma:contentTypeScope="" ma:versionID="448c79b6d5ab21d9960bff32e8368093">
  <xsd:schema xmlns:xsd="http://www.w3.org/2001/XMLSchema" xmlns:xs="http://www.w3.org/2001/XMLSchema" xmlns:p="http://schemas.microsoft.com/office/2006/metadata/properties" xmlns:ns2="07a16ad6-c115-400d-92f6-8d144e1c3c0f" targetNamespace="http://schemas.microsoft.com/office/2006/metadata/properties" ma:root="true" ma:fieldsID="b406138de894705c96e06da2cb131b5b" ns2:_="">
    <xsd:import namespace="07a16ad6-c115-400d-92f6-8d144e1c3c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a16ad6-c115-400d-92f6-8d144e1c3c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BEB52B-3C68-4A4F-85B8-8DDB19B946A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F33C726-D00A-42C9-9238-57E5C8C5621D}">
  <ds:schemaRefs>
    <ds:schemaRef ds:uri="07a16ad6-c115-400d-92f6-8d144e1c3c0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1CFBAD1-2445-4E8D-8312-3E9AE31273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Application>Microsoft Office PowerPoint</Application>
  <PresentationFormat>On-screen Show (4:3)</PresentationFormat>
  <Slides>17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Civic</vt:lpstr>
      <vt:lpstr>Chapter 1 Introducing Data Structures and Algorithms</vt:lpstr>
      <vt:lpstr>Outline</vt:lpstr>
      <vt:lpstr>Outline</vt:lpstr>
      <vt:lpstr>Bubble Sort1</vt:lpstr>
      <vt:lpstr>Bubble Sort: How Does It Work?</vt:lpstr>
      <vt:lpstr>Bubble Sort: End of First Pass</vt:lpstr>
      <vt:lpstr>Bubble Sort: Code in C/C++</vt:lpstr>
      <vt:lpstr>Bubble Sort: Efficiency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The Role of Statistics and the Data Analysis Process</dc:title>
  <dc:creator>Sokha</dc:creator>
  <cp:revision>2</cp:revision>
  <dcterms:created xsi:type="dcterms:W3CDTF">2015-04-24T22:36:42Z</dcterms:created>
  <dcterms:modified xsi:type="dcterms:W3CDTF">2023-01-29T08:05:14Z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0x010100C56CE85CA5BD944484D69B2D880ADB74</vt:lpwstr>
  </property>
</Properties>
</file>