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82" r:id="rId6"/>
    <p:sldId id="294" r:id="rId7"/>
    <p:sldId id="295" r:id="rId8"/>
    <p:sldId id="296" r:id="rId9"/>
    <p:sldId id="293" r:id="rId10"/>
    <p:sldId id="287" r:id="rId11"/>
    <p:sldId id="297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D3022-62C4-0A0C-441F-C52B4678054B}" v="4" dt="2023-01-24T10:42:41.671"/>
    <p1510:client id="{7A92F260-E4DE-4DC2-982C-8ED6B2A64557}" v="3" dt="2023-01-29T09:22:20.051"/>
    <p1510:client id="{DC3DF174-154E-4F6F-9649-B38CC8D3B410}" v="3" dt="2023-02-15T16:39:20.135"/>
    <p1510:client id="{DD3F9CA6-63F4-4A63-AC9B-2B0BB19C39DB}" v="2" dt="2023-01-26T08:11:48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t Phanat" userId="S::leat.phanat.2821@rupp.edu.kh::c353bda1-4390-4b88-bb61-034f58f5e2b1" providerId="AD" clId="Web-{DC3DF174-154E-4F6F-9649-B38CC8D3B410}"/>
    <pc:docChg chg="modSld">
      <pc:chgData name="Leat Phanat" userId="S::leat.phanat.2821@rupp.edu.kh::c353bda1-4390-4b88-bb61-034f58f5e2b1" providerId="AD" clId="Web-{DC3DF174-154E-4F6F-9649-B38CC8D3B410}" dt="2023-02-15T16:39:20.135" v="2" actId="1076"/>
      <pc:docMkLst>
        <pc:docMk/>
      </pc:docMkLst>
      <pc:sldChg chg="modSp">
        <pc:chgData name="Leat Phanat" userId="S::leat.phanat.2821@rupp.edu.kh::c353bda1-4390-4b88-bb61-034f58f5e2b1" providerId="AD" clId="Web-{DC3DF174-154E-4F6F-9649-B38CC8D3B410}" dt="2023-02-15T16:39:20.135" v="2" actId="1076"/>
        <pc:sldMkLst>
          <pc:docMk/>
          <pc:sldMk cId="822021686" sldId="295"/>
        </pc:sldMkLst>
        <pc:picChg chg="mod">
          <ac:chgData name="Leat Phanat" userId="S::leat.phanat.2821@rupp.edu.kh::c353bda1-4390-4b88-bb61-034f58f5e2b1" providerId="AD" clId="Web-{DC3DF174-154E-4F6F-9649-B38CC8D3B410}" dt="2023-02-15T16:39:20.135" v="2" actId="1076"/>
          <ac:picMkLst>
            <pc:docMk/>
            <pc:sldMk cId="822021686" sldId="295"/>
            <ac:picMk id="5" creationId="{00000000-0000-0000-0000-000000000000}"/>
          </ac:picMkLst>
        </pc:picChg>
      </pc:sldChg>
    </pc:docChg>
  </pc:docChgLst>
  <pc:docChgLst>
    <pc:chgData name="VA WinBrathna" userId="S::va.winbrathna.2821@rupp.edu.kh::6273208d-482d-4cef-81f4-bbe8a8353e46" providerId="AD" clId="Web-{DD3F9CA6-63F4-4A63-AC9B-2B0BB19C39DB}"/>
    <pc:docChg chg="addSld">
      <pc:chgData name="VA WinBrathna" userId="S::va.winbrathna.2821@rupp.edu.kh::6273208d-482d-4cef-81f4-bbe8a8353e46" providerId="AD" clId="Web-{DD3F9CA6-63F4-4A63-AC9B-2B0BB19C39DB}" dt="2023-01-26T08:11:48.323" v="1"/>
      <pc:docMkLst>
        <pc:docMk/>
      </pc:docMkLst>
      <pc:sldChg chg="new">
        <pc:chgData name="VA WinBrathna" userId="S::va.winbrathna.2821@rupp.edu.kh::6273208d-482d-4cef-81f4-bbe8a8353e46" providerId="AD" clId="Web-{DD3F9CA6-63F4-4A63-AC9B-2B0BB19C39DB}" dt="2023-01-26T08:11:47.979" v="0"/>
        <pc:sldMkLst>
          <pc:docMk/>
          <pc:sldMk cId="1745836956" sldId="297"/>
        </pc:sldMkLst>
      </pc:sldChg>
      <pc:sldChg chg="new">
        <pc:chgData name="VA WinBrathna" userId="S::va.winbrathna.2821@rupp.edu.kh::6273208d-482d-4cef-81f4-bbe8a8353e46" providerId="AD" clId="Web-{DD3F9CA6-63F4-4A63-AC9B-2B0BB19C39DB}" dt="2023-01-26T08:11:48.323" v="1"/>
        <pc:sldMkLst>
          <pc:docMk/>
          <pc:sldMk cId="2082949793" sldId="298"/>
        </pc:sldMkLst>
      </pc:sldChg>
    </pc:docChg>
  </pc:docChgLst>
  <pc:docChgLst>
    <pc:chgData name="Kao Sannymol" userId="S::kao.sannymol.2821@rupp.edu.kh::b9f4e53a-42a8-48df-85d4-46f561a16b9b" providerId="AD" clId="Web-{692D3022-62C4-0A0C-441F-C52B4678054B}"/>
    <pc:docChg chg="modSld">
      <pc:chgData name="Kao Sannymol" userId="S::kao.sannymol.2821@rupp.edu.kh::b9f4e53a-42a8-48df-85d4-46f561a16b9b" providerId="AD" clId="Web-{692D3022-62C4-0A0C-441F-C52B4678054B}" dt="2023-01-24T10:42:41.671" v="3" actId="20577"/>
      <pc:docMkLst>
        <pc:docMk/>
      </pc:docMkLst>
      <pc:sldChg chg="modSp">
        <pc:chgData name="Kao Sannymol" userId="S::kao.sannymol.2821@rupp.edu.kh::b9f4e53a-42a8-48df-85d4-46f561a16b9b" providerId="AD" clId="Web-{692D3022-62C4-0A0C-441F-C52B4678054B}" dt="2023-01-24T10:42:41.671" v="3" actId="20577"/>
        <pc:sldMkLst>
          <pc:docMk/>
          <pc:sldMk cId="822021686" sldId="295"/>
        </pc:sldMkLst>
        <pc:spChg chg="mod">
          <ac:chgData name="Kao Sannymol" userId="S::kao.sannymol.2821@rupp.edu.kh::b9f4e53a-42a8-48df-85d4-46f561a16b9b" providerId="AD" clId="Web-{692D3022-62C4-0A0C-441F-C52B4678054B}" dt="2023-01-24T10:42:41.671" v="3" actId="20577"/>
          <ac:spMkLst>
            <pc:docMk/>
            <pc:sldMk cId="822021686" sldId="295"/>
            <ac:spMk id="4" creationId="{00000000-0000-0000-0000-000000000000}"/>
          </ac:spMkLst>
        </pc:spChg>
      </pc:sldChg>
    </pc:docChg>
  </pc:docChgLst>
  <pc:docChgLst>
    <pc:chgData name="Thoeun Pisethta" userId="S::thoeun.pisethta.2821@rupp.edu.kh::22b035b9-398b-4e36-8a8b-4a7b14fb6e20" providerId="AD" clId="Web-{7A92F260-E4DE-4DC2-982C-8ED6B2A64557}"/>
    <pc:docChg chg="modSld">
      <pc:chgData name="Thoeun Pisethta" userId="S::thoeun.pisethta.2821@rupp.edu.kh::22b035b9-398b-4e36-8a8b-4a7b14fb6e20" providerId="AD" clId="Web-{7A92F260-E4DE-4DC2-982C-8ED6B2A64557}" dt="2023-01-29T09:22:20.051" v="2" actId="20577"/>
      <pc:docMkLst>
        <pc:docMk/>
      </pc:docMkLst>
      <pc:sldChg chg="modSp">
        <pc:chgData name="Thoeun Pisethta" userId="S::thoeun.pisethta.2821@rupp.edu.kh::22b035b9-398b-4e36-8a8b-4a7b14fb6e20" providerId="AD" clId="Web-{7A92F260-E4DE-4DC2-982C-8ED6B2A64557}" dt="2023-01-29T09:22:20.051" v="2" actId="20577"/>
        <pc:sldMkLst>
          <pc:docMk/>
          <pc:sldMk cId="822021686" sldId="295"/>
        </pc:sldMkLst>
        <pc:spChg chg="mod">
          <ac:chgData name="Thoeun Pisethta" userId="S::thoeun.pisethta.2821@rupp.edu.kh::22b035b9-398b-4e36-8a8b-4a7b14fb6e20" providerId="AD" clId="Web-{7A92F260-E4DE-4DC2-982C-8ED6B2A64557}" dt="2023-01-29T09:22:20.051" v="2" actId="20577"/>
          <ac:spMkLst>
            <pc:docMk/>
            <pc:sldMk cId="822021686" sldId="29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2/15/2023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thyatseneca.github.io/DSAnim/web/insertion.html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e.ryerson.ca/~courses/coe428/sorting/insertionsor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mailto:fe.assignment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334000"/>
            <a:ext cx="6400800" cy="1143000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Dr. </a:t>
            </a:r>
            <a:r>
              <a:rPr lang="en-US" sz="2000" err="1"/>
              <a:t>Srun</a:t>
            </a:r>
            <a:r>
              <a:rPr lang="en-US" sz="2000"/>
              <a:t> </a:t>
            </a:r>
            <a:r>
              <a:rPr lang="en-US" sz="2000" err="1"/>
              <a:t>Sovila</a:t>
            </a:r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>
                <a:solidFill>
                  <a:schemeClr val="bg1"/>
                </a:solidFill>
              </a:rPr>
              <a:t>Chapter 1</a:t>
            </a:r>
            <a:br>
              <a:rPr lang="en-US" baseline="30000">
                <a:solidFill>
                  <a:schemeClr val="bg1"/>
                </a:solidFill>
              </a:rPr>
            </a:br>
            <a:r>
              <a:rPr lang="en-US" baseline="30000">
                <a:solidFill>
                  <a:schemeClr val="bg1"/>
                </a:solidFill>
              </a:rPr>
              <a:t>Introducing Data Structures and Algorithms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6629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Royal University of Phnom Penh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  <a:sym typeface="Times New Roman"/>
              </a:rPr>
              <a:t>Faculty of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Data Structures and 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72536"/>
            <a:ext cx="1499616" cy="14996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Arrays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Ordered Arrays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Bubble Sort</a:t>
            </a:r>
          </a:p>
          <a:p>
            <a:r>
              <a:rPr lang="en-US">
                <a:solidFill>
                  <a:srgbClr val="FF0000"/>
                </a:solidFill>
              </a:rPr>
              <a:t>The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7470648" cy="758952"/>
          </a:xfrm>
        </p:spPr>
        <p:txBody>
          <a:bodyPr/>
          <a:lstStyle/>
          <a:p>
            <a:r>
              <a:rPr lang="en-US"/>
              <a:t>Insertion Sort: How Does It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547975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Marked player and take it out;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Find position for the marked player (by move the taller to right);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Insert the marked player to the found position;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Go to 1</a:t>
            </a:r>
            <a:r>
              <a:rPr lang="en-US" baseline="30000"/>
              <a:t>st</a:t>
            </a:r>
            <a:r>
              <a:rPr lang="en-US"/>
              <a:t> point, until the end of right (last player).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27" y="990600"/>
            <a:ext cx="4110316" cy="185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28" y="2895600"/>
            <a:ext cx="4110316" cy="189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69804"/>
            <a:ext cx="3910013" cy="198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Sort: Code in C/C++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9144000" cy="4572000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 pitchFamily="49" charset="0"/>
              </a:rPr>
              <a:t>for( </a:t>
            </a:r>
            <a:r>
              <a:rPr lang="en-US" sz="2000" dirty="0" err="1">
                <a:latin typeface="Consolas"/>
                <a:cs typeface="Consolas" pitchFamily="49" charset="0"/>
              </a:rPr>
              <a:t>i</a:t>
            </a:r>
            <a:r>
              <a:rPr lang="en-US" sz="2000" dirty="0">
                <a:latin typeface="Consolas"/>
                <a:cs typeface="Consolas" pitchFamily="49" charset="0"/>
              </a:rPr>
              <a:t>=1; </a:t>
            </a:r>
            <a:r>
              <a:rPr lang="en-US" sz="2000" dirty="0" err="1">
                <a:latin typeface="Consolas"/>
                <a:cs typeface="Consolas" pitchFamily="49" charset="0"/>
              </a:rPr>
              <a:t>i</a:t>
            </a:r>
            <a:r>
              <a:rPr lang="en-US" sz="2000" dirty="0">
                <a:latin typeface="Consolas"/>
                <a:cs typeface="Consolas" pitchFamily="49" charset="0"/>
              </a:rPr>
              <a:t>&lt;</a:t>
            </a:r>
            <a:r>
              <a:rPr lang="en-US" sz="2000" dirty="0" err="1">
                <a:latin typeface="Consolas"/>
                <a:cs typeface="Consolas" pitchFamily="49" charset="0"/>
              </a:rPr>
              <a:t>nElems</a:t>
            </a:r>
            <a:r>
              <a:rPr lang="en-US" sz="2000" dirty="0">
                <a:latin typeface="Consolas"/>
                <a:cs typeface="Consolas" pitchFamily="49" charset="0"/>
              </a:rPr>
              <a:t>; </a:t>
            </a:r>
            <a:r>
              <a:rPr lang="en-US" sz="2000" dirty="0" err="1">
                <a:latin typeface="Consolas"/>
                <a:cs typeface="Consolas" pitchFamily="49" charset="0"/>
              </a:rPr>
              <a:t>i</a:t>
            </a:r>
            <a:r>
              <a:rPr lang="en-US" sz="2000" dirty="0">
                <a:latin typeface="Consolas"/>
                <a:cs typeface="Consolas" pitchFamily="49" charset="0"/>
              </a:rPr>
              <a:t>++){          </a:t>
            </a:r>
            <a:r>
              <a:rPr lang="en-US" sz="1600" dirty="0">
                <a:solidFill>
                  <a:srgbClr val="007434"/>
                </a:solidFill>
                <a:latin typeface="Consolas"/>
                <a:cs typeface="Consolas" pitchFamily="49" charset="0"/>
              </a:rPr>
              <a:t>//marked </a:t>
            </a:r>
            <a:r>
              <a:rPr lang="en-US" sz="1600" dirty="0" err="1">
                <a:solidFill>
                  <a:srgbClr val="007434"/>
                </a:solidFill>
                <a:latin typeface="Consolas"/>
                <a:cs typeface="Consolas" pitchFamily="49" charset="0"/>
              </a:rPr>
              <a:t>i</a:t>
            </a:r>
            <a:r>
              <a:rPr lang="en-US" sz="1600" baseline="30000" dirty="0" err="1">
                <a:solidFill>
                  <a:srgbClr val="007434"/>
                </a:solidFill>
                <a:latin typeface="Consolas"/>
                <a:cs typeface="Consolas" pitchFamily="49" charset="0"/>
              </a:rPr>
              <a:t>th</a:t>
            </a:r>
            <a:r>
              <a:rPr lang="en-US" sz="1600" dirty="0">
                <a:solidFill>
                  <a:srgbClr val="007434"/>
                </a:solidFill>
                <a:latin typeface="Consolas"/>
                <a:cs typeface="Consolas" pitchFamily="49" charset="0"/>
              </a:rPr>
              <a:t> element or divided by </a:t>
            </a:r>
            <a:r>
              <a:rPr lang="en-US" sz="1600" dirty="0" err="1">
                <a:solidFill>
                  <a:srgbClr val="007434"/>
                </a:solidFill>
                <a:latin typeface="Consolas"/>
                <a:cs typeface="Consolas" pitchFamily="49" charset="0"/>
              </a:rPr>
              <a:t>i</a:t>
            </a:r>
            <a:endParaRPr lang="en-US" sz="2000" dirty="0">
              <a:solidFill>
                <a:srgbClr val="007434"/>
              </a:solidFill>
              <a:latin typeface="Consolas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itchFamily="49" charset="0"/>
              </a:rPr>
              <a:t>   </a:t>
            </a:r>
            <a:r>
              <a:rPr lang="en-US" sz="2000" dirty="0" err="1">
                <a:latin typeface="Consolas"/>
                <a:cs typeface="Consolas" pitchFamily="49" charset="0"/>
              </a:rPr>
              <a:t>tmp</a:t>
            </a:r>
            <a:r>
              <a:rPr lang="en-US" sz="2000" dirty="0">
                <a:latin typeface="Consolas"/>
                <a:cs typeface="Consolas" pitchFamily="49" charset="0"/>
              </a:rPr>
              <a:t> = </a:t>
            </a:r>
            <a:r>
              <a:rPr lang="en-US" sz="2000" dirty="0" err="1">
                <a:latin typeface="Consolas"/>
                <a:cs typeface="Consolas" pitchFamily="49" charset="0"/>
              </a:rPr>
              <a:t>arr</a:t>
            </a:r>
            <a:r>
              <a:rPr lang="en-US" sz="2000" dirty="0">
                <a:latin typeface="Consolas"/>
                <a:cs typeface="Consolas" pitchFamily="49" charset="0"/>
              </a:rPr>
              <a:t>[ </a:t>
            </a:r>
            <a:r>
              <a:rPr lang="en-US" sz="2000" dirty="0" err="1">
                <a:latin typeface="Consolas"/>
                <a:cs typeface="Consolas" pitchFamily="49" charset="0"/>
              </a:rPr>
              <a:t>i</a:t>
            </a:r>
            <a:r>
              <a:rPr lang="en-US" sz="2000" dirty="0">
                <a:latin typeface="Consolas"/>
                <a:cs typeface="Consolas" pitchFamily="49" charset="0"/>
              </a:rPr>
              <a:t> ];			  </a:t>
            </a:r>
            <a:r>
              <a:rPr lang="en-US" sz="1400" dirty="0">
                <a:solidFill>
                  <a:srgbClr val="007434"/>
                </a:solidFill>
                <a:latin typeface="Consolas"/>
                <a:cs typeface="Consolas" pitchFamily="49" charset="0"/>
              </a:rPr>
              <a:t>//remove marked item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itchFamily="49" charset="0"/>
              </a:rPr>
              <a:t>   j = </a:t>
            </a:r>
            <a:r>
              <a:rPr lang="en-US" sz="2000" dirty="0" err="1">
                <a:latin typeface="Consolas"/>
                <a:cs typeface="Consolas" pitchFamily="49" charset="0"/>
              </a:rPr>
              <a:t>i</a:t>
            </a:r>
            <a:r>
              <a:rPr lang="en-US" sz="2000" dirty="0">
                <a:latin typeface="Consolas"/>
                <a:cs typeface="Consolas" pitchFamily="49" charset="0"/>
              </a:rPr>
              <a:t>;				  </a:t>
            </a:r>
            <a:r>
              <a:rPr lang="en-US" sz="1400" dirty="0">
                <a:solidFill>
                  <a:srgbClr val="007434"/>
                </a:solidFill>
                <a:latin typeface="Consolas"/>
                <a:cs typeface="Consolas" pitchFamily="49" charset="0"/>
              </a:rPr>
              <a:t>//Start shifts at </a:t>
            </a:r>
            <a:r>
              <a:rPr lang="en-US" sz="1400" dirty="0" err="1">
                <a:solidFill>
                  <a:srgbClr val="007434"/>
                </a:solidFill>
                <a:latin typeface="Consolas"/>
                <a:cs typeface="Consolas" pitchFamily="49" charset="0"/>
              </a:rPr>
              <a:t>ith</a:t>
            </a:r>
            <a:endParaRPr lang="en-US" sz="1400" dirty="0">
              <a:solidFill>
                <a:srgbClr val="007434"/>
              </a:solidFill>
              <a:latin typeface="Consolas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itchFamily="49" charset="0"/>
              </a:rPr>
              <a:t>   while( j&gt;0 &amp;&amp; </a:t>
            </a:r>
            <a:r>
              <a:rPr lang="en-US" sz="2000" dirty="0" err="1">
                <a:latin typeface="Consolas"/>
                <a:cs typeface="Consolas" pitchFamily="49" charset="0"/>
              </a:rPr>
              <a:t>arr</a:t>
            </a:r>
            <a:r>
              <a:rPr lang="en-US" sz="2000" dirty="0">
                <a:latin typeface="Consolas"/>
                <a:cs typeface="Consolas" pitchFamily="49" charset="0"/>
              </a:rPr>
              <a:t>[ j-1 ]&gt;=</a:t>
            </a:r>
            <a:r>
              <a:rPr lang="en-US" sz="2000" dirty="0" err="1">
                <a:latin typeface="Consolas"/>
                <a:cs typeface="Consolas" pitchFamily="49" charset="0"/>
              </a:rPr>
              <a:t>tmp</a:t>
            </a:r>
            <a:r>
              <a:rPr lang="en-US" sz="2000" dirty="0">
                <a:latin typeface="Consolas"/>
                <a:cs typeface="Consolas" pitchFamily="49" charset="0"/>
              </a:rPr>
              <a:t> ){     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 pitchFamily="49" charset="0"/>
              </a:rPr>
              <a:t>arr</a:t>
            </a:r>
            <a:r>
              <a:rPr lang="en-US" sz="2000" dirty="0">
                <a:latin typeface="Consolas"/>
                <a:cs typeface="Consolas" pitchFamily="49" charset="0"/>
              </a:rPr>
              <a:t>[ j ] = </a:t>
            </a:r>
            <a:r>
              <a:rPr lang="en-US" sz="2000" dirty="0" err="1">
                <a:latin typeface="Consolas"/>
                <a:cs typeface="Consolas" pitchFamily="49" charset="0"/>
              </a:rPr>
              <a:t>arr</a:t>
            </a:r>
            <a:r>
              <a:rPr lang="en-US" sz="2000" dirty="0">
                <a:latin typeface="Consolas"/>
                <a:cs typeface="Consolas" pitchFamily="49" charset="0"/>
              </a:rPr>
              <a:t>[ j-1 ];	  </a:t>
            </a:r>
            <a:r>
              <a:rPr lang="en-US" sz="1400" dirty="0">
                <a:solidFill>
                  <a:srgbClr val="007434"/>
                </a:solidFill>
                <a:latin typeface="Consolas"/>
                <a:cs typeface="Consolas" pitchFamily="49" charset="0"/>
              </a:rPr>
              <a:t>//Otherwise, shift item to right</a:t>
            </a:r>
            <a:endParaRPr lang="en-US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itchFamily="49" charset="0"/>
              </a:rPr>
              <a:t>      --j;				  </a:t>
            </a:r>
            <a:r>
              <a:rPr lang="en-US" sz="1400" dirty="0">
                <a:solidFill>
                  <a:srgbClr val="007434"/>
                </a:solidFill>
                <a:latin typeface="Consolas"/>
                <a:cs typeface="Consolas" pitchFamily="49" charset="0"/>
              </a:rPr>
              <a:t>//Go left one position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itchFamily="49" charset="0"/>
              </a:rPr>
              <a:t>  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itchFamily="49" charset="0"/>
              </a:rPr>
              <a:t>   </a:t>
            </a:r>
            <a:r>
              <a:rPr lang="en-US" sz="2000" dirty="0" err="1">
                <a:latin typeface="Consolas"/>
                <a:cs typeface="Consolas" pitchFamily="49" charset="0"/>
              </a:rPr>
              <a:t>arr</a:t>
            </a:r>
            <a:r>
              <a:rPr lang="en-US" sz="2000" dirty="0">
                <a:latin typeface="Consolas"/>
                <a:cs typeface="Consolas" pitchFamily="49" charset="0"/>
              </a:rPr>
              <a:t>[ j ] = </a:t>
            </a:r>
            <a:r>
              <a:rPr lang="en-US" sz="2000" dirty="0" err="1">
                <a:latin typeface="Consolas"/>
                <a:cs typeface="Consolas" pitchFamily="49" charset="0"/>
              </a:rPr>
              <a:t>tmp</a:t>
            </a:r>
            <a:r>
              <a:rPr lang="en-US" sz="2000" dirty="0">
                <a:latin typeface="Consolas"/>
                <a:cs typeface="Consolas" pitchFamily="49" charset="0"/>
              </a:rPr>
              <a:t>;			  </a:t>
            </a:r>
            <a:r>
              <a:rPr lang="en-US" sz="1400" dirty="0">
                <a:solidFill>
                  <a:srgbClr val="007434"/>
                </a:solidFill>
                <a:latin typeface="Consolas"/>
                <a:cs typeface="Consolas" pitchFamily="49" charset="0"/>
              </a:rPr>
              <a:t>//insert marked item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945153"/>
            <a:ext cx="3124200" cy="18745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6200" y="5943600"/>
            <a:ext cx="8915399" cy="738664"/>
            <a:chOff x="76200" y="5943600"/>
            <a:chExt cx="8915399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2971800" y="5943600"/>
              <a:ext cx="601979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hlinkClick r:id="rId3"/>
                </a:rPr>
                <a:t>http://cathyatseneca.github.io/DSAnim/web/insertion.html</a:t>
              </a:r>
              <a:endParaRPr lang="en-US" sz="1400">
                <a:solidFill>
                  <a:srgbClr val="FF0000"/>
                </a:solidFill>
              </a:endParaRPr>
            </a:p>
            <a:p>
              <a:r>
                <a:rPr lang="en-US" sz="1400">
                  <a:solidFill>
                    <a:srgbClr val="FF0000"/>
                  </a:solidFill>
                  <a:hlinkClick r:id="rId4"/>
                </a:rPr>
                <a:t>http://www.ee.ryerson.ca/~courses/coe428/sorting/insertionsort.html</a:t>
              </a:r>
              <a:endParaRPr lang="en-US" sz="1400">
                <a:solidFill>
                  <a:srgbClr val="FF0000"/>
                </a:solidFill>
              </a:endParaRPr>
            </a:p>
            <a:p>
              <a:endParaRPr lang="en-US" sz="1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" y="5943600"/>
              <a:ext cx="2691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Insertion Animations: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02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Sort: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lnSpcReduction="10000"/>
          </a:bodyPr>
          <a:lstStyle/>
          <a:p>
            <a:r>
              <a:rPr lang="en-US"/>
              <a:t>If n – number of items in the array</a:t>
            </a:r>
          </a:p>
          <a:p>
            <a:r>
              <a:rPr lang="en-US"/>
              <a:t>How many comparisons does it require?</a:t>
            </a:r>
          </a:p>
          <a:p>
            <a:pPr algn="just"/>
            <a:r>
              <a:rPr lang="en-US"/>
              <a:t>For the 1</a:t>
            </a:r>
            <a:r>
              <a:rPr lang="en-US" baseline="30000"/>
              <a:t>st</a:t>
            </a:r>
            <a:r>
              <a:rPr lang="en-US"/>
              <a:t> pass there is </a:t>
            </a:r>
            <a:r>
              <a:rPr lang="en-US" i="1"/>
              <a:t>1 </a:t>
            </a:r>
            <a:r>
              <a:rPr lang="en-US"/>
              <a:t>comparison, 2</a:t>
            </a:r>
            <a:r>
              <a:rPr lang="en-US" baseline="30000"/>
              <a:t>nd</a:t>
            </a:r>
            <a:r>
              <a:rPr lang="en-US"/>
              <a:t> pass there are </a:t>
            </a:r>
            <a:r>
              <a:rPr lang="en-US" i="1"/>
              <a:t>2</a:t>
            </a:r>
            <a:r>
              <a:rPr lang="en-US"/>
              <a:t> comparisons (maximum), and so on up to maximum </a:t>
            </a:r>
            <a:r>
              <a:rPr lang="en-US" i="1"/>
              <a:t>(n-1)</a:t>
            </a:r>
          </a:p>
          <a:p>
            <a:pPr algn="just"/>
            <a:r>
              <a:rPr lang="en-US"/>
              <a:t>Thus, total of comparisons is:</a:t>
            </a:r>
          </a:p>
          <a:p>
            <a:pPr marL="0" indent="0" algn="just">
              <a:buNone/>
            </a:pPr>
            <a:r>
              <a:rPr lang="en-US"/>
              <a:t>	</a:t>
            </a:r>
            <a:r>
              <a:rPr lang="en-US" i="1"/>
              <a:t>1 + 2 + 3 +…+ (n-1) = n*(n-1)/2</a:t>
            </a:r>
          </a:p>
          <a:p>
            <a:pPr algn="just"/>
            <a:r>
              <a:rPr lang="en-US"/>
              <a:t>So, insertion sort runs in Big-O(n</a:t>
            </a:r>
            <a:r>
              <a:rPr lang="en-US" baseline="30000"/>
              <a:t>2</a:t>
            </a:r>
            <a:r>
              <a:rPr lang="en-US"/>
              <a:t>) time for random data.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In case, the data is almost sorted, what is the run time of Bubble? And Insertion?</a:t>
            </a:r>
          </a:p>
        </p:txBody>
      </p:sp>
    </p:spTree>
    <p:extLst>
      <p:ext uri="{BB962C8B-B14F-4D97-AF65-F5344CB8AC3E}">
        <p14:creationId xmlns:p14="http://schemas.microsoft.com/office/powerpoint/2010/main" val="408183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Write a function, which will sort data of array by ascending or descending with Insertion sort algorithm (Option ascending or descending will be input by user);</a:t>
            </a:r>
          </a:p>
          <a:p>
            <a:r>
              <a:rPr lang="en-US" sz="2400"/>
              <a:t>Explain your codes by comments;</a:t>
            </a:r>
          </a:p>
          <a:p>
            <a:r>
              <a:rPr lang="en-US" sz="2400"/>
              <a:t>Draw flow chart of your source codes.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228600"/>
            <a:ext cx="3379304" cy="9906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>
                <a:solidFill>
                  <a:srgbClr val="FF0000"/>
                </a:solidFill>
              </a:rPr>
              <a:t>Homework5</a:t>
            </a:r>
            <a:br>
              <a:rPr lang="en-US" sz="2600" b="1">
                <a:solidFill>
                  <a:srgbClr val="FF0000"/>
                </a:solidFill>
              </a:rPr>
            </a:br>
            <a:r>
              <a:rPr lang="en-US" sz="2600" b="1">
                <a:solidFill>
                  <a:srgbClr val="FF0000"/>
                </a:solidFill>
              </a:rPr>
              <a:t>submit to: </a:t>
            </a:r>
            <a:br>
              <a:rPr lang="en-US" sz="3600">
                <a:solidFill>
                  <a:srgbClr val="FF0000"/>
                </a:solidFill>
              </a:rPr>
            </a:br>
            <a:r>
              <a:rPr lang="en-US" sz="2200">
                <a:solidFill>
                  <a:srgbClr val="FF0000"/>
                </a:solidFill>
                <a:hlinkClick r:id="rId2"/>
              </a:rPr>
              <a:t>fe.assignment@gmail.com</a:t>
            </a:r>
            <a:endParaRPr lang="en-US" sz="27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" y="192156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c.ymcdn.com/sites/cbaofga.site-ym.com/resource/resmgr/Newsletter_Images/dead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55854"/>
            <a:ext cx="1581150" cy="10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19800" y="155448"/>
            <a:ext cx="3379304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b="1">
                <a:solidFill>
                  <a:srgbClr val="FF0000"/>
                </a:solidFill>
              </a:rPr>
              <a:t>Thu., 29-Oct.-2015</a:t>
            </a:r>
          </a:p>
          <a:p>
            <a:pPr algn="l"/>
            <a:r>
              <a:rPr lang="en-US" sz="2300" b="1">
                <a:solidFill>
                  <a:srgbClr val="FF0000"/>
                </a:solidFill>
              </a:rPr>
              <a:t>	@ 15:00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238500"/>
            <a:ext cx="48672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3399" y="5034170"/>
            <a:ext cx="822959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Please send your homework only to </a:t>
            </a:r>
            <a:r>
              <a:rPr lang="en-US" sz="1400">
                <a:hlinkClick r:id="rId2"/>
              </a:rPr>
              <a:t>fe.assignment@gmail.com</a:t>
            </a:r>
            <a:endParaRPr lang="en-US" sz="1400"/>
          </a:p>
          <a:p>
            <a:r>
              <a:rPr lang="en-US" sz="1400"/>
              <a:t>With title: Your Full Name and Homework# (Example: Chan </a:t>
            </a:r>
            <a:r>
              <a:rPr lang="en-US" sz="1400" err="1"/>
              <a:t>Bopha</a:t>
            </a:r>
            <a:r>
              <a:rPr lang="en-US" sz="1400"/>
              <a:t> Homework 5</a:t>
            </a:r>
          </a:p>
          <a:p>
            <a:r>
              <a:rPr lang="en-US" sz="1400"/>
              <a:t>Attachment file PDF with Name: </a:t>
            </a:r>
            <a:r>
              <a:rPr lang="en-US" sz="1400" err="1"/>
              <a:t>YourFullName</a:t>
            </a:r>
            <a:r>
              <a:rPr lang="en-US" sz="1400"/>
              <a:t> and Homework# (Chan_Bopha_Homework5.pdf)</a:t>
            </a:r>
          </a:p>
        </p:txBody>
      </p:sp>
    </p:spTree>
    <p:extLst>
      <p:ext uri="{BB962C8B-B14F-4D97-AF65-F5344CB8AC3E}">
        <p14:creationId xmlns:p14="http://schemas.microsoft.com/office/powerpoint/2010/main" val="279710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End of Chapter 1</a:t>
            </a:r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0901-D737-7F2E-61FC-DB24EB35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2ADC0-74B7-2848-3119-C25D8EB4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497DE-F2D4-1E7A-E9A7-8FF66E9EC1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9F32-C5B4-9B64-FF2E-34469B62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C78E6-A99A-D6F6-7876-42F157E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1F627-23B1-4289-ADA6-7C054D8866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6CE85CA5BD944484D69B2D880ADB74" ma:contentTypeVersion="2" ma:contentTypeDescription="Create a new document." ma:contentTypeScope="" ma:versionID="448c79b6d5ab21d9960bff32e8368093">
  <xsd:schema xmlns:xsd="http://www.w3.org/2001/XMLSchema" xmlns:xs="http://www.w3.org/2001/XMLSchema" xmlns:p="http://schemas.microsoft.com/office/2006/metadata/properties" xmlns:ns2="07a16ad6-c115-400d-92f6-8d144e1c3c0f" targetNamespace="http://schemas.microsoft.com/office/2006/metadata/properties" ma:root="true" ma:fieldsID="b406138de894705c96e06da2cb131b5b" ns2:_="">
    <xsd:import namespace="07a16ad6-c115-400d-92f6-8d144e1c3c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16ad6-c115-400d-92f6-8d144e1c3c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9110AA-2CF9-43A6-85CC-42EDEBC31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16ad6-c115-400d-92f6-8d144e1c3c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F942E3-116D-4F76-8CCB-C12DCDC645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EBFFE9-0F64-4634-AE97-27A13C1275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Application>Microsoft Office PowerPoint</Application>
  <PresentationFormat>On-screen Show (4:3)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Chapter 1 Introducing Data Structures and Algorithms</vt:lpstr>
      <vt:lpstr>Outline</vt:lpstr>
      <vt:lpstr>Insertion Sort: How Does It Work?</vt:lpstr>
      <vt:lpstr>Insertion Sort: Code in C/C++</vt:lpstr>
      <vt:lpstr>Insertion Sort: Efficiency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revision>10</cp:revision>
  <dcterms:created xsi:type="dcterms:W3CDTF">2015-04-24T22:36:42Z</dcterms:created>
  <dcterms:modified xsi:type="dcterms:W3CDTF">2023-02-15T16:39:23Z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0x010100C56CE85CA5BD944484D69B2D880ADB74</vt:lpwstr>
  </property>
</Properties>
</file>