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3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784411" y="2838069"/>
            <a:ext cx="9534617" cy="590931"/>
          </a:xfrm>
          <a:prstGeom prst="rect">
            <a:avLst/>
          </a:prstGeom>
          <a:noFill/>
        </p:spPr>
        <p:txBody>
          <a:bodyPr wrap="square" rtlCol="0">
            <a:spAutoFit/>
          </a:bodyPr>
          <a:lstStyle/>
          <a:p>
            <a:pPr>
              <a:lnSpc>
                <a:spcPct val="90000"/>
              </a:lnSpc>
            </a:pPr>
            <a:r>
              <a:rPr lang="en-US" sz="3600" dirty="0">
                <a:solidFill>
                  <a:schemeClr val="bg1">
                    <a:lumMod val="85000"/>
                    <a:lumOff val="15000"/>
                  </a:schemeClr>
                </a:solidFill>
              </a:rPr>
              <a:t>Project Presentation On Hall Management System</a:t>
            </a:r>
            <a:endParaRPr lang="en-US" sz="3600" dirty="0">
              <a:solidFill>
                <a:schemeClr val="bg1">
                  <a:lumMod val="85000"/>
                  <a:lumOff val="15000"/>
                </a:schemeClr>
              </a:solidFill>
            </a:endParaRPr>
          </a:p>
        </p:txBody>
      </p:sp>
      <p:sp>
        <p:nvSpPr>
          <p:cNvPr id="3" name="TextBox 2"/>
          <p:cNvSpPr txBox="1"/>
          <p:nvPr/>
        </p:nvSpPr>
        <p:spPr>
          <a:xfrm>
            <a:off x="6459356" y="3715337"/>
            <a:ext cx="5421744" cy="2006703"/>
          </a:xfrm>
          <a:prstGeom prst="rect">
            <a:avLst/>
          </a:prstGeom>
          <a:noFill/>
        </p:spPr>
        <p:txBody>
          <a:bodyPr wrap="square" rtlCol="0">
            <a:spAutoFit/>
          </a:bodyPr>
          <a:lstStyle/>
          <a:p>
            <a:pPr indent="-228600" defTabSz="914400">
              <a:lnSpc>
                <a:spcPct val="120000"/>
              </a:lnSpc>
              <a:spcAft>
                <a:spcPts val="600"/>
              </a:spcAft>
            </a:pPr>
            <a:r>
              <a:rPr lang="en-US" dirty="0">
                <a:solidFill>
                  <a:schemeClr val="bg1">
                    <a:lumMod val="95000"/>
                    <a:lumOff val="5000"/>
                  </a:schemeClr>
                </a:solidFill>
              </a:rPr>
              <a:t>  </a:t>
            </a:r>
            <a:r>
              <a:rPr lang="en-US" sz="1800" dirty="0">
                <a:solidFill>
                  <a:schemeClr val="bg1">
                    <a:lumMod val="95000"/>
                    <a:lumOff val="5000"/>
                  </a:schemeClr>
                </a:solidFill>
              </a:rPr>
              <a:t> Shameema Afreen </a:t>
            </a:r>
            <a:r>
              <a:rPr lang="en-US" sz="1800" dirty="0" err="1">
                <a:solidFill>
                  <a:schemeClr val="bg1">
                    <a:lumMod val="95000"/>
                    <a:lumOff val="5000"/>
                  </a:schemeClr>
                </a:solidFill>
              </a:rPr>
              <a:t>Senjuty</a:t>
            </a:r>
            <a:endParaRPr lang="en-US" sz="1800" dirty="0">
              <a:solidFill>
                <a:schemeClr val="bg1">
                  <a:lumMod val="95000"/>
                  <a:lumOff val="5000"/>
                </a:schemeClr>
              </a:solidFill>
            </a:endParaRPr>
          </a:p>
          <a:p>
            <a:pPr indent="-228600" defTabSz="914400">
              <a:lnSpc>
                <a:spcPct val="120000"/>
              </a:lnSpc>
              <a:spcAft>
                <a:spcPts val="600"/>
              </a:spcAft>
            </a:pPr>
            <a:r>
              <a:rPr lang="en-US" sz="1800" dirty="0">
                <a:solidFill>
                  <a:schemeClr val="bg1">
                    <a:lumMod val="95000"/>
                    <a:lumOff val="5000"/>
                  </a:schemeClr>
                </a:solidFill>
              </a:rPr>
              <a:t>   Roll: 1909010</a:t>
            </a:r>
            <a:endParaRPr lang="en-US" sz="1800" dirty="0">
              <a:solidFill>
                <a:schemeClr val="bg1">
                  <a:lumMod val="95000"/>
                  <a:lumOff val="5000"/>
                </a:schemeClr>
              </a:solidFill>
            </a:endParaRPr>
          </a:p>
          <a:p>
            <a:pPr indent="-228600" defTabSz="914400">
              <a:lnSpc>
                <a:spcPct val="120000"/>
              </a:lnSpc>
              <a:spcAft>
                <a:spcPts val="600"/>
              </a:spcAft>
            </a:pPr>
            <a:r>
              <a:rPr lang="en-US" sz="1800" dirty="0">
                <a:solidFill>
                  <a:schemeClr val="bg1">
                    <a:lumMod val="95000"/>
                    <a:lumOff val="5000"/>
                  </a:schemeClr>
                </a:solidFill>
              </a:rPr>
              <a:t>   Dept: Electronics  And  Communication Engineering</a:t>
            </a:r>
            <a:endParaRPr lang="en-US" sz="1800" dirty="0">
              <a:solidFill>
                <a:schemeClr val="bg1">
                  <a:lumMod val="95000"/>
                  <a:lumOff val="5000"/>
                </a:schemeClr>
              </a:solidFill>
            </a:endParaRPr>
          </a:p>
          <a:p>
            <a:pPr indent="-228600" defTabSz="914400">
              <a:lnSpc>
                <a:spcPct val="120000"/>
              </a:lnSpc>
              <a:spcAft>
                <a:spcPts val="600"/>
              </a:spcAft>
            </a:pPr>
            <a:r>
              <a:rPr lang="en-US" dirty="0">
                <a:solidFill>
                  <a:schemeClr val="bg1">
                    <a:lumMod val="95000"/>
                    <a:lumOff val="5000"/>
                  </a:schemeClr>
                </a:solidFill>
              </a:rPr>
              <a:t>  </a:t>
            </a:r>
            <a:endParaRPr lang="en-US" dirty="0">
              <a:solidFill>
                <a:schemeClr val="bg1">
                  <a:lumMod val="95000"/>
                  <a:lumOff val="5000"/>
                </a:schemeClr>
              </a:solidFill>
            </a:endParaRPr>
          </a:p>
          <a:p>
            <a:endParaRPr lang="en-US" dirty="0">
              <a:solidFill>
                <a:schemeClr val="bg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018408" y="2415411"/>
          <a:ext cx="6374166" cy="2847913"/>
        </p:xfrm>
        <a:graphic>
          <a:graphicData uri="http://schemas.openxmlformats.org/drawingml/2006/table">
            <a:tbl>
              <a:tblPr firstRow="1" bandRow="1">
                <a:tableStyleId>{7DF18680-E054-41AD-8BC1-D1AEF772440D}</a:tableStyleId>
              </a:tblPr>
              <a:tblGrid>
                <a:gridCol w="1370868"/>
                <a:gridCol w="1478864"/>
                <a:gridCol w="1482571"/>
                <a:gridCol w="1083075"/>
                <a:gridCol w="958788"/>
              </a:tblGrid>
              <a:tr h="680509">
                <a:tc>
                  <a:txBody>
                    <a:bodyPr/>
                    <a:lstStyle/>
                    <a:p>
                      <a:r>
                        <a:rPr lang="en-US" dirty="0" err="1">
                          <a:solidFill>
                            <a:schemeClr val="bg1"/>
                          </a:solidFill>
                        </a:rPr>
                        <a:t>Pay_id</a:t>
                      </a:r>
                      <a:endParaRPr lang="en-US" dirty="0">
                        <a:solidFill>
                          <a:schemeClr val="bg1"/>
                        </a:solidFill>
                      </a:endParaRPr>
                    </a:p>
                  </a:txBody>
                  <a:tcPr/>
                </a:tc>
                <a:tc>
                  <a:txBody>
                    <a:bodyPr/>
                    <a:lstStyle/>
                    <a:p>
                      <a:r>
                        <a:rPr lang="en-US" dirty="0" err="1">
                          <a:solidFill>
                            <a:schemeClr val="bg1"/>
                          </a:solidFill>
                        </a:rPr>
                        <a:t>pay_date</a:t>
                      </a:r>
                      <a:endParaRPr lang="en-US" dirty="0">
                        <a:solidFill>
                          <a:schemeClr val="bg1"/>
                        </a:solidFill>
                      </a:endParaRPr>
                    </a:p>
                  </a:txBody>
                  <a:tcPr/>
                </a:tc>
                <a:tc>
                  <a:txBody>
                    <a:bodyPr/>
                    <a:lstStyle/>
                    <a:p>
                      <a:r>
                        <a:rPr lang="en-US" dirty="0" err="1">
                          <a:solidFill>
                            <a:schemeClr val="bg1"/>
                          </a:solidFill>
                        </a:rPr>
                        <a:t>Pay_amt</a:t>
                      </a:r>
                      <a:endParaRPr lang="en-US" dirty="0">
                        <a:solidFill>
                          <a:schemeClr val="bg1"/>
                        </a:solidFill>
                      </a:endParaRPr>
                    </a:p>
                  </a:txBody>
                  <a:tcPr/>
                </a:tc>
                <a:tc>
                  <a:txBody>
                    <a:bodyPr/>
                    <a:lstStyle/>
                    <a:p>
                      <a:r>
                        <a:rPr lang="en-US" dirty="0" err="1">
                          <a:solidFill>
                            <a:schemeClr val="bg1"/>
                          </a:solidFill>
                        </a:rPr>
                        <a:t>Pay_desc</a:t>
                      </a:r>
                      <a:endParaRPr lang="en-US" dirty="0">
                        <a:solidFill>
                          <a:schemeClr val="bg1"/>
                        </a:solidFill>
                      </a:endParaRPr>
                    </a:p>
                  </a:txBody>
                  <a:tcPr/>
                </a:tc>
                <a:tc>
                  <a:txBody>
                    <a:bodyPr/>
                    <a:lstStyle/>
                    <a:p>
                      <a:r>
                        <a:rPr lang="en-US" dirty="0" err="1">
                          <a:solidFill>
                            <a:schemeClr val="bg1"/>
                          </a:solidFill>
                        </a:rPr>
                        <a:t>Student_ID</a:t>
                      </a:r>
                      <a:endParaRPr lang="en-US" dirty="0">
                        <a:solidFill>
                          <a:schemeClr val="bg1"/>
                        </a:solidFill>
                      </a:endParaRPr>
                    </a:p>
                  </a:txBody>
                  <a:tcPr/>
                </a:tc>
              </a:tr>
              <a:tr h="679531">
                <a:tc>
                  <a:txBody>
                    <a:bodyPr/>
                    <a:lstStyle/>
                    <a:p>
                      <a:r>
                        <a:rPr lang="en-US" dirty="0">
                          <a:solidFill>
                            <a:schemeClr val="bg1"/>
                          </a:solidFill>
                        </a:rPr>
                        <a:t>1</a:t>
                      </a:r>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2023-11-11</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500</a:t>
                      </a:r>
                      <a:endParaRPr lang="en-US" dirty="0"/>
                    </a:p>
                  </a:txBody>
                  <a:tcPr/>
                </a:tc>
                <a:tc>
                  <a:txBody>
                    <a:bodyPr/>
                    <a:lstStyle/>
                    <a:p>
                      <a:r>
                        <a:rPr lang="en-US" dirty="0"/>
                        <a:t>Tuition</a:t>
                      </a:r>
                      <a:endParaRPr lang="en-US" dirty="0"/>
                    </a:p>
                  </a:txBody>
                  <a:tcPr/>
                </a:tc>
                <a:tc>
                  <a:txBody>
                    <a:bodyPr/>
                    <a:lstStyle/>
                    <a:p>
                      <a:r>
                        <a:rPr lang="en-US" dirty="0"/>
                        <a:t>1937</a:t>
                      </a:r>
                      <a:endParaRPr lang="en-US" dirty="0"/>
                    </a:p>
                  </a:txBody>
                  <a:tcPr/>
                </a:tc>
              </a:tr>
              <a:tr h="476953">
                <a:tc>
                  <a:txBody>
                    <a:bodyPr/>
                    <a:lstStyle/>
                    <a:p>
                      <a:r>
                        <a:rPr lang="en-US" dirty="0"/>
                        <a:t>2</a:t>
                      </a:r>
                      <a:endParaRPr lang="en-US" dirty="0"/>
                    </a:p>
                  </a:txBody>
                  <a:tcPr/>
                </a:tc>
                <a:tc>
                  <a:txBody>
                    <a:bodyPr/>
                    <a:lstStyle/>
                    <a:p>
                      <a:r>
                        <a:rPr lang="en-US" dirty="0"/>
                        <a:t>2023-11-12</a:t>
                      </a:r>
                      <a:endParaRPr lang="en-US" dirty="0"/>
                    </a:p>
                  </a:txBody>
                  <a:tcPr/>
                </a:tc>
                <a:tc>
                  <a:txBody>
                    <a:bodyPr/>
                    <a:lstStyle/>
                    <a:p>
                      <a:r>
                        <a:rPr lang="en-US" dirty="0"/>
                        <a:t>200</a:t>
                      </a:r>
                      <a:endParaRPr lang="en-US" dirty="0"/>
                    </a:p>
                  </a:txBody>
                  <a:tcPr/>
                </a:tc>
                <a:tc>
                  <a:txBody>
                    <a:bodyPr/>
                    <a:lstStyle/>
                    <a:p>
                      <a:r>
                        <a:rPr lang="en-US" dirty="0"/>
                        <a:t>Books</a:t>
                      </a:r>
                      <a:endParaRPr lang="en-US" dirty="0"/>
                    </a:p>
                  </a:txBody>
                  <a:tcPr/>
                </a:tc>
                <a:tc>
                  <a:txBody>
                    <a:bodyPr/>
                    <a:lstStyle/>
                    <a:p>
                      <a:r>
                        <a:rPr lang="en-US" dirty="0"/>
                        <a:t>2111</a:t>
                      </a:r>
                      <a:endParaRPr lang="en-US" dirty="0"/>
                    </a:p>
                  </a:txBody>
                  <a:tcPr/>
                </a:tc>
              </a:tr>
              <a:tr h="370840">
                <a:tc>
                  <a:txBody>
                    <a:bodyPr/>
                    <a:lstStyle/>
                    <a:p>
                      <a:r>
                        <a:rPr lang="en-US" dirty="0"/>
                        <a:t>3</a:t>
                      </a:r>
                      <a:endParaRPr lang="en-US" dirty="0"/>
                    </a:p>
                  </a:txBody>
                  <a:tcPr/>
                </a:tc>
                <a:tc>
                  <a:txBody>
                    <a:bodyPr/>
                    <a:lstStyle/>
                    <a:p>
                      <a:r>
                        <a:rPr lang="en-US" dirty="0"/>
                        <a:t>2023-11-13</a:t>
                      </a:r>
                      <a:endParaRPr lang="en-US" dirty="0"/>
                    </a:p>
                  </a:txBody>
                  <a:tcPr/>
                </a:tc>
                <a:tc>
                  <a:txBody>
                    <a:bodyPr/>
                    <a:lstStyle/>
                    <a:p>
                      <a:r>
                        <a:rPr lang="en-US" dirty="0"/>
                        <a:t>300</a:t>
                      </a:r>
                      <a:endParaRPr lang="en-US" dirty="0"/>
                    </a:p>
                  </a:txBody>
                  <a:tcPr/>
                </a:tc>
                <a:tc>
                  <a:txBody>
                    <a:bodyPr/>
                    <a:lstStyle/>
                    <a:p>
                      <a:r>
                        <a:rPr lang="en-US" dirty="0"/>
                        <a:t>Fees</a:t>
                      </a:r>
                      <a:endParaRPr lang="en-US" dirty="0"/>
                    </a:p>
                  </a:txBody>
                  <a:tcPr/>
                </a:tc>
                <a:tc>
                  <a:txBody>
                    <a:bodyPr/>
                    <a:lstStyle/>
                    <a:p>
                      <a:r>
                        <a:rPr lang="en-US" dirty="0"/>
                        <a:t>2024</a:t>
                      </a:r>
                      <a:endParaRPr lang="en-US" dirty="0"/>
                    </a:p>
                  </a:txBody>
                  <a:tcPr/>
                </a:tc>
              </a:tr>
              <a:tr h="370840">
                <a:tc>
                  <a:txBody>
                    <a:bodyPr/>
                    <a:lstStyle/>
                    <a:p>
                      <a:r>
                        <a:rPr lang="en-US" dirty="0"/>
                        <a:t>4</a:t>
                      </a:r>
                      <a:endParaRPr lang="en-US" dirty="0"/>
                    </a:p>
                  </a:txBody>
                  <a:tcPr/>
                </a:tc>
                <a:tc>
                  <a:txBody>
                    <a:bodyPr/>
                    <a:lstStyle/>
                    <a:p>
                      <a:r>
                        <a:rPr lang="en-US" dirty="0"/>
                        <a:t>2023-11-14</a:t>
                      </a:r>
                      <a:endParaRPr lang="en-US" dirty="0"/>
                    </a:p>
                  </a:txBody>
                  <a:tcPr/>
                </a:tc>
                <a:tc>
                  <a:txBody>
                    <a:bodyPr/>
                    <a:lstStyle/>
                    <a:p>
                      <a:r>
                        <a:rPr lang="en-US" dirty="0"/>
                        <a:t>150</a:t>
                      </a:r>
                      <a:endParaRPr lang="en-US" dirty="0"/>
                    </a:p>
                  </a:txBody>
                  <a:tcPr/>
                </a:tc>
                <a:tc>
                  <a:txBody>
                    <a:bodyPr/>
                    <a:lstStyle/>
                    <a:p>
                      <a:r>
                        <a:rPr lang="en-US" dirty="0"/>
                        <a:t>Meal Fees</a:t>
                      </a:r>
                      <a:endParaRPr lang="en-US" dirty="0"/>
                    </a:p>
                  </a:txBody>
                  <a:tcPr/>
                </a:tc>
                <a:tc>
                  <a:txBody>
                    <a:bodyPr/>
                    <a:lstStyle/>
                    <a:p>
                      <a:r>
                        <a:rPr lang="en-US" dirty="0"/>
                        <a:t>1937</a:t>
                      </a:r>
                      <a:endParaRPr lang="en-US" dirty="0"/>
                    </a:p>
                  </a:txBody>
                  <a:tcPr/>
                </a:tc>
              </a:tr>
            </a:tbl>
          </a:graphicData>
        </a:graphic>
      </p:graphicFrame>
      <p:sp>
        <p:nvSpPr>
          <p:cNvPr id="3" name="TextBox 2"/>
          <p:cNvSpPr txBox="1"/>
          <p:nvPr/>
        </p:nvSpPr>
        <p:spPr>
          <a:xfrm>
            <a:off x="5095783" y="1594676"/>
            <a:ext cx="3693110" cy="461665"/>
          </a:xfrm>
          <a:prstGeom prst="rect">
            <a:avLst/>
          </a:prstGeom>
          <a:noFill/>
        </p:spPr>
        <p:txBody>
          <a:bodyPr wrap="square" rtlCol="0">
            <a:spAutoFit/>
          </a:bodyPr>
          <a:lstStyle/>
          <a:p>
            <a:r>
              <a:rPr lang="en-US" sz="2400" b="1" u="sng" dirty="0">
                <a:solidFill>
                  <a:schemeClr val="bg1"/>
                </a:solidFill>
                <a:effectLst>
                  <a:outerShdw blurRad="38100" dist="38100" dir="2700000" algn="tl">
                    <a:srgbClr val="000000">
                      <a:alpha val="43137"/>
                    </a:srgbClr>
                  </a:outerShdw>
                </a:effectLst>
              </a:rPr>
              <a:t>PAYMENT TABLE</a:t>
            </a:r>
            <a:endParaRPr lang="en-US" sz="24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246049" y="2166835"/>
          <a:ext cx="8549197" cy="3238279"/>
        </p:xfrm>
        <a:graphic>
          <a:graphicData uri="http://schemas.openxmlformats.org/drawingml/2006/table">
            <a:tbl>
              <a:tblPr firstRow="1" bandRow="1">
                <a:tableStyleId>{7DF18680-E054-41AD-8BC1-D1AEF772440D}</a:tableStyleId>
              </a:tblPr>
              <a:tblGrid>
                <a:gridCol w="1402673"/>
                <a:gridCol w="1580225"/>
                <a:gridCol w="1198486"/>
                <a:gridCol w="1730371"/>
                <a:gridCol w="1323547"/>
                <a:gridCol w="1313895"/>
              </a:tblGrid>
              <a:tr h="638508">
                <a:tc>
                  <a:txBody>
                    <a:bodyPr/>
                    <a:lstStyle/>
                    <a:p>
                      <a:r>
                        <a:rPr lang="en-US" dirty="0">
                          <a:solidFill>
                            <a:schemeClr val="bg1"/>
                          </a:solidFill>
                        </a:rPr>
                        <a:t>STUDENT_ID</a:t>
                      </a:r>
                      <a:endParaRPr lang="en-US" dirty="0">
                        <a:solidFill>
                          <a:schemeClr val="bg1"/>
                        </a:solidFill>
                      </a:endParaRPr>
                    </a:p>
                  </a:txBody>
                  <a:tcPr/>
                </a:tc>
                <a:tc>
                  <a:txBody>
                    <a:bodyPr/>
                    <a:lstStyle/>
                    <a:p>
                      <a:r>
                        <a:rPr lang="en-US" dirty="0" err="1">
                          <a:solidFill>
                            <a:schemeClr val="bg1"/>
                          </a:solidFill>
                        </a:rPr>
                        <a:t>Studentname</a:t>
                      </a:r>
                      <a:endParaRPr lang="en-US" dirty="0">
                        <a:solidFill>
                          <a:schemeClr val="bg1"/>
                        </a:solidFill>
                      </a:endParaRPr>
                    </a:p>
                  </a:txBody>
                  <a:tcPr/>
                </a:tc>
                <a:tc>
                  <a:txBody>
                    <a:bodyPr/>
                    <a:lstStyle/>
                    <a:p>
                      <a:r>
                        <a:rPr lang="en-US" dirty="0">
                          <a:solidFill>
                            <a:schemeClr val="bg1"/>
                          </a:solidFill>
                        </a:rPr>
                        <a:t>ROOM_ID</a:t>
                      </a:r>
                      <a:endParaRPr lang="en-US" dirty="0">
                        <a:solidFill>
                          <a:schemeClr val="bg1"/>
                        </a:solidFill>
                      </a:endParaRPr>
                    </a:p>
                  </a:txBody>
                  <a:tcPr/>
                </a:tc>
                <a:tc>
                  <a:txBody>
                    <a:bodyPr/>
                    <a:lstStyle/>
                    <a:p>
                      <a:r>
                        <a:rPr lang="en-US" dirty="0" err="1">
                          <a:solidFill>
                            <a:schemeClr val="bg1"/>
                          </a:solidFill>
                        </a:rPr>
                        <a:t>AllocatedDate</a:t>
                      </a:r>
                      <a:endParaRPr lang="en-US" dirty="0">
                        <a:solidFill>
                          <a:schemeClr val="bg1"/>
                        </a:solidFill>
                      </a:endParaRPr>
                    </a:p>
                  </a:txBody>
                  <a:tcPr/>
                </a:tc>
                <a:tc>
                  <a:txBody>
                    <a:bodyPr/>
                    <a:lstStyle/>
                    <a:p>
                      <a:r>
                        <a:rPr lang="en-US" sz="1600" dirty="0" err="1">
                          <a:solidFill>
                            <a:schemeClr val="bg1"/>
                          </a:solidFill>
                        </a:rPr>
                        <a:t>RentalPeriod</a:t>
                      </a:r>
                      <a:endParaRPr lang="en-US" sz="1600" dirty="0">
                        <a:solidFill>
                          <a:schemeClr val="bg1"/>
                        </a:solidFill>
                      </a:endParaRPr>
                    </a:p>
                  </a:txBody>
                  <a:tcPr/>
                </a:tc>
                <a:tc>
                  <a:txBody>
                    <a:bodyPr/>
                    <a:lstStyle/>
                    <a:p>
                      <a:r>
                        <a:rPr lang="en-US" sz="1600" dirty="0" err="1">
                          <a:solidFill>
                            <a:schemeClr val="bg1"/>
                          </a:solidFill>
                        </a:rPr>
                        <a:t>AllocationID</a:t>
                      </a:r>
                      <a:endParaRPr lang="en-US" sz="1600" dirty="0">
                        <a:solidFill>
                          <a:schemeClr val="bg1"/>
                        </a:solidFill>
                      </a:endParaRPr>
                    </a:p>
                  </a:txBody>
                  <a:tcPr/>
                </a:tc>
              </a:tr>
              <a:tr h="679531">
                <a:tc>
                  <a:txBody>
                    <a:bodyPr/>
                    <a:lstStyle/>
                    <a:p>
                      <a:r>
                        <a:rPr lang="en-US" dirty="0">
                          <a:solidFill>
                            <a:schemeClr val="bg1"/>
                          </a:solidFill>
                        </a:rPr>
                        <a:t>1989</a:t>
                      </a:r>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John Doe</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1016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2023-11-11</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1 YEAR</a:t>
                      </a:r>
                      <a:endParaRPr lang="en-US" dirty="0"/>
                    </a:p>
                  </a:txBody>
                  <a:tcPr/>
                </a:tc>
                <a:tc>
                  <a:txBody>
                    <a:bodyPr/>
                    <a:lstStyle/>
                    <a:p>
                      <a:r>
                        <a:rPr lang="en-US" dirty="0"/>
                        <a:t>12</a:t>
                      </a:r>
                      <a:endParaRPr lang="en-US" dirty="0"/>
                    </a:p>
                  </a:txBody>
                  <a:tcPr/>
                </a:tc>
              </a:tr>
              <a:tr h="476953">
                <a:tc>
                  <a:txBody>
                    <a:bodyPr/>
                    <a:lstStyle/>
                    <a:p>
                      <a:r>
                        <a:rPr lang="en-US" dirty="0"/>
                        <a:t>1803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Jane Smith</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2012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2023-11-12</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6 MONTH</a:t>
                      </a:r>
                      <a:endParaRPr lang="en-US" dirty="0"/>
                    </a:p>
                  </a:txBody>
                  <a:tcPr/>
                </a:tc>
                <a:tc>
                  <a:txBody>
                    <a:bodyPr/>
                    <a:lstStyle/>
                    <a:p>
                      <a:r>
                        <a:rPr lang="en-US" dirty="0"/>
                        <a:t>23</a:t>
                      </a:r>
                      <a:endParaRPr lang="en-US" dirty="0"/>
                    </a:p>
                  </a:txBody>
                  <a:tcPr/>
                </a:tc>
              </a:tr>
              <a:tr h="370840">
                <a:tc>
                  <a:txBody>
                    <a:bodyPr/>
                    <a:lstStyle/>
                    <a:p>
                      <a:r>
                        <a:rPr lang="en-US" dirty="0"/>
                        <a:t>2278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Alice Johnson</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108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2023-11-1</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2 YEAR</a:t>
                      </a:r>
                      <a:endParaRPr lang="en-US" dirty="0"/>
                    </a:p>
                  </a:txBody>
                  <a:tcPr/>
                </a:tc>
                <a:tc>
                  <a:txBody>
                    <a:bodyPr/>
                    <a:lstStyle/>
                    <a:p>
                      <a:r>
                        <a:rPr lang="en-US" dirty="0"/>
                        <a:t>35</a:t>
                      </a:r>
                      <a:endParaRPr lang="en-US" dirty="0"/>
                    </a:p>
                  </a:txBody>
                  <a:tcPr/>
                </a:tc>
              </a:tr>
              <a:tr h="370840">
                <a:tc>
                  <a:txBody>
                    <a:bodyPr/>
                    <a:lstStyle/>
                    <a:p>
                      <a:r>
                        <a:rPr lang="en-US" dirty="0"/>
                        <a:t>2012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Bob Williams</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108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2023-11-3</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3 MONTH</a:t>
                      </a:r>
                      <a:endParaRPr lang="en-US" dirty="0"/>
                    </a:p>
                  </a:txBody>
                  <a:tcPr/>
                </a:tc>
                <a:tc>
                  <a:txBody>
                    <a:bodyPr/>
                    <a:lstStyle/>
                    <a:p>
                      <a:r>
                        <a:rPr lang="en-US" dirty="0"/>
                        <a:t>49</a:t>
                      </a:r>
                      <a:endParaRPr lang="en-US" dirty="0"/>
                    </a:p>
                  </a:txBody>
                  <a:tcPr/>
                </a:tc>
              </a:tr>
            </a:tbl>
          </a:graphicData>
        </a:graphic>
      </p:graphicFrame>
      <p:sp>
        <p:nvSpPr>
          <p:cNvPr id="3" name="TextBox 2"/>
          <p:cNvSpPr txBox="1"/>
          <p:nvPr/>
        </p:nvSpPr>
        <p:spPr>
          <a:xfrm>
            <a:off x="4785756" y="1358283"/>
            <a:ext cx="3469781" cy="461665"/>
          </a:xfrm>
          <a:prstGeom prst="rect">
            <a:avLst/>
          </a:prstGeom>
          <a:noFill/>
        </p:spPr>
        <p:txBody>
          <a:bodyPr wrap="square" rtlCol="0">
            <a:spAutoFit/>
          </a:bodyPr>
          <a:lstStyle/>
          <a:p>
            <a:r>
              <a:rPr lang="en-US" sz="2400" b="1" u="sng" dirty="0" err="1">
                <a:solidFill>
                  <a:schemeClr val="bg1"/>
                </a:solidFill>
                <a:effectLst>
                  <a:outerShdw blurRad="38100" dist="38100" dir="2700000" algn="tl">
                    <a:srgbClr val="000000">
                      <a:alpha val="43137"/>
                    </a:srgbClr>
                  </a:outerShdw>
                </a:effectLst>
              </a:rPr>
              <a:t>RoomAllotment</a:t>
            </a:r>
            <a:r>
              <a:rPr lang="en-US" sz="2400" b="1" u="sng" dirty="0">
                <a:solidFill>
                  <a:schemeClr val="bg1"/>
                </a:solidFill>
                <a:effectLst>
                  <a:outerShdw blurRad="38100" dist="38100" dir="2700000" algn="tl">
                    <a:srgbClr val="000000">
                      <a:alpha val="43137"/>
                    </a:srgbClr>
                  </a:outerShdw>
                </a:effectLst>
              </a:rPr>
              <a:t> Table</a:t>
            </a:r>
            <a:endParaRPr lang="en-US" sz="24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2504" y="2556770"/>
            <a:ext cx="4980373" cy="1446550"/>
          </a:xfrm>
          <a:prstGeom prst="rect">
            <a:avLst/>
          </a:prstGeom>
          <a:noFill/>
        </p:spPr>
        <p:txBody>
          <a:bodyPr wrap="square" rtlCol="0">
            <a:spAutoFit/>
          </a:bodyPr>
          <a:lstStyle/>
          <a:p>
            <a:r>
              <a:rPr lang="en-US" sz="6000" b="1" dirty="0">
                <a:solidFill>
                  <a:schemeClr val="bg1"/>
                </a:solidFill>
              </a:rPr>
              <a:t>Thank You</a:t>
            </a:r>
            <a:endParaRPr lang="en-US" sz="6000" b="1" dirty="0">
              <a:solidFill>
                <a:schemeClr val="bg1"/>
              </a:solidFill>
            </a:endParaRPr>
          </a:p>
          <a:p>
            <a:endParaRPr lang="en-US" sz="2800" b="1"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914400" y="927525"/>
            <a:ext cx="9356436" cy="1585049"/>
          </a:xfrm>
          <a:prstGeom prst="rect">
            <a:avLst/>
          </a:prstGeom>
          <a:noFill/>
          <a:ln>
            <a:noFill/>
          </a:ln>
          <a:effec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solidFill>
                  <a:schemeClr val="bg1"/>
                </a:solidFill>
                <a:latin typeface="Cambria" panose="02040503050406030204" pitchFamily="18" charset="0"/>
                <a:cs typeface="Arial" panose="020B0604020202020204" pitchFamily="34" charset="0"/>
              </a:rPr>
              <a:t>My Project ,hall management system is a user-friendly database project in an easy and efficient manner. This project is designed to keep the record of the students living in hostel, allocation of rooms, their monthly or semester wise dues and many more things</a:t>
            </a:r>
            <a:endParaRPr kumimoji="0" lang="en-US" altLang="en-US"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300" b="1" i="0" u="none" strike="noStrike" cap="none" normalizeH="0" baseline="0" dirty="0">
                <a:ln>
                  <a:noFill/>
                </a:ln>
                <a:solidFill>
                  <a:schemeClr val="bg1"/>
                </a:solidFill>
                <a:effectLst/>
                <a:latin typeface="Cambria" panose="02040503050406030204" pitchFamily="18" charset="0"/>
                <a:cs typeface="Arial" panose="020B0604020202020204" pitchFamily="34" charset="0"/>
              </a:rPr>
            </a:br>
            <a:br>
              <a:rPr kumimoji="0" lang="en-US" altLang="en-US" b="0" i="0" u="none" strike="noStrike" cap="none" normalizeH="0" baseline="0" dirty="0">
                <a:ln>
                  <a:noFill/>
                </a:ln>
                <a:solidFill>
                  <a:schemeClr val="bg1"/>
                </a:solidFill>
                <a:effectLst/>
              </a:rPr>
            </a:b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6" name="TextBox 5"/>
          <p:cNvSpPr txBox="1"/>
          <p:nvPr/>
        </p:nvSpPr>
        <p:spPr>
          <a:xfrm>
            <a:off x="1524000" y="2057400"/>
            <a:ext cx="7315200" cy="3169285"/>
          </a:xfrm>
          <a:prstGeom prst="rect">
            <a:avLst/>
          </a:prstGeom>
          <a:noFill/>
        </p:spPr>
        <p:txBody>
          <a:bodyPr wrap="square" rtlCol="0">
            <a:spAutoFit/>
          </a:bodyPr>
          <a:lstStyle/>
          <a:p>
            <a:pPr marL="45720" indent="0">
              <a:buNone/>
            </a:pPr>
            <a:r>
              <a:rPr lang="en-US" sz="2000" b="1" kern="100" dirty="0">
                <a:solidFill>
                  <a:schemeClr val="bg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Key features of the Hall Management System include:</a:t>
            </a:r>
            <a:endParaRPr lang="en-US" sz="2000" b="1" kern="100" dirty="0">
              <a:solidFill>
                <a:schemeClr val="bg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solidFill>
                <a:schemeClr val="bg1">
                  <a:lumMod val="85000"/>
                  <a:lumOff val="15000"/>
                </a:schemeClr>
              </a:solidFill>
              <a:effectLst/>
              <a:latin typeface="Times New Roman" panose="02020603050405020304" pitchFamily="18" charset="0"/>
              <a:ea typeface="Calibri" panose="020F0502020204030204" pitchFamily="34" charset="0"/>
            </a:endParaRPr>
          </a:p>
          <a:p>
            <a:r>
              <a:rPr lang="en-US" b="1" dirty="0">
                <a:solidFill>
                  <a:schemeClr val="bg1"/>
                </a:solidFill>
              </a:rPr>
              <a:t>Detailed information of Hall</a:t>
            </a:r>
            <a:endParaRPr lang="en-US" b="1" dirty="0">
              <a:solidFill>
                <a:schemeClr val="bg1"/>
              </a:solidFill>
            </a:endParaRPr>
          </a:p>
          <a:p>
            <a:r>
              <a:rPr lang="en-US" b="1" dirty="0">
                <a:solidFill>
                  <a:schemeClr val="bg1"/>
                </a:solidFill>
                <a:cs typeface="+mn-lt"/>
              </a:rPr>
              <a:t>Important Record of Student</a:t>
            </a:r>
            <a:endParaRPr lang="en-US" b="1" dirty="0">
              <a:solidFill>
                <a:schemeClr val="bg1"/>
              </a:solidFill>
              <a:cs typeface="+mn-lt"/>
            </a:endParaRPr>
          </a:p>
          <a:p>
            <a:r>
              <a:rPr lang="en-US" b="1" dirty="0">
                <a:solidFill>
                  <a:schemeClr val="bg1"/>
                </a:solidFill>
                <a:cs typeface="+mn-lt"/>
              </a:rPr>
              <a:t>Payment Record of Each Student</a:t>
            </a:r>
            <a:endParaRPr lang="en-US" b="1" dirty="0">
              <a:solidFill>
                <a:schemeClr val="bg1"/>
              </a:solidFill>
              <a:cs typeface="+mn-lt"/>
            </a:endParaRPr>
          </a:p>
          <a:p>
            <a:r>
              <a:rPr lang="en-US" b="1" dirty="0">
                <a:solidFill>
                  <a:schemeClr val="bg1"/>
                </a:solidFill>
                <a:cs typeface="+mn-lt"/>
              </a:rPr>
              <a:t>Total Number of Room</a:t>
            </a:r>
            <a:endParaRPr lang="en-US" b="1" dirty="0">
              <a:solidFill>
                <a:schemeClr val="bg1"/>
              </a:solidFill>
              <a:cs typeface="+mn-lt"/>
            </a:endParaRPr>
          </a:p>
          <a:p>
            <a:r>
              <a:rPr lang="en-US" b="1" dirty="0" err="1">
                <a:solidFill>
                  <a:schemeClr val="bg1"/>
                </a:solidFill>
                <a:cs typeface="+mn-lt"/>
              </a:rPr>
              <a:t>RoomAllotment</a:t>
            </a:r>
            <a:r>
              <a:rPr lang="en-US" b="1" dirty="0">
                <a:solidFill>
                  <a:schemeClr val="bg1"/>
                </a:solidFill>
                <a:cs typeface="+mn-lt"/>
              </a:rPr>
              <a:t> Management</a:t>
            </a:r>
            <a:endParaRPr lang="en-US" b="1" dirty="0">
              <a:solidFill>
                <a:schemeClr val="bg1"/>
              </a:solidFill>
              <a:cs typeface="+mn-lt"/>
            </a:endParaRPr>
          </a:p>
          <a:p>
            <a:r>
              <a:rPr lang="en-US" b="1" dirty="0">
                <a:solidFill>
                  <a:schemeClr val="bg1"/>
                </a:solidFill>
                <a:cs typeface="+mn-lt"/>
              </a:rPr>
              <a:t>Furniture distribution</a:t>
            </a:r>
            <a:endParaRPr lang="en-US" b="1" dirty="0">
              <a:solidFill>
                <a:schemeClr val="bg1"/>
              </a:solidFill>
              <a:cs typeface="+mn-lt"/>
            </a:endParaRPr>
          </a:p>
          <a:p>
            <a:r>
              <a:rPr lang="en-US" b="1" dirty="0">
                <a:solidFill>
                  <a:schemeClr val="bg1"/>
                </a:solidFill>
                <a:cs typeface="+mn-lt"/>
              </a:rPr>
              <a:t>Track the Visitors</a:t>
            </a:r>
            <a:endParaRPr lang="en-US" b="1" dirty="0">
              <a:solidFill>
                <a:schemeClr val="bg1"/>
              </a:solidFill>
              <a:cs typeface="+mn-lt"/>
            </a:endParaRPr>
          </a:p>
          <a:p>
            <a:r>
              <a:rPr lang="en-US" b="1" dirty="0">
                <a:solidFill>
                  <a:schemeClr val="bg1"/>
                </a:solidFill>
                <a:cs typeface="+mn-lt"/>
              </a:rPr>
              <a:t>Administrator of the Hall</a:t>
            </a:r>
            <a:endParaRPr lang="en-US" b="1" dirty="0">
              <a:solidFill>
                <a:schemeClr val="bg1"/>
              </a:solidFill>
              <a:cs typeface="+mn-lt"/>
            </a:endParaRPr>
          </a:p>
          <a:p>
            <a:endParaRPr lang="en-US" dirty="0">
              <a:solidFill>
                <a:schemeClr val="bg1">
                  <a:lumMod val="85000"/>
                  <a:lumOff val="15000"/>
                </a:schemeClr>
              </a:solidFill>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1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1999"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276350" y="1776941"/>
          <a:ext cx="10210800" cy="2355004"/>
        </p:xfrm>
        <a:graphic>
          <a:graphicData uri="http://schemas.openxmlformats.org/drawingml/2006/table">
            <a:tbl>
              <a:tblPr firstRow="1" bandRow="1">
                <a:tableStyleId>{7DF18680-E054-41AD-8BC1-D1AEF772440D}</a:tableStyleId>
              </a:tblPr>
              <a:tblGrid>
                <a:gridCol w="1795049"/>
                <a:gridCol w="1235553"/>
                <a:gridCol w="1340458"/>
                <a:gridCol w="1760081"/>
                <a:gridCol w="827587"/>
                <a:gridCol w="1328803"/>
                <a:gridCol w="1132694"/>
                <a:gridCol w="790575"/>
              </a:tblGrid>
              <a:tr h="670984">
                <a:tc>
                  <a:txBody>
                    <a:bodyPr/>
                    <a:lstStyle/>
                    <a:p>
                      <a:r>
                        <a:rPr lang="en-US" dirty="0">
                          <a:solidFill>
                            <a:schemeClr val="bg1"/>
                          </a:solidFill>
                        </a:rPr>
                        <a:t>STUDENT_ID</a:t>
                      </a:r>
                      <a:endParaRPr lang="en-US" dirty="0">
                        <a:solidFill>
                          <a:schemeClr val="bg1"/>
                        </a:solidFill>
                      </a:endParaRPr>
                    </a:p>
                  </a:txBody>
                  <a:tcPr/>
                </a:tc>
                <a:tc>
                  <a:txBody>
                    <a:bodyPr/>
                    <a:lstStyle/>
                    <a:p>
                      <a:r>
                        <a:rPr lang="en-US" dirty="0">
                          <a:solidFill>
                            <a:schemeClr val="bg1"/>
                          </a:solidFill>
                        </a:rPr>
                        <a:t>FNAME</a:t>
                      </a:r>
                      <a:endParaRPr lang="en-US" dirty="0">
                        <a:solidFill>
                          <a:schemeClr val="bg1"/>
                        </a:solidFill>
                      </a:endParaRPr>
                    </a:p>
                  </a:txBody>
                  <a:tcPr/>
                </a:tc>
                <a:tc>
                  <a:txBody>
                    <a:bodyPr/>
                    <a:lstStyle/>
                    <a:p>
                      <a:r>
                        <a:rPr lang="en-US" dirty="0">
                          <a:solidFill>
                            <a:schemeClr val="bg1"/>
                          </a:solidFill>
                        </a:rPr>
                        <a:t>LNAME</a:t>
                      </a:r>
                      <a:endParaRPr lang="en-US" dirty="0">
                        <a:solidFill>
                          <a:schemeClr val="bg1"/>
                        </a:solidFill>
                      </a:endParaRPr>
                    </a:p>
                  </a:txBody>
                  <a:tcPr/>
                </a:tc>
                <a:tc>
                  <a:txBody>
                    <a:bodyPr/>
                    <a:lstStyle/>
                    <a:p>
                      <a:r>
                        <a:rPr lang="en-US" dirty="0">
                          <a:solidFill>
                            <a:schemeClr val="bg1"/>
                          </a:solidFill>
                        </a:rPr>
                        <a:t>MOBILE_NO</a:t>
                      </a:r>
                      <a:endParaRPr lang="en-US" dirty="0">
                        <a:solidFill>
                          <a:schemeClr val="bg1"/>
                        </a:solidFill>
                      </a:endParaRPr>
                    </a:p>
                  </a:txBody>
                  <a:tcPr/>
                </a:tc>
                <a:tc>
                  <a:txBody>
                    <a:bodyPr/>
                    <a:lstStyle/>
                    <a:p>
                      <a:r>
                        <a:rPr lang="en-US" dirty="0">
                          <a:solidFill>
                            <a:schemeClr val="bg1"/>
                          </a:solidFill>
                        </a:rPr>
                        <a:t>Dept</a:t>
                      </a:r>
                      <a:endParaRPr lang="en-US" dirty="0">
                        <a:solidFill>
                          <a:schemeClr val="bg1"/>
                        </a:solidFill>
                      </a:endParaRPr>
                    </a:p>
                  </a:txBody>
                  <a:tcPr/>
                </a:tc>
                <a:tc>
                  <a:txBody>
                    <a:bodyPr/>
                    <a:lstStyle/>
                    <a:p>
                      <a:r>
                        <a:rPr lang="en-US" dirty="0" err="1">
                          <a:solidFill>
                            <a:schemeClr val="bg1"/>
                          </a:solidFill>
                        </a:rPr>
                        <a:t>Year_of_study</a:t>
                      </a:r>
                      <a:endParaRPr lang="en-US" dirty="0">
                        <a:solidFill>
                          <a:schemeClr val="bg1"/>
                        </a:solidFill>
                      </a:endParaRPr>
                    </a:p>
                  </a:txBody>
                  <a:tcPr/>
                </a:tc>
                <a:tc>
                  <a:txBody>
                    <a:bodyPr/>
                    <a:lstStyle/>
                    <a:p>
                      <a:r>
                        <a:rPr lang="en-US" dirty="0" err="1">
                          <a:solidFill>
                            <a:schemeClr val="bg1"/>
                          </a:solidFill>
                        </a:rPr>
                        <a:t>Hostel_id</a:t>
                      </a:r>
                      <a:endParaRPr lang="en-US" dirty="0">
                        <a:solidFill>
                          <a:schemeClr val="bg1"/>
                        </a:solidFill>
                      </a:endParaRPr>
                    </a:p>
                  </a:txBody>
                  <a:tcPr/>
                </a:tc>
                <a:tc>
                  <a:txBody>
                    <a:bodyPr/>
                    <a:lstStyle/>
                    <a:p>
                      <a:r>
                        <a:rPr lang="en-US" dirty="0" err="1">
                          <a:solidFill>
                            <a:schemeClr val="bg1"/>
                          </a:solidFill>
                        </a:rPr>
                        <a:t>Room_id</a:t>
                      </a:r>
                      <a:endParaRPr lang="en-US" dirty="0">
                        <a:solidFill>
                          <a:schemeClr val="bg1"/>
                        </a:solidFill>
                      </a:endParaRPr>
                    </a:p>
                  </a:txBody>
                  <a:tcPr/>
                </a:tc>
              </a:tr>
              <a:tr h="571500">
                <a:tc>
                  <a:txBody>
                    <a:bodyPr/>
                    <a:lstStyle/>
                    <a:p>
                      <a:r>
                        <a:rPr lang="en-US" dirty="0">
                          <a:solidFill>
                            <a:schemeClr val="bg1"/>
                          </a:solidFill>
                        </a:rPr>
                        <a:t>1905</a:t>
                      </a:r>
                      <a:endParaRPr lang="en-US" dirty="0">
                        <a:solidFill>
                          <a:schemeClr val="bg1"/>
                        </a:solidFill>
                      </a:endParaRPr>
                    </a:p>
                  </a:txBody>
                  <a:tcPr/>
                </a:tc>
                <a:tc>
                  <a:txBody>
                    <a:bodyPr/>
                    <a:lstStyle/>
                    <a:p>
                      <a:r>
                        <a:rPr lang="en-US" dirty="0"/>
                        <a:t>Shameema </a:t>
                      </a:r>
                      <a:endParaRPr lang="en-US" dirty="0"/>
                    </a:p>
                  </a:txBody>
                  <a:tcPr/>
                </a:tc>
                <a:tc>
                  <a:txBody>
                    <a:bodyPr/>
                    <a:lstStyle/>
                    <a:p>
                      <a:r>
                        <a:rPr lang="en-US" dirty="0"/>
                        <a:t>Afreen</a:t>
                      </a:r>
                      <a:endParaRPr lang="en-US" dirty="0"/>
                    </a:p>
                  </a:txBody>
                  <a:tcPr/>
                </a:tc>
                <a:tc>
                  <a:txBody>
                    <a:bodyPr/>
                    <a:lstStyle/>
                    <a:p>
                      <a:r>
                        <a:rPr lang="en-US" dirty="0"/>
                        <a:t>016784289</a:t>
                      </a:r>
                      <a:endParaRPr lang="en-US" dirty="0"/>
                    </a:p>
                  </a:txBody>
                  <a:tcPr/>
                </a:tc>
                <a:tc>
                  <a:txBody>
                    <a:bodyPr/>
                    <a:lstStyle/>
                    <a:p>
                      <a:r>
                        <a:rPr lang="en-US" dirty="0"/>
                        <a:t>ECE</a:t>
                      </a:r>
                      <a:endParaRPr lang="en-US" dirty="0"/>
                    </a:p>
                  </a:txBody>
                  <a:tcPr/>
                </a:tc>
                <a:tc>
                  <a:txBody>
                    <a:bodyPr/>
                    <a:lstStyle/>
                    <a:p>
                      <a:r>
                        <a:rPr lang="en-US" dirty="0"/>
                        <a:t>Third</a:t>
                      </a:r>
                      <a:endParaRPr lang="en-US" dirty="0"/>
                    </a:p>
                  </a:txBody>
                  <a:tcPr/>
                </a:tc>
                <a:tc>
                  <a:txBody>
                    <a:bodyPr/>
                    <a:lstStyle/>
                    <a:p>
                      <a:r>
                        <a:rPr lang="en-US" dirty="0"/>
                        <a:t>01</a:t>
                      </a:r>
                      <a:endParaRPr lang="en-US" dirty="0"/>
                    </a:p>
                  </a:txBody>
                  <a:tcPr/>
                </a:tc>
                <a:tc>
                  <a:txBody>
                    <a:bodyPr/>
                    <a:lstStyle/>
                    <a:p>
                      <a:r>
                        <a:rPr lang="en-US" dirty="0"/>
                        <a:t>1016</a:t>
                      </a:r>
                      <a:endParaRPr lang="en-US" dirty="0"/>
                    </a:p>
                  </a:txBody>
                  <a:tcPr/>
                </a:tc>
              </a:tr>
              <a:tr h="370840">
                <a:tc>
                  <a:txBody>
                    <a:bodyPr/>
                    <a:lstStyle/>
                    <a:p>
                      <a:r>
                        <a:rPr lang="en-US" dirty="0"/>
                        <a:t>1911</a:t>
                      </a:r>
                      <a:endParaRPr lang="en-US" dirty="0"/>
                    </a:p>
                  </a:txBody>
                  <a:tcPr/>
                </a:tc>
                <a:tc>
                  <a:txBody>
                    <a:bodyPr/>
                    <a:lstStyle/>
                    <a:p>
                      <a:r>
                        <a:rPr lang="en-US" dirty="0"/>
                        <a:t>Arifin</a:t>
                      </a:r>
                      <a:endParaRPr lang="en-US" dirty="0"/>
                    </a:p>
                  </a:txBody>
                  <a:tcPr/>
                </a:tc>
                <a:tc>
                  <a:txBody>
                    <a:bodyPr/>
                    <a:lstStyle/>
                    <a:p>
                      <a:r>
                        <a:rPr lang="en-US" dirty="0"/>
                        <a:t>Nir</a:t>
                      </a:r>
                      <a:endParaRPr lang="en-US" dirty="0"/>
                    </a:p>
                  </a:txBody>
                  <a:tcPr/>
                </a:tc>
                <a:tc>
                  <a:txBody>
                    <a:bodyPr/>
                    <a:lstStyle/>
                    <a:p>
                      <a:r>
                        <a:rPr lang="en-US" dirty="0"/>
                        <a:t>0169084289</a:t>
                      </a:r>
                      <a:endParaRPr lang="en-US" dirty="0"/>
                    </a:p>
                  </a:txBody>
                  <a:tcPr/>
                </a:tc>
                <a:tc>
                  <a:txBody>
                    <a:bodyPr/>
                    <a:lstStyle/>
                    <a:p>
                      <a:r>
                        <a:rPr lang="en-US" dirty="0"/>
                        <a:t>ME</a:t>
                      </a:r>
                      <a:endParaRPr lang="en-US" dirty="0"/>
                    </a:p>
                  </a:txBody>
                  <a:tcPr/>
                </a:tc>
                <a:tc>
                  <a:txBody>
                    <a:bodyPr/>
                    <a:lstStyle/>
                    <a:p>
                      <a:r>
                        <a:rPr lang="en-US" dirty="0"/>
                        <a:t>Third</a:t>
                      </a:r>
                      <a:endParaRPr lang="en-US" dirty="0"/>
                    </a:p>
                  </a:txBody>
                  <a:tcPr/>
                </a:tc>
                <a:tc>
                  <a:txBody>
                    <a:bodyPr/>
                    <a:lstStyle/>
                    <a:p>
                      <a:r>
                        <a:rPr lang="en-US" dirty="0"/>
                        <a:t>01</a:t>
                      </a:r>
                      <a:endParaRPr lang="en-US" dirty="0"/>
                    </a:p>
                  </a:txBody>
                  <a:tcPr/>
                </a:tc>
                <a:tc>
                  <a:txBody>
                    <a:bodyPr/>
                    <a:lstStyle/>
                    <a:p>
                      <a:r>
                        <a:rPr lang="en-US" dirty="0"/>
                        <a:t>2012</a:t>
                      </a:r>
                      <a:endParaRPr lang="en-US" dirty="0"/>
                    </a:p>
                  </a:txBody>
                  <a:tcPr/>
                </a:tc>
              </a:tr>
              <a:tr h="370840">
                <a:tc>
                  <a:txBody>
                    <a:bodyPr/>
                    <a:lstStyle/>
                    <a:p>
                      <a:r>
                        <a:rPr lang="en-US" dirty="0"/>
                        <a:t>2199</a:t>
                      </a:r>
                      <a:endParaRPr lang="en-US" dirty="0"/>
                    </a:p>
                  </a:txBody>
                  <a:tcPr/>
                </a:tc>
                <a:tc>
                  <a:txBody>
                    <a:bodyPr/>
                    <a:lstStyle/>
                    <a:p>
                      <a:r>
                        <a:rPr lang="en-US" dirty="0"/>
                        <a:t>Ayesha</a:t>
                      </a:r>
                      <a:endParaRPr lang="en-US" dirty="0"/>
                    </a:p>
                  </a:txBody>
                  <a:tcPr/>
                </a:tc>
                <a:tc>
                  <a:txBody>
                    <a:bodyPr/>
                    <a:lstStyle/>
                    <a:p>
                      <a:r>
                        <a:rPr lang="en-US" dirty="0"/>
                        <a:t>Katun</a:t>
                      </a:r>
                      <a:endParaRPr lang="en-US" dirty="0"/>
                    </a:p>
                  </a:txBody>
                  <a:tcPr/>
                </a:tc>
                <a:tc>
                  <a:txBody>
                    <a:bodyPr/>
                    <a:lstStyle/>
                    <a:p>
                      <a:r>
                        <a:rPr lang="en-US" dirty="0"/>
                        <a:t>0197842890</a:t>
                      </a:r>
                      <a:endParaRPr lang="en-US" dirty="0"/>
                    </a:p>
                  </a:txBody>
                  <a:tcPr/>
                </a:tc>
                <a:tc>
                  <a:txBody>
                    <a:bodyPr/>
                    <a:lstStyle/>
                    <a:p>
                      <a:r>
                        <a:rPr lang="en-US" dirty="0"/>
                        <a:t>EEE</a:t>
                      </a:r>
                      <a:endParaRPr lang="en-US" dirty="0"/>
                    </a:p>
                  </a:txBody>
                  <a:tcPr/>
                </a:tc>
                <a:tc>
                  <a:txBody>
                    <a:bodyPr/>
                    <a:lstStyle/>
                    <a:p>
                      <a:r>
                        <a:rPr lang="en-US" dirty="0"/>
                        <a:t>First</a:t>
                      </a:r>
                      <a:endParaRPr lang="en-US" dirty="0"/>
                    </a:p>
                  </a:txBody>
                  <a:tcPr/>
                </a:tc>
                <a:tc>
                  <a:txBody>
                    <a:bodyPr/>
                    <a:lstStyle/>
                    <a:p>
                      <a:r>
                        <a:rPr lang="en-US" dirty="0"/>
                        <a:t>01</a:t>
                      </a:r>
                      <a:endParaRPr lang="en-US" dirty="0"/>
                    </a:p>
                  </a:txBody>
                  <a:tcPr/>
                </a:tc>
                <a:tc>
                  <a:txBody>
                    <a:bodyPr/>
                    <a:lstStyle/>
                    <a:p>
                      <a:r>
                        <a:rPr lang="en-US" dirty="0"/>
                        <a:t>215</a:t>
                      </a:r>
                      <a:endParaRPr lang="en-US" dirty="0"/>
                    </a:p>
                  </a:txBody>
                  <a:tcPr/>
                </a:tc>
              </a:tr>
              <a:tr h="370840">
                <a:tc>
                  <a:txBody>
                    <a:bodyPr/>
                    <a:lstStyle/>
                    <a:p>
                      <a:r>
                        <a:rPr lang="en-US" dirty="0"/>
                        <a:t>2052</a:t>
                      </a:r>
                      <a:endParaRPr lang="en-US" dirty="0"/>
                    </a:p>
                  </a:txBody>
                  <a:tcPr/>
                </a:tc>
                <a:tc>
                  <a:txBody>
                    <a:bodyPr/>
                    <a:lstStyle/>
                    <a:p>
                      <a:r>
                        <a:rPr lang="en-US" dirty="0" err="1"/>
                        <a:t>Mushrat</a:t>
                      </a:r>
                      <a:endParaRPr lang="en-US" dirty="0"/>
                    </a:p>
                  </a:txBody>
                  <a:tcPr/>
                </a:tc>
                <a:tc>
                  <a:txBody>
                    <a:bodyPr/>
                    <a:lstStyle/>
                    <a:p>
                      <a:r>
                        <a:rPr lang="en-US" dirty="0"/>
                        <a:t>Jahan</a:t>
                      </a:r>
                      <a:endParaRPr lang="en-US" dirty="0"/>
                    </a:p>
                  </a:txBody>
                  <a:tcPr/>
                </a:tc>
                <a:tc>
                  <a:txBody>
                    <a:bodyPr/>
                    <a:lstStyle/>
                    <a:p>
                      <a:r>
                        <a:rPr lang="en-US" dirty="0"/>
                        <a:t>0167846795</a:t>
                      </a:r>
                      <a:endParaRPr lang="en-US" dirty="0"/>
                    </a:p>
                  </a:txBody>
                  <a:tcPr/>
                </a:tc>
                <a:tc>
                  <a:txBody>
                    <a:bodyPr/>
                    <a:lstStyle/>
                    <a:p>
                      <a:r>
                        <a:rPr lang="en-US" dirty="0"/>
                        <a:t>BME</a:t>
                      </a:r>
                      <a:endParaRPr lang="en-US" dirty="0"/>
                    </a:p>
                  </a:txBody>
                  <a:tcPr/>
                </a:tc>
                <a:tc>
                  <a:txBody>
                    <a:bodyPr/>
                    <a:lstStyle/>
                    <a:p>
                      <a:r>
                        <a:rPr lang="en-US" dirty="0"/>
                        <a:t>Second</a:t>
                      </a:r>
                      <a:endParaRPr lang="en-US" dirty="0"/>
                    </a:p>
                  </a:txBody>
                  <a:tcPr/>
                </a:tc>
                <a:tc>
                  <a:txBody>
                    <a:bodyPr/>
                    <a:lstStyle/>
                    <a:p>
                      <a:r>
                        <a:rPr lang="en-US" dirty="0"/>
                        <a:t>01</a:t>
                      </a:r>
                      <a:endParaRPr lang="en-US" dirty="0"/>
                    </a:p>
                  </a:txBody>
                  <a:tcPr/>
                </a:tc>
                <a:tc>
                  <a:txBody>
                    <a:bodyPr/>
                    <a:lstStyle/>
                    <a:p>
                      <a:r>
                        <a:rPr lang="en-US" dirty="0"/>
                        <a:t>108</a:t>
                      </a:r>
                      <a:endParaRPr lang="en-US" dirty="0"/>
                    </a:p>
                  </a:txBody>
                  <a:tcPr/>
                </a:tc>
              </a:tr>
            </a:tbl>
          </a:graphicData>
        </a:graphic>
      </p:graphicFrame>
      <p:sp>
        <p:nvSpPr>
          <p:cNvPr id="3" name="TextBox 2"/>
          <p:cNvSpPr txBox="1"/>
          <p:nvPr/>
        </p:nvSpPr>
        <p:spPr>
          <a:xfrm>
            <a:off x="5295900" y="933450"/>
            <a:ext cx="2667000" cy="523220"/>
          </a:xfrm>
          <a:prstGeom prst="rect">
            <a:avLst/>
          </a:prstGeom>
          <a:noFill/>
        </p:spPr>
        <p:txBody>
          <a:bodyPr wrap="square" rtlCol="0">
            <a:spAutoFit/>
          </a:bodyPr>
          <a:lstStyle/>
          <a:p>
            <a:r>
              <a:rPr lang="en-US" sz="2800" b="1" u="sng" dirty="0">
                <a:solidFill>
                  <a:schemeClr val="bg1"/>
                </a:solidFill>
                <a:effectLst>
                  <a:outerShdw blurRad="38100" dist="38100" dir="2700000" algn="tl">
                    <a:srgbClr val="000000">
                      <a:alpha val="43137"/>
                    </a:srgbClr>
                  </a:outerShdw>
                </a:effectLst>
              </a:rPr>
              <a:t>Student Table</a:t>
            </a:r>
            <a:endParaRPr lang="en-US" sz="28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609850" y="2274993"/>
          <a:ext cx="7191375" cy="2308014"/>
        </p:xfrm>
        <a:graphic>
          <a:graphicData uri="http://schemas.openxmlformats.org/drawingml/2006/table">
            <a:tbl>
              <a:tblPr firstRow="1" bandRow="1">
                <a:tableStyleId>{7DF18680-E054-41AD-8BC1-D1AEF772440D}</a:tableStyleId>
              </a:tblPr>
              <a:tblGrid>
                <a:gridCol w="1795049"/>
                <a:gridCol w="1235553"/>
                <a:gridCol w="1340458"/>
                <a:gridCol w="1760081"/>
                <a:gridCol w="1060234"/>
              </a:tblGrid>
              <a:tr h="0">
                <a:tc>
                  <a:txBody>
                    <a:bodyPr/>
                    <a:lstStyle/>
                    <a:p>
                      <a:r>
                        <a:rPr lang="en-US" dirty="0">
                          <a:solidFill>
                            <a:schemeClr val="bg1"/>
                          </a:solidFill>
                        </a:rPr>
                        <a:t>ID</a:t>
                      </a:r>
                      <a:endParaRPr lang="en-US" dirty="0">
                        <a:solidFill>
                          <a:schemeClr val="bg1"/>
                        </a:solidFill>
                      </a:endParaRPr>
                    </a:p>
                  </a:txBody>
                  <a:tcPr/>
                </a:tc>
                <a:tc>
                  <a:txBody>
                    <a:bodyPr/>
                    <a:lstStyle/>
                    <a:p>
                      <a:r>
                        <a:rPr lang="en-US" dirty="0">
                          <a:solidFill>
                            <a:schemeClr val="bg1"/>
                          </a:solidFill>
                        </a:rPr>
                        <a:t>FNAME</a:t>
                      </a:r>
                      <a:endParaRPr lang="en-US" dirty="0">
                        <a:solidFill>
                          <a:schemeClr val="bg1"/>
                        </a:solidFill>
                      </a:endParaRPr>
                    </a:p>
                  </a:txBody>
                  <a:tcPr/>
                </a:tc>
                <a:tc>
                  <a:txBody>
                    <a:bodyPr/>
                    <a:lstStyle/>
                    <a:p>
                      <a:r>
                        <a:rPr lang="en-US" dirty="0">
                          <a:solidFill>
                            <a:schemeClr val="bg1"/>
                          </a:solidFill>
                        </a:rPr>
                        <a:t>LNAME</a:t>
                      </a:r>
                      <a:endParaRPr lang="en-US" dirty="0">
                        <a:solidFill>
                          <a:schemeClr val="bg1"/>
                        </a:solidFill>
                      </a:endParaRPr>
                    </a:p>
                  </a:txBody>
                  <a:tcPr/>
                </a:tc>
                <a:tc>
                  <a:txBody>
                    <a:bodyPr/>
                    <a:lstStyle/>
                    <a:p>
                      <a:r>
                        <a:rPr lang="en-US" dirty="0">
                          <a:solidFill>
                            <a:schemeClr val="bg1"/>
                          </a:solidFill>
                        </a:rPr>
                        <a:t>MOBILE_NO</a:t>
                      </a:r>
                      <a:endParaRPr lang="en-US" dirty="0">
                        <a:solidFill>
                          <a:schemeClr val="bg1"/>
                        </a:solidFill>
                      </a:endParaRPr>
                    </a:p>
                  </a:txBody>
                  <a:tcPr/>
                </a:tc>
                <a:tc>
                  <a:txBody>
                    <a:bodyPr/>
                    <a:lstStyle/>
                    <a:p>
                      <a:r>
                        <a:rPr lang="en-US" dirty="0" err="1">
                          <a:solidFill>
                            <a:schemeClr val="bg1"/>
                          </a:solidFill>
                        </a:rPr>
                        <a:t>Hostel_id</a:t>
                      </a:r>
                      <a:endParaRPr lang="en-US" dirty="0">
                        <a:solidFill>
                          <a:schemeClr val="bg1"/>
                        </a:solidFill>
                      </a:endParaRPr>
                    </a:p>
                  </a:txBody>
                  <a:tcPr/>
                </a:tc>
              </a:tr>
              <a:tr h="555414">
                <a:tc>
                  <a:txBody>
                    <a:bodyPr/>
                    <a:lstStyle/>
                    <a:p>
                      <a:r>
                        <a:rPr lang="en-US" dirty="0">
                          <a:solidFill>
                            <a:schemeClr val="bg1"/>
                          </a:solidFill>
                        </a:rPr>
                        <a:t>001</a:t>
                      </a:r>
                      <a:endParaRPr lang="en-US" dirty="0">
                        <a:solidFill>
                          <a:schemeClr val="bg1"/>
                        </a:solidFill>
                      </a:endParaRPr>
                    </a:p>
                  </a:txBody>
                  <a:tcPr/>
                </a:tc>
                <a:tc>
                  <a:txBody>
                    <a:bodyPr/>
                    <a:lstStyle/>
                    <a:p>
                      <a:r>
                        <a:rPr lang="en-US" dirty="0" err="1"/>
                        <a:t>Shuheli</a:t>
                      </a:r>
                      <a:endParaRPr lang="en-US" dirty="0"/>
                    </a:p>
                  </a:txBody>
                  <a:tcPr/>
                </a:tc>
                <a:tc>
                  <a:txBody>
                    <a:bodyPr/>
                    <a:lstStyle/>
                    <a:p>
                      <a:r>
                        <a:rPr lang="en-US" dirty="0" err="1"/>
                        <a:t>Sayla</a:t>
                      </a:r>
                      <a:endParaRPr lang="en-US" dirty="0"/>
                    </a:p>
                  </a:txBody>
                  <a:tcPr/>
                </a:tc>
                <a:tc>
                  <a:txBody>
                    <a:bodyPr/>
                    <a:lstStyle/>
                    <a:p>
                      <a:r>
                        <a:rPr lang="en-US" dirty="0"/>
                        <a:t>0167842898</a:t>
                      </a:r>
                      <a:endParaRPr lang="en-US" dirty="0"/>
                    </a:p>
                  </a:txBody>
                  <a:tcPr/>
                </a:tc>
                <a:tc>
                  <a:txBody>
                    <a:bodyPr/>
                    <a:lstStyle/>
                    <a:p>
                      <a:r>
                        <a:rPr lang="en-US" dirty="0"/>
                        <a:t>01</a:t>
                      </a:r>
                      <a:endParaRPr lang="en-US" dirty="0"/>
                    </a:p>
                  </a:txBody>
                  <a:tcPr/>
                </a:tc>
              </a:tr>
              <a:tr h="370840">
                <a:tc>
                  <a:txBody>
                    <a:bodyPr/>
                    <a:lstStyle/>
                    <a:p>
                      <a:r>
                        <a:rPr lang="en-US" dirty="0"/>
                        <a:t>002</a:t>
                      </a:r>
                      <a:endParaRPr lang="en-US" dirty="0"/>
                    </a:p>
                  </a:txBody>
                  <a:tcPr/>
                </a:tc>
                <a:tc>
                  <a:txBody>
                    <a:bodyPr/>
                    <a:lstStyle/>
                    <a:p>
                      <a:r>
                        <a:rPr lang="en-US" dirty="0" err="1"/>
                        <a:t>Nourin</a:t>
                      </a:r>
                      <a:endParaRPr lang="en-US" dirty="0"/>
                    </a:p>
                  </a:txBody>
                  <a:tcPr/>
                </a:tc>
                <a:tc>
                  <a:txBody>
                    <a:bodyPr/>
                    <a:lstStyle/>
                    <a:p>
                      <a:r>
                        <a:rPr lang="en-US" dirty="0"/>
                        <a:t>Mohsin</a:t>
                      </a:r>
                      <a:endParaRPr lang="en-US" dirty="0"/>
                    </a:p>
                  </a:txBody>
                  <a:tcPr/>
                </a:tc>
                <a:tc>
                  <a:txBody>
                    <a:bodyPr/>
                    <a:lstStyle/>
                    <a:p>
                      <a:r>
                        <a:rPr lang="en-US" dirty="0"/>
                        <a:t>0169084289</a:t>
                      </a:r>
                      <a:endParaRPr lang="en-US" dirty="0"/>
                    </a:p>
                  </a:txBody>
                  <a:tcPr/>
                </a:tc>
                <a:tc>
                  <a:txBody>
                    <a:bodyPr/>
                    <a:lstStyle/>
                    <a:p>
                      <a:r>
                        <a:rPr lang="en-US" dirty="0"/>
                        <a:t>01</a:t>
                      </a:r>
                      <a:endParaRPr lang="en-US" dirty="0"/>
                    </a:p>
                  </a:txBody>
                  <a:tcPr/>
                </a:tc>
              </a:tr>
              <a:tr h="370840">
                <a:tc>
                  <a:txBody>
                    <a:bodyPr/>
                    <a:lstStyle/>
                    <a:p>
                      <a:r>
                        <a:rPr lang="en-US" dirty="0"/>
                        <a:t>003</a:t>
                      </a:r>
                      <a:endParaRPr lang="en-US" dirty="0"/>
                    </a:p>
                  </a:txBody>
                  <a:tcPr/>
                </a:tc>
                <a:tc>
                  <a:txBody>
                    <a:bodyPr/>
                    <a:lstStyle/>
                    <a:p>
                      <a:r>
                        <a:rPr lang="en-US" dirty="0" err="1"/>
                        <a:t>Farjana</a:t>
                      </a:r>
                      <a:endParaRPr lang="en-US" dirty="0"/>
                    </a:p>
                  </a:txBody>
                  <a:tcPr/>
                </a:tc>
                <a:tc>
                  <a:txBody>
                    <a:bodyPr/>
                    <a:lstStyle/>
                    <a:p>
                      <a:r>
                        <a:rPr lang="en-US" dirty="0" err="1"/>
                        <a:t>Afroj</a:t>
                      </a:r>
                      <a:endParaRPr lang="en-US" dirty="0"/>
                    </a:p>
                  </a:txBody>
                  <a:tcPr/>
                </a:tc>
                <a:tc>
                  <a:txBody>
                    <a:bodyPr/>
                    <a:lstStyle/>
                    <a:p>
                      <a:r>
                        <a:rPr lang="en-US" dirty="0"/>
                        <a:t>0197842890</a:t>
                      </a:r>
                      <a:endParaRPr lang="en-US" dirty="0"/>
                    </a:p>
                  </a:txBody>
                  <a:tcPr/>
                </a:tc>
                <a:tc>
                  <a:txBody>
                    <a:bodyPr/>
                    <a:lstStyle/>
                    <a:p>
                      <a:r>
                        <a:rPr lang="en-US" dirty="0"/>
                        <a:t>01</a:t>
                      </a:r>
                      <a:endParaRPr lang="en-US" dirty="0"/>
                    </a:p>
                  </a:txBody>
                  <a:tcPr/>
                </a:tc>
              </a:tr>
              <a:tr h="370840">
                <a:tc>
                  <a:txBody>
                    <a:bodyPr/>
                    <a:lstStyle/>
                    <a:p>
                      <a:r>
                        <a:rPr lang="en-US" dirty="0"/>
                        <a:t>004</a:t>
                      </a:r>
                      <a:endParaRPr lang="en-US" dirty="0"/>
                    </a:p>
                  </a:txBody>
                  <a:tcPr/>
                </a:tc>
                <a:tc>
                  <a:txBody>
                    <a:bodyPr/>
                    <a:lstStyle/>
                    <a:p>
                      <a:r>
                        <a:rPr lang="en-US" dirty="0"/>
                        <a:t>Abdul</a:t>
                      </a:r>
                      <a:endParaRPr lang="en-US" dirty="0"/>
                    </a:p>
                  </a:txBody>
                  <a:tcPr/>
                </a:tc>
                <a:tc>
                  <a:txBody>
                    <a:bodyPr/>
                    <a:lstStyle/>
                    <a:p>
                      <a:r>
                        <a:rPr lang="en-US" dirty="0"/>
                        <a:t>Hafiz</a:t>
                      </a:r>
                      <a:endParaRPr lang="en-US" dirty="0"/>
                    </a:p>
                  </a:txBody>
                  <a:tcPr/>
                </a:tc>
                <a:tc>
                  <a:txBody>
                    <a:bodyPr/>
                    <a:lstStyle/>
                    <a:p>
                      <a:r>
                        <a:rPr lang="en-US" dirty="0"/>
                        <a:t>0167846795</a:t>
                      </a:r>
                      <a:endParaRPr lang="en-US" dirty="0"/>
                    </a:p>
                  </a:txBody>
                  <a:tcPr/>
                </a:tc>
                <a:tc>
                  <a:txBody>
                    <a:bodyPr/>
                    <a:lstStyle/>
                    <a:p>
                      <a:r>
                        <a:rPr lang="en-US" dirty="0"/>
                        <a:t>02</a:t>
                      </a:r>
                      <a:endParaRPr lang="en-US" dirty="0"/>
                    </a:p>
                  </a:txBody>
                  <a:tcPr/>
                </a:tc>
              </a:tr>
            </a:tbl>
          </a:graphicData>
        </a:graphic>
      </p:graphicFrame>
      <p:sp>
        <p:nvSpPr>
          <p:cNvPr id="3" name="TextBox 2"/>
          <p:cNvSpPr txBox="1"/>
          <p:nvPr/>
        </p:nvSpPr>
        <p:spPr>
          <a:xfrm>
            <a:off x="4733925" y="1457325"/>
            <a:ext cx="3324225" cy="461665"/>
          </a:xfrm>
          <a:prstGeom prst="rect">
            <a:avLst/>
          </a:prstGeom>
          <a:noFill/>
        </p:spPr>
        <p:txBody>
          <a:bodyPr wrap="square" rtlCol="0">
            <a:spAutoFit/>
          </a:bodyPr>
          <a:lstStyle/>
          <a:p>
            <a:r>
              <a:rPr lang="en-US" sz="2400" b="1" u="sng" dirty="0">
                <a:solidFill>
                  <a:schemeClr val="bg1"/>
                </a:solidFill>
                <a:effectLst>
                  <a:outerShdw blurRad="38100" dist="38100" dir="2700000" algn="tl">
                    <a:srgbClr val="000000">
                      <a:alpha val="43137"/>
                    </a:srgbClr>
                  </a:outerShdw>
                </a:effectLst>
              </a:rPr>
              <a:t>ADMINISTRATOR TABLE</a:t>
            </a:r>
            <a:endParaRPr lang="en-US" sz="24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190875" y="2164822"/>
          <a:ext cx="6534151" cy="3749040"/>
        </p:xfrm>
        <a:graphic>
          <a:graphicData uri="http://schemas.openxmlformats.org/drawingml/2006/table">
            <a:tbl>
              <a:tblPr firstRow="1" bandRow="1">
                <a:tableStyleId>{7DF18680-E054-41AD-8BC1-D1AEF772440D}</a:tableStyleId>
              </a:tblPr>
              <a:tblGrid>
                <a:gridCol w="1570668"/>
                <a:gridCol w="1062995"/>
                <a:gridCol w="1108472"/>
                <a:gridCol w="2792016"/>
              </a:tblGrid>
              <a:tr h="476030">
                <a:tc>
                  <a:txBody>
                    <a:bodyPr/>
                    <a:lstStyle/>
                    <a:p>
                      <a:r>
                        <a:rPr lang="en-US" dirty="0">
                          <a:solidFill>
                            <a:schemeClr val="bg1"/>
                          </a:solidFill>
                        </a:rPr>
                        <a:t>HOSTEL_ID</a:t>
                      </a:r>
                      <a:endParaRPr lang="en-US" dirty="0">
                        <a:solidFill>
                          <a:schemeClr val="bg1"/>
                        </a:solidFill>
                      </a:endParaRPr>
                    </a:p>
                  </a:txBody>
                  <a:tcPr/>
                </a:tc>
                <a:tc>
                  <a:txBody>
                    <a:bodyPr/>
                    <a:lstStyle/>
                    <a:p>
                      <a:r>
                        <a:rPr lang="en-US" dirty="0">
                          <a:solidFill>
                            <a:schemeClr val="bg1"/>
                          </a:solidFill>
                        </a:rPr>
                        <a:t>HOSTEL_ NAME</a:t>
                      </a:r>
                      <a:endParaRPr lang="en-US" dirty="0">
                        <a:solidFill>
                          <a:schemeClr val="bg1"/>
                        </a:solidFill>
                      </a:endParaRPr>
                    </a:p>
                  </a:txBody>
                  <a:tcPr/>
                </a:tc>
                <a:tc>
                  <a:txBody>
                    <a:bodyPr/>
                    <a:lstStyle/>
                    <a:p>
                      <a:r>
                        <a:rPr lang="en-US" dirty="0">
                          <a:solidFill>
                            <a:schemeClr val="bg1"/>
                          </a:solidFill>
                        </a:rPr>
                        <a:t>NO_OF_ ROOM</a:t>
                      </a:r>
                      <a:endParaRPr lang="en-US" dirty="0">
                        <a:solidFill>
                          <a:schemeClr val="bg1"/>
                        </a:solidFill>
                      </a:endParaRPr>
                    </a:p>
                  </a:txBody>
                  <a:tcPr/>
                </a:tc>
                <a:tc>
                  <a:txBody>
                    <a:bodyPr/>
                    <a:lstStyle/>
                    <a:p>
                      <a:r>
                        <a:rPr lang="en-US" dirty="0">
                          <a:solidFill>
                            <a:schemeClr val="bg1"/>
                          </a:solidFill>
                        </a:rPr>
                        <a:t>NO_OF_STUDENTS</a:t>
                      </a:r>
                      <a:endParaRPr lang="en-US" dirty="0">
                        <a:solidFill>
                          <a:schemeClr val="bg1"/>
                        </a:solidFill>
                      </a:endParaRPr>
                    </a:p>
                  </a:txBody>
                  <a:tcPr/>
                </a:tc>
              </a:tr>
              <a:tr h="476030">
                <a:tc>
                  <a:txBody>
                    <a:bodyPr/>
                    <a:lstStyle/>
                    <a:p>
                      <a:r>
                        <a:rPr lang="en-US" dirty="0">
                          <a:solidFill>
                            <a:schemeClr val="bg1"/>
                          </a:solidFill>
                        </a:rPr>
                        <a:t>01</a:t>
                      </a:r>
                      <a:endParaRPr lang="en-US" dirty="0">
                        <a:solidFill>
                          <a:schemeClr val="bg1"/>
                        </a:solidFill>
                      </a:endParaRPr>
                    </a:p>
                  </a:txBody>
                  <a:tcPr/>
                </a:tc>
                <a:tc>
                  <a:txBody>
                    <a:bodyPr/>
                    <a:lstStyle/>
                    <a:p>
                      <a:r>
                        <a:rPr lang="en-US" dirty="0" err="1"/>
                        <a:t>Rokeya</a:t>
                      </a:r>
                      <a:r>
                        <a:rPr lang="en-US" dirty="0"/>
                        <a:t> Hall</a:t>
                      </a:r>
                      <a:endParaRPr lang="en-US" dirty="0"/>
                    </a:p>
                  </a:txBody>
                  <a:tcPr/>
                </a:tc>
                <a:tc>
                  <a:txBody>
                    <a:bodyPr/>
                    <a:lstStyle/>
                    <a:p>
                      <a:r>
                        <a:rPr lang="en-US" dirty="0"/>
                        <a:t>120</a:t>
                      </a:r>
                      <a:endParaRPr lang="en-US" dirty="0"/>
                    </a:p>
                  </a:txBody>
                  <a:tcPr/>
                </a:tc>
                <a:tc>
                  <a:txBody>
                    <a:bodyPr/>
                    <a:lstStyle/>
                    <a:p>
                      <a:r>
                        <a:rPr lang="en-US" dirty="0"/>
                        <a:t>1000</a:t>
                      </a:r>
                      <a:endParaRPr lang="en-US" dirty="0"/>
                    </a:p>
                  </a:txBody>
                  <a:tcPr/>
                </a:tc>
              </a:tr>
              <a:tr h="680043">
                <a:tc>
                  <a:txBody>
                    <a:bodyPr/>
                    <a:lstStyle/>
                    <a:p>
                      <a:r>
                        <a:rPr lang="en-US" dirty="0"/>
                        <a:t>02</a:t>
                      </a:r>
                      <a:endParaRPr lang="en-US" dirty="0"/>
                    </a:p>
                  </a:txBody>
                  <a:tcPr/>
                </a:tc>
                <a:tc>
                  <a:txBody>
                    <a:bodyPr/>
                    <a:lstStyle/>
                    <a:p>
                      <a:r>
                        <a:rPr lang="en-US" dirty="0"/>
                        <a:t>Amar </a:t>
                      </a:r>
                      <a:r>
                        <a:rPr lang="en-US" dirty="0" err="1"/>
                        <a:t>Ekushey</a:t>
                      </a:r>
                      <a:r>
                        <a:rPr lang="en-US" dirty="0"/>
                        <a:t> hall</a:t>
                      </a:r>
                      <a:endParaRPr lang="en-US" dirty="0"/>
                    </a:p>
                  </a:txBody>
                  <a:tcPr/>
                </a:tc>
                <a:tc>
                  <a:txBody>
                    <a:bodyPr/>
                    <a:lstStyle/>
                    <a:p>
                      <a:r>
                        <a:rPr lang="en-US" dirty="0"/>
                        <a:t>150</a:t>
                      </a:r>
                      <a:endParaRPr lang="en-US" dirty="0"/>
                    </a:p>
                  </a:txBody>
                  <a:tcPr/>
                </a:tc>
                <a:tc>
                  <a:txBody>
                    <a:bodyPr/>
                    <a:lstStyle/>
                    <a:p>
                      <a:r>
                        <a:rPr lang="en-US" dirty="0"/>
                        <a:t>2000</a:t>
                      </a:r>
                      <a:endParaRPr lang="en-US" dirty="0"/>
                    </a:p>
                  </a:txBody>
                  <a:tcPr/>
                </a:tc>
              </a:tr>
              <a:tr h="680043">
                <a:tc>
                  <a:txBody>
                    <a:bodyPr/>
                    <a:lstStyle/>
                    <a:p>
                      <a:r>
                        <a:rPr lang="en-US" dirty="0"/>
                        <a:t>03</a:t>
                      </a:r>
                      <a:endParaRPr lang="en-US" dirty="0"/>
                    </a:p>
                  </a:txBody>
                  <a:tcPr/>
                </a:tc>
                <a:tc>
                  <a:txBody>
                    <a:bodyPr/>
                    <a:lstStyle/>
                    <a:p>
                      <a:r>
                        <a:rPr lang="en-US" dirty="0"/>
                        <a:t>Mujibur Rahman Hall</a:t>
                      </a:r>
                      <a:endParaRPr lang="en-US" dirty="0"/>
                    </a:p>
                  </a:txBody>
                  <a:tcPr/>
                </a:tc>
                <a:tc>
                  <a:txBody>
                    <a:bodyPr/>
                    <a:lstStyle/>
                    <a:p>
                      <a:r>
                        <a:rPr lang="en-US" dirty="0"/>
                        <a:t>180</a:t>
                      </a:r>
                      <a:endParaRPr lang="en-US" dirty="0"/>
                    </a:p>
                  </a:txBody>
                  <a:tcPr/>
                </a:tc>
                <a:tc>
                  <a:txBody>
                    <a:bodyPr/>
                    <a:lstStyle/>
                    <a:p>
                      <a:r>
                        <a:rPr lang="en-US" dirty="0"/>
                        <a:t>1300</a:t>
                      </a:r>
                      <a:endParaRPr lang="en-US" dirty="0"/>
                    </a:p>
                  </a:txBody>
                  <a:tcPr/>
                </a:tc>
              </a:tr>
              <a:tr h="476030">
                <a:tc>
                  <a:txBody>
                    <a:bodyPr/>
                    <a:lstStyle/>
                    <a:p>
                      <a:r>
                        <a:rPr lang="en-US" dirty="0"/>
                        <a:t>04</a:t>
                      </a:r>
                      <a:endParaRPr lang="en-US" dirty="0"/>
                    </a:p>
                  </a:txBody>
                  <a:tcPr/>
                </a:tc>
                <a:tc>
                  <a:txBody>
                    <a:bodyPr/>
                    <a:lstStyle/>
                    <a:p>
                      <a:r>
                        <a:rPr lang="en-US" dirty="0"/>
                        <a:t>Rashid Hall</a:t>
                      </a:r>
                      <a:endParaRPr lang="en-US" dirty="0"/>
                    </a:p>
                  </a:txBody>
                  <a:tcPr/>
                </a:tc>
                <a:tc>
                  <a:txBody>
                    <a:bodyPr/>
                    <a:lstStyle/>
                    <a:p>
                      <a:r>
                        <a:rPr lang="en-US" dirty="0"/>
                        <a:t>110</a:t>
                      </a:r>
                      <a:endParaRPr lang="en-US" dirty="0"/>
                    </a:p>
                  </a:txBody>
                  <a:tcPr/>
                </a:tc>
                <a:tc>
                  <a:txBody>
                    <a:bodyPr/>
                    <a:lstStyle/>
                    <a:p>
                      <a:r>
                        <a:rPr lang="en-US" dirty="0"/>
                        <a:t>1700</a:t>
                      </a:r>
                      <a:endParaRPr lang="en-US" dirty="0"/>
                    </a:p>
                  </a:txBody>
                  <a:tcPr/>
                </a:tc>
              </a:tr>
            </a:tbl>
          </a:graphicData>
        </a:graphic>
      </p:graphicFrame>
      <p:sp>
        <p:nvSpPr>
          <p:cNvPr id="3" name="TextBox 2"/>
          <p:cNvSpPr txBox="1"/>
          <p:nvPr/>
        </p:nvSpPr>
        <p:spPr>
          <a:xfrm>
            <a:off x="5610226" y="1409700"/>
            <a:ext cx="4114800" cy="461665"/>
          </a:xfrm>
          <a:prstGeom prst="rect">
            <a:avLst/>
          </a:prstGeom>
          <a:noFill/>
        </p:spPr>
        <p:txBody>
          <a:bodyPr wrap="square" rtlCol="0">
            <a:spAutoFit/>
          </a:bodyPr>
          <a:lstStyle/>
          <a:p>
            <a:r>
              <a:rPr lang="en-US" sz="2400" b="1" u="sng" dirty="0">
                <a:solidFill>
                  <a:schemeClr val="bg1"/>
                </a:solidFill>
                <a:effectLst>
                  <a:outerShdw blurRad="38100" dist="38100" dir="2700000" algn="tl">
                    <a:srgbClr val="000000">
                      <a:alpha val="43137"/>
                    </a:srgbClr>
                  </a:outerShdw>
                </a:effectLst>
              </a:rPr>
              <a:t>HOSTEL TABLE</a:t>
            </a:r>
            <a:endParaRPr lang="en-US" sz="24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682075" y="2246735"/>
          <a:ext cx="6355393" cy="2364529"/>
        </p:xfrm>
        <a:graphic>
          <a:graphicData uri="http://schemas.openxmlformats.org/drawingml/2006/table">
            <a:tbl>
              <a:tblPr firstRow="1" bandRow="1">
                <a:tableStyleId>{7DF18680-E054-41AD-8BC1-D1AEF772440D}</a:tableStyleId>
              </a:tblPr>
              <a:tblGrid>
                <a:gridCol w="1795049"/>
                <a:gridCol w="1235553"/>
                <a:gridCol w="1265172"/>
                <a:gridCol w="2059619"/>
              </a:tblGrid>
              <a:tr h="680509">
                <a:tc>
                  <a:txBody>
                    <a:bodyPr/>
                    <a:lstStyle/>
                    <a:p>
                      <a:r>
                        <a:rPr lang="en-US" dirty="0" err="1">
                          <a:solidFill>
                            <a:schemeClr val="bg1"/>
                          </a:solidFill>
                        </a:rPr>
                        <a:t>Hostel_ID</a:t>
                      </a:r>
                      <a:endParaRPr lang="en-US" dirty="0">
                        <a:solidFill>
                          <a:schemeClr val="bg1"/>
                        </a:solidFill>
                      </a:endParaRPr>
                    </a:p>
                  </a:txBody>
                  <a:tcPr/>
                </a:tc>
                <a:tc>
                  <a:txBody>
                    <a:bodyPr/>
                    <a:lstStyle/>
                    <a:p>
                      <a:r>
                        <a:rPr lang="en-US" dirty="0" err="1">
                          <a:solidFill>
                            <a:schemeClr val="bg1"/>
                          </a:solidFill>
                        </a:rPr>
                        <a:t>Room_id</a:t>
                      </a:r>
                      <a:endParaRPr lang="en-US" dirty="0">
                        <a:solidFill>
                          <a:schemeClr val="bg1"/>
                        </a:solidFill>
                      </a:endParaRPr>
                    </a:p>
                  </a:txBody>
                  <a:tcPr/>
                </a:tc>
                <a:tc>
                  <a:txBody>
                    <a:bodyPr/>
                    <a:lstStyle/>
                    <a:p>
                      <a:r>
                        <a:rPr lang="en-US" dirty="0">
                          <a:solidFill>
                            <a:schemeClr val="bg1"/>
                          </a:solidFill>
                        </a:rPr>
                        <a:t>Room_ Occupancy</a:t>
                      </a:r>
                      <a:endParaRPr lang="en-US" dirty="0">
                        <a:solidFill>
                          <a:schemeClr val="bg1"/>
                        </a:solidFill>
                      </a:endParaRPr>
                    </a:p>
                  </a:txBody>
                  <a:tcPr/>
                </a:tc>
                <a:tc>
                  <a:txBody>
                    <a:bodyPr/>
                    <a:lstStyle/>
                    <a:p>
                      <a:r>
                        <a:rPr lang="en-US" dirty="0" err="1">
                          <a:solidFill>
                            <a:schemeClr val="bg1"/>
                          </a:solidFill>
                        </a:rPr>
                        <a:t>Room_Booking_State</a:t>
                      </a:r>
                      <a:endParaRPr lang="en-US" dirty="0">
                        <a:solidFill>
                          <a:schemeClr val="bg1"/>
                        </a:solidFill>
                      </a:endParaRPr>
                    </a:p>
                  </a:txBody>
                  <a:tcPr/>
                </a:tc>
              </a:tr>
              <a:tr h="571500">
                <a:tc>
                  <a:txBody>
                    <a:bodyPr/>
                    <a:lstStyle/>
                    <a:p>
                      <a:r>
                        <a:rPr lang="en-US" dirty="0">
                          <a:solidFill>
                            <a:schemeClr val="bg1"/>
                          </a:solidFill>
                        </a:rPr>
                        <a:t>01</a:t>
                      </a:r>
                      <a:endParaRPr lang="en-US" dirty="0">
                        <a:solidFill>
                          <a:schemeClr val="bg1"/>
                        </a:solidFill>
                      </a:endParaRPr>
                    </a:p>
                  </a:txBody>
                  <a:tcPr/>
                </a:tc>
                <a:tc>
                  <a:txBody>
                    <a:bodyPr/>
                    <a:lstStyle/>
                    <a:p>
                      <a:r>
                        <a:rPr lang="en-US" dirty="0"/>
                        <a:t>1016</a:t>
                      </a:r>
                      <a:endParaRPr lang="en-US" dirty="0"/>
                    </a:p>
                  </a:txBody>
                  <a:tcPr/>
                </a:tc>
                <a:tc>
                  <a:txBody>
                    <a:bodyPr/>
                    <a:lstStyle/>
                    <a:p>
                      <a:r>
                        <a:rPr lang="en-US" dirty="0"/>
                        <a:t>4</a:t>
                      </a:r>
                      <a:endParaRPr lang="en-US" dirty="0"/>
                    </a:p>
                  </a:txBody>
                  <a:tcPr/>
                </a:tc>
                <a:tc>
                  <a:txBody>
                    <a:bodyPr/>
                    <a:lstStyle/>
                    <a:p>
                      <a:r>
                        <a:rPr lang="en-US" dirty="0"/>
                        <a:t>Yes</a:t>
                      </a:r>
                      <a:endParaRPr lang="en-US" dirty="0"/>
                    </a:p>
                  </a:txBody>
                  <a:tcPr/>
                </a:tc>
              </a:tr>
              <a:tr h="370840">
                <a:tc>
                  <a:txBody>
                    <a:bodyPr/>
                    <a:lstStyle/>
                    <a:p>
                      <a:r>
                        <a:rPr lang="en-US" dirty="0"/>
                        <a:t>02</a:t>
                      </a:r>
                      <a:endParaRPr lang="en-US" dirty="0"/>
                    </a:p>
                  </a:txBody>
                  <a:tcPr/>
                </a:tc>
                <a:tc>
                  <a:txBody>
                    <a:bodyPr/>
                    <a:lstStyle/>
                    <a:p>
                      <a:r>
                        <a:rPr lang="en-US" dirty="0"/>
                        <a:t>108</a:t>
                      </a:r>
                      <a:endParaRPr lang="en-US" dirty="0"/>
                    </a:p>
                  </a:txBody>
                  <a:tcPr/>
                </a:tc>
                <a:tc>
                  <a:txBody>
                    <a:bodyPr/>
                    <a:lstStyle/>
                    <a:p>
                      <a:r>
                        <a:rPr lang="en-US" dirty="0"/>
                        <a:t>2</a:t>
                      </a:r>
                      <a:endParaRPr lang="en-US" dirty="0"/>
                    </a:p>
                  </a:txBody>
                  <a:tcPr/>
                </a:tc>
                <a:tc>
                  <a:txBody>
                    <a:bodyPr/>
                    <a:lstStyle/>
                    <a:p>
                      <a:r>
                        <a:rPr lang="en-US" dirty="0"/>
                        <a:t>No</a:t>
                      </a:r>
                      <a:endParaRPr lang="en-US" dirty="0"/>
                    </a:p>
                  </a:txBody>
                  <a:tcPr/>
                </a:tc>
              </a:tr>
              <a:tr h="370840">
                <a:tc>
                  <a:txBody>
                    <a:bodyPr/>
                    <a:lstStyle/>
                    <a:p>
                      <a:r>
                        <a:rPr lang="en-US" dirty="0"/>
                        <a:t>05</a:t>
                      </a:r>
                      <a:endParaRPr lang="en-US" dirty="0"/>
                    </a:p>
                  </a:txBody>
                  <a:tcPr/>
                </a:tc>
                <a:tc>
                  <a:txBody>
                    <a:bodyPr/>
                    <a:lstStyle/>
                    <a:p>
                      <a:r>
                        <a:rPr lang="en-US" dirty="0"/>
                        <a:t>115</a:t>
                      </a:r>
                      <a:endParaRPr lang="en-US" dirty="0"/>
                    </a:p>
                  </a:txBody>
                  <a:tcPr/>
                </a:tc>
                <a:tc>
                  <a:txBody>
                    <a:bodyPr/>
                    <a:lstStyle/>
                    <a:p>
                      <a:r>
                        <a:rPr lang="en-US" dirty="0"/>
                        <a:t>3</a:t>
                      </a:r>
                      <a:endParaRPr lang="en-US" dirty="0"/>
                    </a:p>
                  </a:txBody>
                  <a:tcPr/>
                </a:tc>
                <a:tc>
                  <a:txBody>
                    <a:bodyPr/>
                    <a:lstStyle/>
                    <a:p>
                      <a:r>
                        <a:rPr lang="en-US" dirty="0"/>
                        <a:t>No</a:t>
                      </a:r>
                      <a:endParaRPr lang="en-US" dirty="0"/>
                    </a:p>
                  </a:txBody>
                  <a:tcPr/>
                </a:tc>
              </a:tr>
              <a:tr h="370840">
                <a:tc>
                  <a:txBody>
                    <a:bodyPr/>
                    <a:lstStyle/>
                    <a:p>
                      <a:r>
                        <a:rPr lang="en-US" dirty="0"/>
                        <a:t>06</a:t>
                      </a:r>
                      <a:endParaRPr lang="en-US" dirty="0"/>
                    </a:p>
                  </a:txBody>
                  <a:tcPr/>
                </a:tc>
                <a:tc>
                  <a:txBody>
                    <a:bodyPr/>
                    <a:lstStyle/>
                    <a:p>
                      <a:r>
                        <a:rPr lang="en-US" dirty="0"/>
                        <a:t>8</a:t>
                      </a:r>
                      <a:endParaRPr lang="en-US" dirty="0"/>
                    </a:p>
                  </a:txBody>
                  <a:tcPr/>
                </a:tc>
                <a:tc>
                  <a:txBody>
                    <a:bodyPr/>
                    <a:lstStyle/>
                    <a:p>
                      <a:r>
                        <a:rPr lang="en-US" dirty="0"/>
                        <a:t>2</a:t>
                      </a:r>
                      <a:endParaRPr lang="en-US" dirty="0"/>
                    </a:p>
                  </a:txBody>
                  <a:tcPr/>
                </a:tc>
                <a:tc>
                  <a:txBody>
                    <a:bodyPr/>
                    <a:lstStyle/>
                    <a:p>
                      <a:r>
                        <a:rPr lang="en-US" dirty="0"/>
                        <a:t>Yes</a:t>
                      </a:r>
                      <a:endParaRPr lang="en-US" dirty="0"/>
                    </a:p>
                  </a:txBody>
                  <a:tcPr/>
                </a:tc>
              </a:tr>
            </a:tbl>
          </a:graphicData>
        </a:graphic>
      </p:graphicFrame>
      <p:sp>
        <p:nvSpPr>
          <p:cNvPr id="3" name="TextBox 2"/>
          <p:cNvSpPr txBox="1"/>
          <p:nvPr/>
        </p:nvSpPr>
        <p:spPr>
          <a:xfrm>
            <a:off x="4764349" y="1633491"/>
            <a:ext cx="2663301" cy="523220"/>
          </a:xfrm>
          <a:prstGeom prst="rect">
            <a:avLst/>
          </a:prstGeom>
          <a:noFill/>
        </p:spPr>
        <p:txBody>
          <a:bodyPr wrap="square" rtlCol="0">
            <a:spAutoFit/>
          </a:bodyPr>
          <a:lstStyle/>
          <a:p>
            <a:r>
              <a:rPr lang="en-US" sz="2800" b="1" u="sng" dirty="0">
                <a:solidFill>
                  <a:schemeClr val="bg1"/>
                </a:solidFill>
                <a:effectLst>
                  <a:outerShdw blurRad="38100" dist="38100" dir="2700000" algn="tl">
                    <a:srgbClr val="000000">
                      <a:alpha val="43137"/>
                    </a:srgbClr>
                  </a:outerShdw>
                </a:effectLst>
              </a:rPr>
              <a:t>Room Table</a:t>
            </a:r>
            <a:endParaRPr lang="en-US" sz="28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018408" y="2415411"/>
          <a:ext cx="6374167" cy="2364529"/>
        </p:xfrm>
        <a:graphic>
          <a:graphicData uri="http://schemas.openxmlformats.org/drawingml/2006/table">
            <a:tbl>
              <a:tblPr firstRow="1" bandRow="1">
                <a:tableStyleId>{7DF18680-E054-41AD-8BC1-D1AEF772440D}</a:tableStyleId>
              </a:tblPr>
              <a:tblGrid>
                <a:gridCol w="1813823"/>
                <a:gridCol w="1235553"/>
                <a:gridCol w="1265172"/>
                <a:gridCol w="2059619"/>
              </a:tblGrid>
              <a:tr h="680509">
                <a:tc>
                  <a:txBody>
                    <a:bodyPr/>
                    <a:lstStyle/>
                    <a:p>
                      <a:r>
                        <a:rPr lang="en-US" dirty="0" err="1">
                          <a:solidFill>
                            <a:schemeClr val="bg1"/>
                          </a:solidFill>
                        </a:rPr>
                        <a:t>Furniture_ID</a:t>
                      </a:r>
                      <a:endParaRPr lang="en-US" dirty="0">
                        <a:solidFill>
                          <a:schemeClr val="bg1"/>
                        </a:solidFill>
                      </a:endParaRPr>
                    </a:p>
                  </a:txBody>
                  <a:tcPr/>
                </a:tc>
                <a:tc>
                  <a:txBody>
                    <a:bodyPr/>
                    <a:lstStyle/>
                    <a:p>
                      <a:r>
                        <a:rPr lang="en-US" dirty="0">
                          <a:solidFill>
                            <a:schemeClr val="bg1"/>
                          </a:solidFill>
                        </a:rPr>
                        <a:t>Furniture_ type</a:t>
                      </a:r>
                      <a:endParaRPr lang="en-US" dirty="0">
                        <a:solidFill>
                          <a:schemeClr val="bg1"/>
                        </a:solidFill>
                      </a:endParaRPr>
                    </a:p>
                  </a:txBody>
                  <a:tcPr/>
                </a:tc>
                <a:tc>
                  <a:txBody>
                    <a:bodyPr/>
                    <a:lstStyle/>
                    <a:p>
                      <a:r>
                        <a:rPr lang="en-US" dirty="0">
                          <a:solidFill>
                            <a:schemeClr val="bg1"/>
                          </a:solidFill>
                        </a:rPr>
                        <a:t>HOSTEL_ID</a:t>
                      </a:r>
                      <a:endParaRPr lang="en-US" dirty="0">
                        <a:solidFill>
                          <a:schemeClr val="bg1"/>
                        </a:solidFill>
                      </a:endParaRPr>
                    </a:p>
                  </a:txBody>
                  <a:tcPr/>
                </a:tc>
                <a:tc>
                  <a:txBody>
                    <a:bodyPr/>
                    <a:lstStyle/>
                    <a:p>
                      <a:r>
                        <a:rPr lang="en-US" dirty="0">
                          <a:solidFill>
                            <a:schemeClr val="bg1"/>
                          </a:solidFill>
                        </a:rPr>
                        <a:t>ROOM_ID</a:t>
                      </a:r>
                      <a:endParaRPr lang="en-US" dirty="0">
                        <a:solidFill>
                          <a:schemeClr val="bg1"/>
                        </a:solidFill>
                      </a:endParaRPr>
                    </a:p>
                  </a:txBody>
                  <a:tcPr/>
                </a:tc>
              </a:tr>
              <a:tr h="571500">
                <a:tc>
                  <a:txBody>
                    <a:bodyPr/>
                    <a:lstStyle/>
                    <a:p>
                      <a:r>
                        <a:rPr lang="en-US" dirty="0">
                          <a:solidFill>
                            <a:schemeClr val="bg1"/>
                          </a:solidFill>
                        </a:rPr>
                        <a:t>41</a:t>
                      </a:r>
                      <a:endParaRPr lang="en-US" dirty="0">
                        <a:solidFill>
                          <a:schemeClr val="bg1"/>
                        </a:solidFill>
                      </a:endParaRPr>
                    </a:p>
                  </a:txBody>
                  <a:tcPr/>
                </a:tc>
                <a:tc>
                  <a:txBody>
                    <a:bodyPr/>
                    <a:lstStyle/>
                    <a:p>
                      <a:r>
                        <a:rPr lang="en-US" dirty="0"/>
                        <a:t>Bed</a:t>
                      </a:r>
                      <a:endParaRPr lang="en-US" dirty="0"/>
                    </a:p>
                  </a:txBody>
                  <a:tcPr/>
                </a:tc>
                <a:tc>
                  <a:txBody>
                    <a:bodyPr/>
                    <a:lstStyle/>
                    <a:p>
                      <a:r>
                        <a:rPr lang="en-US" dirty="0"/>
                        <a:t>01</a:t>
                      </a:r>
                      <a:endParaRPr lang="en-US" dirty="0"/>
                    </a:p>
                  </a:txBody>
                  <a:tcPr/>
                </a:tc>
                <a:tc>
                  <a:txBody>
                    <a:bodyPr/>
                    <a:lstStyle/>
                    <a:p>
                      <a:r>
                        <a:rPr lang="en-US" dirty="0"/>
                        <a:t>1016</a:t>
                      </a:r>
                      <a:endParaRPr lang="en-US" dirty="0"/>
                    </a:p>
                  </a:txBody>
                  <a:tcPr/>
                </a:tc>
              </a:tr>
              <a:tr h="370840">
                <a:tc>
                  <a:txBody>
                    <a:bodyPr/>
                    <a:lstStyle/>
                    <a:p>
                      <a:r>
                        <a:rPr lang="en-US" dirty="0"/>
                        <a:t>31</a:t>
                      </a:r>
                      <a:endParaRPr lang="en-US" dirty="0"/>
                    </a:p>
                  </a:txBody>
                  <a:tcPr/>
                </a:tc>
                <a:tc>
                  <a:txBody>
                    <a:bodyPr/>
                    <a:lstStyle/>
                    <a:p>
                      <a:r>
                        <a:rPr lang="en-US" dirty="0"/>
                        <a:t>Bed</a:t>
                      </a:r>
                      <a:endParaRPr lang="en-US" dirty="0"/>
                    </a:p>
                  </a:txBody>
                  <a:tcPr/>
                </a:tc>
                <a:tc>
                  <a:txBody>
                    <a:bodyPr/>
                    <a:lstStyle/>
                    <a:p>
                      <a:r>
                        <a:rPr lang="en-US" dirty="0"/>
                        <a:t>02</a:t>
                      </a:r>
                      <a:endParaRPr lang="en-US" dirty="0"/>
                    </a:p>
                  </a:txBody>
                  <a:tcPr/>
                </a:tc>
                <a:tc>
                  <a:txBody>
                    <a:bodyPr/>
                    <a:lstStyle/>
                    <a:p>
                      <a:r>
                        <a:rPr lang="en-US" dirty="0"/>
                        <a:t>2012</a:t>
                      </a:r>
                      <a:endParaRPr lang="en-US" dirty="0"/>
                    </a:p>
                  </a:txBody>
                  <a:tcPr/>
                </a:tc>
              </a:tr>
              <a:tr h="370840">
                <a:tc>
                  <a:txBody>
                    <a:bodyPr/>
                    <a:lstStyle/>
                    <a:p>
                      <a:r>
                        <a:rPr lang="en-US" dirty="0"/>
                        <a:t>61</a:t>
                      </a:r>
                      <a:endParaRPr lang="en-US" dirty="0"/>
                    </a:p>
                  </a:txBody>
                  <a:tcPr/>
                </a:tc>
                <a:tc>
                  <a:txBody>
                    <a:bodyPr/>
                    <a:lstStyle/>
                    <a:p>
                      <a:r>
                        <a:rPr lang="en-US" dirty="0"/>
                        <a:t>Chair</a:t>
                      </a:r>
                      <a:endParaRPr lang="en-US" dirty="0"/>
                    </a:p>
                  </a:txBody>
                  <a:tcPr/>
                </a:tc>
                <a:tc>
                  <a:txBody>
                    <a:bodyPr/>
                    <a:lstStyle/>
                    <a:p>
                      <a:r>
                        <a:rPr lang="en-US" dirty="0"/>
                        <a:t>02</a:t>
                      </a:r>
                      <a:endParaRPr lang="en-US" dirty="0"/>
                    </a:p>
                  </a:txBody>
                  <a:tcPr/>
                </a:tc>
                <a:tc>
                  <a:txBody>
                    <a:bodyPr/>
                    <a:lstStyle/>
                    <a:p>
                      <a:r>
                        <a:rPr lang="en-US" dirty="0"/>
                        <a:t>2012</a:t>
                      </a:r>
                      <a:endParaRPr lang="en-US" dirty="0"/>
                    </a:p>
                  </a:txBody>
                  <a:tcPr/>
                </a:tc>
              </a:tr>
              <a:tr h="370840">
                <a:tc>
                  <a:txBody>
                    <a:bodyPr/>
                    <a:lstStyle/>
                    <a:p>
                      <a:r>
                        <a:rPr lang="en-US" dirty="0"/>
                        <a:t>43</a:t>
                      </a:r>
                      <a:endParaRPr lang="en-US" dirty="0"/>
                    </a:p>
                  </a:txBody>
                  <a:tcPr/>
                </a:tc>
                <a:tc>
                  <a:txBody>
                    <a:bodyPr/>
                    <a:lstStyle/>
                    <a:p>
                      <a:r>
                        <a:rPr lang="en-US" dirty="0"/>
                        <a:t>Table</a:t>
                      </a:r>
                      <a:endParaRPr lang="en-US" dirty="0"/>
                    </a:p>
                  </a:txBody>
                  <a:tcPr/>
                </a:tc>
                <a:tc>
                  <a:txBody>
                    <a:bodyPr/>
                    <a:lstStyle/>
                    <a:p>
                      <a:r>
                        <a:rPr lang="en-US" dirty="0"/>
                        <a:t>06</a:t>
                      </a:r>
                      <a:endParaRPr lang="en-US" dirty="0"/>
                    </a:p>
                  </a:txBody>
                  <a:tcPr/>
                </a:tc>
                <a:tc>
                  <a:txBody>
                    <a:bodyPr/>
                    <a:lstStyle/>
                    <a:p>
                      <a:r>
                        <a:rPr lang="en-US" dirty="0"/>
                        <a:t>108</a:t>
                      </a:r>
                      <a:endParaRPr lang="en-US" dirty="0"/>
                    </a:p>
                  </a:txBody>
                  <a:tcPr/>
                </a:tc>
              </a:tr>
            </a:tbl>
          </a:graphicData>
        </a:graphic>
      </p:graphicFrame>
      <p:sp>
        <p:nvSpPr>
          <p:cNvPr id="3" name="TextBox 2"/>
          <p:cNvSpPr txBox="1"/>
          <p:nvPr/>
        </p:nvSpPr>
        <p:spPr>
          <a:xfrm>
            <a:off x="4944862" y="1748901"/>
            <a:ext cx="2920754" cy="461665"/>
          </a:xfrm>
          <a:prstGeom prst="rect">
            <a:avLst/>
          </a:prstGeom>
          <a:noFill/>
        </p:spPr>
        <p:txBody>
          <a:bodyPr wrap="square" rtlCol="0">
            <a:spAutoFit/>
          </a:bodyPr>
          <a:lstStyle/>
          <a:p>
            <a:r>
              <a:rPr lang="en-US" sz="2400" b="1" u="sng" dirty="0">
                <a:solidFill>
                  <a:schemeClr val="bg1"/>
                </a:solidFill>
                <a:effectLst>
                  <a:outerShdw blurRad="38100" dist="38100" dir="2700000" algn="tl">
                    <a:srgbClr val="000000">
                      <a:alpha val="43137"/>
                    </a:srgbClr>
                  </a:outerShdw>
                </a:effectLst>
              </a:rPr>
              <a:t>FURNITURE TABLE</a:t>
            </a:r>
            <a:endParaRPr lang="en-US" sz="24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917794" y="1952432"/>
          <a:ext cx="6356411" cy="4297680"/>
        </p:xfrm>
        <a:graphic>
          <a:graphicData uri="http://schemas.openxmlformats.org/drawingml/2006/table">
            <a:tbl>
              <a:tblPr firstRow="1" bandRow="1">
                <a:tableStyleId>{7DF18680-E054-41AD-8BC1-D1AEF772440D}</a:tableStyleId>
              </a:tblPr>
              <a:tblGrid>
                <a:gridCol w="1281344"/>
                <a:gridCol w="1500326"/>
                <a:gridCol w="1358284"/>
                <a:gridCol w="887767"/>
                <a:gridCol w="1328690"/>
              </a:tblGrid>
              <a:tr h="636637">
                <a:tc>
                  <a:txBody>
                    <a:bodyPr/>
                    <a:lstStyle/>
                    <a:p>
                      <a:r>
                        <a:rPr lang="en-US" dirty="0" err="1">
                          <a:solidFill>
                            <a:schemeClr val="bg1"/>
                          </a:solidFill>
                        </a:rPr>
                        <a:t>Visitors_ID</a:t>
                      </a:r>
                      <a:endParaRPr lang="en-US" dirty="0">
                        <a:solidFill>
                          <a:schemeClr val="bg1"/>
                        </a:solidFill>
                      </a:endParaRPr>
                    </a:p>
                  </a:txBody>
                  <a:tcPr/>
                </a:tc>
                <a:tc>
                  <a:txBody>
                    <a:bodyPr/>
                    <a:lstStyle/>
                    <a:p>
                      <a:r>
                        <a:rPr lang="en-US" dirty="0" err="1">
                          <a:solidFill>
                            <a:schemeClr val="bg1"/>
                          </a:solidFill>
                        </a:rPr>
                        <a:t>In_time</a:t>
                      </a:r>
                      <a:endParaRPr lang="en-US" dirty="0">
                        <a:solidFill>
                          <a:schemeClr val="bg1"/>
                        </a:solidFill>
                      </a:endParaRPr>
                    </a:p>
                  </a:txBody>
                  <a:tcPr/>
                </a:tc>
                <a:tc>
                  <a:txBody>
                    <a:bodyPr/>
                    <a:lstStyle/>
                    <a:p>
                      <a:r>
                        <a:rPr lang="en-US" dirty="0" err="1">
                          <a:solidFill>
                            <a:schemeClr val="bg1"/>
                          </a:solidFill>
                        </a:rPr>
                        <a:t>Out_time</a:t>
                      </a:r>
                      <a:endParaRPr lang="en-US" dirty="0">
                        <a:solidFill>
                          <a:schemeClr val="bg1"/>
                        </a:solidFill>
                      </a:endParaRPr>
                    </a:p>
                  </a:txBody>
                  <a:tcPr/>
                </a:tc>
                <a:tc>
                  <a:txBody>
                    <a:bodyPr/>
                    <a:lstStyle/>
                    <a:p>
                      <a:r>
                        <a:rPr lang="en-US" dirty="0" err="1">
                          <a:solidFill>
                            <a:schemeClr val="bg1"/>
                          </a:solidFill>
                        </a:rPr>
                        <a:t>Visitor_Name</a:t>
                      </a:r>
                      <a:endParaRPr lang="en-US" dirty="0">
                        <a:solidFill>
                          <a:schemeClr val="bg1"/>
                        </a:solidFill>
                      </a:endParaRPr>
                    </a:p>
                  </a:txBody>
                  <a:tcPr/>
                </a:tc>
                <a:tc>
                  <a:txBody>
                    <a:bodyPr/>
                    <a:lstStyle/>
                    <a:p>
                      <a:r>
                        <a:rPr lang="en-US" dirty="0">
                          <a:solidFill>
                            <a:schemeClr val="bg1"/>
                          </a:solidFill>
                        </a:rPr>
                        <a:t>STUDENT_ID</a:t>
                      </a:r>
                      <a:endParaRPr lang="en-US" dirty="0">
                        <a:solidFill>
                          <a:schemeClr val="bg1"/>
                        </a:solidFill>
                      </a:endParaRPr>
                    </a:p>
                  </a:txBody>
                  <a:tcPr/>
                </a:tc>
              </a:tr>
              <a:tr h="909481">
                <a:tc>
                  <a:txBody>
                    <a:bodyPr/>
                    <a:lstStyle/>
                    <a:p>
                      <a:r>
                        <a:rPr lang="en-US" dirty="0">
                          <a:solidFill>
                            <a:schemeClr val="bg1"/>
                          </a:solidFill>
                        </a:rPr>
                        <a:t>010</a:t>
                      </a:r>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2023-11-11, 12:34:56</a:t>
                      </a:r>
                      <a:endParaRPr lang="en-US" sz="1800" b="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2023-11-12 12:34:56</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err="1"/>
                        <a:t>Nitu</a:t>
                      </a:r>
                      <a:endParaRPr lang="en-US" dirty="0"/>
                    </a:p>
                  </a:txBody>
                  <a:tcPr/>
                </a:tc>
                <a:tc>
                  <a:txBody>
                    <a:bodyPr/>
                    <a:lstStyle/>
                    <a:p>
                      <a:r>
                        <a:rPr lang="en-US" dirty="0"/>
                        <a:t>1905</a:t>
                      </a:r>
                      <a:endParaRPr lang="en-US" dirty="0"/>
                    </a:p>
                  </a:txBody>
                  <a:tcPr/>
                </a:tc>
              </a:tr>
              <a:tr h="722817">
                <a:tc>
                  <a:txBody>
                    <a:bodyPr/>
                    <a:lstStyle/>
                    <a:p>
                      <a:r>
                        <a:rPr lang="en-US" dirty="0"/>
                        <a:t>011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2022-11-11 12:34:56</a:t>
                      </a:r>
                      <a:endParaRPr lang="en-US" sz="1800" b="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2022-11-12 12:34:56</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a:t>Mahi</a:t>
                      </a:r>
                      <a:endParaRPr lang="en-US" dirty="0"/>
                    </a:p>
                  </a:txBody>
                  <a:tcPr/>
                </a:tc>
                <a:tc>
                  <a:txBody>
                    <a:bodyPr/>
                    <a:lstStyle/>
                    <a:p>
                      <a:r>
                        <a:rPr lang="en-US" dirty="0"/>
                        <a:t>1911</a:t>
                      </a:r>
                      <a:endParaRPr lang="en-US" dirty="0"/>
                    </a:p>
                  </a:txBody>
                  <a:tcPr/>
                </a:tc>
              </a:tr>
              <a:tr h="740573">
                <a:tc>
                  <a:txBody>
                    <a:bodyPr/>
                    <a:lstStyle/>
                    <a:p>
                      <a:r>
                        <a:rPr lang="en-US" dirty="0"/>
                        <a:t>012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2023-01-14 13:34:51</a:t>
                      </a:r>
                      <a:endParaRPr lang="en-US" sz="1800" b="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2023-01-12 21:34:56</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err="1"/>
                        <a:t>Neru</a:t>
                      </a:r>
                      <a:endParaRPr lang="en-US" dirty="0"/>
                    </a:p>
                  </a:txBody>
                  <a:tcPr/>
                </a:tc>
                <a:tc>
                  <a:txBody>
                    <a:bodyPr/>
                    <a:lstStyle/>
                    <a:p>
                      <a:r>
                        <a:rPr lang="en-US" dirty="0"/>
                        <a:t>2199</a:t>
                      </a:r>
                      <a:endParaRPr lang="en-US" dirty="0"/>
                    </a:p>
                  </a:txBody>
                  <a:tcPr/>
                </a:tc>
              </a:tr>
              <a:tr h="368845">
                <a:tc>
                  <a:txBody>
                    <a:bodyPr/>
                    <a:lstStyle/>
                    <a:p>
                      <a:r>
                        <a:rPr lang="en-US" dirty="0"/>
                        <a:t>013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2023-12-11 14:23:56</a:t>
                      </a:r>
                      <a:endParaRPr lang="en-US" sz="1800" b="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2023-12-12 23:34:56</a:t>
                      </a:r>
                      <a:endParaRPr lang="en-US" sz="1800" b="0" kern="1200" dirty="0">
                        <a:solidFill>
                          <a:schemeClr val="dk1"/>
                        </a:solidFill>
                        <a:effectLst/>
                        <a:latin typeface="+mn-lt"/>
                        <a:ea typeface="+mn-ea"/>
                        <a:cs typeface="+mn-cs"/>
                      </a:endParaRPr>
                    </a:p>
                    <a:p>
                      <a:endParaRPr lang="en-US" dirty="0"/>
                    </a:p>
                  </a:txBody>
                  <a:tcPr/>
                </a:tc>
                <a:tc>
                  <a:txBody>
                    <a:bodyPr/>
                    <a:lstStyle/>
                    <a:p>
                      <a:r>
                        <a:rPr lang="en-US" dirty="0" err="1"/>
                        <a:t>Milu</a:t>
                      </a:r>
                      <a:endParaRPr lang="en-US" dirty="0"/>
                    </a:p>
                  </a:txBody>
                  <a:tcPr/>
                </a:tc>
                <a:tc>
                  <a:txBody>
                    <a:bodyPr/>
                    <a:lstStyle/>
                    <a:p>
                      <a:r>
                        <a:rPr lang="en-US" dirty="0"/>
                        <a:t>2024</a:t>
                      </a:r>
                      <a:endParaRPr lang="en-US" dirty="0"/>
                    </a:p>
                  </a:txBody>
                  <a:tcPr/>
                </a:tc>
              </a:tr>
            </a:tbl>
          </a:graphicData>
        </a:graphic>
      </p:graphicFrame>
      <p:sp>
        <p:nvSpPr>
          <p:cNvPr id="3" name="TextBox 2"/>
          <p:cNvSpPr txBox="1"/>
          <p:nvPr/>
        </p:nvSpPr>
        <p:spPr>
          <a:xfrm>
            <a:off x="5211192" y="1198486"/>
            <a:ext cx="3382392" cy="461665"/>
          </a:xfrm>
          <a:prstGeom prst="rect">
            <a:avLst/>
          </a:prstGeom>
          <a:noFill/>
        </p:spPr>
        <p:txBody>
          <a:bodyPr wrap="square" rtlCol="0">
            <a:spAutoFit/>
          </a:bodyPr>
          <a:lstStyle/>
          <a:p>
            <a:r>
              <a:rPr lang="en-US" sz="2400" b="1" u="sng" dirty="0">
                <a:solidFill>
                  <a:schemeClr val="bg1"/>
                </a:solidFill>
                <a:effectLst>
                  <a:outerShdw blurRad="38100" dist="38100" dir="2700000" algn="tl">
                    <a:srgbClr val="000000">
                      <a:alpha val="43137"/>
                    </a:srgbClr>
                  </a:outerShdw>
                </a:effectLst>
              </a:rPr>
              <a:t>Visitors Table</a:t>
            </a:r>
            <a:endParaRPr lang="en-US" sz="2400" b="1" u="sng"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2029</Words>
  <Application>WPS Presentation</Application>
  <PresentationFormat>Widescreen</PresentationFormat>
  <Paragraphs>469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Trebuchet MS</vt:lpstr>
      <vt:lpstr>Cambria</vt:lpstr>
      <vt:lpstr>Times New Roman</vt:lpstr>
      <vt:lpstr>Calibri</vt:lpstr>
      <vt:lpstr>Söhne</vt:lpstr>
      <vt:lpstr>Segoe Print</vt:lpstr>
      <vt:lpstr>Tw Cen MT</vt:lpstr>
      <vt:lpstr>Microsoft YaHei</vt:lpstr>
      <vt:lpstr>Arial Unicode MS</vt:lpstr>
      <vt:lpstr>Circuit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Shameema sejuty</dc:creator>
  <cp:lastModifiedBy>USER</cp:lastModifiedBy>
  <cp:revision>18</cp:revision>
  <dcterms:created xsi:type="dcterms:W3CDTF">2023-11-11T09:08:00Z</dcterms:created>
  <dcterms:modified xsi:type="dcterms:W3CDTF">2023-11-12T00:40:32Z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6CA58A6A67D84444912CEC4AF470BD5A_12</vt:lpwstr>
  </property>
  <property fmtid="{D5CDD505-2E9C-101B-9397-08002B2CF9AE}" pid="3" name="KSOProductBuildVer">
    <vt:lpwstr>1033-12.2.0.13266</vt:lpwstr>
  </property>
</Properties>
</file>