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76" r:id="rId5"/>
    <p:sldId id="259" r:id="rId6"/>
    <p:sldId id="260" r:id="rId7"/>
    <p:sldId id="275" r:id="rId8"/>
    <p:sldId id="277" r:id="rId9"/>
    <p:sldId id="262" r:id="rId10"/>
    <p:sldId id="263" r:id="rId11"/>
    <p:sldId id="278" r:id="rId12"/>
    <p:sldId id="279" r:id="rId13"/>
    <p:sldId id="280" r:id="rId14"/>
    <p:sldId id="281" r:id="rId15"/>
    <p:sldId id="282" r:id="rId16"/>
    <p:sldId id="283" r:id="rId17"/>
    <p:sldId id="264" r:id="rId18"/>
    <p:sldId id="268" r:id="rId19"/>
    <p:sldId id="265" r:id="rId20"/>
    <p:sldId id="274"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44" autoAdjust="0"/>
    <p:restoredTop sz="94660"/>
  </p:normalViewPr>
  <p:slideViewPr>
    <p:cSldViewPr snapToGrid="0">
      <p:cViewPr varScale="1">
        <p:scale>
          <a:sx n="63" d="100"/>
          <a:sy n="63" d="100"/>
        </p:scale>
        <p:origin x="65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08-01-2025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08/01/2025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08/01/2025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08/01/2025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08/01/2025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08/01/2025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08/01/2025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08/01/2025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08/01/2025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08/01/2025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08/01/2025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08/01/2025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t>08/01/2025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t>‹#›</a:t>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rotWithShape="1">
          <a:blip r:embed="rId13">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ayanthi.k@presidencyuniversity.i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researchgate.net/publication/372447195_JOURNAL_OF_CRITICAL_REVIEWS_AN_INCOME_TAX_FRAUD_DETECTION_USING_AI" TargetMode="External"/><Relationship Id="rId2" Type="http://schemas.openxmlformats.org/officeDocument/2006/relationships/hyperlink" Target="https://www.researchgate.net/publication/367405432_A_Multi-Module_Machine_Learning_Approach_to_Detect_Tax_Fraud" TargetMode="External"/><Relationship Id="rId1" Type="http://schemas.openxmlformats.org/officeDocument/2006/relationships/slideLayout" Target="../slideLayouts/slideLayout2.xml"/><Relationship Id="rId4" Type="http://schemas.openxmlformats.org/officeDocument/2006/relationships/hyperlink" Target="https://ieeexplore.ieee.org/document/1060192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IN" dirty="0">
                <a:latin typeface="CIDFont+F2"/>
                <a:sym typeface="+mn-ea"/>
              </a:rPr>
              <a:t>AN INCOME TAX FRAUD </a:t>
            </a:r>
            <a:r>
              <a:rPr lang="en-US" dirty="0">
                <a:latin typeface="CIDFont+F2"/>
                <a:sym typeface="+mn-ea"/>
              </a:rPr>
              <a:t>DETECTION USING AI &amp; ML</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IN" altLang="en-GB" dirty="0">
                <a:latin typeface="Cambria" panose="02040503050406030204" pitchFamily="18" charset="0"/>
                <a:ea typeface="Cambria" panose="02040503050406030204" pitchFamily="18" charset="0"/>
              </a:rPr>
              <a:t>86</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346123954"/>
              </p:ext>
            </p:extLst>
          </p:nvPr>
        </p:nvGraphicFramePr>
        <p:xfrm>
          <a:off x="553347" y="2721840"/>
          <a:ext cx="5418675" cy="1956512"/>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400" u="none" strike="noStrike" cap="none" dirty="0"/>
                        <a:t>20211CSE0135</a:t>
                      </a:r>
                      <a:endParaRPr sz="14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400" u="none" strike="noStrike" cap="none" dirty="0"/>
                        <a:t>              D SOYA SREE</a:t>
                      </a:r>
                      <a:endParaRPr sz="14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US" sz="1400" u="none" strike="noStrike" cap="none" dirty="0"/>
                        <a:t>20211CSE0101</a:t>
                      </a:r>
                      <a:endParaRPr sz="14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400" u="none" strike="noStrike" cap="none" dirty="0"/>
                        <a:t>              P S AFREEN</a:t>
                      </a:r>
                      <a:endParaRPr sz="14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US" sz="1400" u="none" strike="noStrike" cap="none" dirty="0"/>
                        <a:t>20211CSE0013</a:t>
                      </a:r>
                      <a:endParaRPr sz="14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400" u="none" strike="noStrike" cap="none" dirty="0"/>
                        <a:t>              P SRUTHI</a:t>
                      </a:r>
                      <a:endParaRPr sz="14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r>
                        <a:rPr lang="en-US" sz="1400" u="none" strike="noStrike" cap="none" dirty="0"/>
                        <a:t>20211CSE0478</a:t>
                      </a:r>
                      <a:endParaRPr sz="14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400" u="none" strike="noStrike" cap="none" dirty="0"/>
                        <a:t>              B PRANAVI</a:t>
                      </a:r>
                      <a:endParaRPr sz="14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39"/>
            <a:ext cx="5514300" cy="2312661"/>
          </a:xfrm>
          <a:prstGeom prst="rect">
            <a:avLst/>
          </a:prstGeom>
          <a:noFill/>
          <a:ln>
            <a:noFill/>
          </a:ln>
        </p:spPr>
        <p:txBody>
          <a:bodyPr spcFirstLastPara="1" wrap="square" lIns="91425" tIns="45700" rIns="91425" bIns="45700" anchor="t" anchorCtr="0">
            <a:normAutofit fontScale="97500"/>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ctr" rtl="0">
              <a:spcBef>
                <a:spcPts val="0"/>
              </a:spcBef>
              <a:spcAft>
                <a:spcPts val="0"/>
              </a:spcAft>
              <a:buClr>
                <a:srgbClr val="17365D"/>
              </a:buClr>
              <a:buSzPts val="2000"/>
              <a:buFont typeface="Arial" panose="020B0604020202020204"/>
              <a:buNone/>
            </a:pPr>
            <a:r>
              <a:rPr lang="en-IN" sz="2000" dirty="0" err="1">
                <a:latin typeface="Calibri-Identity-H"/>
                <a:sym typeface="+mn-ea"/>
              </a:rPr>
              <a:t>Dr.Jayanthi</a:t>
            </a:r>
            <a:r>
              <a:rPr lang="en-IN" sz="2000" dirty="0">
                <a:latin typeface="Calibri-Identity-H"/>
                <a:sym typeface="+mn-ea"/>
              </a:rPr>
              <a:t> </a:t>
            </a:r>
            <a:r>
              <a:rPr lang="en-IN" sz="2000" dirty="0" err="1">
                <a:latin typeface="Calibri-Identity-H"/>
                <a:sym typeface="+mn-ea"/>
              </a:rPr>
              <a:t>Kamalasekaran</a:t>
            </a:r>
            <a:endParaRPr lang="en-IN" sz="2000" b="0" i="0" u="none" strike="noStrike" baseline="0" dirty="0">
              <a:latin typeface="Calibri-Identity-H"/>
            </a:endParaRPr>
          </a:p>
          <a:p>
            <a:pPr marL="0" marR="0" lvl="0" indent="0" algn="ctr" rtl="0">
              <a:spcBef>
                <a:spcPts val="0"/>
              </a:spcBef>
              <a:spcAft>
                <a:spcPts val="0"/>
              </a:spcAft>
              <a:buClr>
                <a:srgbClr val="17365D"/>
              </a:buClr>
              <a:buSzPts val="2000"/>
              <a:buFont typeface="Arial" panose="020B0604020202020204"/>
              <a:buNone/>
            </a:pPr>
            <a:r>
              <a:rPr lang="en-IN" sz="2000" dirty="0">
                <a:solidFill>
                  <a:srgbClr val="17365D"/>
                </a:solidFill>
                <a:latin typeface="Calibri-Identity-H"/>
                <a:ea typeface="Cambria" panose="02040503050406030204" pitchFamily="18" charset="0"/>
                <a:cs typeface="Verdana" panose="020B0604030504040204"/>
                <a:sym typeface="Verdana" panose="020B0604030504040204"/>
              </a:rPr>
              <a:t>School of computer science and engineering</a:t>
            </a:r>
            <a:endParaRPr lang="en-IN" sz="2000" cap="none" dirty="0">
              <a:solidFill>
                <a:srgbClr val="17365D"/>
              </a:solidFill>
              <a:latin typeface="Calibri-Identity-H"/>
              <a:ea typeface="Cambria" panose="02040503050406030204" pitchFamily="18" charset="0"/>
              <a:cs typeface="Verdana" panose="020B0604030504040204"/>
              <a:sym typeface="Verdana" panose="020B0604030504040204"/>
            </a:endParaRPr>
          </a:p>
          <a:p>
            <a:pPr marL="0" marR="0" lvl="0" indent="0" algn="ctr" rtl="0">
              <a:spcBef>
                <a:spcPts val="0"/>
              </a:spcBef>
              <a:spcAft>
                <a:spcPts val="0"/>
              </a:spcAft>
              <a:buClr>
                <a:srgbClr val="17365D"/>
              </a:buClr>
              <a:buSzPts val="2000"/>
              <a:buFont typeface="Arial" panose="020B0604020202020204"/>
              <a:buNone/>
            </a:pPr>
            <a:r>
              <a:rPr lang="en-IN" sz="2000" dirty="0">
                <a:latin typeface="Calibri-Identity-H"/>
                <a:sym typeface="+mn-ea"/>
                <a:hlinkClick r:id="rId3"/>
              </a:rPr>
              <a:t>jayanthi.k@presidencyuniversity.in</a:t>
            </a:r>
            <a:r>
              <a:rPr lang="en-IN" sz="2000" dirty="0">
                <a:latin typeface="Calibri-Identity-H"/>
                <a:sym typeface="+mn-ea"/>
              </a:rPr>
              <a:t>  </a:t>
            </a:r>
            <a:endParaRPr lang="en-IN" sz="2000" b="0" i="0" u="none" strike="noStrike" baseline="0" dirty="0">
              <a:solidFill>
                <a:srgbClr val="17365D"/>
              </a:solidFill>
              <a:latin typeface="Calibri-Identity-H"/>
              <a:ea typeface="Cambria" panose="02040503050406030204" pitchFamily="18" charset="0"/>
              <a:sym typeface="Verdana" panose="020B0604030504040204"/>
            </a:endParaRPr>
          </a:p>
          <a:p>
            <a:pPr marL="0" marR="0" lvl="0" indent="0" algn="ctr" rtl="0">
              <a:spcBef>
                <a:spcPts val="0"/>
              </a:spcBef>
              <a:spcAft>
                <a:spcPts val="0"/>
              </a:spcAft>
              <a:buClr>
                <a:srgbClr val="17365D"/>
              </a:buClr>
              <a:buSzPts val="2000"/>
              <a:buFont typeface="Arial" panose="020B0604020202020204"/>
              <a:buNone/>
            </a:pPr>
            <a:r>
              <a:rPr lang="en-IN" sz="2000" dirty="0">
                <a:latin typeface="Calibri-Identity-H"/>
                <a:sym typeface="+mn-ea"/>
              </a:rPr>
              <a:t>8446075868</a:t>
            </a:r>
            <a:endParaRPr lang="en-IN" sz="2000" b="0" i="0" u="none" strike="noStrike" baseline="0" dirty="0">
              <a:latin typeface="Calibri-Identity-H"/>
            </a:endParaRPr>
          </a:p>
          <a:p>
            <a:pPr marL="0" marR="0" lvl="0" indent="0" algn="ctr" rtl="0">
              <a:spcBef>
                <a:spcPts val="0"/>
              </a:spcBef>
              <a:spcAft>
                <a:spcPts val="0"/>
              </a:spcAft>
              <a:buClr>
                <a:srgbClr val="17365D"/>
              </a:buClr>
              <a:buSzPts val="2000"/>
              <a:buFont typeface="Arial" panose="020B0604020202020204"/>
              <a:buNone/>
            </a:pPr>
            <a:r>
              <a:rPr lang="en-IN" sz="2000" dirty="0">
                <a:solidFill>
                  <a:srgbClr val="17365D"/>
                </a:solidFill>
                <a:latin typeface="Calibri-Identity-H"/>
                <a:ea typeface="Cambria" panose="02040503050406030204" pitchFamily="18" charset="0"/>
                <a:cs typeface="Verdana" panose="020B0604030504040204"/>
                <a:sym typeface="Verdana" panose="020B0604030504040204"/>
              </a:rPr>
              <a:t>Presidency university</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Review-4</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70434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CSE </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err="1">
                <a:latin typeface="Cambria" panose="02040503050406030204" pitchFamily="18" charset="0"/>
                <a:ea typeface="Cambria" panose="02040503050406030204" pitchFamily="18" charset="0"/>
                <a:cs typeface="Verdana" panose="020B0604030504040204"/>
                <a:sym typeface="Verdana" panose="020B0604030504040204"/>
              </a:rPr>
              <a:t>Dr.Asif</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 Mohammed H.B</a:t>
            </a:r>
            <a:endPar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Mr. </a:t>
            </a:r>
            <a:r>
              <a:rPr lang="en-US" sz="2000" b="1" dirty="0" err="1">
                <a:latin typeface="Cambria" panose="02040503050406030204" pitchFamily="18" charset="0"/>
                <a:ea typeface="Cambria" panose="02040503050406030204" pitchFamily="18" charset="0"/>
                <a:cs typeface="Verdana" panose="020B0604030504040204"/>
                <a:sym typeface="Verdana" panose="020B0604030504040204"/>
              </a:rPr>
              <a:t>Amarnath</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 J.L &amp; Dr. </a:t>
            </a:r>
            <a:r>
              <a:rPr lang="en-US" sz="2000" b="1" dirty="0" err="1">
                <a:latin typeface="Cambria" panose="02040503050406030204" pitchFamily="18" charset="0"/>
                <a:ea typeface="Cambria" panose="02040503050406030204" pitchFamily="18" charset="0"/>
                <a:cs typeface="Verdana" panose="020B0604030504040204"/>
                <a:sym typeface="Verdana" panose="020B0604030504040204"/>
              </a:rPr>
              <a:t>Jayanthi</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 K.</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Outcomes</a:t>
            </a:r>
          </a:p>
        </p:txBody>
      </p:sp>
      <p:sp>
        <p:nvSpPr>
          <p:cNvPr id="4" name="Content Placeholder 3">
            <a:extLst>
              <a:ext uri="{FF2B5EF4-FFF2-40B4-BE49-F238E27FC236}">
                <a16:creationId xmlns:a16="http://schemas.microsoft.com/office/drawing/2014/main" id="{A7AF8E83-AFFB-58E1-C1D7-DAF52BB1FFEE}"/>
              </a:ext>
            </a:extLst>
          </p:cNvPr>
          <p:cNvSpPr>
            <a:spLocks noGrp="1"/>
          </p:cNvSpPr>
          <p:nvPr>
            <p:ph idx="1"/>
          </p:nvPr>
        </p:nvSpPr>
        <p:spPr>
          <a:xfrm>
            <a:off x="812800" y="1143001"/>
            <a:ext cx="10668000" cy="1425134"/>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Home Page: </a:t>
            </a:r>
            <a:r>
              <a:rPr lang="en-US" sz="2000" dirty="0"/>
              <a:t>The Home page serves as the landing page of your application. It provides an overview of the project's features, objectives, and benefits. Users can navigate to other sections of the application from this page.</a:t>
            </a:r>
          </a:p>
        </p:txBody>
      </p:sp>
      <p:pic>
        <p:nvPicPr>
          <p:cNvPr id="5" name="Picture 4">
            <a:extLst>
              <a:ext uri="{FF2B5EF4-FFF2-40B4-BE49-F238E27FC236}">
                <a16:creationId xmlns:a16="http://schemas.microsoft.com/office/drawing/2014/main" id="{3E630F6D-8C39-DF70-D453-82D97E74CB1A}"/>
              </a:ext>
            </a:extLst>
          </p:cNvPr>
          <p:cNvPicPr>
            <a:picLocks noChangeAspect="1"/>
          </p:cNvPicPr>
          <p:nvPr/>
        </p:nvPicPr>
        <p:blipFill>
          <a:blip r:embed="rId2"/>
          <a:stretch>
            <a:fillRect/>
          </a:stretch>
        </p:blipFill>
        <p:spPr>
          <a:xfrm>
            <a:off x="2234438" y="2792548"/>
            <a:ext cx="6799834" cy="292245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88338-4FD1-3E9C-2A19-24C014BDF20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4D29CC1-CE75-DF28-224C-BBBFAD2B2525}"/>
              </a:ext>
            </a:extLst>
          </p:cNvPr>
          <p:cNvSpPr>
            <a:spLocks noGrp="1"/>
          </p:cNvSpPr>
          <p:nvPr>
            <p:ph idx="1"/>
          </p:nvPr>
        </p:nvSpPr>
        <p:spPr/>
        <p:txBody>
          <a:bodyPr/>
          <a:lstStyle/>
          <a:p>
            <a:r>
              <a:rPr lang="en-US" sz="2000" b="1" dirty="0">
                <a:latin typeface="Times New Roman" panose="02020603050405020304" pitchFamily="18" charset="0"/>
                <a:ea typeface="Calibri" panose="020F0502020204030204" pitchFamily="34" charset="0"/>
              </a:rPr>
              <a:t>Registration Page : </a:t>
            </a:r>
            <a:r>
              <a:rPr lang="en-US" sz="2000" dirty="0"/>
              <a:t>The Registration Page allows new users to create an account with the application. It typically includes  fields for entering personal information such as name, email, password, and possibly other details like phone number or address. Users need to fill out this form to gain access to the application's features.</a:t>
            </a:r>
          </a:p>
          <a:p>
            <a:endParaRPr lang="en-IN" dirty="0"/>
          </a:p>
        </p:txBody>
      </p:sp>
      <p:pic>
        <p:nvPicPr>
          <p:cNvPr id="6" name="Picture 5">
            <a:extLst>
              <a:ext uri="{FF2B5EF4-FFF2-40B4-BE49-F238E27FC236}">
                <a16:creationId xmlns:a16="http://schemas.microsoft.com/office/drawing/2014/main" id="{63589F2E-E1C5-62C3-9911-FD0364DDB736}"/>
              </a:ext>
            </a:extLst>
          </p:cNvPr>
          <p:cNvPicPr>
            <a:picLocks noChangeAspect="1"/>
          </p:cNvPicPr>
          <p:nvPr/>
        </p:nvPicPr>
        <p:blipFill>
          <a:blip r:embed="rId2"/>
          <a:stretch>
            <a:fillRect/>
          </a:stretch>
        </p:blipFill>
        <p:spPr>
          <a:xfrm>
            <a:off x="1530065" y="2853087"/>
            <a:ext cx="8701349" cy="3072230"/>
          </a:xfrm>
          <a:prstGeom prst="rect">
            <a:avLst/>
          </a:prstGeom>
        </p:spPr>
      </p:pic>
    </p:spTree>
    <p:extLst>
      <p:ext uri="{BB962C8B-B14F-4D97-AF65-F5344CB8AC3E}">
        <p14:creationId xmlns:p14="http://schemas.microsoft.com/office/powerpoint/2010/main" val="559544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5535C6-9435-B6F1-A9D9-F09AFC84BE52}"/>
              </a:ext>
            </a:extLst>
          </p:cNvPr>
          <p:cNvSpPr>
            <a:spLocks noGrp="1"/>
          </p:cNvSpPr>
          <p:nvPr>
            <p:ph idx="1"/>
          </p:nvPr>
        </p:nvSpPr>
        <p:spPr/>
        <p:txBody>
          <a:bodyPr/>
          <a:lstStyle/>
          <a:p>
            <a:pPr algn="just">
              <a:lnSpc>
                <a:spcPct val="150000"/>
              </a:lnSpc>
            </a:pPr>
            <a:r>
              <a:rPr lang="en-US" sz="2000" b="1" dirty="0">
                <a:latin typeface="Times New Roman" panose="02020603050405020304" pitchFamily="18" charset="0"/>
                <a:ea typeface="Calibri" panose="020F0502020204030204" pitchFamily="34" charset="0"/>
              </a:rPr>
              <a:t>Login Page: </a:t>
            </a:r>
            <a:r>
              <a:rPr lang="en-US" sz="2000" dirty="0"/>
              <a:t>The Login Page enables users to access their existing accounts by entering their credentials.</a:t>
            </a:r>
          </a:p>
          <a:p>
            <a:pPr algn="just">
              <a:lnSpc>
                <a:spcPct val="150000"/>
              </a:lnSpc>
            </a:pPr>
            <a:r>
              <a:rPr lang="en-US" sz="2000" dirty="0"/>
              <a:t>It usually includes fields for entering a username/email and password.  </a:t>
            </a:r>
          </a:p>
          <a:p>
            <a:endParaRPr lang="en-IN" dirty="0"/>
          </a:p>
        </p:txBody>
      </p:sp>
      <p:pic>
        <p:nvPicPr>
          <p:cNvPr id="4" name="Picture 3">
            <a:extLst>
              <a:ext uri="{FF2B5EF4-FFF2-40B4-BE49-F238E27FC236}">
                <a16:creationId xmlns:a16="http://schemas.microsoft.com/office/drawing/2014/main" id="{ED7CCE63-C54B-3190-F864-39F85DCFAE28}"/>
              </a:ext>
            </a:extLst>
          </p:cNvPr>
          <p:cNvPicPr>
            <a:picLocks noChangeAspect="1"/>
          </p:cNvPicPr>
          <p:nvPr/>
        </p:nvPicPr>
        <p:blipFill>
          <a:blip r:embed="rId2"/>
          <a:stretch>
            <a:fillRect/>
          </a:stretch>
        </p:blipFill>
        <p:spPr>
          <a:xfrm>
            <a:off x="1975218" y="2621281"/>
            <a:ext cx="8370608" cy="3690884"/>
          </a:xfrm>
          <a:prstGeom prst="rect">
            <a:avLst/>
          </a:prstGeom>
        </p:spPr>
      </p:pic>
    </p:spTree>
    <p:extLst>
      <p:ext uri="{BB962C8B-B14F-4D97-AF65-F5344CB8AC3E}">
        <p14:creationId xmlns:p14="http://schemas.microsoft.com/office/powerpoint/2010/main" val="3526362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11B9E0-B92F-76B8-5B60-B56896684F3E}"/>
              </a:ext>
            </a:extLst>
          </p:cNvPr>
          <p:cNvSpPr>
            <a:spLocks noGrp="1"/>
          </p:cNvSpPr>
          <p:nvPr>
            <p:ph idx="1"/>
          </p:nvPr>
        </p:nvSpPr>
        <p:spPr>
          <a:xfrm>
            <a:off x="2039393" y="1143001"/>
            <a:ext cx="8214813" cy="620042"/>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28600" algn="just">
              <a:lnSpc>
                <a:spcPct val="200000"/>
              </a:lnSpc>
              <a:spcAft>
                <a:spcPts val="10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User home Page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After user successfully login this page will be appear.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F9DF98BA-F264-5708-CCDB-4F894859126C}"/>
              </a:ext>
            </a:extLst>
          </p:cNvPr>
          <p:cNvPicPr>
            <a:picLocks noChangeAspect="1"/>
          </p:cNvPicPr>
          <p:nvPr/>
        </p:nvPicPr>
        <p:blipFill>
          <a:blip r:embed="rId2"/>
          <a:stretch>
            <a:fillRect/>
          </a:stretch>
        </p:blipFill>
        <p:spPr>
          <a:xfrm>
            <a:off x="1818386" y="2016120"/>
            <a:ext cx="8057134" cy="3698879"/>
          </a:xfrm>
          <a:prstGeom prst="rect">
            <a:avLst/>
          </a:prstGeom>
        </p:spPr>
      </p:pic>
    </p:spTree>
    <p:extLst>
      <p:ext uri="{BB962C8B-B14F-4D97-AF65-F5344CB8AC3E}">
        <p14:creationId xmlns:p14="http://schemas.microsoft.com/office/powerpoint/2010/main" val="2242524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AAFC00-D1D6-B59C-51F3-87BAFE7B7606}"/>
              </a:ext>
            </a:extLst>
          </p:cNvPr>
          <p:cNvSpPr>
            <a:spLocks noGrp="1"/>
          </p:cNvSpPr>
          <p:nvPr>
            <p:ph idx="1"/>
          </p:nvPr>
        </p:nvSpPr>
        <p:spPr/>
        <p:txBody>
          <a:bodyPr/>
          <a:lstStyle/>
          <a:p>
            <a:pPr marL="228600" algn="just">
              <a:lnSpc>
                <a:spcPct val="115000"/>
              </a:lnSpc>
              <a:spcAft>
                <a:spcPts val="10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About Page : </a:t>
            </a:r>
            <a:r>
              <a:rPr lang="en-US" sz="2000" dirty="0"/>
              <a:t>The About Page offers detailed information about the project, including its purpose, goals, and</a:t>
            </a:r>
          </a:p>
          <a:p>
            <a:pPr marL="228600" algn="just">
              <a:lnSpc>
                <a:spcPct val="115000"/>
              </a:lnSpc>
              <a:spcAft>
                <a:spcPts val="1000"/>
              </a:spcAft>
            </a:pPr>
            <a:r>
              <a:rPr lang="en-US" sz="2000" dirty="0"/>
              <a:t>the technology used. It provides background information on the problem being addressed and the methods employed.</a:t>
            </a:r>
          </a:p>
          <a:p>
            <a:endParaRPr lang="en-IN" dirty="0"/>
          </a:p>
        </p:txBody>
      </p:sp>
      <p:pic>
        <p:nvPicPr>
          <p:cNvPr id="4" name="Picture 3">
            <a:extLst>
              <a:ext uri="{FF2B5EF4-FFF2-40B4-BE49-F238E27FC236}">
                <a16:creationId xmlns:a16="http://schemas.microsoft.com/office/drawing/2014/main" id="{5071BFC8-3EAA-D04F-AA39-A99F7D8FC07A}"/>
              </a:ext>
            </a:extLst>
          </p:cNvPr>
          <p:cNvPicPr>
            <a:picLocks noChangeAspect="1"/>
          </p:cNvPicPr>
          <p:nvPr/>
        </p:nvPicPr>
        <p:blipFill>
          <a:blip r:embed="rId2"/>
          <a:stretch>
            <a:fillRect/>
          </a:stretch>
        </p:blipFill>
        <p:spPr>
          <a:xfrm>
            <a:off x="2357119" y="2926620"/>
            <a:ext cx="8061325" cy="3169377"/>
          </a:xfrm>
          <a:prstGeom prst="rect">
            <a:avLst/>
          </a:prstGeom>
        </p:spPr>
      </p:pic>
    </p:spTree>
    <p:extLst>
      <p:ext uri="{BB962C8B-B14F-4D97-AF65-F5344CB8AC3E}">
        <p14:creationId xmlns:p14="http://schemas.microsoft.com/office/powerpoint/2010/main" val="2687230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36739E-4DAF-F8A3-6BD6-5773487D6A7B}"/>
              </a:ext>
            </a:extLst>
          </p:cNvPr>
          <p:cNvSpPr>
            <a:spLocks noGrp="1"/>
          </p:cNvSpPr>
          <p:nvPr>
            <p:ph idx="1"/>
          </p:nvPr>
        </p:nvSpPr>
        <p:spPr/>
        <p:txBody>
          <a:bodyPr/>
          <a:lstStyle/>
          <a:p>
            <a:r>
              <a:rPr lang="en-US" sz="2000" b="1" dirty="0">
                <a:latin typeface="Times New Roman" panose="02020603050405020304" pitchFamily="18" charset="0"/>
                <a:ea typeface="Calibri" panose="020F0502020204030204" pitchFamily="34" charset="0"/>
                <a:cs typeface="Times New Roman" panose="02020603050405020304" pitchFamily="18" charset="0"/>
              </a:rPr>
              <a:t>Prediction Page: </a:t>
            </a:r>
            <a:r>
              <a:rPr lang="en-US" sz="2000" dirty="0">
                <a:latin typeface="Times New Roman" panose="02020603050405020304" pitchFamily="18" charset="0"/>
                <a:ea typeface="Calibri" panose="020F0502020204030204" pitchFamily="34" charset="0"/>
                <a:cs typeface="Times New Roman" panose="02020603050405020304" pitchFamily="18" charset="0"/>
              </a:rPr>
              <a:t>The Prediction Page allows users to input data and receive predictions based on the trained </a:t>
            </a:r>
            <a:br>
              <a:rPr lang="en-US" sz="2000" dirty="0">
                <a:latin typeface="Times New Roman" panose="02020603050405020304" pitchFamily="18" charset="0"/>
                <a:ea typeface="Calibri" panose="020F0502020204030204" pitchFamily="34" charset="0"/>
                <a:cs typeface="Times New Roman" panose="02020603050405020304" pitchFamily="18" charset="0"/>
              </a:rPr>
            </a:br>
            <a:r>
              <a:rPr lang="en-US" sz="2000" dirty="0">
                <a:latin typeface="Times New Roman" panose="02020603050405020304" pitchFamily="18" charset="0"/>
                <a:ea typeface="Calibri" panose="020F0502020204030204" pitchFamily="34" charset="0"/>
                <a:cs typeface="Times New Roman" panose="02020603050405020304" pitchFamily="18" charset="0"/>
              </a:rPr>
              <a:t>machine learning models. This page typically includes a form or interface for uploading or entering data</a:t>
            </a:r>
            <a:endParaRPr lang="en-US" sz="2000" dirty="0"/>
          </a:p>
          <a:p>
            <a:endParaRPr lang="en-IN" dirty="0"/>
          </a:p>
        </p:txBody>
      </p:sp>
      <p:pic>
        <p:nvPicPr>
          <p:cNvPr id="4" name="Picture 3">
            <a:extLst>
              <a:ext uri="{FF2B5EF4-FFF2-40B4-BE49-F238E27FC236}">
                <a16:creationId xmlns:a16="http://schemas.microsoft.com/office/drawing/2014/main" id="{F9E068D7-20C0-D5E3-4B77-EF4FB3182CB2}"/>
              </a:ext>
            </a:extLst>
          </p:cNvPr>
          <p:cNvPicPr>
            <a:picLocks noChangeAspect="1"/>
          </p:cNvPicPr>
          <p:nvPr/>
        </p:nvPicPr>
        <p:blipFill>
          <a:blip r:embed="rId2"/>
          <a:stretch>
            <a:fillRect/>
          </a:stretch>
        </p:blipFill>
        <p:spPr>
          <a:xfrm>
            <a:off x="2390853" y="2271628"/>
            <a:ext cx="8185707" cy="3824370"/>
          </a:xfrm>
          <a:prstGeom prst="rect">
            <a:avLst/>
          </a:prstGeom>
        </p:spPr>
      </p:pic>
    </p:spTree>
    <p:extLst>
      <p:ext uri="{BB962C8B-B14F-4D97-AF65-F5344CB8AC3E}">
        <p14:creationId xmlns:p14="http://schemas.microsoft.com/office/powerpoint/2010/main" val="2033164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1E9D8FF-8738-BBF2-82A6-5E3FA73C5DC2}"/>
              </a:ext>
            </a:extLst>
          </p:cNvPr>
          <p:cNvSpPr>
            <a:spLocks noGrp="1"/>
          </p:cNvSpPr>
          <p:nvPr>
            <p:ph idx="1"/>
          </p:nvPr>
        </p:nvSpPr>
        <p:spPr/>
        <p:txBody>
          <a:bodyPr>
            <a:normAutofit/>
          </a:bodyPr>
          <a:lstStyle/>
          <a:p>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Result Page: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In here result will be display which is predicted by our trained model</a:t>
            </a:r>
            <a:endParaRPr lang="en-IN" sz="2000" dirty="0"/>
          </a:p>
        </p:txBody>
      </p:sp>
      <p:pic>
        <p:nvPicPr>
          <p:cNvPr id="7" name="Picture 6">
            <a:extLst>
              <a:ext uri="{FF2B5EF4-FFF2-40B4-BE49-F238E27FC236}">
                <a16:creationId xmlns:a16="http://schemas.microsoft.com/office/drawing/2014/main" id="{BC3B5EA4-689D-C2F6-474F-2DB723CB2174}"/>
              </a:ext>
            </a:extLst>
          </p:cNvPr>
          <p:cNvPicPr>
            <a:picLocks noChangeAspect="1"/>
          </p:cNvPicPr>
          <p:nvPr/>
        </p:nvPicPr>
        <p:blipFill>
          <a:blip r:embed="rId2"/>
          <a:stretch>
            <a:fillRect/>
          </a:stretch>
        </p:blipFill>
        <p:spPr>
          <a:xfrm>
            <a:off x="1469341" y="2122577"/>
            <a:ext cx="8058242" cy="3774288"/>
          </a:xfrm>
          <a:prstGeom prst="rect">
            <a:avLst/>
          </a:prstGeom>
        </p:spPr>
      </p:pic>
    </p:spTree>
    <p:extLst>
      <p:ext uri="{BB962C8B-B14F-4D97-AF65-F5344CB8AC3E}">
        <p14:creationId xmlns:p14="http://schemas.microsoft.com/office/powerpoint/2010/main" val="3073761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fontScale="92500"/>
          </a:bodyPr>
          <a:lstStyle/>
          <a:p>
            <a:r>
              <a:rPr lang="en-US" dirty="0">
                <a:latin typeface="Times New Roman" panose="02020603050405020304" pitchFamily="18" charset="0"/>
                <a:cs typeface="Times New Roman" panose="02020603050405020304" pitchFamily="18" charset="0"/>
              </a:rPr>
              <a:t>This project successfully developed an advanced fraud detection framework using machine learning algorithms to classify financial transactions into "Fraudulent" and "Non-fraudulent" categories. By leveraging Decision Tree, Logistic Regression, Random Forest, Naïve Bayes, and K-Means Clustering, the system demonstrated enhanced detection accuracy, adaptability, and scalability. The integration of comprehensive data preprocessing techniques, real-time processing capabilities, and robust evaluation metrics ensured the system's reliability and effectiveness. The project addressed the limitations of traditional rule-based systems by providing a proactive and automated approach to fraud detection, significantly reducing false positives and improving operational efficiency. The findings highlight the potential of combining multiple advanced analytical techniques to enhance the security and trust in financial systems, offering a significant improvement in combating financial fraud. Future work will focus on further optimizing the models, exploring additional machine learning techniques, and enhancing the practical implementation of the system in real-world financial environments.</a:t>
            </a:r>
          </a:p>
          <a:p>
            <a:pPr marL="0" indent="0">
              <a:buNone/>
            </a:pPr>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a:t>
            </a:r>
          </a:p>
          <a:p>
            <a:pPr marL="342900" indent="-190500" algn="just">
              <a:spcBef>
                <a:spcPts val="0"/>
              </a:spcBef>
              <a:buSzPct val="100000"/>
              <a:buFont typeface="Arial" panose="020B0604020202020204"/>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None/>
            </a:pPr>
            <a:r>
              <a:rPr lang="en-US" b="1" dirty="0">
                <a:solidFill>
                  <a:schemeClr val="accent2">
                    <a:lumMod val="75000"/>
                  </a:schemeClr>
                </a:solidFill>
                <a:latin typeface="Cambria" panose="02040503050406030204" pitchFamily="18" charset="0"/>
                <a:ea typeface="Cambria" panose="02040503050406030204" pitchFamily="18" charset="0"/>
              </a:rPr>
              <a:t>https://github.com/Soyadasari/an-income-tax-fraud-detection-using-ai-and-ml</a:t>
            </a:r>
          </a:p>
          <a:p>
            <a:pPr marL="342900" indent="-190500" algn="just">
              <a:spcBef>
                <a:spcPts val="0"/>
              </a:spcBef>
              <a:buSzPct val="100000"/>
              <a:buFont typeface="Arial" panose="020B0604020202020204"/>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lstStyle/>
          <a:p>
            <a:r>
              <a:rPr lang="en-GB" dirty="0">
                <a:hlinkClick r:id="rId2"/>
              </a:rPr>
              <a:t>https://www.researchgate.net/publication/367405432_A_Multi-Module_Machine_Learning_Approach_to_Detect_Tax_Fraud</a:t>
            </a:r>
            <a:endParaRPr lang="en-GB" dirty="0"/>
          </a:p>
          <a:p>
            <a:r>
              <a:rPr lang="en-GB" dirty="0">
                <a:hlinkClick r:id="rId3"/>
              </a:rPr>
              <a:t>https://www.researchgate.net/publication/372447195_JOURNAL_OF_CRITICAL_REVIEWS_AN_INCOME_TAX_FRAUD_DETECTION_USING_AI</a:t>
            </a:r>
            <a:endParaRPr lang="en-GB" dirty="0"/>
          </a:p>
          <a:p>
            <a:r>
              <a:rPr lang="en-GB" dirty="0">
                <a:hlinkClick r:id="rId4"/>
              </a:rPr>
              <a:t>https://ieeexplore.ieee.org/document/10601922</a:t>
            </a:r>
            <a:endParaRPr lang="en-GB" dirty="0"/>
          </a:p>
          <a:p>
            <a:endParaRPr lang="en-GB" dirty="0"/>
          </a:p>
          <a:p>
            <a:endParaRPr lang="en-GB" dirty="0"/>
          </a:p>
          <a:p>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Financial fraud is a pervasive issue in the global financial industry, leading to substantial financial losses and undermining the trust and stability of financial institutions. As the volume and complexity of financial transactions continue to grow, so does the sophistication of fraudulent activities. Traditional fraud detection methods, often based on manual processes and rule-based systems, are increasingly inadequate in addressing the dynamic and evolving nature of fraud. This project aims to develop an advanced fraud detection framework using machine learning algorithms to classify financial transactions accurately into "Fraudulent" and "Non-fraudulent" categories. By leveraging data warehousing, data visualization, information retrieval, and stream processing analytics, the project seeks to enhance the precision and efficiency of fraud detection systems. The proposed framework incorporates a comprehensive data warehousing solution to handle and store vast amounts of transactional data, facilitating efficient data retrieval and thorough analysis. Advanced data structures and information retrieval methods are employed to improve the accuracy and speed of fraud detection algorithms. Machine learning models, including Decision Tree, Logistic Regression, Random Forest, and Naïve Bayes, are developed and optimized to identify patterns and anomalies indicative of fraudulent activities.</a:t>
            </a:r>
          </a:p>
          <a:p>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work mapping with SDG</a:t>
            </a:r>
            <a:endParaRPr lang="en-IN" dirty="0"/>
          </a:p>
        </p:txBody>
      </p:sp>
      <p:sp>
        <p:nvSpPr>
          <p:cNvPr id="4" name="AutoShape 2" descr="Image preview"/>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8" name="Picture 7"/>
          <p:cNvPicPr>
            <a:picLocks noChangeAspect="1"/>
          </p:cNvPicPr>
          <p:nvPr/>
        </p:nvPicPr>
        <p:blipFill>
          <a:blip r:embed="rId2"/>
          <a:stretch>
            <a:fillRect/>
          </a:stretch>
        </p:blipFill>
        <p:spPr>
          <a:xfrm>
            <a:off x="812800" y="999786"/>
            <a:ext cx="9936479" cy="542091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a:bodyPr>
          <a:lstStyle/>
          <a:p>
            <a:r>
              <a:rPr lang="en-US" sz="2200" dirty="0"/>
              <a:t>Discuss existing research in tax fraud detection and AI applications in finance.   </a:t>
            </a:r>
          </a:p>
          <a:p>
            <a:r>
              <a:rPr lang="en-US" sz="2200" dirty="0"/>
              <a:t>Mention notable techniques such as anomaly detection, decision trees, and neural networks used in fraud detection.   </a:t>
            </a:r>
          </a:p>
          <a:p>
            <a:r>
              <a:rPr lang="en-US" sz="2200" dirty="0"/>
              <a:t>Highlight the gap in existing solutions, such as limited datasets or challenges </a:t>
            </a:r>
            <a:r>
              <a:rPr lang="en-US" sz="2200" dirty="0">
                <a:latin typeface="Times New Roman" panose="02020603050405020304" pitchFamily="18" charset="0"/>
                <a:cs typeface="Times New Roman" panose="02020603050405020304" pitchFamily="18" charset="0"/>
              </a:rPr>
              <a:t>with</a:t>
            </a:r>
            <a:r>
              <a:rPr lang="en-US" sz="2200" dirty="0"/>
              <a:t> real-time fraud detection, and how your project addresses these limitations.</a:t>
            </a:r>
            <a:endParaRPr lang="en-GB"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method Drawback</a:t>
            </a:r>
            <a:endParaRPr lang="en-IN" dirty="0"/>
          </a:p>
        </p:txBody>
      </p:sp>
      <p:sp>
        <p:nvSpPr>
          <p:cNvPr id="3" name="Content Placeholder 2"/>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Most traditional tax fraud detection methods rely on manual audits or basic rule-based systems. These are time-consuming, prone to human error, and unable to scale with large data volumes.</a:t>
            </a:r>
          </a:p>
          <a:p>
            <a:r>
              <a:rPr lang="en-US" sz="3200" dirty="0">
                <a:latin typeface="Times New Roman" panose="02020603050405020304" pitchFamily="18" charset="0"/>
                <a:cs typeface="Times New Roman" panose="02020603050405020304" pitchFamily="18" charset="0"/>
              </a:rPr>
              <a:t>The inefficiency in flagging high-risk cases early is another drawback that justifies the need for AI and ML approaches.</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lstStyle/>
          <a:p>
            <a:r>
              <a:rPr lang="en-US" sz="3200" dirty="0">
                <a:latin typeface="Times New Roman" panose="02020603050405020304" pitchFamily="18" charset="0"/>
                <a:cs typeface="Times New Roman" panose="02020603050405020304" pitchFamily="18" charset="0"/>
              </a:rPr>
              <a:t>The proposed system leverages machine learning algorithms and advanced data processing techniques to create a robust and adaptive fraud detection framework. This system classifies transactions into "Fraudulent" and "Non-fraudulent" categories using models like Decision Tree, Logistic Regression, Random Forest, Naïve Bayes, and K-Means Clustering.</a:t>
            </a:r>
          </a:p>
          <a:p>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Build a model to predict potential tax fraud with high accuracy and minimal false positives.   </a:t>
            </a:r>
          </a:p>
          <a:p>
            <a:r>
              <a:rPr lang="en-US" sz="3200" dirty="0">
                <a:latin typeface="Times New Roman" panose="02020603050405020304" pitchFamily="18" charset="0"/>
                <a:cs typeface="Times New Roman" panose="02020603050405020304" pitchFamily="18" charset="0"/>
              </a:rPr>
              <a:t>Reduce the workload for tax authorities by automating the detection process.   </a:t>
            </a:r>
          </a:p>
          <a:p>
            <a:r>
              <a:rPr lang="en-US" sz="3200" dirty="0">
                <a:latin typeface="Times New Roman" panose="02020603050405020304" pitchFamily="18" charset="0"/>
                <a:cs typeface="Times New Roman" panose="02020603050405020304" pitchFamily="18" charset="0"/>
              </a:rPr>
              <a:t>Ensure real-time analysis so that fraudulent claims can be flagged as early as possible.   </a:t>
            </a:r>
          </a:p>
          <a:p>
            <a:r>
              <a:rPr lang="en-US" sz="3200" dirty="0">
                <a:latin typeface="Times New Roman" panose="02020603050405020304" pitchFamily="18" charset="0"/>
                <a:cs typeface="Times New Roman" panose="02020603050405020304" pitchFamily="18" charset="0"/>
              </a:rPr>
              <a:t>Make the model scalable and capable of handling large datasets with diverse features.</a:t>
            </a:r>
            <a:endParaRPr lang="en-GB"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endParaRPr lang="en-IN" dirty="0"/>
          </a:p>
        </p:txBody>
      </p:sp>
      <p:pic>
        <p:nvPicPr>
          <p:cNvPr id="6" name="Picture 5">
            <a:extLst>
              <a:ext uri="{FF2B5EF4-FFF2-40B4-BE49-F238E27FC236}">
                <a16:creationId xmlns:a16="http://schemas.microsoft.com/office/drawing/2014/main" id="{26D2B863-0257-32BA-E0DA-010822C610D0}"/>
              </a:ext>
            </a:extLst>
          </p:cNvPr>
          <p:cNvPicPr>
            <a:picLocks noChangeAspect="1"/>
          </p:cNvPicPr>
          <p:nvPr/>
        </p:nvPicPr>
        <p:blipFill>
          <a:blip r:embed="rId2"/>
          <a:stretch>
            <a:fillRect/>
          </a:stretch>
        </p:blipFill>
        <p:spPr>
          <a:xfrm>
            <a:off x="1560208" y="1152145"/>
            <a:ext cx="8815552" cy="503221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Hardware/software components</a:t>
            </a:r>
            <a:endParaRPr lang="en-IN" dirty="0"/>
          </a:p>
        </p:txBody>
      </p:sp>
      <p:sp>
        <p:nvSpPr>
          <p:cNvPr id="3" name="Content Placeholder 2"/>
          <p:cNvSpPr>
            <a:spLocks noGrp="1"/>
          </p:cNvSpPr>
          <p:nvPr>
            <p:ph idx="1"/>
          </p:nvPr>
        </p:nvSpPr>
        <p:spPr/>
        <p:txBody>
          <a:bodyPr>
            <a:normAutofit/>
          </a:bodyPr>
          <a:lstStyle/>
          <a:p>
            <a:r>
              <a:rPr lang="en-IN" sz="3200" dirty="0">
                <a:latin typeface="Times New Roman" panose="02020603050405020304" pitchFamily="18" charset="0"/>
                <a:cs typeface="Times New Roman" panose="02020603050405020304" pitchFamily="18" charset="0"/>
              </a:rPr>
              <a:t>Hardware: Basic computing resources, possibly cloud-based for handling large datasets.   </a:t>
            </a:r>
          </a:p>
          <a:p>
            <a:r>
              <a:rPr lang="en-IN" sz="3200" dirty="0">
                <a:latin typeface="Times New Roman" panose="02020603050405020304" pitchFamily="18" charset="0"/>
                <a:cs typeface="Times New Roman" panose="02020603050405020304" pitchFamily="18" charset="0"/>
              </a:rPr>
              <a:t>Software: Python with libraries like TensorFlow, Scikit-learn, and Pandas for data manipulation and model building.    </a:t>
            </a:r>
          </a:p>
          <a:p>
            <a:r>
              <a:rPr lang="en-IN" sz="3200" dirty="0">
                <a:latin typeface="Times New Roman" panose="02020603050405020304" pitchFamily="18" charset="0"/>
                <a:cs typeface="Times New Roman" panose="02020603050405020304" pitchFamily="18" charset="0"/>
              </a:rPr>
              <a:t>Frameworks: </a:t>
            </a:r>
            <a:r>
              <a:rPr lang="en-IN" sz="3200" dirty="0" err="1">
                <a:latin typeface="Times New Roman" panose="02020603050405020304" pitchFamily="18" charset="0"/>
                <a:cs typeface="Times New Roman" panose="02020603050405020304" pitchFamily="18" charset="0"/>
              </a:rPr>
              <a:t>Jupyter</a:t>
            </a:r>
            <a:r>
              <a:rPr lang="en-IN" sz="3200" dirty="0">
                <a:latin typeface="Times New Roman" panose="02020603050405020304" pitchFamily="18" charset="0"/>
                <a:cs typeface="Times New Roman" panose="02020603050405020304" pitchFamily="18" charset="0"/>
              </a:rPr>
              <a:t> Notebooks for experimentation and GitHub for version control.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4" name="Content Placeholder 3">
            <a:extLst>
              <a:ext uri="{FF2B5EF4-FFF2-40B4-BE49-F238E27FC236}">
                <a16:creationId xmlns:a16="http://schemas.microsoft.com/office/drawing/2014/main" id="{B26DFB18-4585-6734-4F6A-1A6CF1DAB77B}"/>
              </a:ext>
            </a:extLst>
          </p:cNvPr>
          <p:cNvPicPr>
            <a:picLocks noGrp="1" noChangeAspect="1"/>
          </p:cNvPicPr>
          <p:nvPr>
            <p:ph idx="1"/>
          </p:nvPr>
        </p:nvPicPr>
        <p:blipFill>
          <a:blip r:embed="rId2"/>
          <a:stretch>
            <a:fillRect/>
          </a:stretch>
        </p:blipFill>
        <p:spPr>
          <a:xfrm>
            <a:off x="812800" y="1391346"/>
            <a:ext cx="10668000" cy="4251036"/>
          </a:xfrm>
          <a:prstGeom prst="rect">
            <a:avLst/>
          </a:prstGeom>
        </p:spPr>
      </p:pic>
    </p:spTree>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264</TotalTime>
  <Words>1130</Words>
  <Application>Microsoft Office PowerPoint</Application>
  <PresentationFormat>Widescreen</PresentationFormat>
  <Paragraphs>84</Paragraphs>
  <Slides>21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Bookman Old Style</vt:lpstr>
      <vt:lpstr>Calibri</vt:lpstr>
      <vt:lpstr>Calibri-Identity-H</vt:lpstr>
      <vt:lpstr>Cambria</vt:lpstr>
      <vt:lpstr>CIDFont+F2</vt:lpstr>
      <vt:lpstr>Times New Roman</vt:lpstr>
      <vt:lpstr>Verdana</vt:lpstr>
      <vt:lpstr>Bioinformatics</vt:lpstr>
      <vt:lpstr>AN INCOME TAX FRAUD DETECTION USING AI &amp; ML</vt:lpstr>
      <vt:lpstr>Introduction</vt:lpstr>
      <vt:lpstr>Literature Review</vt:lpstr>
      <vt:lpstr>Existing method Drawback</vt:lpstr>
      <vt:lpstr>Proposed Method</vt:lpstr>
      <vt:lpstr>Objectives</vt:lpstr>
      <vt:lpstr>Architecture</vt:lpstr>
      <vt:lpstr>Hardware/software components</vt:lpstr>
      <vt:lpstr>Timeline of Project</vt:lpstr>
      <vt:lpstr>Outcomes</vt:lpstr>
      <vt:lpstr>PowerPoint Presentation</vt:lpstr>
      <vt:lpstr>PowerPoint Presentation</vt:lpstr>
      <vt:lpstr>PowerPoint Presentation</vt:lpstr>
      <vt:lpstr>PowerPoint Presentation</vt:lpstr>
      <vt:lpstr>PowerPoint Presentation</vt:lpstr>
      <vt:lpstr>PowerPoint Presentation</vt:lpstr>
      <vt:lpstr>Conclusion</vt:lpstr>
      <vt:lpstr>Github Link</vt:lpstr>
      <vt:lpstr>References</vt:lpstr>
      <vt:lpstr>Project work mapping with SDG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Ps Afreen</cp:lastModifiedBy>
  <cp:revision>23</cp:revision>
  <dcterms:created xsi:type="dcterms:W3CDTF">2023-03-16T03:26:00Z</dcterms:created>
  <dcterms:modified xsi:type="dcterms:W3CDTF">2025-01-08T18:05:38Z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B84F5229FA7F4D78A1414F4285AD2A82_12</vt:lpwstr>
  </property>
  <property fmtid="{D5CDD505-2E9C-101B-9397-08002B2CF9AE}" pid="3" name="KSOProductBuildVer">
    <vt:lpwstr>1033-12.2.0.13472</vt:lpwstr>
  </property>
</Properties>
</file>