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6" r:id="rId5"/>
    <p:sldId id="259" r:id="rId6"/>
    <p:sldId id="260" r:id="rId7"/>
    <p:sldId id="275" r:id="rId8"/>
    <p:sldId id="277" r:id="rId9"/>
    <p:sldId id="262" r:id="rId10"/>
    <p:sldId id="263" r:id="rId11"/>
    <p:sldId id="278" r:id="rId12"/>
    <p:sldId id="279" r:id="rId13"/>
    <p:sldId id="280" r:id="rId14"/>
    <p:sldId id="281" r:id="rId15"/>
    <p:sldId id="282" r:id="rId16"/>
    <p:sldId id="283" r:id="rId17"/>
    <p:sldId id="264" r:id="rId18"/>
    <p:sldId id="268" r:id="rId19"/>
    <p:sldId id="265"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4" autoAdjust="0"/>
    <p:restoredTop sz="94660"/>
  </p:normalViewPr>
  <p:slideViewPr>
    <p:cSldViewPr snapToGrid="0">
      <p:cViewPr varScale="1">
        <p:scale>
          <a:sx n="66" d="100"/>
          <a:sy n="66" d="100"/>
        </p:scale>
        <p:origin x="5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yanthi.k@presidencyuniversity.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72447195_JOURNAL_OF_CRITICAL_REVIEWS_AN_INCOME_TAX_FRAUD_DETECTION_USING_AI" TargetMode="External"/><Relationship Id="rId2" Type="http://schemas.openxmlformats.org/officeDocument/2006/relationships/hyperlink" Target="https://www.researchgate.net/publication/367405432_A_Multi-Module_Machine_Learning_Approach_to_Detect_Tax_Fraud" TargetMode="External"/><Relationship Id="rId1" Type="http://schemas.openxmlformats.org/officeDocument/2006/relationships/slideLayout" Target="../slideLayouts/slideLayout2.xml"/><Relationship Id="rId4" Type="http://schemas.openxmlformats.org/officeDocument/2006/relationships/hyperlink" Target="https://ieeexplore.ieee.org/document/106019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latin typeface="CIDFont+F2"/>
                <a:sym typeface="+mn-ea"/>
              </a:rPr>
              <a:t>AN INCOME TAX FRAUD </a:t>
            </a:r>
            <a:r>
              <a:rPr lang="en-US" dirty="0">
                <a:latin typeface="CIDFont+F2"/>
                <a:sym typeface="+mn-ea"/>
              </a:rPr>
              <a:t>DETECTION USING AI &amp;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86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46123954"/>
              </p:ext>
            </p:extLst>
          </p:nvPr>
        </p:nvGraphicFramePr>
        <p:xfrm>
          <a:off x="553347" y="2721840"/>
          <a:ext cx="5418675" cy="1956512"/>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400" u="none" strike="noStrike" cap="none" dirty="0"/>
                        <a:t>20211CSE0135</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D SOYA SREE</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400" u="none" strike="noStrike" cap="none" dirty="0"/>
                        <a:t>20211CSE0101</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P S AFREEN</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400" u="none" strike="noStrike" cap="none" dirty="0"/>
                        <a:t>20211CSE0013</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P SRUTHI</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400" u="none" strike="noStrike" cap="none" dirty="0"/>
                        <a:t>20211CSE0478</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400" u="none" strike="noStrike" cap="none" dirty="0"/>
                        <a:t>              B PRANAVI</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39"/>
            <a:ext cx="5514300" cy="2312661"/>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err="1">
                <a:latin typeface="Calibri-Identity-H"/>
                <a:sym typeface="+mn-ea"/>
              </a:rPr>
              <a:t>Dr.Jayanthi</a:t>
            </a:r>
            <a:r>
              <a:rPr lang="en-IN" sz="2000" dirty="0">
                <a:latin typeface="Calibri-Identity-H"/>
                <a:sym typeface="+mn-ea"/>
              </a:rPr>
              <a:t> </a:t>
            </a:r>
            <a:r>
              <a:rPr lang="en-IN" sz="2000" dirty="0" err="1">
                <a:latin typeface="Calibri-Identity-H"/>
                <a:sym typeface="+mn-ea"/>
              </a:rPr>
              <a:t>Kamalasekaran</a:t>
            </a:r>
            <a:endParaRPr lang="en-IN" sz="2000" b="0" i="0" u="none" strike="noStrike" baseline="0" dirty="0">
              <a:latin typeface="Calibri-Identity-H"/>
            </a:endParaRPr>
          </a:p>
          <a:p>
            <a:pPr marL="0" marR="0" lvl="0" indent="0" algn="ctr" rtl="0">
              <a:spcBef>
                <a:spcPts val="0"/>
              </a:spcBef>
              <a:spcAft>
                <a:spcPts val="0"/>
              </a:spcAft>
              <a:buClr>
                <a:srgbClr val="17365D"/>
              </a:buClr>
              <a:buSzPts val="2000"/>
              <a:buFont typeface="Arial" panose="020B0604020202020204"/>
              <a:buNone/>
            </a:pPr>
            <a:r>
              <a:rPr lang="en-IN" sz="2000" dirty="0">
                <a:solidFill>
                  <a:srgbClr val="17365D"/>
                </a:solidFill>
                <a:latin typeface="Calibri-Identity-H"/>
                <a:ea typeface="Cambria" panose="02040503050406030204" pitchFamily="18" charset="0"/>
                <a:cs typeface="Verdana" panose="020B0604030504040204"/>
                <a:sym typeface="Verdana" panose="020B0604030504040204"/>
              </a:rPr>
              <a:t>School of computer science and engineering</a:t>
            </a:r>
            <a:endParaRPr lang="en-IN" sz="2000" cap="none" dirty="0">
              <a:solidFill>
                <a:srgbClr val="17365D"/>
              </a:solidFill>
              <a:latin typeface="Calibri-Identity-H"/>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a:latin typeface="Calibri-Identity-H"/>
                <a:sym typeface="+mn-ea"/>
                <a:hlinkClick r:id="rId3"/>
              </a:rPr>
              <a:t>jayanthi.k@presidencyuniversity.in</a:t>
            </a:r>
            <a:r>
              <a:rPr lang="en-IN" sz="2000" dirty="0">
                <a:latin typeface="Calibri-Identity-H"/>
                <a:sym typeface="+mn-ea"/>
              </a:rPr>
              <a:t>  </a:t>
            </a:r>
            <a:endParaRPr lang="en-IN" sz="2000" b="0" i="0" u="none" strike="noStrike" baseline="0" dirty="0">
              <a:solidFill>
                <a:srgbClr val="17365D"/>
              </a:solidFill>
              <a:latin typeface="Calibri-Identity-H"/>
              <a:ea typeface="Cambria" panose="02040503050406030204" pitchFamily="18" charset="0"/>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a:latin typeface="Calibri-Identity-H"/>
                <a:sym typeface="+mn-ea"/>
              </a:rPr>
              <a:t>8446075868</a:t>
            </a:r>
            <a:endParaRPr lang="en-IN" sz="2000" b="0" i="0" u="none" strike="noStrike" baseline="0" dirty="0">
              <a:latin typeface="Calibri-Identity-H"/>
            </a:endParaRPr>
          </a:p>
          <a:p>
            <a:pPr marL="0" marR="0" lvl="0" indent="0" algn="ctr" rtl="0">
              <a:spcBef>
                <a:spcPts val="0"/>
              </a:spcBef>
              <a:spcAft>
                <a:spcPts val="0"/>
              </a:spcAft>
              <a:buClr>
                <a:srgbClr val="17365D"/>
              </a:buClr>
              <a:buSzPts val="2000"/>
              <a:buFont typeface="Arial" panose="020B0604020202020204"/>
              <a:buNone/>
            </a:pPr>
            <a:r>
              <a:rPr lang="en-IN" sz="2000" dirty="0">
                <a:solidFill>
                  <a:srgbClr val="17365D"/>
                </a:solidFill>
                <a:latin typeface="Calibri-Identity-H"/>
                <a:ea typeface="Cambria" panose="02040503050406030204" pitchFamily="18" charset="0"/>
                <a:cs typeface="Verdana" panose="020B0604030504040204"/>
                <a:sym typeface="Verdana" panose="020B0604030504040204"/>
              </a:rPr>
              <a:t>Presidency university</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70434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CSE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4" name="Content Placeholder 3">
            <a:extLst>
              <a:ext uri="{FF2B5EF4-FFF2-40B4-BE49-F238E27FC236}">
                <a16:creationId xmlns:a16="http://schemas.microsoft.com/office/drawing/2014/main" id="{A7AF8E83-AFFB-58E1-C1D7-DAF52BB1FFEE}"/>
              </a:ext>
            </a:extLst>
          </p:cNvPr>
          <p:cNvSpPr>
            <a:spLocks noGrp="1"/>
          </p:cNvSpPr>
          <p:nvPr>
            <p:ph idx="1"/>
          </p:nvPr>
        </p:nvSpPr>
        <p:spPr>
          <a:xfrm>
            <a:off x="812800" y="1143001"/>
            <a:ext cx="10668000" cy="142513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Home Page: </a:t>
            </a:r>
            <a:r>
              <a:rPr lang="en-US" sz="2000" dirty="0"/>
              <a:t>The Home page serves as the landing page of your application. It provides an overview of the project's features, objectives, and benefits. Users can navigate to other sections of the application from this page.</a:t>
            </a:r>
          </a:p>
        </p:txBody>
      </p:sp>
      <p:pic>
        <p:nvPicPr>
          <p:cNvPr id="5" name="Picture 4">
            <a:extLst>
              <a:ext uri="{FF2B5EF4-FFF2-40B4-BE49-F238E27FC236}">
                <a16:creationId xmlns:a16="http://schemas.microsoft.com/office/drawing/2014/main" id="{3E630F6D-8C39-DF70-D453-82D97E74CB1A}"/>
              </a:ext>
            </a:extLst>
          </p:cNvPr>
          <p:cNvPicPr>
            <a:picLocks noChangeAspect="1"/>
          </p:cNvPicPr>
          <p:nvPr/>
        </p:nvPicPr>
        <p:blipFill>
          <a:blip r:embed="rId2"/>
          <a:stretch>
            <a:fillRect/>
          </a:stretch>
        </p:blipFill>
        <p:spPr>
          <a:xfrm>
            <a:off x="2234438" y="2792548"/>
            <a:ext cx="6799834" cy="29224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8338-4FD1-3E9C-2A19-24C014BDF2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D29CC1-CE75-DF28-224C-BBBFAD2B2525}"/>
              </a:ext>
            </a:extLst>
          </p:cNvPr>
          <p:cNvSpPr>
            <a:spLocks noGrp="1"/>
          </p:cNvSpPr>
          <p:nvPr>
            <p:ph idx="1"/>
          </p:nvPr>
        </p:nvSpPr>
        <p:spPr/>
        <p:txBody>
          <a:bodyPr/>
          <a:lstStyle/>
          <a:p>
            <a:r>
              <a:rPr lang="en-US" sz="2000" b="1" dirty="0">
                <a:latin typeface="Times New Roman" panose="02020603050405020304" pitchFamily="18" charset="0"/>
                <a:ea typeface="Calibri" panose="020F0502020204030204" pitchFamily="34" charset="0"/>
              </a:rPr>
              <a:t>Registration Page : </a:t>
            </a:r>
            <a:r>
              <a:rPr lang="en-US" sz="2000" dirty="0"/>
              <a:t>The Registration Page allows new users to create an account with the application. It typically includes  fields for entering personal information such as name, email, password.</a:t>
            </a:r>
          </a:p>
          <a:p>
            <a:endParaRPr lang="en-IN" dirty="0"/>
          </a:p>
        </p:txBody>
      </p:sp>
      <p:pic>
        <p:nvPicPr>
          <p:cNvPr id="6" name="Picture 5">
            <a:extLst>
              <a:ext uri="{FF2B5EF4-FFF2-40B4-BE49-F238E27FC236}">
                <a16:creationId xmlns:a16="http://schemas.microsoft.com/office/drawing/2014/main" id="{63589F2E-E1C5-62C3-9911-FD0364DDB736}"/>
              </a:ext>
            </a:extLst>
          </p:cNvPr>
          <p:cNvPicPr>
            <a:picLocks noChangeAspect="1"/>
          </p:cNvPicPr>
          <p:nvPr/>
        </p:nvPicPr>
        <p:blipFill>
          <a:blip r:embed="rId2"/>
          <a:stretch>
            <a:fillRect/>
          </a:stretch>
        </p:blipFill>
        <p:spPr>
          <a:xfrm>
            <a:off x="1530065" y="2853087"/>
            <a:ext cx="8701349" cy="3072230"/>
          </a:xfrm>
          <a:prstGeom prst="rect">
            <a:avLst/>
          </a:prstGeom>
        </p:spPr>
      </p:pic>
    </p:spTree>
    <p:extLst>
      <p:ext uri="{BB962C8B-B14F-4D97-AF65-F5344CB8AC3E}">
        <p14:creationId xmlns:p14="http://schemas.microsoft.com/office/powerpoint/2010/main" val="55954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535C6-9435-B6F1-A9D9-F09AFC84BE52}"/>
              </a:ext>
            </a:extLst>
          </p:cNvPr>
          <p:cNvSpPr>
            <a:spLocks noGrp="1"/>
          </p:cNvSpPr>
          <p:nvPr>
            <p:ph idx="1"/>
          </p:nvPr>
        </p:nvSpPr>
        <p:spPr/>
        <p:txBody>
          <a:bodyPr/>
          <a:lstStyle/>
          <a:p>
            <a:pPr algn="just">
              <a:lnSpc>
                <a:spcPct val="150000"/>
              </a:lnSpc>
            </a:pPr>
            <a:r>
              <a:rPr lang="en-US" sz="2000" b="1" dirty="0">
                <a:latin typeface="Times New Roman" panose="02020603050405020304" pitchFamily="18" charset="0"/>
                <a:ea typeface="Calibri" panose="020F0502020204030204" pitchFamily="34" charset="0"/>
              </a:rPr>
              <a:t>Login Page: </a:t>
            </a:r>
            <a:r>
              <a:rPr lang="en-US" sz="2000" dirty="0"/>
              <a:t>The Login Page enables users to access their existing accounts by entering their credentials.</a:t>
            </a:r>
          </a:p>
          <a:p>
            <a:pPr algn="just">
              <a:lnSpc>
                <a:spcPct val="150000"/>
              </a:lnSpc>
            </a:pPr>
            <a:r>
              <a:rPr lang="en-US" sz="2000" dirty="0"/>
              <a:t>It usually includes fields for entering a username/email and password.  </a:t>
            </a:r>
          </a:p>
          <a:p>
            <a:endParaRPr lang="en-IN" dirty="0"/>
          </a:p>
        </p:txBody>
      </p:sp>
      <p:pic>
        <p:nvPicPr>
          <p:cNvPr id="4" name="Picture 3">
            <a:extLst>
              <a:ext uri="{FF2B5EF4-FFF2-40B4-BE49-F238E27FC236}">
                <a16:creationId xmlns:a16="http://schemas.microsoft.com/office/drawing/2014/main" id="{ED7CCE63-C54B-3190-F864-39F85DCFAE28}"/>
              </a:ext>
            </a:extLst>
          </p:cNvPr>
          <p:cNvPicPr>
            <a:picLocks noChangeAspect="1"/>
          </p:cNvPicPr>
          <p:nvPr/>
        </p:nvPicPr>
        <p:blipFill>
          <a:blip r:embed="rId2"/>
          <a:stretch>
            <a:fillRect/>
          </a:stretch>
        </p:blipFill>
        <p:spPr>
          <a:xfrm>
            <a:off x="1975218" y="2621281"/>
            <a:ext cx="8370608" cy="3690884"/>
          </a:xfrm>
          <a:prstGeom prst="rect">
            <a:avLst/>
          </a:prstGeom>
        </p:spPr>
      </p:pic>
    </p:spTree>
    <p:extLst>
      <p:ext uri="{BB962C8B-B14F-4D97-AF65-F5344CB8AC3E}">
        <p14:creationId xmlns:p14="http://schemas.microsoft.com/office/powerpoint/2010/main" val="352636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11B9E0-B92F-76B8-5B60-B56896684F3E}"/>
              </a:ext>
            </a:extLst>
          </p:cNvPr>
          <p:cNvSpPr>
            <a:spLocks noGrp="1"/>
          </p:cNvSpPr>
          <p:nvPr>
            <p:ph idx="1"/>
          </p:nvPr>
        </p:nvSpPr>
        <p:spPr>
          <a:xfrm>
            <a:off x="2039393" y="1143001"/>
            <a:ext cx="8214813" cy="62004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28600" algn="just">
              <a:lnSpc>
                <a:spcPct val="200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 home Page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After user successfully login this page will be appear.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9DF98BA-F264-5708-CCDB-4F894859126C}"/>
              </a:ext>
            </a:extLst>
          </p:cNvPr>
          <p:cNvPicPr>
            <a:picLocks noChangeAspect="1"/>
          </p:cNvPicPr>
          <p:nvPr/>
        </p:nvPicPr>
        <p:blipFill>
          <a:blip r:embed="rId2"/>
          <a:stretch>
            <a:fillRect/>
          </a:stretch>
        </p:blipFill>
        <p:spPr>
          <a:xfrm>
            <a:off x="1818386" y="2016120"/>
            <a:ext cx="8057134" cy="3698879"/>
          </a:xfrm>
          <a:prstGeom prst="rect">
            <a:avLst/>
          </a:prstGeom>
        </p:spPr>
      </p:pic>
    </p:spTree>
    <p:extLst>
      <p:ext uri="{BB962C8B-B14F-4D97-AF65-F5344CB8AC3E}">
        <p14:creationId xmlns:p14="http://schemas.microsoft.com/office/powerpoint/2010/main" val="224252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AFC00-D1D6-B59C-51F3-87BAFE7B7606}"/>
              </a:ext>
            </a:extLst>
          </p:cNvPr>
          <p:cNvSpPr>
            <a:spLocks noGrp="1"/>
          </p:cNvSpPr>
          <p:nvPr>
            <p:ph idx="1"/>
          </p:nvPr>
        </p:nvSpPr>
        <p:spPr/>
        <p:txBody>
          <a:bodyPr/>
          <a:lstStyle/>
          <a:p>
            <a:pPr marL="228600" algn="just">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About Page : </a:t>
            </a:r>
            <a:r>
              <a:rPr lang="en-US" sz="2000" dirty="0"/>
              <a:t>The About Page offers detailed information about the project, including its purpose, goals, and</a:t>
            </a:r>
          </a:p>
          <a:p>
            <a:pPr marL="228600" algn="just">
              <a:lnSpc>
                <a:spcPct val="115000"/>
              </a:lnSpc>
              <a:spcAft>
                <a:spcPts val="1000"/>
              </a:spcAft>
            </a:pPr>
            <a:r>
              <a:rPr lang="en-US" sz="2000" dirty="0"/>
              <a:t>the technology used. It provides background information on the problem being addressed and the methods employed.</a:t>
            </a:r>
          </a:p>
          <a:p>
            <a:endParaRPr lang="en-IN" dirty="0"/>
          </a:p>
        </p:txBody>
      </p:sp>
      <p:pic>
        <p:nvPicPr>
          <p:cNvPr id="4" name="Picture 3">
            <a:extLst>
              <a:ext uri="{FF2B5EF4-FFF2-40B4-BE49-F238E27FC236}">
                <a16:creationId xmlns:a16="http://schemas.microsoft.com/office/drawing/2014/main" id="{5071BFC8-3EAA-D04F-AA39-A99F7D8FC07A}"/>
              </a:ext>
            </a:extLst>
          </p:cNvPr>
          <p:cNvPicPr>
            <a:picLocks noChangeAspect="1"/>
          </p:cNvPicPr>
          <p:nvPr/>
        </p:nvPicPr>
        <p:blipFill>
          <a:blip r:embed="rId2"/>
          <a:stretch>
            <a:fillRect/>
          </a:stretch>
        </p:blipFill>
        <p:spPr>
          <a:xfrm>
            <a:off x="2357119" y="2926620"/>
            <a:ext cx="8061325" cy="3169377"/>
          </a:xfrm>
          <a:prstGeom prst="rect">
            <a:avLst/>
          </a:prstGeom>
        </p:spPr>
      </p:pic>
    </p:spTree>
    <p:extLst>
      <p:ext uri="{BB962C8B-B14F-4D97-AF65-F5344CB8AC3E}">
        <p14:creationId xmlns:p14="http://schemas.microsoft.com/office/powerpoint/2010/main" val="268723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6739E-4DAF-F8A3-6BD6-5773487D6A7B}"/>
              </a:ext>
            </a:extLst>
          </p:cNvPr>
          <p:cNvSpPr>
            <a:spLocks noGrp="1"/>
          </p:cNvSpPr>
          <p:nvPr>
            <p:ph idx="1"/>
          </p:nvPr>
        </p:nvSpPr>
        <p:spPr/>
        <p:txBody>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Prediction Page: </a:t>
            </a:r>
            <a:r>
              <a:rPr lang="en-US" sz="2000" dirty="0">
                <a:latin typeface="Times New Roman" panose="02020603050405020304" pitchFamily="18" charset="0"/>
                <a:ea typeface="Calibri" panose="020F0502020204030204" pitchFamily="34" charset="0"/>
                <a:cs typeface="Times New Roman" panose="02020603050405020304" pitchFamily="18" charset="0"/>
              </a:rPr>
              <a:t>The Prediction Page allows users to input data and receive predictions based on the trained </a:t>
            </a: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machine learning models. This page typically includes a form or interface for uploading or entering data</a:t>
            </a:r>
            <a:endParaRPr lang="en-US" sz="2000" dirty="0"/>
          </a:p>
          <a:p>
            <a:endParaRPr lang="en-IN" dirty="0"/>
          </a:p>
        </p:txBody>
      </p:sp>
      <p:pic>
        <p:nvPicPr>
          <p:cNvPr id="4" name="Picture 3">
            <a:extLst>
              <a:ext uri="{FF2B5EF4-FFF2-40B4-BE49-F238E27FC236}">
                <a16:creationId xmlns:a16="http://schemas.microsoft.com/office/drawing/2014/main" id="{F9E068D7-20C0-D5E3-4B77-EF4FB3182CB2}"/>
              </a:ext>
            </a:extLst>
          </p:cNvPr>
          <p:cNvPicPr>
            <a:picLocks noChangeAspect="1"/>
          </p:cNvPicPr>
          <p:nvPr/>
        </p:nvPicPr>
        <p:blipFill>
          <a:blip r:embed="rId2"/>
          <a:stretch>
            <a:fillRect/>
          </a:stretch>
        </p:blipFill>
        <p:spPr>
          <a:xfrm>
            <a:off x="2390853" y="2271628"/>
            <a:ext cx="8185707" cy="3824370"/>
          </a:xfrm>
          <a:prstGeom prst="rect">
            <a:avLst/>
          </a:prstGeom>
        </p:spPr>
      </p:pic>
    </p:spTree>
    <p:extLst>
      <p:ext uri="{BB962C8B-B14F-4D97-AF65-F5344CB8AC3E}">
        <p14:creationId xmlns:p14="http://schemas.microsoft.com/office/powerpoint/2010/main" val="2033164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1E9D8FF-8738-BBF2-82A6-5E3FA73C5DC2}"/>
              </a:ext>
            </a:extLst>
          </p:cNvPr>
          <p:cNvSpPr>
            <a:spLocks noGrp="1"/>
          </p:cNvSpPr>
          <p:nvPr>
            <p:ph idx="1"/>
          </p:nvPr>
        </p:nvSpPr>
        <p:spPr/>
        <p:txBody>
          <a:bodyPr>
            <a:norm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Result Page: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here result will be display which is predicted by our trained model</a:t>
            </a:r>
            <a:endParaRPr lang="en-IN" sz="2000" dirty="0"/>
          </a:p>
        </p:txBody>
      </p:sp>
      <p:pic>
        <p:nvPicPr>
          <p:cNvPr id="7" name="Picture 6">
            <a:extLst>
              <a:ext uri="{FF2B5EF4-FFF2-40B4-BE49-F238E27FC236}">
                <a16:creationId xmlns:a16="http://schemas.microsoft.com/office/drawing/2014/main" id="{BC3B5EA4-689D-C2F6-474F-2DB723CB2174}"/>
              </a:ext>
            </a:extLst>
          </p:cNvPr>
          <p:cNvPicPr>
            <a:picLocks noChangeAspect="1"/>
          </p:cNvPicPr>
          <p:nvPr/>
        </p:nvPicPr>
        <p:blipFill>
          <a:blip r:embed="rId2"/>
          <a:stretch>
            <a:fillRect/>
          </a:stretch>
        </p:blipFill>
        <p:spPr>
          <a:xfrm>
            <a:off x="1469341" y="2122577"/>
            <a:ext cx="8058242" cy="3774288"/>
          </a:xfrm>
          <a:prstGeom prst="rect">
            <a:avLst/>
          </a:prstGeom>
        </p:spPr>
      </p:pic>
    </p:spTree>
    <p:extLst>
      <p:ext uri="{BB962C8B-B14F-4D97-AF65-F5344CB8AC3E}">
        <p14:creationId xmlns:p14="http://schemas.microsoft.com/office/powerpoint/2010/main" val="307376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project successfully developed an advanced fraud detection framework using machine learning algorithms to classify financial transactions into "Fraudulent" and "Non-fraudulent" categories.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By leveraging Decision Tree, Logistic Regression, Random Forest, Naïve Bayes, and K-Means Clustering, the system demonstrated enhanced detection accuracy, adaptability, and scalability.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integration of comprehensive data preprocessing techniques, real-time processing capabilities, and robust evaluation metrics ensured the system's reliability and effectiveness.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https://github.com/Soyadasari/an-income-tax-fraud-detection-using-ai-and-ml</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hlinkClick r:id="rId2"/>
              </a:rPr>
              <a:t>https://www.researchgate.net/publication/367405432_A_Multi-Module_Machine_Learning_Approach_to_Detect_Tax_Fraud</a:t>
            </a:r>
            <a:endParaRPr lang="en-GB" dirty="0"/>
          </a:p>
          <a:p>
            <a:r>
              <a:rPr lang="en-GB" dirty="0">
                <a:hlinkClick r:id="rId3"/>
              </a:rPr>
              <a:t>https://www.researchgate.net/publication/372447195_JOURNAL_OF_CRITICAL_REVIEWS_AN_INCOME_TAX_FRAUD_DETECTION_USING_AI</a:t>
            </a:r>
            <a:endParaRPr lang="en-GB" dirty="0"/>
          </a:p>
          <a:p>
            <a:r>
              <a:rPr lang="en-GB" dirty="0">
                <a:hlinkClick r:id="rId4"/>
              </a:rPr>
              <a:t>https://ieeexplore.ieee.org/document/10601922</a:t>
            </a:r>
            <a:endParaRPr lang="en-GB" dirty="0"/>
          </a:p>
          <a:p>
            <a:endParaRPr lang="en-GB" dirty="0"/>
          </a:p>
          <a:p>
            <a:endParaRPr lang="en-GB"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Financial fraud is a pervasive issue in the global financial industry, leading to substantial financial losses and undermining the trust and stability of financial institutions.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Traditional fraud detection methods, often based on manual processes and rule-based systems, are increasingly inadequate in addressing the dynamic and evolving nature of fraud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This project aims to develop an advanced fraud detection framework using machine learning algorithms to classify financial transactions accurately into "Fraudulent" and "Non-fraudulent" categories.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812800" y="999786"/>
            <a:ext cx="9936479" cy="54209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200" dirty="0"/>
              <a:t>Discuss existing research in tax fraud detection and AI applications in finance.  </a:t>
            </a:r>
          </a:p>
          <a:p>
            <a:pPr marL="0" indent="0">
              <a:buNone/>
            </a:pPr>
            <a:r>
              <a:rPr lang="en-US" sz="2200" dirty="0"/>
              <a:t> </a:t>
            </a:r>
          </a:p>
          <a:p>
            <a:r>
              <a:rPr lang="en-US" sz="2200" dirty="0"/>
              <a:t>Mention notable techniques such as anomaly detection, decision trees, and neural networks used in fraud detection.   </a:t>
            </a:r>
          </a:p>
          <a:p>
            <a:endParaRPr lang="en-US" sz="2200" dirty="0"/>
          </a:p>
          <a:p>
            <a:r>
              <a:rPr lang="en-US" sz="2200" dirty="0"/>
              <a:t>Highlight the gap in existing solutions, such as limited datasets or challenges </a:t>
            </a:r>
            <a:r>
              <a:rPr lang="en-US" sz="2200" dirty="0">
                <a:latin typeface="Times New Roman" panose="02020603050405020304" pitchFamily="18" charset="0"/>
                <a:cs typeface="Times New Roman" panose="02020603050405020304" pitchFamily="18" charset="0"/>
              </a:rPr>
              <a:t>with</a:t>
            </a:r>
            <a:r>
              <a:rPr lang="en-US" sz="2200" dirty="0"/>
              <a:t> real-time fraud detection, and how your project addresses these limitations.</a:t>
            </a:r>
            <a:endParaRPr lang="en-GB"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Most traditional tax fraud detection methods rely on manual audits or basic rule-based systems.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These are time-consuming, prone to human error, and unable to scale with large data volumes.</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inefficiency in flagging high-risk cases early is another drawback that justifies the need for AI and ML approaches.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The proposed system leverages machine learning algorithms and advanced data processing techniques to create a robust and adaptive fraud detection framework.</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This system classifies transactions into "Fraudulent" and "Non-fraudulent" categories using models like Decision Tree, Logistic Regression, Random Forest, Naïve Bayes, and K-Means Clustering.</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Build a model to predict potential tax fraud with high accuracy and minimal false positives.   </a:t>
            </a:r>
          </a:p>
          <a:p>
            <a:r>
              <a:rPr lang="en-US" sz="3200" dirty="0">
                <a:latin typeface="Times New Roman" panose="02020603050405020304" pitchFamily="18" charset="0"/>
                <a:cs typeface="Times New Roman" panose="02020603050405020304" pitchFamily="18" charset="0"/>
              </a:rPr>
              <a:t>Reduce the workload for tax authorities by automating the detection process.   </a:t>
            </a:r>
          </a:p>
          <a:p>
            <a:r>
              <a:rPr lang="en-US" sz="3200" dirty="0">
                <a:latin typeface="Times New Roman" panose="02020603050405020304" pitchFamily="18" charset="0"/>
                <a:cs typeface="Times New Roman" panose="02020603050405020304" pitchFamily="18" charset="0"/>
              </a:rPr>
              <a:t>Ensure real-time analysis so that fraudulent claims can be flagged as early as possible.   </a:t>
            </a:r>
          </a:p>
          <a:p>
            <a:r>
              <a:rPr lang="en-US" sz="3200" dirty="0">
                <a:latin typeface="Times New Roman" panose="02020603050405020304" pitchFamily="18" charset="0"/>
                <a:cs typeface="Times New Roman" panose="02020603050405020304" pitchFamily="18" charset="0"/>
              </a:rPr>
              <a:t>Make the model scalable and capable of handling large datasets with diverse features.</a:t>
            </a:r>
            <a:endParaRPr lang="en-GB"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6" name="Picture 5">
            <a:extLst>
              <a:ext uri="{FF2B5EF4-FFF2-40B4-BE49-F238E27FC236}">
                <a16:creationId xmlns:a16="http://schemas.microsoft.com/office/drawing/2014/main" id="{26D2B863-0257-32BA-E0DA-010822C610D0}"/>
              </a:ext>
            </a:extLst>
          </p:cNvPr>
          <p:cNvPicPr>
            <a:picLocks noChangeAspect="1"/>
          </p:cNvPicPr>
          <p:nvPr/>
        </p:nvPicPr>
        <p:blipFill>
          <a:blip r:embed="rId2"/>
          <a:stretch>
            <a:fillRect/>
          </a:stretch>
        </p:blipFill>
        <p:spPr>
          <a:xfrm>
            <a:off x="1560208" y="1152145"/>
            <a:ext cx="8815552" cy="50322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Hardware: Basic computing resources, possibly cloud-based for handling large datasets.   </a:t>
            </a:r>
          </a:p>
          <a:p>
            <a:r>
              <a:rPr lang="en-IN" sz="3200" dirty="0">
                <a:latin typeface="Times New Roman" panose="02020603050405020304" pitchFamily="18" charset="0"/>
                <a:cs typeface="Times New Roman" panose="02020603050405020304" pitchFamily="18" charset="0"/>
              </a:rPr>
              <a:t>Software: Python with libraries like TensorFlow, Scikit-learn, and Pandas for data manipulation and model building.    </a:t>
            </a:r>
          </a:p>
          <a:p>
            <a:r>
              <a:rPr lang="en-IN" sz="3200" dirty="0">
                <a:latin typeface="Times New Roman" panose="02020603050405020304" pitchFamily="18" charset="0"/>
                <a:cs typeface="Times New Roman" panose="02020603050405020304" pitchFamily="18" charset="0"/>
              </a:rPr>
              <a:t>Frameworks: </a:t>
            </a:r>
            <a:r>
              <a:rPr lang="en-IN" sz="3200" dirty="0" err="1">
                <a:latin typeface="Times New Roman" panose="02020603050405020304" pitchFamily="18" charset="0"/>
                <a:cs typeface="Times New Roman" panose="02020603050405020304" pitchFamily="18" charset="0"/>
              </a:rPr>
              <a:t>Jupyter</a:t>
            </a:r>
            <a:r>
              <a:rPr lang="en-IN" sz="3200" dirty="0">
                <a:latin typeface="Times New Roman" panose="02020603050405020304" pitchFamily="18" charset="0"/>
                <a:cs typeface="Times New Roman" panose="02020603050405020304" pitchFamily="18" charset="0"/>
              </a:rPr>
              <a:t> Notebooks for experimentation and GitHub for version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B26DFB18-4585-6734-4F6A-1A6CF1DAB77B}"/>
              </a:ext>
            </a:extLst>
          </p:cNvPr>
          <p:cNvPicPr>
            <a:picLocks noGrp="1" noChangeAspect="1"/>
          </p:cNvPicPr>
          <p:nvPr>
            <p:ph idx="1"/>
          </p:nvPr>
        </p:nvPicPr>
        <p:blipFill>
          <a:blip r:embed="rId2"/>
          <a:stretch>
            <a:fillRect/>
          </a:stretch>
        </p:blipFill>
        <p:spPr>
          <a:xfrm>
            <a:off x="812800" y="1391346"/>
            <a:ext cx="10668000" cy="4251036"/>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268</TotalTime>
  <Words>893</Words>
  <Application>Microsoft Office PowerPoint</Application>
  <PresentationFormat>Widescreen</PresentationFormat>
  <Paragraphs>99</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Bookman Old Style</vt:lpstr>
      <vt:lpstr>Calibri</vt:lpstr>
      <vt:lpstr>Calibri-Identity-H</vt:lpstr>
      <vt:lpstr>Cambria</vt:lpstr>
      <vt:lpstr>CIDFont+F2</vt:lpstr>
      <vt:lpstr>Times New Roman</vt:lpstr>
      <vt:lpstr>Verdana</vt:lpstr>
      <vt:lpstr>Bioinformatics</vt:lpstr>
      <vt:lpstr>AN INCOME TAX FRAUD DETECTION USING AI &amp; ML</vt:lpstr>
      <vt:lpstr>Introduction</vt:lpstr>
      <vt:lpstr>Literature Review</vt:lpstr>
      <vt:lpstr>Existing method Drawback</vt:lpstr>
      <vt:lpstr>Proposed Method</vt:lpstr>
      <vt:lpstr>Objectives</vt:lpstr>
      <vt:lpstr>Architecture</vt:lpstr>
      <vt:lpstr>Hardware/software components</vt:lpstr>
      <vt:lpstr>Timeline of Project</vt:lpstr>
      <vt:lpstr>Outcomes</vt:lpstr>
      <vt:lpstr>PowerPoint Presentation</vt:lpstr>
      <vt:lpstr>PowerPoint Presentation</vt:lpstr>
      <vt:lpstr>PowerPoint Presentation</vt:lpstr>
      <vt:lpstr>PowerPoint Presentation</vt:lpstr>
      <vt:lpstr>PowerPoint Presentation</vt:lpstr>
      <vt:lpstr>PowerPoint Presentation</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soya sree</cp:lastModifiedBy>
  <cp:revision>25</cp:revision>
  <dcterms:created xsi:type="dcterms:W3CDTF">2023-03-16T03:26:00Z</dcterms:created>
  <dcterms:modified xsi:type="dcterms:W3CDTF">2025-01-22T05:25:51Z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B84F5229FA7F4D78A1414F4285AD2A82_12</vt:lpwstr>
  </property>
  <property fmtid="{D5CDD505-2E9C-101B-9397-08002B2CF9AE}" pid="3" name="KSOProductBuildVer">
    <vt:lpwstr>1033-12.2.0.13472</vt:lpwstr>
  </property>
</Properties>
</file>