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58" r:id="rId7"/>
    <p:sldId id="265" r:id="rId8"/>
    <p:sldId id="264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66E6E-7533-F3C2-8183-8D1E82E00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A483DB-3CB5-7448-8641-EC7A63C4B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CCD7F-59D2-D790-B8CA-A1A8E7D36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754C-FFA7-497C-85A7-1B4B164BE0A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35798-3F81-E06E-292A-DD2A34C7E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8A9FF-6209-3C50-04BD-4754C083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F975-210B-456A-A952-1C1C4AE7C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3626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DD6F3-1C11-18EB-E877-981820A1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29253B-272D-929F-3158-B4197C9B5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26851-0B9B-7620-FF57-586530F0A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754C-FFA7-497C-85A7-1B4B164BE0A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670A1-84E9-7712-51A8-BDD52FA7A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DA7C08-237C-5671-D0FB-5753A11F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F975-210B-456A-A952-1C1C4AE7C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3497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2D3E46E-57BE-88A3-9EC1-4AAB6C24A4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AF0F85-ABE0-5666-56DE-BD6806045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4B50B2-E0BB-B7D4-D466-5B13A1315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754C-FFA7-497C-85A7-1B4B164BE0A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EBC634-7B64-3A28-8908-DEF5D1D8F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16C2D9-5FFE-1E58-DD3D-2C3976ED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F975-210B-456A-A952-1C1C4AE7C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139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8EDC14-6A59-BFE3-8CEC-10907C80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B1FA9D-6665-0161-651C-BFF273AB7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3D3FD-6005-7CE0-B0CB-5D59FA56A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754C-FFA7-497C-85A7-1B4B164BE0A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553681-3C5B-5945-F461-7B408ECC0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D326B-0A56-AA7D-7FFD-DE15A881E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F975-210B-456A-A952-1C1C4AE7C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612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8C2650-4341-7C0A-0799-BB046E35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723287-B90E-12E3-176C-CCC42A226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F64D18-A0ED-A475-E253-B5B7E4314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754C-FFA7-497C-85A7-1B4B164BE0A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9DC4D-ECD4-3375-6844-9C82DCF5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B66248-FFD0-0BFE-E00E-3C93CD6C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F975-210B-456A-A952-1C1C4AE7C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36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384BB-61B8-9B02-1285-5EEE8F944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41AB10-0C68-2755-7F89-7730F19EC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04927F-AB12-0A9F-B427-F977AF1566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32B48-D5AA-2D84-4903-98215E54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754C-FFA7-497C-85A7-1B4B164BE0A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33FDDB-4536-FFE1-034F-5EDBBA873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79F844-0EE8-F8D8-3390-1C8447C2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F975-210B-456A-A952-1C1C4AE7C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99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779B30-D476-82ED-58E8-8C4C3C8F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480959-FFBE-0DA8-7738-063B1FACF4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3A5AD0-CFFD-2EEC-F155-7B62B578F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C8C461D-9077-BFEE-12DE-2678C1250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DD5968B-27CB-633A-F9F2-0F19B010E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6CF221-7B87-C1CC-E299-80C9CB17B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754C-FFA7-497C-85A7-1B4B164BE0A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06434EB-87E6-7B7F-9AAB-A04F2083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8B4ECF-A1E2-CA28-5262-895B8562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F975-210B-456A-A952-1C1C4AE7C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841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592E9-27A4-1D5F-E7F8-FA1AD7913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4055F-030A-9204-4BF7-B0B895B24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754C-FFA7-497C-85A7-1B4B164BE0A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253926-D382-6C92-3DD9-6ADF8DD7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F9A5126-CFB6-1BE4-FECD-21CC937AF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F975-210B-456A-A952-1C1C4AE7C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103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0E37FF9-6F0A-0F7A-8D73-82DB7664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754C-FFA7-497C-85A7-1B4B164BE0A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0E3191-F309-CA0B-9F21-AE3D39474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2EA59-96E9-9AB9-CA36-648D19E5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F975-210B-456A-A952-1C1C4AE7C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606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E82AD3-36B1-6609-45F1-D0AD8B28E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B3AC32-3546-09B1-DF85-D0EA31F26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06E4C9-FE75-626D-151B-F6E905EF2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6D453C-872D-DE56-B564-12ED317C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754C-FFA7-497C-85A7-1B4B164BE0A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C1CFD-1B10-E4D1-EB2F-FF4214D7A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A48FF9-B38E-89E4-DB91-C6E3D6F18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F975-210B-456A-A952-1C1C4AE7C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45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285389-66E2-8578-ECF2-479DDC899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E7E50C-CE94-2188-FC72-3C4185F22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B199A74-D0E9-F1AF-461F-A1F4726D3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063666-4580-91A7-9974-2C54461A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E754C-FFA7-497C-85A7-1B4B164BE0A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FFB58E-4E79-6539-9776-C9836B3C8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9FC0DD-364A-C70A-DAA0-1296E18B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F1F975-210B-456A-A952-1C1C4AE7C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3379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739F10-AF21-5099-419A-D27F022F9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47CF58-593A-9FDB-866F-6E027F01D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4F1D1-DB05-405D-E0E5-AA7E1C8CD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E754C-FFA7-497C-85A7-1B4B164BE0AA}" type="datetimeFigureOut">
              <a:rPr lang="zh-CN" altLang="en-US" smtClean="0"/>
              <a:t>2024/9/2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2000B6-1D4A-340B-DC8F-DFD95E3B70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FE3AAE-394B-8DCD-EEA8-0AF9208F9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F1F975-210B-456A-A952-1C1C4AE7C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54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07382B1-6322-A9BF-8FA1-CB66FD6B1F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71" r="49909" b="86853"/>
          <a:stretch/>
        </p:blipFill>
        <p:spPr>
          <a:xfrm>
            <a:off x="-932557" y="171748"/>
            <a:ext cx="12103735" cy="92758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72F4A2B-6DF0-36E6-40E3-B9591E4BF398}"/>
              </a:ext>
            </a:extLst>
          </p:cNvPr>
          <p:cNvSpPr txBox="1"/>
          <p:nvPr/>
        </p:nvSpPr>
        <p:spPr>
          <a:xfrm>
            <a:off x="127590" y="1275908"/>
            <a:ext cx="117702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答：数字逻辑电路的特点：</a:t>
            </a:r>
          </a:p>
          <a:p>
            <a:r>
              <a:rPr lang="zh-CN" altLang="en-US" sz="3200" dirty="0"/>
              <a:t>①电路的基本工作信号是二值信号（</a:t>
            </a:r>
            <a:r>
              <a:rPr lang="en-US" altLang="zh-CN" sz="3200" dirty="0"/>
              <a:t>0</a:t>
            </a:r>
            <a:r>
              <a:rPr lang="zh-CN" altLang="en-US" sz="3200" dirty="0"/>
              <a:t>、</a:t>
            </a:r>
            <a:r>
              <a:rPr lang="en-US" altLang="zh-CN" sz="3200" dirty="0"/>
              <a:t>1</a:t>
            </a:r>
            <a:r>
              <a:rPr lang="zh-CN" altLang="en-US" sz="3200" dirty="0"/>
              <a:t>）。</a:t>
            </a:r>
          </a:p>
          <a:p>
            <a:r>
              <a:rPr lang="zh-CN" altLang="en-US" sz="3200" dirty="0"/>
              <a:t>②电路中的半导体器件一般都工作在开、关状态，对电路研究时，主要关心输出和输入之间的逻辑关系。</a:t>
            </a:r>
          </a:p>
          <a:p>
            <a:r>
              <a:rPr lang="zh-CN" altLang="en-US" sz="3200" dirty="0"/>
              <a:t>③电路结构简单、功耗低、便于集成制造和系列化生产。</a:t>
            </a:r>
          </a:p>
          <a:p>
            <a:r>
              <a:rPr lang="zh-CN" altLang="en-US" sz="3200" dirty="0"/>
              <a:t>④由数字逻辑电路构成的数字系统，工作速度快、精度高、功能强、可靠性好。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599387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869058-711A-0D8F-F11E-C7B49D921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2042" b="82557"/>
          <a:stretch/>
        </p:blipFill>
        <p:spPr>
          <a:xfrm>
            <a:off x="-1081671" y="18132"/>
            <a:ext cx="18734051" cy="69398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E05B213-917E-55BB-C88E-11580A53D349}"/>
              </a:ext>
            </a:extLst>
          </p:cNvPr>
          <p:cNvSpPr txBox="1"/>
          <p:nvPr/>
        </p:nvSpPr>
        <p:spPr>
          <a:xfrm>
            <a:off x="0" y="1148317"/>
            <a:ext cx="1175960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类型：组合逻辑电路和时序逻辑电路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主要区别：</a:t>
            </a:r>
            <a:endParaRPr lang="en-US" altLang="zh-CN" sz="3200" dirty="0"/>
          </a:p>
          <a:p>
            <a:r>
              <a:rPr lang="zh-CN" altLang="en-US" sz="3200" dirty="0"/>
              <a:t>组合逻辑电路：在任何时刻的稳定输出仅取决于该时刻的输入，而与电路过去的输入无关</a:t>
            </a:r>
            <a:r>
              <a:rPr lang="en-US" altLang="zh-CN" sz="3200" dirty="0"/>
              <a:t>(</a:t>
            </a:r>
            <a:r>
              <a:rPr lang="zh-CN" altLang="en-US" sz="3200" dirty="0"/>
              <a:t>“多路表决器”属于组合逻辑电路</a:t>
            </a:r>
            <a:r>
              <a:rPr lang="en-US" altLang="zh-CN" sz="3200" dirty="0"/>
              <a:t>)</a:t>
            </a:r>
            <a:r>
              <a:rPr lang="zh-CN" altLang="en-US" sz="3200" dirty="0"/>
              <a:t>。</a:t>
            </a:r>
            <a:endParaRPr lang="en-US" altLang="zh-CN" sz="3200" dirty="0"/>
          </a:p>
          <a:p>
            <a:r>
              <a:rPr lang="zh-CN" altLang="en-US" sz="3200" dirty="0"/>
              <a:t>时序逻辑电路：在任何时刻的稳定输出不仅取决于该时刻的输入，而且与过去的输入相关。</a:t>
            </a:r>
            <a:r>
              <a:rPr lang="en-US" altLang="zh-CN" sz="3200" dirty="0"/>
              <a:t>(</a:t>
            </a:r>
            <a:r>
              <a:rPr lang="zh-CN" altLang="en-US" sz="3200" dirty="0"/>
              <a:t>“计数器”属于时序逻辑电路。</a:t>
            </a:r>
            <a:r>
              <a:rPr lang="en-US" altLang="zh-CN" sz="3200" dirty="0"/>
              <a:t>)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508278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761B84-D646-1D81-DE5F-1EA794935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2657" r="25042" b="56954"/>
          <a:stretch/>
        </p:blipFill>
        <p:spPr>
          <a:xfrm>
            <a:off x="-701811" y="141760"/>
            <a:ext cx="12514107" cy="119388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7784BF1-89F9-E8FC-8A52-3EDEDCFE29DD}"/>
              </a:ext>
            </a:extLst>
          </p:cNvPr>
          <p:cNvSpPr txBox="1"/>
          <p:nvPr/>
        </p:nvSpPr>
        <p:spPr>
          <a:xfrm>
            <a:off x="1191803" y="1880171"/>
            <a:ext cx="383791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1.6</a:t>
            </a:r>
            <a:r>
              <a:rPr lang="zh-CN" altLang="en-US" sz="3600" dirty="0"/>
              <a:t>（</a:t>
            </a:r>
            <a:r>
              <a:rPr lang="en-US" altLang="zh-CN" sz="3600" dirty="0"/>
              <a:t>2</a:t>
            </a:r>
            <a:r>
              <a:rPr lang="zh-CN" altLang="en-US" sz="3600" dirty="0"/>
              <a:t>）：</a:t>
            </a:r>
            <a:endParaRPr lang="en-US" altLang="zh-CN" sz="3600" dirty="0"/>
          </a:p>
          <a:p>
            <a:endParaRPr lang="en-US" altLang="zh-CN" sz="3600" dirty="0"/>
          </a:p>
          <a:p>
            <a:r>
              <a:rPr lang="zh-CN" altLang="en-US" sz="3600" dirty="0"/>
              <a:t>十进制：</a:t>
            </a:r>
            <a:r>
              <a:rPr lang="en-US" altLang="zh-CN" sz="3600" dirty="0"/>
              <a:t>0.828125</a:t>
            </a:r>
          </a:p>
          <a:p>
            <a:r>
              <a:rPr lang="zh-CN" altLang="en-US" sz="3600" dirty="0"/>
              <a:t>八进制：</a:t>
            </a:r>
            <a:r>
              <a:rPr lang="en-US" altLang="zh-CN" sz="3600" dirty="0"/>
              <a:t>0.65</a:t>
            </a:r>
          </a:p>
          <a:p>
            <a:r>
              <a:rPr lang="zh-CN" altLang="en-US" sz="3600" dirty="0"/>
              <a:t>十六进制：</a:t>
            </a:r>
            <a:r>
              <a:rPr lang="en-US" altLang="zh-CN" sz="3600" dirty="0"/>
              <a:t>0.D4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020965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D3A076F-91E4-213C-9FF7-A3A6D29A4B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810" b="42079"/>
          <a:stretch/>
        </p:blipFill>
        <p:spPr>
          <a:xfrm>
            <a:off x="-496328" y="82191"/>
            <a:ext cx="12825316" cy="133405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38B7D7B-0BB3-CA98-3772-199FFF23853E}"/>
              </a:ext>
            </a:extLst>
          </p:cNvPr>
          <p:cNvSpPr txBox="1"/>
          <p:nvPr/>
        </p:nvSpPr>
        <p:spPr>
          <a:xfrm>
            <a:off x="1407560" y="2239766"/>
            <a:ext cx="581120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1.7</a:t>
            </a:r>
            <a:r>
              <a:rPr lang="zh-CN" altLang="en-US" sz="3200" dirty="0"/>
              <a:t>（</a:t>
            </a:r>
            <a:r>
              <a:rPr lang="en-US" altLang="zh-CN" sz="3200" dirty="0"/>
              <a:t>2</a:t>
            </a:r>
            <a:r>
              <a:rPr lang="zh-CN" altLang="en-US" sz="3200" dirty="0"/>
              <a:t>）：</a:t>
            </a:r>
            <a:endParaRPr lang="en-US" altLang="zh-CN" sz="3200" dirty="0"/>
          </a:p>
          <a:p>
            <a:r>
              <a:rPr lang="zh-CN" altLang="en-US" sz="3200" dirty="0"/>
              <a:t>二进制：</a:t>
            </a:r>
            <a:r>
              <a:rPr lang="en-US" altLang="zh-CN" sz="3200" dirty="0"/>
              <a:t>0.0100</a:t>
            </a:r>
          </a:p>
          <a:p>
            <a:r>
              <a:rPr lang="zh-CN" altLang="en-US" sz="3200" dirty="0"/>
              <a:t>八进制：</a:t>
            </a:r>
            <a:r>
              <a:rPr lang="en-US" altLang="zh-CN" sz="3200" dirty="0"/>
              <a:t>0.21217270243656051</a:t>
            </a:r>
          </a:p>
          <a:p>
            <a:r>
              <a:rPr lang="zh-CN" altLang="en-US" sz="3200" dirty="0"/>
              <a:t>十六进制：</a:t>
            </a:r>
            <a:r>
              <a:rPr lang="en-US" altLang="zh-CN" sz="3200" dirty="0"/>
              <a:t>0.451eb851eb852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04573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84FA1F6-2762-ACA0-0E94-9F664D743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7921" b="36412"/>
          <a:stretch/>
        </p:blipFill>
        <p:spPr>
          <a:xfrm>
            <a:off x="-845649" y="133956"/>
            <a:ext cx="15266994" cy="595509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069A98B-7E00-829B-C523-808447C4CC9D}"/>
              </a:ext>
            </a:extLst>
          </p:cNvPr>
          <p:cNvSpPr txBox="1"/>
          <p:nvPr/>
        </p:nvSpPr>
        <p:spPr>
          <a:xfrm>
            <a:off x="108595" y="1018217"/>
            <a:ext cx="982651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观察可知，</a:t>
            </a:r>
            <a:r>
              <a:rPr lang="en-US" altLang="zh-CN" sz="3200" dirty="0"/>
              <a:t>4=2</a:t>
            </a:r>
            <a:r>
              <a:rPr lang="zh-CN" altLang="en-US" sz="3200" dirty="0"/>
              <a:t>的</a:t>
            </a:r>
            <a:r>
              <a:rPr lang="en-US" altLang="zh-CN" sz="3200" dirty="0"/>
              <a:t>2</a:t>
            </a:r>
            <a:r>
              <a:rPr lang="zh-CN" altLang="en-US" sz="3200" dirty="0"/>
              <a:t>次方，而</a:t>
            </a:r>
            <a:r>
              <a:rPr lang="en-US" altLang="zh-CN" sz="3200" dirty="0"/>
              <a:t>B</a:t>
            </a:r>
            <a:r>
              <a:rPr lang="zh-CN" altLang="en-US" sz="3200" dirty="0"/>
              <a:t>为七位二进制整数，且经分析，</a:t>
            </a:r>
            <a:r>
              <a:rPr lang="en-US" altLang="zh-CN" sz="3200" dirty="0"/>
              <a:t>B</a:t>
            </a:r>
            <a:r>
              <a:rPr lang="zh-CN" altLang="en-US" sz="3200" dirty="0"/>
              <a:t>加上</a:t>
            </a:r>
            <a:r>
              <a:rPr lang="en-US" altLang="zh-CN" sz="3200" dirty="0"/>
              <a:t>4</a:t>
            </a:r>
            <a:r>
              <a:rPr lang="zh-CN" altLang="en-US" sz="3200" dirty="0"/>
              <a:t>，</a:t>
            </a:r>
            <a:r>
              <a:rPr lang="en-US" altLang="zh-CN" sz="3200" dirty="0"/>
              <a:t>b1</a:t>
            </a:r>
            <a:r>
              <a:rPr lang="zh-CN" altLang="en-US" sz="3200" dirty="0"/>
              <a:t>和</a:t>
            </a:r>
            <a:r>
              <a:rPr lang="en-US" altLang="zh-CN" sz="3200" dirty="0"/>
              <a:t>b0</a:t>
            </a:r>
            <a:r>
              <a:rPr lang="zh-CN" altLang="en-US" sz="3200" dirty="0"/>
              <a:t>位数不变。</a:t>
            </a:r>
            <a:endParaRPr lang="en-US" altLang="zh-CN" sz="3200" dirty="0"/>
          </a:p>
          <a:p>
            <a:r>
              <a:rPr lang="zh-CN" altLang="en-US" sz="3200" dirty="0"/>
              <a:t>又：当</a:t>
            </a:r>
            <a:r>
              <a:rPr lang="en-US" altLang="zh-CN" sz="3200" dirty="0"/>
              <a:t>b1=0</a:t>
            </a:r>
            <a:r>
              <a:rPr lang="zh-CN" altLang="en-US" sz="3200" dirty="0"/>
              <a:t>且</a:t>
            </a:r>
            <a:r>
              <a:rPr lang="en-US" altLang="zh-CN" sz="3200" dirty="0"/>
              <a:t>b0=0</a:t>
            </a:r>
            <a:r>
              <a:rPr lang="zh-CN" altLang="en-US" sz="3200" dirty="0"/>
              <a:t>时，这个二进制数是</a:t>
            </a:r>
            <a:r>
              <a:rPr lang="en-US" altLang="zh-CN" sz="3200" dirty="0"/>
              <a:t>4</a:t>
            </a:r>
            <a:r>
              <a:rPr lang="zh-CN" altLang="en-US" sz="3200" dirty="0"/>
              <a:t>的倍数。</a:t>
            </a:r>
          </a:p>
          <a:p>
            <a:r>
              <a:rPr lang="zh-CN" altLang="en-US" sz="3200" dirty="0"/>
              <a:t>当</a:t>
            </a:r>
            <a:r>
              <a:rPr lang="en-US" altLang="zh-CN" sz="3200" dirty="0"/>
              <a:t>b1=1</a:t>
            </a:r>
            <a:r>
              <a:rPr lang="zh-CN" altLang="en-US" sz="3200" dirty="0"/>
              <a:t>且</a:t>
            </a:r>
            <a:r>
              <a:rPr lang="en-US" altLang="zh-CN" sz="3200" dirty="0"/>
              <a:t>b0=0</a:t>
            </a:r>
            <a:r>
              <a:rPr lang="zh-CN" altLang="en-US" sz="3200" dirty="0"/>
              <a:t>时，这个二进制数不是</a:t>
            </a:r>
            <a:r>
              <a:rPr lang="en-US" altLang="zh-CN" sz="3200" dirty="0"/>
              <a:t>4</a:t>
            </a:r>
            <a:r>
              <a:rPr lang="zh-CN" altLang="en-US" sz="3200" dirty="0"/>
              <a:t>的倍数。</a:t>
            </a:r>
          </a:p>
          <a:p>
            <a:r>
              <a:rPr lang="zh-CN" altLang="en-US" sz="3200" dirty="0"/>
              <a:t>当</a:t>
            </a:r>
            <a:r>
              <a:rPr lang="en-US" altLang="zh-CN" sz="3200" dirty="0"/>
              <a:t>b1=0</a:t>
            </a:r>
            <a:r>
              <a:rPr lang="zh-CN" altLang="en-US" sz="3200" dirty="0"/>
              <a:t>且</a:t>
            </a:r>
            <a:r>
              <a:rPr lang="en-US" altLang="zh-CN" sz="3200" dirty="0"/>
              <a:t>b0=1</a:t>
            </a:r>
            <a:r>
              <a:rPr lang="zh-CN" altLang="en-US" sz="3200" dirty="0"/>
              <a:t>时，这个二进制数不是</a:t>
            </a:r>
            <a:r>
              <a:rPr lang="en-US" altLang="zh-CN" sz="3200" dirty="0"/>
              <a:t>4</a:t>
            </a:r>
            <a:r>
              <a:rPr lang="zh-CN" altLang="en-US" sz="3200" dirty="0"/>
              <a:t>的倍数。</a:t>
            </a:r>
          </a:p>
          <a:p>
            <a:r>
              <a:rPr lang="zh-CN" altLang="en-US" sz="3200" dirty="0"/>
              <a:t>当</a:t>
            </a:r>
            <a:r>
              <a:rPr lang="en-US" altLang="zh-CN" sz="3200" dirty="0"/>
              <a:t>b1=1</a:t>
            </a:r>
            <a:r>
              <a:rPr lang="zh-CN" altLang="en-US" sz="3200" dirty="0"/>
              <a:t>且</a:t>
            </a:r>
            <a:r>
              <a:rPr lang="en-US" altLang="zh-CN" sz="3200" dirty="0"/>
              <a:t>b0=1</a:t>
            </a:r>
            <a:r>
              <a:rPr lang="zh-CN" altLang="en-US" sz="3200" dirty="0"/>
              <a:t>时，这个二进制数也不是</a:t>
            </a:r>
            <a:r>
              <a:rPr lang="en-US" altLang="zh-CN" sz="3200" dirty="0"/>
              <a:t>4</a:t>
            </a:r>
            <a:r>
              <a:rPr lang="zh-CN" altLang="en-US" sz="3200" dirty="0"/>
              <a:t>的倍数。</a:t>
            </a:r>
            <a:endParaRPr lang="en-US" altLang="zh-CN" sz="3200" dirty="0"/>
          </a:p>
          <a:p>
            <a:r>
              <a:rPr lang="zh-CN" altLang="en-US" sz="3200" dirty="0"/>
              <a:t>所以，如果二进制正整数</a:t>
            </a:r>
            <a:r>
              <a:rPr lang="en-US" altLang="zh-CN" sz="3200" dirty="0"/>
              <a:t>B</a:t>
            </a:r>
            <a:r>
              <a:rPr lang="zh-CN" altLang="en-US" sz="3200" dirty="0"/>
              <a:t>的最后俩位都是零，其能被</a:t>
            </a:r>
            <a:r>
              <a:rPr lang="en-US" altLang="zh-CN" sz="3200" dirty="0"/>
              <a:t>4</a:t>
            </a:r>
            <a:r>
              <a:rPr lang="zh-CN" altLang="en-US" sz="3200" dirty="0"/>
              <a:t>整除，否则不能。</a:t>
            </a:r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49427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88D88D-43AF-3180-8A78-B9B4C97D5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3824" r="30255" b="27204"/>
          <a:stretch/>
        </p:blipFill>
        <p:spPr>
          <a:xfrm>
            <a:off x="-286424" y="105249"/>
            <a:ext cx="12386276" cy="1096827"/>
          </a:xfr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784865E-D07B-7497-86D1-66DAC44CDF51}"/>
              </a:ext>
            </a:extLst>
          </p:cNvPr>
          <p:cNvSpPr txBox="1"/>
          <p:nvPr/>
        </p:nvSpPr>
        <p:spPr>
          <a:xfrm>
            <a:off x="1047964" y="1910993"/>
            <a:ext cx="288893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1.9</a:t>
            </a:r>
            <a:r>
              <a:rPr lang="zh-CN" altLang="en-US" sz="3600" dirty="0"/>
              <a:t>（</a:t>
            </a:r>
            <a:r>
              <a:rPr lang="en-US" altLang="zh-CN" sz="3600" dirty="0"/>
              <a:t>1</a:t>
            </a:r>
            <a:r>
              <a:rPr lang="zh-CN" altLang="en-US" sz="3600" dirty="0"/>
              <a:t>）：</a:t>
            </a:r>
            <a:endParaRPr lang="en-US" altLang="zh-CN" sz="3600" dirty="0"/>
          </a:p>
          <a:p>
            <a:r>
              <a:rPr lang="zh-CN" altLang="en-US" sz="3600" dirty="0"/>
              <a:t>原码：</a:t>
            </a:r>
            <a:r>
              <a:rPr lang="en-US" altLang="zh-CN" sz="3600" dirty="0"/>
              <a:t>0.1011</a:t>
            </a:r>
          </a:p>
          <a:p>
            <a:r>
              <a:rPr lang="zh-CN" altLang="en-US" sz="3600" dirty="0"/>
              <a:t>反码：</a:t>
            </a:r>
            <a:r>
              <a:rPr lang="en-US" altLang="zh-CN" sz="3600" dirty="0"/>
              <a:t>0.1011</a:t>
            </a:r>
          </a:p>
          <a:p>
            <a:r>
              <a:rPr lang="zh-CN" altLang="en-US" sz="3600" dirty="0"/>
              <a:t>补码：</a:t>
            </a:r>
            <a:r>
              <a:rPr lang="en-US" altLang="zh-CN" sz="3600" dirty="0"/>
              <a:t>0.1011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349850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88D88D-43AF-3180-8A78-B9B4C97D5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2890" r="36270" b="21376"/>
          <a:stretch/>
        </p:blipFill>
        <p:spPr>
          <a:xfrm>
            <a:off x="-621407" y="0"/>
            <a:ext cx="12582688" cy="779309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53A6962D-8359-D5C0-20E8-E05A7FF86BE3}"/>
              </a:ext>
            </a:extLst>
          </p:cNvPr>
          <p:cNvSpPr txBox="1"/>
          <p:nvPr/>
        </p:nvSpPr>
        <p:spPr>
          <a:xfrm>
            <a:off x="2157573" y="1407559"/>
            <a:ext cx="28280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/>
              <a:t>[N]</a:t>
            </a:r>
            <a:r>
              <a:rPr lang="zh-CN" altLang="en-US" sz="2000" dirty="0"/>
              <a:t>原</a:t>
            </a:r>
            <a:r>
              <a:rPr lang="zh-CN" altLang="en-US" sz="3600" dirty="0"/>
              <a:t>：</a:t>
            </a:r>
            <a:r>
              <a:rPr lang="en-US" altLang="zh-CN" sz="3600" dirty="0"/>
              <a:t>1.1010</a:t>
            </a:r>
          </a:p>
          <a:p>
            <a:r>
              <a:rPr lang="en-US" altLang="zh-CN" sz="3600" dirty="0"/>
              <a:t>[N]</a:t>
            </a:r>
            <a:r>
              <a:rPr lang="zh-CN" altLang="en-US" sz="2000" dirty="0"/>
              <a:t>反</a:t>
            </a:r>
            <a:r>
              <a:rPr lang="zh-CN" altLang="en-US" sz="3600" dirty="0"/>
              <a:t>：</a:t>
            </a:r>
            <a:r>
              <a:rPr lang="en-US" altLang="zh-CN" sz="3600" dirty="0"/>
              <a:t>1.0101</a:t>
            </a:r>
          </a:p>
          <a:p>
            <a:r>
              <a:rPr lang="en-US" altLang="zh-CN" sz="3600" dirty="0"/>
              <a:t>N</a:t>
            </a:r>
            <a:r>
              <a:rPr lang="zh-CN" altLang="en-US" sz="3600" dirty="0"/>
              <a:t>：</a:t>
            </a:r>
            <a:r>
              <a:rPr lang="en-US" altLang="zh-CN" sz="3600" dirty="0"/>
              <a:t>-0.1010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502043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88D88D-43AF-3180-8A78-B9B4C97D5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8227" r="38446" b="12093"/>
          <a:stretch/>
        </p:blipFill>
        <p:spPr>
          <a:xfrm>
            <a:off x="-142673" y="0"/>
            <a:ext cx="10724373" cy="1160980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D689ED33-4947-0BF6-5172-B1F3B23D1EDC}"/>
              </a:ext>
            </a:extLst>
          </p:cNvPr>
          <p:cNvSpPr txBox="1"/>
          <p:nvPr/>
        </p:nvSpPr>
        <p:spPr>
          <a:xfrm>
            <a:off x="2753474" y="2106202"/>
            <a:ext cx="469231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1.11</a:t>
            </a: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）：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十进制数：</a:t>
            </a:r>
            <a:r>
              <a:rPr lang="en-US" altLang="zh-CN" sz="3200" dirty="0"/>
              <a:t>350</a:t>
            </a:r>
          </a:p>
          <a:p>
            <a:r>
              <a:rPr lang="en-US" altLang="zh-CN" sz="3200" dirty="0"/>
              <a:t>2421</a:t>
            </a:r>
            <a:r>
              <a:rPr lang="zh-CN" altLang="en-US" sz="3200" dirty="0"/>
              <a:t>码：</a:t>
            </a:r>
            <a:r>
              <a:rPr lang="en-US" altLang="zh-CN" sz="3200" dirty="0"/>
              <a:t>0011 0101 0000</a:t>
            </a:r>
          </a:p>
        </p:txBody>
      </p:sp>
    </p:spTree>
    <p:extLst>
      <p:ext uri="{BB962C8B-B14F-4D97-AF65-F5344CB8AC3E}">
        <p14:creationId xmlns:p14="http://schemas.microsoft.com/office/powerpoint/2010/main" val="1745696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F88D88D-43AF-3180-8A78-B9B4C97D5E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8616" r="37390"/>
          <a:stretch/>
        </p:blipFill>
        <p:spPr>
          <a:xfrm>
            <a:off x="0" y="92957"/>
            <a:ext cx="10996323" cy="137624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A307A15-C8DB-524A-915A-AB34EA764A4A}"/>
              </a:ext>
            </a:extLst>
          </p:cNvPr>
          <p:cNvSpPr txBox="1"/>
          <p:nvPr/>
        </p:nvSpPr>
        <p:spPr>
          <a:xfrm>
            <a:off x="2543310" y="1962364"/>
            <a:ext cx="542808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1.12</a:t>
            </a:r>
            <a:r>
              <a:rPr lang="zh-CN" altLang="en-US" sz="3200" dirty="0"/>
              <a:t>（</a:t>
            </a:r>
            <a:r>
              <a:rPr lang="en-US" altLang="zh-CN" sz="3200" dirty="0"/>
              <a:t>1</a:t>
            </a:r>
            <a:r>
              <a:rPr lang="zh-CN" altLang="en-US" sz="3200" dirty="0"/>
              <a:t>）：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因为：（</a:t>
            </a:r>
            <a:r>
              <a:rPr lang="en-US" altLang="zh-CN" sz="3200" dirty="0"/>
              <a:t>111110</a:t>
            </a:r>
            <a:r>
              <a:rPr lang="zh-CN" altLang="en-US" sz="3200" dirty="0"/>
              <a:t>）</a:t>
            </a:r>
            <a:r>
              <a:rPr lang="en-US" altLang="zh-CN" dirty="0"/>
              <a:t>2</a:t>
            </a:r>
            <a:r>
              <a:rPr lang="en-US" altLang="zh-CN" sz="3200" dirty="0"/>
              <a:t>=</a:t>
            </a:r>
            <a:r>
              <a:rPr lang="zh-CN" altLang="en-US" sz="3200" dirty="0"/>
              <a:t>（</a:t>
            </a:r>
            <a:r>
              <a:rPr lang="en-US" altLang="zh-CN" sz="3200" dirty="0"/>
              <a:t>62</a:t>
            </a:r>
            <a:r>
              <a:rPr lang="zh-CN" altLang="en-US" sz="3200" dirty="0"/>
              <a:t>）</a:t>
            </a:r>
            <a:r>
              <a:rPr lang="en-US" altLang="zh-CN" dirty="0"/>
              <a:t>10</a:t>
            </a:r>
          </a:p>
          <a:p>
            <a:r>
              <a:rPr lang="zh-CN" altLang="en-US" sz="3200" dirty="0"/>
              <a:t>则其</a:t>
            </a:r>
            <a:r>
              <a:rPr lang="en-US" altLang="zh-CN" sz="3200" dirty="0"/>
              <a:t>8421</a:t>
            </a:r>
            <a:r>
              <a:rPr lang="zh-CN" altLang="en-US" sz="3200" dirty="0"/>
              <a:t>码为：</a:t>
            </a:r>
            <a:r>
              <a:rPr lang="en-US" altLang="zh-CN" sz="3200" dirty="0"/>
              <a:t>0110 0010</a:t>
            </a:r>
          </a:p>
          <a:p>
            <a:r>
              <a:rPr lang="zh-CN" altLang="en-US" sz="3200" dirty="0"/>
              <a:t>格雷码为：</a:t>
            </a:r>
            <a:r>
              <a:rPr lang="en-US" altLang="zh-CN" sz="3200" dirty="0"/>
              <a:t>0101 0011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945512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369</Words>
  <Application>Microsoft Office PowerPoint</Application>
  <PresentationFormat>宽屏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一涵 苏</dc:creator>
  <cp:lastModifiedBy>一涵 苏</cp:lastModifiedBy>
  <cp:revision>6</cp:revision>
  <dcterms:created xsi:type="dcterms:W3CDTF">2024-09-02T07:56:53Z</dcterms:created>
  <dcterms:modified xsi:type="dcterms:W3CDTF">2024-09-02T12:41:40Z</dcterms:modified>
</cp:coreProperties>
</file>