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4" r:id="rId4"/>
    <p:sldId id="258" r:id="rId5"/>
    <p:sldId id="275" r:id="rId6"/>
    <p:sldId id="276" r:id="rId7"/>
    <p:sldId id="259" r:id="rId8"/>
    <p:sldId id="260" r:id="rId9"/>
    <p:sldId id="261" r:id="rId10"/>
    <p:sldId id="277" r:id="rId11"/>
    <p:sldId id="262" r:id="rId12"/>
    <p:sldId id="278" r:id="rId13"/>
    <p:sldId id="263" r:id="rId14"/>
    <p:sldId id="264" r:id="rId15"/>
    <p:sldId id="265" r:id="rId16"/>
    <p:sldId id="266" r:id="rId17"/>
    <p:sldId id="269" r:id="rId18"/>
    <p:sldId id="270" r:id="rId19"/>
    <p:sldId id="271" r:id="rId20"/>
    <p:sldId id="272" r:id="rId21"/>
    <p:sldId id="27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205EC-6D60-9393-3888-20C4A7520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415F3D-399E-1750-4CFF-5460F4CD6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65344-2009-ECAD-7A04-BD2C2A3E5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5A2D-1BE9-4C76-AF1F-9F6AF68E74CC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047942-F39B-214F-DA2A-453E4D36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A49C8-6E5B-B4B4-ECA7-36C33A41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FBA0-A2C9-45F0-81EB-5353D1DEF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4685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BC73DC-C758-DA61-7278-E7FBFE4FC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C8AB24-B5A0-3ECA-F202-2F8314020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B5B818A-7E79-516D-7763-A90D3F47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5A2D-1BE9-4C76-AF1F-9F6AF68E74CC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6A73E2-3C2C-A5B1-B7AF-FA18EBC95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C3ED55-E29E-9AFA-13C8-B5E0D005F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FBA0-A2C9-45F0-81EB-5353D1DEF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887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18CCFD-F821-99A3-A51C-D3805B0AC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9E3510-372F-E8E0-DD33-4A24CD9A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859AD6-91D0-ED4B-6DF4-12850D19B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5A2D-1BE9-4C76-AF1F-9F6AF68E74CC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E12439-5FED-5257-647A-C5EE3D78B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6EF704-6403-4599-FBB0-E9F7D2D33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FBA0-A2C9-45F0-81EB-5353D1DEF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00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300C8-D3B9-89B8-CB77-59155DFC9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34482-2471-C8A9-F0FD-E3A437776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7A5AA-7281-7719-0413-45BE4829C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5A2D-1BE9-4C76-AF1F-9F6AF68E74CC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773E67-57E2-2155-5836-AC8F735F4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0379BB-91BE-85BC-C7C9-2361961C3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FBA0-A2C9-45F0-81EB-5353D1DEF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754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7217D5-F5F2-97CB-C50B-BF2B5E93A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E5DE4E-5BBF-3483-CF7D-DD9F8500A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28641A-33B9-789F-B406-D98A995ED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5A2D-1BE9-4C76-AF1F-9F6AF68E74CC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2EBAD0-0D29-1B91-6FAE-CCF85B7BD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792A73-8F4B-7ED1-0E9C-AB72F3119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FBA0-A2C9-45F0-81EB-5353D1DEF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500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B3347C-4AA7-AEE1-B091-2C0B63789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6DA25B-3541-4561-EEAC-83033B526A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12B0A5-F455-9AA1-4815-AD8DA373D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A17F17-66A2-E656-5B03-3A97CA19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5A2D-1BE9-4C76-AF1F-9F6AF68E74CC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CBB3C89-0DE7-019E-A7C0-9D7144162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A652A7-AFA7-12E7-AF5A-1ADE57B71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FBA0-A2C9-45F0-81EB-5353D1DEF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5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1DFEDA-FF48-6BA0-DFB7-843A7D6D8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264003A-DE2D-66C0-ADDF-0D4191B6C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9047CD-3343-C796-EE10-40C65D75F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9FAB6C-B074-E274-AFC0-2E1B93E6AE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2330C60-087E-557B-865D-BCC8AFA29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81D44BC-11D6-288A-0F20-D4C86D2D6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5A2D-1BE9-4C76-AF1F-9F6AF68E74CC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2DD43A9-22CC-5EB1-AC91-F990073B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F6AB80-679F-D6E5-8B2F-06F91888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FBA0-A2C9-45F0-81EB-5353D1DEF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6986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3EF048-A26A-EA10-2E49-25BAADB5B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26AC9A6-25EF-D1D5-D999-FD1BB2CB4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5A2D-1BE9-4C76-AF1F-9F6AF68E74CC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1CBDE5E-3061-FB9D-71C4-E968068A7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17AB3A-6EEC-FCD9-B62A-74898F79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FBA0-A2C9-45F0-81EB-5353D1DEF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2749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652A1C7-AA90-3CCA-D382-FA77A3D4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5A2D-1BE9-4C76-AF1F-9F6AF68E74CC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9C60EC3-1E4F-F246-BBC2-D6CA0C0FE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FC8B0FD-AF30-6864-FAFC-4FAC254B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FBA0-A2C9-45F0-81EB-5353D1DEF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057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04167E-A889-A5B6-EF84-2A44EFDB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B29121-D75C-068D-47C8-DAFF408CD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FC42AD8-5E29-59BD-6AA9-42F2562D1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326ADA-0E99-C576-F750-D9CD1EE1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5A2D-1BE9-4C76-AF1F-9F6AF68E74CC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7EC69B-031D-190F-1E92-D9928C73A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685A8C-FD47-A290-286A-FCB7E82F0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FBA0-A2C9-45F0-81EB-5353D1DEF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023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A5D299-A418-342C-17D9-2098FC313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9D8CCC-550A-2A29-73C8-52FED64E0B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43225C-D2A0-5CF6-C5A1-04BD9259A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4D47A1-9718-5055-ED8C-25C37EC09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5A2D-1BE9-4C76-AF1F-9F6AF68E74CC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7861238-856F-1955-EEBD-23FADB657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4E2AA1-F343-B51C-02C1-98AA49DDC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EFBA0-A2C9-45F0-81EB-5353D1DEF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6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42DE360-B892-AFBD-7C59-22DDD00F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FD111E-F699-04B0-15ED-BC742014B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46EAE-C9E0-ED71-A1C7-4950A2B24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C45A2D-1BE9-4C76-AF1F-9F6AF68E74CC}" type="datetimeFigureOut">
              <a:rPr lang="zh-CN" altLang="en-US" smtClean="0"/>
              <a:t>2024/12/1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379BB1-83DB-12EA-772E-B4C2BF5303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C0841E-CB0C-94DE-19A7-C837A1F79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EFBA0-A2C9-45F0-81EB-5353D1DEFF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6637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6DD2F42-B0A5-EAD8-FB7E-2A13571F7C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643" y="0"/>
            <a:ext cx="10629900" cy="571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A774B09-FB72-F7CE-A68A-53E25B3AAE8E}"/>
              </a:ext>
            </a:extLst>
          </p:cNvPr>
          <p:cNvSpPr txBox="1"/>
          <p:nvPr/>
        </p:nvSpPr>
        <p:spPr>
          <a:xfrm>
            <a:off x="245023" y="672663"/>
            <a:ext cx="1143293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答：设</a:t>
            </a:r>
            <a:r>
              <a:rPr lang="en-US" altLang="zh-CN" sz="2800" dirty="0"/>
              <a:t>8421</a:t>
            </a:r>
            <a:r>
              <a:rPr lang="zh-CN" altLang="en-US" sz="2800" dirty="0"/>
              <a:t>码为</a:t>
            </a:r>
            <a:r>
              <a:rPr lang="en-US" altLang="zh-CN" sz="2800" dirty="0"/>
              <a:t>B8B4B2B1,</a:t>
            </a:r>
            <a:r>
              <a:rPr lang="zh-CN" altLang="en-US" sz="2800" dirty="0"/>
              <a:t>它对</a:t>
            </a:r>
            <a:r>
              <a:rPr lang="en-US" altLang="zh-CN" sz="2800" dirty="0"/>
              <a:t>9</a:t>
            </a:r>
            <a:r>
              <a:rPr lang="zh-CN" altLang="en-US" sz="2800" dirty="0"/>
              <a:t>的补数为</a:t>
            </a:r>
            <a:r>
              <a:rPr lang="en-US" altLang="zh-CN" sz="2800" dirty="0"/>
              <a:t>C8C4C2C1,</a:t>
            </a:r>
            <a:r>
              <a:rPr lang="zh-CN" altLang="en-US" sz="2800" dirty="0"/>
              <a:t>则他们</a:t>
            </a:r>
            <a:endParaRPr lang="en-US" altLang="zh-CN" sz="2800" dirty="0"/>
          </a:p>
          <a:p>
            <a:r>
              <a:rPr lang="zh-CN" altLang="en-US" sz="2800" dirty="0"/>
              <a:t>之间的关系为</a:t>
            </a:r>
            <a:r>
              <a:rPr lang="en-US" altLang="zh-CN" sz="2800" dirty="0"/>
              <a:t>C8C4C2C1=(1001)</a:t>
            </a:r>
            <a:r>
              <a:rPr lang="en-US" altLang="zh-CN" sz="1600" dirty="0"/>
              <a:t>2</a:t>
            </a:r>
            <a:r>
              <a:rPr lang="en-US" altLang="zh-CN" sz="2800" dirty="0"/>
              <a:t>-B8B4B2B1=(1001)</a:t>
            </a:r>
            <a:r>
              <a:rPr lang="en-US" altLang="zh-CN" sz="1600" dirty="0"/>
              <a:t>2</a:t>
            </a:r>
            <a:r>
              <a:rPr lang="en-US" altLang="zh-CN" sz="2800" dirty="0"/>
              <a:t>+/B8/B4/B2/B1+(1)</a:t>
            </a:r>
            <a:r>
              <a:rPr lang="en-US" altLang="zh-CN" sz="1600" dirty="0"/>
              <a:t>2</a:t>
            </a:r>
          </a:p>
          <a:p>
            <a:r>
              <a:rPr lang="zh-CN" altLang="en-US" sz="2800" dirty="0"/>
              <a:t>由关系式得到电路如下：</a:t>
            </a:r>
            <a:endParaRPr lang="zh-CN" altLang="en-US" sz="44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C55B09C-32E3-3BE1-6E69-24360B2BE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692" y="2096168"/>
            <a:ext cx="7699329" cy="435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898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4E9332F-DFAD-5638-C2BB-C81D016BD845}"/>
              </a:ext>
            </a:extLst>
          </p:cNvPr>
          <p:cNvSpPr txBox="1"/>
          <p:nvPr/>
        </p:nvSpPr>
        <p:spPr>
          <a:xfrm>
            <a:off x="1008993" y="26275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构建电路如下：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D91CFD-AB02-EE62-5524-31D87DCA0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98" y="1147762"/>
            <a:ext cx="7439025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12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29D84-2922-6C0C-8072-4D76789C9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0BD5E27-8DC2-C487-6893-A8B49AF49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0"/>
            <a:ext cx="10487025" cy="6572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A0330F34-8E87-4EBE-550D-BF20876DA8DD}"/>
              </a:ext>
            </a:extLst>
          </p:cNvPr>
          <p:cNvSpPr txBox="1"/>
          <p:nvPr/>
        </p:nvSpPr>
        <p:spPr>
          <a:xfrm>
            <a:off x="283779" y="809295"/>
            <a:ext cx="108151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答：假定用</a:t>
            </a:r>
            <a:r>
              <a:rPr lang="en-US" altLang="zh-CN" sz="2800" dirty="0"/>
              <a:t>ABCD</a:t>
            </a:r>
            <a:r>
              <a:rPr lang="zh-CN" altLang="en-US" sz="2800" dirty="0"/>
              <a:t>表示余</a:t>
            </a:r>
            <a:r>
              <a:rPr lang="en-US" altLang="zh-CN" sz="2800" dirty="0"/>
              <a:t>3</a:t>
            </a:r>
            <a:r>
              <a:rPr lang="zh-CN" altLang="en-US" sz="2800" dirty="0"/>
              <a:t>码，</a:t>
            </a:r>
            <a:r>
              <a:rPr lang="en-US" altLang="zh-CN" sz="2800" dirty="0"/>
              <a:t>WXYZ</a:t>
            </a:r>
            <a:r>
              <a:rPr lang="zh-CN" altLang="en-US" sz="2800" dirty="0"/>
              <a:t>表示</a:t>
            </a:r>
            <a:r>
              <a:rPr lang="en-US" altLang="zh-CN" sz="2800" dirty="0"/>
              <a:t>8421</a:t>
            </a:r>
            <a:r>
              <a:rPr lang="zh-CN" altLang="en-US" sz="2800" dirty="0"/>
              <a:t>码，并选择</a:t>
            </a:r>
            <a:r>
              <a:rPr lang="en-US" altLang="zh-CN" sz="2800" dirty="0"/>
              <a:t>A</a:t>
            </a:r>
            <a:r>
              <a:rPr lang="zh-CN" altLang="en-US" sz="2800" dirty="0"/>
              <a:t>、</a:t>
            </a:r>
            <a:r>
              <a:rPr lang="en-US" altLang="zh-CN" sz="2800" dirty="0"/>
              <a:t>B</a:t>
            </a:r>
            <a:r>
              <a:rPr lang="zh-CN" altLang="en-US" sz="2800" dirty="0"/>
              <a:t>作为选择变量，可求出各</a:t>
            </a:r>
            <a:r>
              <a:rPr lang="en-US" altLang="zh-CN" sz="2800" dirty="0"/>
              <a:t>4</a:t>
            </a:r>
            <a:r>
              <a:rPr lang="zh-CN" altLang="en-US" sz="2800" dirty="0"/>
              <a:t>路数据选择器的数据输入端分别为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D9CF5E3-22E3-3485-845F-3D77A9142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779" y="1915472"/>
            <a:ext cx="7543800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5573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93ECF-2C07-1375-943F-F3B743581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64E5353-B78C-1194-D75B-F91277CAA7F3}"/>
              </a:ext>
            </a:extLst>
          </p:cNvPr>
          <p:cNvSpPr txBox="1"/>
          <p:nvPr/>
        </p:nvSpPr>
        <p:spPr>
          <a:xfrm>
            <a:off x="1008993" y="262759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构建电路如下：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330FBFC-D8F2-FA06-19A1-0A468467F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8672" y="1109005"/>
            <a:ext cx="8617990" cy="4853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1436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6C6F9-FEC6-3A35-DD62-060D5F4EF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26FFC7A3-A3DA-E421-9764-CC93D3594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0"/>
            <a:ext cx="10972800" cy="92392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DCFFC29-FEAC-637C-096E-D0307043F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414" y="1928651"/>
            <a:ext cx="8153400" cy="2362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654EEA1-528F-465C-638E-FEC782F6E73C}"/>
              </a:ext>
            </a:extLst>
          </p:cNvPr>
          <p:cNvSpPr txBox="1"/>
          <p:nvPr/>
        </p:nvSpPr>
        <p:spPr>
          <a:xfrm>
            <a:off x="2325414" y="1792017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等线 Light" panose="02010600030101010101" pitchFamily="2" charset="-122"/>
                <a:ea typeface="等线 Light" panose="02010600030101010101" pitchFamily="2" charset="-122"/>
                <a:cs typeface="Calibri" panose="020F0502020204030204" pitchFamily="34" charset="0"/>
              </a:rPr>
              <a:t>答</a:t>
            </a:r>
            <a:r>
              <a:rPr lang="zh-CN" altLang="en-US" sz="4000" dirty="0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36629242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EB672-4D88-65EA-F778-0BB0C0052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754BA78-70F7-D941-37EB-F16909EFC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7" y="0"/>
            <a:ext cx="11249025" cy="5524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49E97B0-8EF3-D163-12EE-A1E40C6DC3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9871" y="1049392"/>
            <a:ext cx="7124700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842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CE4D7-C193-A2A0-F6B8-D9316293F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74DF5C1-FEC0-393A-7C84-1DDC2D559F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550" y="55179"/>
            <a:ext cx="11010900" cy="5048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650DDEB-4A2D-5904-047B-EFB1217D4253}"/>
              </a:ext>
            </a:extLst>
          </p:cNvPr>
          <p:cNvSpPr txBox="1"/>
          <p:nvPr/>
        </p:nvSpPr>
        <p:spPr>
          <a:xfrm>
            <a:off x="714703" y="560004"/>
            <a:ext cx="102370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答：设寄存器初始状态</a:t>
            </a:r>
            <a:r>
              <a:rPr lang="en-US" altLang="zh-CN" sz="2800" dirty="0"/>
              <a:t>Q0Q1Q2=101,</a:t>
            </a:r>
            <a:r>
              <a:rPr lang="zh-CN" altLang="en-US" sz="2800" dirty="0"/>
              <a:t>从</a:t>
            </a:r>
            <a:r>
              <a:rPr lang="en-US" altLang="zh-CN" sz="2800" dirty="0"/>
              <a:t>Q2</a:t>
            </a:r>
            <a:r>
              <a:rPr lang="zh-CN" altLang="en-US" sz="2800" dirty="0"/>
              <a:t>产生输出</a:t>
            </a:r>
            <a:r>
              <a:rPr lang="en-US" altLang="zh-CN" sz="2800" dirty="0"/>
              <a:t>,</a:t>
            </a:r>
            <a:r>
              <a:rPr lang="zh-CN" altLang="en-US" sz="2800" dirty="0"/>
              <a:t>可列出反馈函数真值表如表所示。</a:t>
            </a:r>
            <a:endParaRPr lang="en-US" altLang="zh-CN" sz="2800" dirty="0"/>
          </a:p>
          <a:p>
            <a:r>
              <a:rPr lang="en-US" altLang="zh-CN" sz="2800" dirty="0"/>
              <a:t>					</a:t>
            </a:r>
            <a:r>
              <a:rPr lang="zh-CN" altLang="en-US" sz="2800" dirty="0"/>
              <a:t>由表可写出反馈函数表达式</a:t>
            </a:r>
            <a:r>
              <a:rPr lang="en-US" altLang="zh-CN" sz="2800" dirty="0"/>
              <a:t>:</a:t>
            </a:r>
            <a:r>
              <a:rPr lang="zh-CN" altLang="en-US" sz="2800" dirty="0"/>
              <a:t>，</a:t>
            </a:r>
            <a:r>
              <a:rPr lang="en-US" altLang="zh-CN" sz="2800" dirty="0"/>
              <a:t>						F(Dr)=Q0/Q1Q2+Q0Q1/Q1</a:t>
            </a:r>
          </a:p>
          <a:p>
            <a:r>
              <a:rPr lang="en-US" altLang="zh-CN" sz="2800" dirty="0"/>
              <a:t>					+/Q0/Q1/Q2 +/Q0Q1/Q2</a:t>
            </a:r>
          </a:p>
          <a:p>
            <a:r>
              <a:rPr lang="en-US" altLang="zh-CN" sz="2800" dirty="0"/>
              <a:t>					F(Dr)=Q0/Q1⊕/Q2;</a:t>
            </a:r>
          </a:p>
          <a:p>
            <a:r>
              <a:rPr lang="en-US" altLang="zh-CN" sz="2800" dirty="0"/>
              <a:t>					</a:t>
            </a:r>
            <a:r>
              <a:rPr lang="zh-CN" altLang="en-US" sz="2800" dirty="0"/>
              <a:t>电路如下：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890CA1E-DCE9-9FB3-61A0-A890E6C97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8739230"/>
              </p:ext>
            </p:extLst>
          </p:nvPr>
        </p:nvGraphicFramePr>
        <p:xfrm>
          <a:off x="590550" y="1713187"/>
          <a:ext cx="4032471" cy="44879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4157">
                  <a:extLst>
                    <a:ext uri="{9D8B030D-6E8A-4147-A177-3AD203B41FA5}">
                      <a16:colId xmlns:a16="http://schemas.microsoft.com/office/drawing/2014/main" val="1806305608"/>
                    </a:ext>
                  </a:extLst>
                </a:gridCol>
                <a:gridCol w="1344157">
                  <a:extLst>
                    <a:ext uri="{9D8B030D-6E8A-4147-A177-3AD203B41FA5}">
                      <a16:colId xmlns:a16="http://schemas.microsoft.com/office/drawing/2014/main" val="2939544680"/>
                    </a:ext>
                  </a:extLst>
                </a:gridCol>
                <a:gridCol w="1344157">
                  <a:extLst>
                    <a:ext uri="{9D8B030D-6E8A-4147-A177-3AD203B41FA5}">
                      <a16:colId xmlns:a16="http://schemas.microsoft.com/office/drawing/2014/main" val="2234593147"/>
                    </a:ext>
                  </a:extLst>
                </a:gridCol>
              </a:tblGrid>
              <a:tr h="498658">
                <a:tc>
                  <a:txBody>
                    <a:bodyPr/>
                    <a:lstStyle/>
                    <a:p>
                      <a:r>
                        <a:rPr lang="en-US" altLang="zh-CN" dirty="0"/>
                        <a:t>CP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Q0Q1Q2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F(Dr)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857612560"/>
                  </a:ext>
                </a:extLst>
              </a:tr>
              <a:tr h="498658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674024566"/>
                  </a:ext>
                </a:extLst>
              </a:tr>
              <a:tr h="498658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79469877"/>
                  </a:ext>
                </a:extLst>
              </a:tr>
              <a:tr h="498658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928678147"/>
                  </a:ext>
                </a:extLst>
              </a:tr>
              <a:tr h="498658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54898300"/>
                  </a:ext>
                </a:extLst>
              </a:tr>
              <a:tr h="498658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71039447"/>
                  </a:ext>
                </a:extLst>
              </a:tr>
              <a:tr h="498658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81175967"/>
                  </a:ext>
                </a:extLst>
              </a:tr>
              <a:tr h="498658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83917158"/>
                  </a:ext>
                </a:extLst>
              </a:tr>
              <a:tr h="498658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34915500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81DB1158-6438-8F1C-45AA-3F97A4170D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1393" y="3620341"/>
            <a:ext cx="5950386" cy="314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25841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85066-0E49-50BA-CCCA-25F326063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548CBCF-F8F3-30FA-0774-D5FEA9C8B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0"/>
            <a:ext cx="11144250" cy="647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478DC48-4057-B302-6DEB-8C69C52DEA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2049" y="647700"/>
            <a:ext cx="5792022" cy="302646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BDDDCBB-3CA8-0274-148F-4CE5B578E3DB}"/>
              </a:ext>
            </a:extLst>
          </p:cNvPr>
          <p:cNvSpPr txBox="1"/>
          <p:nvPr/>
        </p:nvSpPr>
        <p:spPr>
          <a:xfrm>
            <a:off x="6369269" y="2039007"/>
            <a:ext cx="233910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答：占空比为</a:t>
            </a:r>
            <a:endParaRPr lang="en-US" altLang="zh-CN" sz="2800" dirty="0"/>
          </a:p>
          <a:p>
            <a:endParaRPr lang="zh-CN" altLang="en-US" sz="2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2D67CE1-BC0B-0C89-ECFD-0AB136D5E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301" y="2605826"/>
            <a:ext cx="3876182" cy="119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7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39CF0-CEC1-406D-9F14-2176E82FF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B5E0413-2851-2C56-58CC-96CDEE3B2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0"/>
            <a:ext cx="11296650" cy="6286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251E2CE-48EA-790D-7EF3-4F0F647B198C}"/>
              </a:ext>
            </a:extLst>
          </p:cNvPr>
          <p:cNvSpPr txBox="1"/>
          <p:nvPr/>
        </p:nvSpPr>
        <p:spPr>
          <a:xfrm>
            <a:off x="557049" y="1387364"/>
            <a:ext cx="110324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答</a:t>
            </a:r>
            <a:r>
              <a:rPr lang="en-US" altLang="zh-CN" sz="2800" dirty="0"/>
              <a:t>:</a:t>
            </a:r>
            <a:r>
              <a:rPr lang="zh-CN" altLang="en-US" sz="2800" dirty="0"/>
              <a:t>主要参数</a:t>
            </a:r>
            <a:r>
              <a:rPr lang="en-US" altLang="zh-CN" sz="2800" dirty="0"/>
              <a:t>:</a:t>
            </a:r>
          </a:p>
          <a:p>
            <a:r>
              <a:rPr lang="en-US" altLang="zh-CN" sz="2800" dirty="0"/>
              <a:t>(1)</a:t>
            </a:r>
            <a:r>
              <a:rPr lang="zh-CN" altLang="en-US" sz="2800" dirty="0"/>
              <a:t>分辨率</a:t>
            </a:r>
            <a:r>
              <a:rPr lang="en-US" altLang="zh-CN" sz="2800" dirty="0"/>
              <a:t>:</a:t>
            </a:r>
            <a:r>
              <a:rPr lang="zh-CN" altLang="en-US" sz="2800" dirty="0"/>
              <a:t>分辨率是指最小模拟量输出与最大模拟量输出之比。</a:t>
            </a:r>
            <a:endParaRPr lang="en-US" altLang="zh-CN" sz="2800" dirty="0"/>
          </a:p>
          <a:p>
            <a:r>
              <a:rPr lang="en-US" altLang="zh-CN" sz="2800" dirty="0"/>
              <a:t>(2)</a:t>
            </a:r>
            <a:r>
              <a:rPr lang="zh-CN" altLang="en-US" sz="2800" dirty="0"/>
              <a:t>非线性误差</a:t>
            </a:r>
            <a:r>
              <a:rPr lang="en-US" altLang="zh-CN" sz="2800" dirty="0"/>
              <a:t>:</a:t>
            </a:r>
            <a:r>
              <a:rPr lang="zh-CN" altLang="en-US" sz="2800" dirty="0"/>
              <a:t>具有理想转换特性的</a:t>
            </a:r>
            <a:r>
              <a:rPr lang="en-US" altLang="zh-CN" sz="2800" dirty="0"/>
              <a:t>D/A</a:t>
            </a:r>
            <a:r>
              <a:rPr lang="zh-CN" altLang="en-US" sz="2800" dirty="0"/>
              <a:t>转换器，每两个相邻数字量对应的模拟量之差都为 </a:t>
            </a:r>
            <a:r>
              <a:rPr lang="en-US" altLang="zh-CN" sz="2800" dirty="0"/>
              <a:t>AS</a:t>
            </a:r>
            <a:r>
              <a:rPr lang="zh-CN" altLang="en-US" sz="2800" dirty="0"/>
              <a:t>。在满刻度范围内偏离理想转换特性的最大值，称为非线性误差。</a:t>
            </a:r>
            <a:endParaRPr lang="en-US" altLang="zh-CN" sz="2800" dirty="0"/>
          </a:p>
          <a:p>
            <a:r>
              <a:rPr lang="en-US" altLang="zh-CN" sz="2800" dirty="0"/>
              <a:t>(3)</a:t>
            </a:r>
            <a:r>
              <a:rPr lang="zh-CN" altLang="en-US" sz="2800" dirty="0"/>
              <a:t>绝对精度</a:t>
            </a:r>
            <a:r>
              <a:rPr lang="en-US" altLang="zh-CN" sz="2800" dirty="0"/>
              <a:t>:</a:t>
            </a:r>
            <a:r>
              <a:rPr lang="zh-CN" altLang="en-US" sz="2800" dirty="0"/>
              <a:t>绝对精度是指在输入端加对应满刻度数字量时，输出的实际值与理想值之差。</a:t>
            </a:r>
            <a:endParaRPr lang="en-US" altLang="zh-CN" sz="2800" dirty="0"/>
          </a:p>
          <a:p>
            <a:r>
              <a:rPr lang="en-US" altLang="zh-CN" sz="2800" dirty="0"/>
              <a:t>(4)</a:t>
            </a:r>
            <a:r>
              <a:rPr lang="zh-CN" altLang="en-US" sz="2800" dirty="0"/>
              <a:t>建立时间</a:t>
            </a:r>
            <a:r>
              <a:rPr lang="en-US" altLang="zh-CN" sz="2800" dirty="0"/>
              <a:t>:</a:t>
            </a:r>
            <a:r>
              <a:rPr lang="zh-CN" altLang="en-US" sz="2800" dirty="0"/>
              <a:t>建立时间是指从送入数字信号起，到输出模拟量达到稳定值止所需要的时间。它反映了电路的转换速度。</a:t>
            </a:r>
          </a:p>
        </p:txBody>
      </p:sp>
    </p:spTree>
    <p:extLst>
      <p:ext uri="{BB962C8B-B14F-4D97-AF65-F5344CB8AC3E}">
        <p14:creationId xmlns:p14="http://schemas.microsoft.com/office/powerpoint/2010/main" val="41209909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B6787-7CC9-D225-AF24-1129C6B71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365EA12-CBB2-38C8-D566-F5B25E9FB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0"/>
            <a:ext cx="11125200" cy="5143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1AA96DA-2604-277E-2251-2E3EF6DC9763}"/>
              </a:ext>
            </a:extLst>
          </p:cNvPr>
          <p:cNvSpPr txBox="1"/>
          <p:nvPr/>
        </p:nvSpPr>
        <p:spPr>
          <a:xfrm>
            <a:off x="1082566" y="1681655"/>
            <a:ext cx="100540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/>
              <a:t>答：</a:t>
            </a:r>
            <a:endParaRPr lang="LID4096" altLang="zh-CN" sz="3200" dirty="0"/>
          </a:p>
          <a:p>
            <a:endParaRPr lang="zh-CN" altLang="en-US" sz="32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D08B640-C709-CB02-F487-E09482054E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9" t="16092" r="43410" b="79407"/>
          <a:stretch/>
        </p:blipFill>
        <p:spPr>
          <a:xfrm>
            <a:off x="1908483" y="1445079"/>
            <a:ext cx="5986130" cy="1190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73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4227E-6AC7-CFB5-81BF-5B4F00242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76945EC-A10E-381D-3DE0-6F891D734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12" y="0"/>
            <a:ext cx="11229975" cy="58102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EED6C6CC-EA8B-1F73-FF5B-6818EB740385}"/>
              </a:ext>
            </a:extLst>
          </p:cNvPr>
          <p:cNvSpPr txBox="1"/>
          <p:nvPr/>
        </p:nvSpPr>
        <p:spPr>
          <a:xfrm>
            <a:off x="541282" y="581025"/>
            <a:ext cx="1110943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000" dirty="0"/>
              <a:t>答：由</a:t>
            </a:r>
            <a:endParaRPr lang="en-US" altLang="zh-CN" sz="2000" dirty="0"/>
          </a:p>
          <a:p>
            <a:pPr algn="l"/>
            <a:r>
              <a:rPr lang="en-US" altLang="zh-CN" sz="2000" b="1" i="0" dirty="0">
                <a:solidFill>
                  <a:srgbClr val="060607"/>
                </a:solidFill>
                <a:effectLst/>
                <a:latin typeface="-apple-system"/>
              </a:rPr>
              <a:t>1.</a:t>
            </a:r>
            <a:r>
              <a:rPr lang="zh-CN" altLang="en-US" sz="2000" b="1" i="0" dirty="0">
                <a:solidFill>
                  <a:srgbClr val="060607"/>
                </a:solidFill>
                <a:effectLst/>
                <a:latin typeface="-apple-system"/>
              </a:rPr>
              <a:t>输入锁存器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：用于暂存来自微处理器或其它数字电路的数字信号。</a:t>
            </a:r>
          </a:p>
          <a:p>
            <a:pPr algn="l"/>
            <a:r>
              <a:rPr lang="en-US" altLang="zh-CN" sz="2000" b="1" i="0" dirty="0">
                <a:solidFill>
                  <a:srgbClr val="060607"/>
                </a:solidFill>
                <a:effectLst/>
                <a:latin typeface="-apple-system"/>
              </a:rPr>
              <a:t>2.DAC</a:t>
            </a:r>
            <a:r>
              <a:rPr lang="zh-CN" altLang="en-US" sz="2000" b="1" i="0" dirty="0">
                <a:solidFill>
                  <a:srgbClr val="060607"/>
                </a:solidFill>
                <a:effectLst/>
                <a:latin typeface="-apple-system"/>
              </a:rPr>
              <a:t>寄存器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：用于存储最终要转换为模拟信号的数据。</a:t>
            </a:r>
          </a:p>
          <a:p>
            <a:pPr algn="l"/>
            <a:r>
              <a:rPr lang="en-US" altLang="zh-CN" sz="2000" b="1" i="0" dirty="0">
                <a:solidFill>
                  <a:srgbClr val="060607"/>
                </a:solidFill>
                <a:effectLst/>
                <a:latin typeface="-apple-system"/>
              </a:rPr>
              <a:t>3.D/A</a:t>
            </a:r>
            <a:r>
              <a:rPr lang="zh-CN" altLang="en-US" sz="2000" b="1" i="0" dirty="0">
                <a:solidFill>
                  <a:srgbClr val="060607"/>
                </a:solidFill>
                <a:effectLst/>
                <a:latin typeface="-apple-system"/>
              </a:rPr>
              <a:t>转换电路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：实际执行数字到模拟转换的部分。</a:t>
            </a:r>
          </a:p>
          <a:p>
            <a:pPr algn="l"/>
            <a:r>
              <a:rPr lang="en-US" altLang="zh-CN" sz="2000" b="1" i="0" dirty="0">
                <a:solidFill>
                  <a:srgbClr val="060607"/>
                </a:solidFill>
                <a:effectLst/>
                <a:latin typeface="-apple-system"/>
              </a:rPr>
              <a:t>4.</a:t>
            </a:r>
            <a:r>
              <a:rPr lang="zh-CN" altLang="en-US" sz="2000" b="1" i="0" dirty="0">
                <a:solidFill>
                  <a:srgbClr val="060607"/>
                </a:solidFill>
                <a:effectLst/>
                <a:latin typeface="-apple-system"/>
              </a:rPr>
              <a:t>控制逻辑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：用于管理数据流和执行芯片功能的控制。</a:t>
            </a:r>
          </a:p>
          <a:p>
            <a:pPr algn="l"/>
            <a:r>
              <a:rPr lang="en-US" altLang="zh-CN" sz="2000" b="1" i="0" dirty="0">
                <a:solidFill>
                  <a:srgbClr val="060607"/>
                </a:solidFill>
                <a:effectLst/>
                <a:latin typeface="-apple-system"/>
              </a:rPr>
              <a:t>5.</a:t>
            </a:r>
            <a:r>
              <a:rPr lang="zh-CN" altLang="en-US" sz="2000" b="1" i="0" dirty="0">
                <a:solidFill>
                  <a:srgbClr val="060607"/>
                </a:solidFill>
                <a:effectLst/>
                <a:latin typeface="-apple-system"/>
              </a:rPr>
              <a:t>电流输出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DAC0832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以电流形式输出模拟信号，可以通过外部运算放大器转换为电压信号。</a:t>
            </a:r>
          </a:p>
          <a:p>
            <a:r>
              <a:rPr lang="zh-CN" altLang="en-US" sz="2000" dirty="0"/>
              <a:t>五部分组成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工作方式及其控制：</a:t>
            </a:r>
            <a:endParaRPr lang="en-US" altLang="zh-CN" sz="2000" dirty="0"/>
          </a:p>
          <a:p>
            <a:pPr algn="l"/>
            <a:r>
              <a:rPr lang="zh-CN" altLang="en-US" sz="2000" b="1" i="0" dirty="0">
                <a:solidFill>
                  <a:srgbClr val="060607"/>
                </a:solidFill>
                <a:effectLst/>
                <a:latin typeface="-apple-system"/>
              </a:rPr>
              <a:t>直通方式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，通常将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CS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（片选信号）、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XFER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（数据传输控制信号）、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WR1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（写信号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1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）、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WR2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（写信号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2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）均接地，而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ILE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（输入锁存允许信号）接高电平。</a:t>
            </a:r>
          </a:p>
          <a:p>
            <a:pPr algn="l"/>
            <a:r>
              <a:rPr lang="zh-CN" altLang="en-US" sz="2000" b="1" i="0" dirty="0">
                <a:solidFill>
                  <a:srgbClr val="060607"/>
                </a:solidFill>
                <a:effectLst/>
                <a:latin typeface="-apple-system"/>
              </a:rPr>
              <a:t>单缓冲方式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，可以通过控制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ILE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CS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WR1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来实现数据的锁存，然后通过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WR2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和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XFER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来控制数据传输到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DAC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寄存器并开始转换。</a:t>
            </a:r>
          </a:p>
          <a:p>
            <a:pPr algn="l"/>
            <a:r>
              <a:rPr lang="zh-CN" altLang="en-US" sz="2000" b="1" i="0" dirty="0">
                <a:solidFill>
                  <a:srgbClr val="060607"/>
                </a:solidFill>
                <a:effectLst/>
                <a:latin typeface="-apple-system"/>
              </a:rPr>
              <a:t>双缓冲方式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，首先需要通过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ILE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CS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WR1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来锁存输入数据到输入寄存器，之后通过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WR2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和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XFER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来触发</a:t>
            </a:r>
            <a:r>
              <a:rPr lang="en-US" altLang="zh-CN" sz="2000" b="0" i="0" dirty="0">
                <a:solidFill>
                  <a:srgbClr val="060607"/>
                </a:solidFill>
                <a:effectLst/>
                <a:latin typeface="-apple-system"/>
              </a:rPr>
              <a:t>DAC</a:t>
            </a:r>
            <a:r>
              <a:rPr lang="zh-CN" altLang="en-US" sz="2000" b="0" i="0" dirty="0">
                <a:solidFill>
                  <a:srgbClr val="060607"/>
                </a:solidFill>
                <a:effectLst/>
                <a:latin typeface="-apple-system"/>
              </a:rPr>
              <a:t>寄存器的数据更新和转换过程。</a:t>
            </a: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01200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FEB7B-624B-A37C-B0F4-73A58C614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BA97D97-5988-356E-5BFA-FF573E6CE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162" y="0"/>
            <a:ext cx="10353675" cy="533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66750D5-AE50-382F-2405-D20F19D3600D}"/>
              </a:ext>
            </a:extLst>
          </p:cNvPr>
          <p:cNvSpPr txBox="1"/>
          <p:nvPr/>
        </p:nvSpPr>
        <p:spPr>
          <a:xfrm>
            <a:off x="620110" y="704193"/>
            <a:ext cx="115718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答：设两位十进制数的</a:t>
            </a:r>
            <a:r>
              <a:rPr lang="en-US" altLang="zh-CN" sz="2800" dirty="0"/>
              <a:t>8421</a:t>
            </a:r>
            <a:r>
              <a:rPr lang="zh-CN" altLang="en-US" sz="2800" dirty="0"/>
              <a:t>码为</a:t>
            </a:r>
            <a:r>
              <a:rPr lang="en-US" altLang="zh-CN" sz="2800" dirty="0"/>
              <a:t>D</a:t>
            </a:r>
            <a:r>
              <a:rPr lang="en-US" altLang="zh-CN" sz="1600" dirty="0"/>
              <a:t>80</a:t>
            </a:r>
            <a:r>
              <a:rPr lang="en-US" altLang="zh-CN" sz="2800" dirty="0"/>
              <a:t>D</a:t>
            </a:r>
            <a:r>
              <a:rPr lang="en-US" altLang="zh-CN" sz="1600" dirty="0"/>
              <a:t>40</a:t>
            </a:r>
            <a:r>
              <a:rPr lang="en-US" altLang="zh-CN" sz="2800" dirty="0"/>
              <a:t>D</a:t>
            </a:r>
            <a:r>
              <a:rPr lang="en-US" altLang="zh-CN" sz="1600" dirty="0"/>
              <a:t>20</a:t>
            </a:r>
            <a:r>
              <a:rPr lang="en-US" altLang="zh-CN" sz="2800" dirty="0"/>
              <a:t>D</a:t>
            </a:r>
            <a:r>
              <a:rPr lang="en-US" altLang="zh-CN" sz="1600" dirty="0"/>
              <a:t>10</a:t>
            </a:r>
            <a:r>
              <a:rPr lang="en-US" altLang="zh-CN" sz="2800" dirty="0"/>
              <a:t>D</a:t>
            </a:r>
            <a:r>
              <a:rPr lang="en-US" altLang="zh-CN" sz="1600" dirty="0"/>
              <a:t>8</a:t>
            </a:r>
            <a:r>
              <a:rPr lang="en-US" altLang="zh-CN" sz="2800" dirty="0"/>
              <a:t>D</a:t>
            </a:r>
            <a:r>
              <a:rPr lang="en-US" altLang="zh-CN" sz="1600" dirty="0"/>
              <a:t>4</a:t>
            </a:r>
            <a:r>
              <a:rPr lang="en-US" altLang="zh-CN" sz="2800" dirty="0"/>
              <a:t>D</a:t>
            </a:r>
            <a:r>
              <a:rPr lang="en-US" altLang="zh-CN" sz="1600" dirty="0"/>
              <a:t>2</a:t>
            </a:r>
            <a:r>
              <a:rPr lang="en-US" altLang="zh-CN" sz="2800" dirty="0"/>
              <a:t>D</a:t>
            </a:r>
            <a:r>
              <a:rPr lang="en-US" altLang="zh-CN" sz="1600" dirty="0"/>
              <a:t>1</a:t>
            </a:r>
            <a:r>
              <a:rPr lang="en-US" altLang="zh-CN" sz="2800" dirty="0"/>
              <a:t>:</a:t>
            </a:r>
            <a:r>
              <a:rPr lang="zh-CN" altLang="en-US" sz="2800" dirty="0"/>
              <a:t>相应二进制数为</a:t>
            </a:r>
            <a:r>
              <a:rPr lang="en-US" altLang="zh-CN" sz="2800" dirty="0"/>
              <a:t>B</a:t>
            </a:r>
            <a:r>
              <a:rPr lang="en-US" altLang="zh-CN" sz="1600" dirty="0"/>
              <a:t>6</a:t>
            </a:r>
            <a:r>
              <a:rPr lang="en-US" altLang="zh-CN" sz="2800" dirty="0"/>
              <a:t> B</a:t>
            </a:r>
            <a:r>
              <a:rPr lang="en-US" altLang="zh-CN" sz="1600" dirty="0"/>
              <a:t>5</a:t>
            </a:r>
            <a:r>
              <a:rPr lang="en-US" altLang="zh-CN" sz="2800" dirty="0"/>
              <a:t>B</a:t>
            </a:r>
            <a:r>
              <a:rPr lang="en-US" altLang="zh-CN" sz="1600" dirty="0"/>
              <a:t>4</a:t>
            </a:r>
            <a:r>
              <a:rPr lang="en-US" altLang="zh-CN" sz="2800" dirty="0"/>
              <a:t>B</a:t>
            </a:r>
            <a:r>
              <a:rPr lang="en-US" altLang="zh-CN" sz="1600" dirty="0"/>
              <a:t>3</a:t>
            </a:r>
            <a:r>
              <a:rPr lang="en-US" altLang="zh-CN" sz="2800" dirty="0"/>
              <a:t>B</a:t>
            </a:r>
            <a:r>
              <a:rPr lang="en-US" altLang="zh-CN" sz="1600" dirty="0"/>
              <a:t>2</a:t>
            </a:r>
            <a:r>
              <a:rPr lang="en-US" altLang="zh-CN" sz="2800" dirty="0"/>
              <a:t>B</a:t>
            </a:r>
            <a:r>
              <a:rPr lang="en-US" altLang="zh-CN" sz="1600" dirty="0"/>
              <a:t>1</a:t>
            </a:r>
            <a:r>
              <a:rPr lang="en-US" altLang="zh-CN" sz="2800" dirty="0"/>
              <a:t>B</a:t>
            </a:r>
            <a:r>
              <a:rPr lang="en-US" altLang="zh-CN" sz="1600" dirty="0"/>
              <a:t>0</a:t>
            </a:r>
            <a:r>
              <a:rPr lang="zh-CN" altLang="en-US" sz="2800" dirty="0"/>
              <a:t>，则应有</a:t>
            </a:r>
            <a:r>
              <a:rPr lang="en-US" altLang="zh-CN" sz="2800" dirty="0"/>
              <a:t>B</a:t>
            </a:r>
            <a:r>
              <a:rPr lang="en-US" altLang="zh-CN" sz="1600" dirty="0"/>
              <a:t>6</a:t>
            </a:r>
            <a:r>
              <a:rPr lang="en-US" altLang="zh-CN" sz="2800" dirty="0"/>
              <a:t>B</a:t>
            </a:r>
            <a:r>
              <a:rPr lang="en-US" altLang="zh-CN" sz="1600" dirty="0"/>
              <a:t>5</a:t>
            </a:r>
            <a:r>
              <a:rPr lang="en-US" altLang="zh-CN" sz="2800" dirty="0"/>
              <a:t>B</a:t>
            </a:r>
            <a:r>
              <a:rPr lang="en-US" altLang="zh-CN" sz="1600" dirty="0"/>
              <a:t>4</a:t>
            </a:r>
            <a:r>
              <a:rPr lang="en-US" altLang="zh-CN" sz="2800" dirty="0"/>
              <a:t>B</a:t>
            </a:r>
            <a:r>
              <a:rPr lang="en-US" altLang="zh-CN" sz="1600" dirty="0"/>
              <a:t>3</a:t>
            </a:r>
            <a:r>
              <a:rPr lang="en-US" altLang="zh-CN" sz="2800" dirty="0"/>
              <a:t>B</a:t>
            </a:r>
            <a:r>
              <a:rPr lang="en-US" altLang="zh-CN" sz="1600" dirty="0"/>
              <a:t>2</a:t>
            </a:r>
            <a:r>
              <a:rPr lang="en-US" altLang="zh-CN" sz="2800" dirty="0"/>
              <a:t>B</a:t>
            </a:r>
            <a:r>
              <a:rPr lang="en-US" altLang="zh-CN" sz="1600" dirty="0"/>
              <a:t>1</a:t>
            </a:r>
            <a:r>
              <a:rPr lang="en-US" altLang="zh-CN" sz="2800" dirty="0"/>
              <a:t>B</a:t>
            </a:r>
            <a:r>
              <a:rPr lang="en-US" altLang="zh-CN" sz="1600" dirty="0"/>
              <a:t>0 </a:t>
            </a:r>
            <a:r>
              <a:rPr lang="en-US" altLang="zh-CN" sz="2800" dirty="0"/>
              <a:t>= D</a:t>
            </a:r>
            <a:r>
              <a:rPr lang="en-US" altLang="zh-CN" sz="1600" dirty="0"/>
              <a:t>80</a:t>
            </a:r>
            <a:r>
              <a:rPr lang="en-US" altLang="zh-CN" sz="2800" dirty="0"/>
              <a:t>D</a:t>
            </a:r>
            <a:r>
              <a:rPr lang="en-US" altLang="zh-CN" sz="1600" dirty="0"/>
              <a:t>40</a:t>
            </a:r>
            <a:r>
              <a:rPr lang="en-US" altLang="zh-CN" sz="2800" dirty="0"/>
              <a:t>D</a:t>
            </a:r>
            <a:r>
              <a:rPr lang="en-US" altLang="zh-CN" sz="1600" dirty="0"/>
              <a:t>20</a:t>
            </a:r>
            <a:r>
              <a:rPr lang="en-US" altLang="zh-CN" sz="2800" dirty="0"/>
              <a:t>D</a:t>
            </a:r>
            <a:r>
              <a:rPr lang="en-US" altLang="zh-CN" sz="1600" dirty="0"/>
              <a:t>10</a:t>
            </a:r>
            <a:r>
              <a:rPr lang="en-US" altLang="zh-CN" sz="2800" dirty="0"/>
              <a:t>X1010+D</a:t>
            </a:r>
            <a:r>
              <a:rPr lang="en-US" altLang="zh-CN" sz="1600" dirty="0"/>
              <a:t>8</a:t>
            </a:r>
            <a:r>
              <a:rPr lang="en-US" altLang="zh-CN" sz="2800" dirty="0"/>
              <a:t>D</a:t>
            </a:r>
            <a:r>
              <a:rPr lang="en-US" altLang="zh-CN" sz="1600" dirty="0"/>
              <a:t>4</a:t>
            </a:r>
            <a:r>
              <a:rPr lang="en-US" altLang="zh-CN" sz="2800" dirty="0"/>
              <a:t>D</a:t>
            </a:r>
            <a:r>
              <a:rPr lang="en-US" altLang="zh-CN" sz="1600" dirty="0"/>
              <a:t>2</a:t>
            </a:r>
            <a:r>
              <a:rPr lang="en-US" altLang="zh-CN" sz="2800" dirty="0"/>
              <a:t>D</a:t>
            </a:r>
            <a:r>
              <a:rPr lang="en-US" altLang="zh-CN" sz="1600" dirty="0"/>
              <a:t>1,</a:t>
            </a:r>
            <a:r>
              <a:rPr lang="zh-CN" altLang="en-US" sz="2800" dirty="0"/>
              <a:t>运算如下</a:t>
            </a:r>
            <a:r>
              <a:rPr lang="en-US" altLang="zh-CN" sz="2800" dirty="0"/>
              <a:t>:</a:t>
            </a:r>
            <a:endParaRPr lang="zh-CN" altLang="en-US" sz="28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2AED7B19-AA09-4490-FC46-3AA78F4695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076" y="1738312"/>
            <a:ext cx="851535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27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498DE-83D0-485B-08ED-1A2C0BF17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9B3A580-65F3-07C9-3BAF-6E1A4BE11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12" y="0"/>
            <a:ext cx="11458575" cy="6096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69C24CB-EEE5-5DBD-3996-AB6760262C1D}"/>
              </a:ext>
            </a:extLst>
          </p:cNvPr>
          <p:cNvSpPr txBox="1"/>
          <p:nvPr/>
        </p:nvSpPr>
        <p:spPr>
          <a:xfrm>
            <a:off x="1376856" y="714703"/>
            <a:ext cx="774722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i="0" dirty="0">
                <a:solidFill>
                  <a:srgbClr val="060607"/>
                </a:solidFill>
                <a:effectLst/>
                <a:latin typeface="-apple-system"/>
              </a:rPr>
              <a:t>答：类型及其特点如下</a:t>
            </a:r>
            <a:r>
              <a:rPr lang="zh-CN" altLang="en-US" dirty="0">
                <a:solidFill>
                  <a:srgbClr val="060607"/>
                </a:solidFill>
                <a:latin typeface="-apple-system"/>
              </a:rPr>
              <a:t>：</a:t>
            </a:r>
            <a:endParaRPr lang="en-US" altLang="zh-CN" i="0" dirty="0">
              <a:solidFill>
                <a:srgbClr val="060607"/>
              </a:solidFill>
              <a:effectLst/>
              <a:latin typeface="-apple-system"/>
            </a:endParaRP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并行比较型</a:t>
            </a:r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A/D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转换器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</a:p>
          <a:p>
            <a:pPr lvl="1" algn="l"/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特点：转换速度快，因为所有比较是并行进行的。但随着分辨率的提高，所需的元件数量（电压比较器和触发器等）会急剧增加，导致电路复杂度上升。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逐次逼近型</a:t>
            </a:r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A/D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转换器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</a:p>
          <a:p>
            <a:pPr lvl="1" algn="l"/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特点：转换速度较快，转换精度较高。与双积分型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A/D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转换器相比，抗干扰能力较差，但价格相对较高。这种类型的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A/D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转换器是目前集成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A/D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转换器产品中使用最多的一种。</a:t>
            </a:r>
          </a:p>
          <a:p>
            <a:pPr algn="l">
              <a:buFont typeface="+mj-lt"/>
              <a:buAutoNum type="arabicPeriod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双积分型</a:t>
            </a:r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A/D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转换器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</a:p>
          <a:p>
            <a:pPr lvl="1" algn="l"/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特点：具有高转换精度和强抗干扰能力，但转换速度较慢。适用于对转换速度要求不高的场合。</a:t>
            </a: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Σ-Δ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（</a:t>
            </a:r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Sigma-Delta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）型</a:t>
            </a:r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A/D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转换器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</a:p>
          <a:p>
            <a:pPr lvl="1" algn="l"/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特点：对工业现场的串模干扰具有较强的抑制能力，转换速度比双积分型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ADC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高，与逐次比较型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ADC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相比，有更高的信噪比和分辨率。</a:t>
            </a:r>
          </a:p>
          <a:p>
            <a:pPr algn="l">
              <a:buFont typeface="+mj-lt"/>
              <a:buAutoNum type="arabicPeriod"/>
            </a:pPr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V-F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（电压</a:t>
            </a:r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-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频率）变换型</a:t>
            </a:r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A/D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转换器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</a:p>
          <a:p>
            <a:pPr lvl="1" algn="l"/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特点：首先将输入的模拟电压信号转换成与之成正比的频率信号，然后在一个固定的时间间隔里对得到的频率信号计数，所得到的结果就是正比于输入模拟电压的数字量。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46877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71B37-7CD4-DEE7-DBA7-752C092CB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5CADFFF-238C-D700-2041-5C1967EC1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0"/>
            <a:ext cx="11001375" cy="8382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49BBD25-5042-808A-D9EA-5FCE0EC08520}"/>
              </a:ext>
            </a:extLst>
          </p:cNvPr>
          <p:cNvSpPr txBox="1"/>
          <p:nvPr/>
        </p:nvSpPr>
        <p:spPr>
          <a:xfrm>
            <a:off x="595312" y="1292773"/>
            <a:ext cx="921011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i="0" dirty="0">
                <a:solidFill>
                  <a:srgbClr val="060607"/>
                </a:solidFill>
                <a:effectLst/>
                <a:latin typeface="-apple-system"/>
              </a:rPr>
              <a:t>答</a:t>
            </a:r>
            <a:r>
              <a:rPr lang="en-US" altLang="zh-CN" dirty="0">
                <a:solidFill>
                  <a:srgbClr val="060607"/>
                </a:solidFill>
                <a:latin typeface="-apple-system"/>
                <a:sym typeface="Wingdings" panose="05000000000000000000" pitchFamily="2" charset="2"/>
              </a:rPr>
              <a:t>:</a:t>
            </a:r>
            <a:r>
              <a:rPr lang="en-US" altLang="zh-CN" i="0" dirty="0">
                <a:solidFill>
                  <a:srgbClr val="060607"/>
                </a:solidFill>
                <a:effectLst/>
                <a:latin typeface="-apple-system"/>
                <a:sym typeface="Wingdings" panose="05000000000000000000" pitchFamily="2" charset="2"/>
              </a:rPr>
              <a:t>(1</a:t>
            </a:r>
            <a:r>
              <a:rPr lang="en-US" altLang="zh-CN" dirty="0">
                <a:solidFill>
                  <a:srgbClr val="060607"/>
                </a:solidFill>
                <a:latin typeface="-apple-system"/>
                <a:sym typeface="Wingdings" panose="05000000000000000000" pitchFamily="2" charset="2"/>
              </a:rPr>
              <a:t>)</a:t>
            </a:r>
          </a:p>
          <a:p>
            <a:pPr algn="l"/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ADC0809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</a:p>
          <a:p>
            <a:pPr lvl="1">
              <a:buFont typeface="+mj-lt"/>
              <a:buAutoNum type="arabicPeriod"/>
            </a:pPr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8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路模拟开关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：用于选通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8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个模拟通道，允许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8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路模拟量分时输入，共用一个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A/D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转换器进行转换。</a:t>
            </a:r>
          </a:p>
          <a:p>
            <a:pPr lvl="1">
              <a:buFont typeface="+mj-lt"/>
              <a:buAutoNum type="arabicPeriod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地址锁存与译码器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：用于控制多路模拟开关进行切换。</a:t>
            </a:r>
          </a:p>
          <a:p>
            <a:pPr lvl="1">
              <a:buFont typeface="+mj-lt"/>
              <a:buAutoNum type="arabicPeriod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逐次逼近型</a:t>
            </a:r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A/D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转换核心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：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A/D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转换的核心模块。</a:t>
            </a:r>
          </a:p>
          <a:p>
            <a:pPr lvl="1">
              <a:buFont typeface="+mj-lt"/>
              <a:buAutoNum type="arabicPeriod"/>
            </a:pP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三态输出锁存器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：锁存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A/D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转换完成的数字量，当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OE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端为高电平时，可以从三态输出锁存器取走转换完的数据。</a:t>
            </a:r>
            <a:endParaRPr lang="en-US" altLang="zh-CN" b="0" i="0" dirty="0">
              <a:solidFill>
                <a:srgbClr val="060607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endParaRPr lang="zh-CN" altLang="en-US" b="0" i="0" dirty="0">
              <a:solidFill>
                <a:srgbClr val="060607"/>
              </a:solidFill>
              <a:effectLst/>
              <a:latin typeface="-apple-system"/>
            </a:endParaRPr>
          </a:p>
          <a:p>
            <a:pPr algn="l"/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工作方式及控制：</a:t>
            </a:r>
          </a:p>
          <a:p>
            <a:pPr algn="l"/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	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单缓冲方式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：输入寄存器处于直通状态（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ILE=1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CS=0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WR1=0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），输入数据在控制信号（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XFER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WR2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）作用下直接送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DAC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寄存器，然后送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D/A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转换器。</a:t>
            </a:r>
          </a:p>
          <a:p>
            <a:pPr algn="l"/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	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双缓冲方式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：首先在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ILE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CS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WR1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控制下，将输入数据锁存到输入寄存器；然后在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XFER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、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WR2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控制下，将输入寄存器中的数据锁存到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DAC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寄存器，再送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D/A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转换器。此时输入寄存器可以接收新的数据。</a:t>
            </a:r>
          </a:p>
          <a:p>
            <a:pPr algn="l"/>
            <a:r>
              <a:rPr lang="en-US" altLang="zh-CN" b="1" i="0" dirty="0">
                <a:solidFill>
                  <a:srgbClr val="060607"/>
                </a:solidFill>
                <a:effectLst/>
                <a:latin typeface="-apple-system"/>
              </a:rPr>
              <a:t>	</a:t>
            </a:r>
            <a:r>
              <a:rPr lang="zh-CN" altLang="en-US" b="1" i="0" dirty="0">
                <a:solidFill>
                  <a:srgbClr val="060607"/>
                </a:solidFill>
                <a:effectLst/>
                <a:latin typeface="-apple-system"/>
              </a:rPr>
              <a:t>直通方式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：输入寄存器和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D/A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寄存器都处于直通状态（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ILE=1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CS=0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WR1=0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；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XFER=0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，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WR2=0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），输入数据直接送</a:t>
            </a:r>
            <a:r>
              <a:rPr lang="en-US" altLang="zh-CN" b="0" i="0" dirty="0">
                <a:solidFill>
                  <a:srgbClr val="060607"/>
                </a:solidFill>
                <a:effectLst/>
                <a:latin typeface="-apple-system"/>
              </a:rPr>
              <a:t>D/A</a:t>
            </a:r>
            <a:r>
              <a:rPr lang="zh-CN" altLang="en-US" b="0" i="0" dirty="0">
                <a:solidFill>
                  <a:srgbClr val="060607"/>
                </a:solidFill>
                <a:effectLst/>
                <a:latin typeface="-apple-system"/>
              </a:rPr>
              <a:t>转换器</a:t>
            </a:r>
          </a:p>
          <a:p>
            <a:r>
              <a:rPr lang="en-US" altLang="zh-CN" dirty="0"/>
              <a:t>(2)</a:t>
            </a:r>
            <a:r>
              <a:rPr lang="zh-CN" altLang="en-US" dirty="0"/>
              <a:t>不需要</a:t>
            </a:r>
          </a:p>
        </p:txBody>
      </p:sp>
    </p:spTree>
    <p:extLst>
      <p:ext uri="{BB962C8B-B14F-4D97-AF65-F5344CB8AC3E}">
        <p14:creationId xmlns:p14="http://schemas.microsoft.com/office/powerpoint/2010/main" val="3838443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F046956B-89D3-09E8-18D8-30490C9A4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152" y="1102272"/>
            <a:ext cx="9363075" cy="52197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F08B98E-769D-4BEE-B2EA-DC6AC35F0D2D}"/>
              </a:ext>
            </a:extLst>
          </p:cNvPr>
          <p:cNvSpPr txBox="1"/>
          <p:nvPr/>
        </p:nvSpPr>
        <p:spPr>
          <a:xfrm>
            <a:off x="493986" y="346841"/>
            <a:ext cx="97802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结果为：</a:t>
            </a:r>
            <a:r>
              <a:rPr lang="en-US" altLang="zh-CN" dirty="0"/>
              <a:t>B0=D1; B1=D10+D2; B2=D20+D4; B3=D50+D10+D8; B4=D80+D20; B5=D40; B6=D80;</a:t>
            </a:r>
          </a:p>
          <a:p>
            <a:r>
              <a:rPr lang="zh-CN" altLang="en-US" dirty="0"/>
              <a:t>由此可得电路图如下：</a:t>
            </a:r>
          </a:p>
        </p:txBody>
      </p:sp>
    </p:spTree>
    <p:extLst>
      <p:ext uri="{BB962C8B-B14F-4D97-AF65-F5344CB8AC3E}">
        <p14:creationId xmlns:p14="http://schemas.microsoft.com/office/powerpoint/2010/main" val="3770463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23755-DE56-6D3D-D9C0-0F5A8967E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E78AFB9F-27C0-B8E6-2123-89B80600A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7" y="13138"/>
            <a:ext cx="10715625" cy="58102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D38ED45-A756-8E59-0CA1-642C80E38747}"/>
              </a:ext>
            </a:extLst>
          </p:cNvPr>
          <p:cNvSpPr txBox="1"/>
          <p:nvPr/>
        </p:nvSpPr>
        <p:spPr>
          <a:xfrm>
            <a:off x="315311" y="554899"/>
            <a:ext cx="117295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答：由于一进制数采月</a:t>
            </a:r>
            <a:r>
              <a:rPr lang="en-US" altLang="zh-CN" sz="2000" dirty="0"/>
              <a:t>8421</a:t>
            </a:r>
            <a:r>
              <a:rPr lang="zh-CN" altLang="en-US" sz="2000" dirty="0"/>
              <a:t>码</a:t>
            </a:r>
            <a:r>
              <a:rPr lang="en-US" altLang="zh-CN" sz="2000" dirty="0"/>
              <a:t>,</a:t>
            </a:r>
            <a:r>
              <a:rPr lang="zh-CN" altLang="en-US" sz="2000" dirty="0"/>
              <a:t>因此</a:t>
            </a:r>
            <a:r>
              <a:rPr lang="en-US" altLang="zh-CN" sz="2000" dirty="0"/>
              <a:t>,</a:t>
            </a:r>
            <a:r>
              <a:rPr lang="zh-CN" altLang="en-US" sz="2000" dirty="0"/>
              <a:t>二进制并行加法器输入被加数和加数的取值范围为</a:t>
            </a:r>
            <a:r>
              <a:rPr lang="en-US" altLang="zh-CN" sz="2000" dirty="0"/>
              <a:t>0000~1001(0~9),</a:t>
            </a:r>
            <a:r>
              <a:rPr lang="zh-CN" altLang="en-US" sz="2000" dirty="0"/>
              <a:t>输出端输出的和是一个二进制数</a:t>
            </a:r>
            <a:r>
              <a:rPr lang="en-US" altLang="zh-CN" sz="2000" dirty="0"/>
              <a:t>,</a:t>
            </a:r>
            <a:r>
              <a:rPr lang="zh-CN" altLang="en-US" sz="2000" dirty="0"/>
              <a:t>数的范围为</a:t>
            </a:r>
            <a:r>
              <a:rPr lang="en-US" altLang="zh-CN" sz="2000" dirty="0"/>
              <a:t>0000~10011(0~19,19=9+9+</a:t>
            </a:r>
            <a:r>
              <a:rPr lang="zh-CN" altLang="en-US" sz="2000" dirty="0"/>
              <a:t>最低位的进位</a:t>
            </a:r>
            <a:r>
              <a:rPr lang="en-US" altLang="zh-CN" sz="2000" dirty="0"/>
              <a:t>)</a:t>
            </a:r>
            <a:r>
              <a:rPr lang="zh-CN" altLang="en-US" sz="2000" dirty="0"/>
              <a:t>。因为题目要求运算的结果也是</a:t>
            </a:r>
            <a:r>
              <a:rPr lang="en-US" altLang="zh-CN" sz="2000" dirty="0"/>
              <a:t>8421</a:t>
            </a:r>
            <a:r>
              <a:rPr lang="zh-CN" altLang="en-US" sz="2000" dirty="0"/>
              <a:t>码</a:t>
            </a:r>
            <a:r>
              <a:rPr lang="en-US" altLang="zh-CN" sz="2000" dirty="0"/>
              <a:t>,</a:t>
            </a:r>
            <a:r>
              <a:rPr lang="zh-CN" altLang="en-US" sz="2000" dirty="0"/>
              <a:t>因此需要将二进制并行加法器输出的二进制数修正为</a:t>
            </a:r>
            <a:r>
              <a:rPr lang="en-US" altLang="zh-CN" sz="2000" dirty="0"/>
              <a:t>8421</a:t>
            </a:r>
            <a:r>
              <a:rPr lang="zh-CN" altLang="en-US" sz="2000" dirty="0"/>
              <a:t>码。设输出的二进制数为</a:t>
            </a:r>
            <a:r>
              <a:rPr lang="en-US" altLang="zh-CN" sz="2000" dirty="0"/>
              <a:t>FC4 F4F3F2F1</a:t>
            </a:r>
            <a:r>
              <a:rPr lang="zh-CN" altLang="en-US" sz="2000" dirty="0"/>
              <a:t>，修正后的结果为</a:t>
            </a:r>
            <a:r>
              <a:rPr lang="en-US" altLang="zh-CN" sz="2000" dirty="0"/>
              <a:t>FC F4’F3’F2’F1’ </a:t>
            </a:r>
            <a:r>
              <a:rPr lang="zh-CN" altLang="en-US" sz="2000" dirty="0"/>
              <a:t>，可列出修正函数真值表如下表所示</a:t>
            </a: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4A18A93-A9EA-D26F-3398-6C99273B6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170608"/>
              </p:ext>
            </p:extLst>
          </p:nvPr>
        </p:nvGraphicFramePr>
        <p:xfrm>
          <a:off x="315311" y="1981277"/>
          <a:ext cx="8127996" cy="471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4039051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6889347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843896618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0335162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79309263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33079523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4712424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174094733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923150519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363297445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6608674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6615220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十进制数</a:t>
                      </a:r>
                    </a:p>
                  </a:txBody>
                  <a:tcPr anchor="ctr" anchorCtr="1"/>
                </a:tc>
                <a:tc gridSpan="5"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zh-CN" altLang="en-US" dirty="0"/>
                        <a:t>输出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修正控制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95054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FC4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F4’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F3’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F2’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F1’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08188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8864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91373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27500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55769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68110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315494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71645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25177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29398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86688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19438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C35F0B3-89E2-2263-E023-0D3A07E7CD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273317"/>
              </p:ext>
            </p:extLst>
          </p:nvPr>
        </p:nvGraphicFramePr>
        <p:xfrm>
          <a:off x="515008" y="551870"/>
          <a:ext cx="10625964" cy="6038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5497">
                  <a:extLst>
                    <a:ext uri="{9D8B030D-6E8A-4147-A177-3AD203B41FA5}">
                      <a16:colId xmlns:a16="http://schemas.microsoft.com/office/drawing/2014/main" val="40390513"/>
                    </a:ext>
                  </a:extLst>
                </a:gridCol>
                <a:gridCol w="885497">
                  <a:extLst>
                    <a:ext uri="{9D8B030D-6E8A-4147-A177-3AD203B41FA5}">
                      <a16:colId xmlns:a16="http://schemas.microsoft.com/office/drawing/2014/main" val="2768893479"/>
                    </a:ext>
                  </a:extLst>
                </a:gridCol>
                <a:gridCol w="885497">
                  <a:extLst>
                    <a:ext uri="{9D8B030D-6E8A-4147-A177-3AD203B41FA5}">
                      <a16:colId xmlns:a16="http://schemas.microsoft.com/office/drawing/2014/main" val="3843896618"/>
                    </a:ext>
                  </a:extLst>
                </a:gridCol>
                <a:gridCol w="885497">
                  <a:extLst>
                    <a:ext uri="{9D8B030D-6E8A-4147-A177-3AD203B41FA5}">
                      <a16:colId xmlns:a16="http://schemas.microsoft.com/office/drawing/2014/main" val="103351622"/>
                    </a:ext>
                  </a:extLst>
                </a:gridCol>
                <a:gridCol w="885497">
                  <a:extLst>
                    <a:ext uri="{9D8B030D-6E8A-4147-A177-3AD203B41FA5}">
                      <a16:colId xmlns:a16="http://schemas.microsoft.com/office/drawing/2014/main" val="2793092634"/>
                    </a:ext>
                  </a:extLst>
                </a:gridCol>
                <a:gridCol w="885497">
                  <a:extLst>
                    <a:ext uri="{9D8B030D-6E8A-4147-A177-3AD203B41FA5}">
                      <a16:colId xmlns:a16="http://schemas.microsoft.com/office/drawing/2014/main" val="1330795230"/>
                    </a:ext>
                  </a:extLst>
                </a:gridCol>
                <a:gridCol w="885497">
                  <a:extLst>
                    <a:ext uri="{9D8B030D-6E8A-4147-A177-3AD203B41FA5}">
                      <a16:colId xmlns:a16="http://schemas.microsoft.com/office/drawing/2014/main" val="2047124242"/>
                    </a:ext>
                  </a:extLst>
                </a:gridCol>
                <a:gridCol w="885497">
                  <a:extLst>
                    <a:ext uri="{9D8B030D-6E8A-4147-A177-3AD203B41FA5}">
                      <a16:colId xmlns:a16="http://schemas.microsoft.com/office/drawing/2014/main" val="1740947332"/>
                    </a:ext>
                  </a:extLst>
                </a:gridCol>
                <a:gridCol w="885497">
                  <a:extLst>
                    <a:ext uri="{9D8B030D-6E8A-4147-A177-3AD203B41FA5}">
                      <a16:colId xmlns:a16="http://schemas.microsoft.com/office/drawing/2014/main" val="3923150519"/>
                    </a:ext>
                  </a:extLst>
                </a:gridCol>
                <a:gridCol w="885497">
                  <a:extLst>
                    <a:ext uri="{9D8B030D-6E8A-4147-A177-3AD203B41FA5}">
                      <a16:colId xmlns:a16="http://schemas.microsoft.com/office/drawing/2014/main" val="3632974453"/>
                    </a:ext>
                  </a:extLst>
                </a:gridCol>
                <a:gridCol w="885497">
                  <a:extLst>
                    <a:ext uri="{9D8B030D-6E8A-4147-A177-3AD203B41FA5}">
                      <a16:colId xmlns:a16="http://schemas.microsoft.com/office/drawing/2014/main" val="66086743"/>
                    </a:ext>
                  </a:extLst>
                </a:gridCol>
                <a:gridCol w="885497">
                  <a:extLst>
                    <a:ext uri="{9D8B030D-6E8A-4147-A177-3AD203B41FA5}">
                      <a16:colId xmlns:a16="http://schemas.microsoft.com/office/drawing/2014/main" val="2661522034"/>
                    </a:ext>
                  </a:extLst>
                </a:gridCol>
              </a:tblGrid>
              <a:tr h="818948">
                <a:tc>
                  <a:txBody>
                    <a:bodyPr/>
                    <a:lstStyle/>
                    <a:p>
                      <a:r>
                        <a:rPr lang="zh-CN" altLang="en-US" dirty="0"/>
                        <a:t>十进制数</a:t>
                      </a:r>
                    </a:p>
                  </a:txBody>
                  <a:tcPr anchor="ctr" anchorCtr="1"/>
                </a:tc>
                <a:tc gridSpan="5">
                  <a:txBody>
                    <a:bodyPr/>
                    <a:lstStyle/>
                    <a:p>
                      <a:r>
                        <a:rPr lang="zh-CN" altLang="en-US" dirty="0"/>
                        <a:t>输入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zh-CN" altLang="en-US" dirty="0"/>
                        <a:t>输出</a:t>
                      </a:r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修正控制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95054681"/>
                  </a:ext>
                </a:extLst>
              </a:tr>
              <a:tr h="474470">
                <a:tc>
                  <a:txBody>
                    <a:bodyPr/>
                    <a:lstStyle/>
                    <a:p>
                      <a:r>
                        <a:rPr lang="en-US" altLang="zh-CN" dirty="0"/>
                        <a:t>N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FC4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FC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F4’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F3’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F2’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F1’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208188923"/>
                  </a:ext>
                </a:extLst>
              </a:tr>
              <a:tr h="474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588648856"/>
                  </a:ext>
                </a:extLst>
              </a:tr>
              <a:tr h="474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91373560"/>
                  </a:ext>
                </a:extLst>
              </a:tr>
              <a:tr h="474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27500590"/>
                  </a:ext>
                </a:extLst>
              </a:tr>
              <a:tr h="474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55769597"/>
                  </a:ext>
                </a:extLst>
              </a:tr>
              <a:tr h="474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14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868110458"/>
                  </a:ext>
                </a:extLst>
              </a:tr>
              <a:tr h="474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15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231549420"/>
                  </a:ext>
                </a:extLst>
              </a:tr>
              <a:tr h="474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16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71645325"/>
                  </a:ext>
                </a:extLst>
              </a:tr>
              <a:tr h="474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17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525177214"/>
                  </a:ext>
                </a:extLst>
              </a:tr>
              <a:tr h="474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18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29398670"/>
                  </a:ext>
                </a:extLst>
              </a:tr>
              <a:tr h="474470">
                <a:tc>
                  <a:txBody>
                    <a:bodyPr/>
                    <a:lstStyle/>
                    <a:p>
                      <a:r>
                        <a:rPr lang="en-US" altLang="zh-CN" dirty="0"/>
                        <a:t>19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86688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0120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834690F-0ACA-F940-230F-12C23C97EB21}"/>
              </a:ext>
            </a:extLst>
          </p:cNvPr>
          <p:cNvSpPr txBox="1"/>
          <p:nvPr/>
        </p:nvSpPr>
        <p:spPr>
          <a:xfrm>
            <a:off x="115614" y="0"/>
            <a:ext cx="117820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根据表格可以得出控制函数表达式为：</a:t>
            </a:r>
            <a:r>
              <a:rPr lang="en-US" altLang="zh-CN" sz="2800" dirty="0"/>
              <a:t>C=FC4+F4F3+F4F2=/(/(FC4)/(F4F3)/(F4F2)),</a:t>
            </a:r>
            <a:r>
              <a:rPr lang="zh-CN" altLang="en-US" sz="2800" dirty="0"/>
              <a:t>从而画出电路图如下：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686007-4FBF-5264-B067-762B69ECB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412" y="954107"/>
            <a:ext cx="6627974" cy="569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810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5FFD4-9C17-0433-EB6A-CDCF51FA8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83F1CDC-09E0-EBD3-FABA-74BB659DF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11" y="9528"/>
            <a:ext cx="10077450" cy="188595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3ED57FA4-392A-69E0-087A-2F614E1CFB51}"/>
              </a:ext>
            </a:extLst>
          </p:cNvPr>
          <p:cNvSpPr txBox="1"/>
          <p:nvPr/>
        </p:nvSpPr>
        <p:spPr>
          <a:xfrm>
            <a:off x="157654" y="446524"/>
            <a:ext cx="63797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答：将函数表达式变换得到下式</a:t>
            </a:r>
            <a:r>
              <a:rPr lang="en-US" altLang="zh-CN" sz="2400" dirty="0"/>
              <a:t> F1=/A/C+AB/C=m(0,2,6)=/</a:t>
            </a:r>
            <a:r>
              <a:rPr lang="zh-CN" altLang="en-US" sz="2400" dirty="0"/>
              <a:t>（</a:t>
            </a:r>
            <a:r>
              <a:rPr lang="en-US" altLang="zh-CN" sz="2400" dirty="0"/>
              <a:t>/m0/m2/m6</a:t>
            </a:r>
            <a:r>
              <a:rPr lang="zh-CN" altLang="en-US" sz="2400" dirty="0"/>
              <a:t>）</a:t>
            </a:r>
            <a:r>
              <a:rPr lang="en-US" altLang="zh-CN" sz="2400" dirty="0"/>
              <a:t>F2=/A+B=m(0,1,2,3,6,7)=/(/m0/m1/m2/m3/m6/m7)</a:t>
            </a:r>
          </a:p>
          <a:p>
            <a:r>
              <a:rPr lang="en-US" altLang="zh-CN" sz="2400" dirty="0"/>
              <a:t>F3=AB+/A/B=m(0,1,6,7)=/(/m0/m1/m6/m7)</a:t>
            </a:r>
          </a:p>
          <a:p>
            <a:r>
              <a:rPr lang="zh-CN" altLang="en-US" sz="2400" dirty="0"/>
              <a:t>由此可得电路图如下：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52A261-CC74-94E9-DD00-7FCD2E3ED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" y="3436353"/>
            <a:ext cx="3836277" cy="21369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A55FCD4-CD75-3EF8-9DB1-85403F4A5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8411" y="3358694"/>
            <a:ext cx="3712550" cy="20848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D8CE339D-CC66-A801-57FA-4FB92A46BE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04592" y="3358694"/>
            <a:ext cx="4036300" cy="2214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2970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5037E-0438-BFCD-0959-171E5EFE4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151157AD-42FC-4C7A-6582-C913B0AC7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7" y="0"/>
            <a:ext cx="11134725" cy="7620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CB02619-D1AC-55BA-6798-710F2EB9FFD5}"/>
              </a:ext>
            </a:extLst>
          </p:cNvPr>
          <p:cNvSpPr txBox="1"/>
          <p:nvPr/>
        </p:nvSpPr>
        <p:spPr>
          <a:xfrm>
            <a:off x="0" y="856226"/>
            <a:ext cx="118128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答：设</a:t>
            </a:r>
            <a:r>
              <a:rPr lang="en-US" altLang="zh-CN" sz="2800" dirty="0"/>
              <a:t>2421</a:t>
            </a:r>
            <a:r>
              <a:rPr lang="zh-CN" altLang="en-US" sz="2800" dirty="0"/>
              <a:t>码为</a:t>
            </a:r>
            <a:r>
              <a:rPr lang="en-US" altLang="zh-CN" sz="2800" dirty="0"/>
              <a:t>ABCD</a:t>
            </a:r>
            <a:r>
              <a:rPr lang="zh-CN" altLang="en-US" sz="2800" dirty="0"/>
              <a:t>，奇偶检验位为</a:t>
            </a:r>
            <a:r>
              <a:rPr lang="en-US" altLang="zh-CN" sz="2800" dirty="0"/>
              <a:t>P,</a:t>
            </a:r>
            <a:r>
              <a:rPr lang="zh-CN" altLang="en-US" sz="2800" dirty="0"/>
              <a:t>根据题意可列出真值表如表所示。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FE4794F-0A13-3DC1-9671-E0211E32D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530165"/>
              </p:ext>
            </p:extLst>
          </p:nvPr>
        </p:nvGraphicFramePr>
        <p:xfrm>
          <a:off x="1617330" y="1644698"/>
          <a:ext cx="812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22045549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40454796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6626713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36248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ABCD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ABCD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P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40085360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897455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940013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1101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073241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0011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551526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0100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1111</a:t>
                      </a:r>
                      <a:endParaRPr lang="zh-CN" altLang="en-US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73354443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385413CA-56EA-69C1-4474-48189CEC4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3783" y="4134990"/>
            <a:ext cx="815340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232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5DCFF-E196-A319-C94E-2844342D4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BBD5B23-78DC-A11B-765E-E8BFAAA8F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62" y="0"/>
            <a:ext cx="11039475" cy="9144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414734BB-95EA-0E06-9278-A2A7D56448DF}"/>
              </a:ext>
            </a:extLst>
          </p:cNvPr>
          <p:cNvSpPr txBox="1"/>
          <p:nvPr/>
        </p:nvSpPr>
        <p:spPr>
          <a:xfrm>
            <a:off x="54922" y="1057757"/>
            <a:ext cx="1200239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答：</a:t>
            </a:r>
            <a:r>
              <a:rPr lang="zh-CN" altLang="en-US" sz="2800" b="0" i="0" dirty="0">
                <a:solidFill>
                  <a:srgbClr val="060607"/>
                </a:solidFill>
                <a:effectLst/>
                <a:latin typeface="-apple-system"/>
              </a:rPr>
              <a:t>当优先编码器</a:t>
            </a:r>
            <a:r>
              <a:rPr lang="en-US" altLang="zh-CN" sz="2800" b="0" i="0" dirty="0">
                <a:solidFill>
                  <a:srgbClr val="060607"/>
                </a:solidFill>
                <a:effectLst/>
                <a:latin typeface="-apple-system"/>
              </a:rPr>
              <a:t>74LS148</a:t>
            </a:r>
            <a:r>
              <a:rPr lang="zh-CN" altLang="en-US" sz="2800" b="0" i="0" dirty="0">
                <a:solidFill>
                  <a:srgbClr val="060607"/>
                </a:solidFill>
                <a:effectLst/>
                <a:latin typeface="-apple-system"/>
              </a:rPr>
              <a:t>的输入 </a:t>
            </a:r>
            <a:r>
              <a:rPr lang="en-US" altLang="zh-CN" sz="2800" b="0" i="0" dirty="0">
                <a:solidFill>
                  <a:srgbClr val="060607"/>
                </a:solidFill>
                <a:effectLst/>
                <a:latin typeface="-apple-system"/>
              </a:rPr>
              <a:t>I0 </a:t>
            </a:r>
            <a:r>
              <a:rPr lang="zh-CN" altLang="en-US" sz="2800" b="0" i="0" dirty="0">
                <a:solidFill>
                  <a:srgbClr val="060607"/>
                </a:solidFill>
                <a:effectLst/>
                <a:latin typeface="-apple-system"/>
              </a:rPr>
              <a:t>到 </a:t>
            </a:r>
            <a:r>
              <a:rPr lang="en-US" altLang="zh-CN" sz="2800" b="0" i="0" dirty="0">
                <a:solidFill>
                  <a:srgbClr val="060607"/>
                </a:solidFill>
                <a:effectLst/>
                <a:latin typeface="-apple-system"/>
              </a:rPr>
              <a:t>I7 </a:t>
            </a:r>
            <a:r>
              <a:rPr lang="zh-CN" altLang="en-US" sz="2800" b="0" i="0" dirty="0">
                <a:solidFill>
                  <a:srgbClr val="060607"/>
                </a:solidFill>
                <a:effectLst/>
                <a:latin typeface="-apple-system"/>
              </a:rPr>
              <a:t>为 </a:t>
            </a:r>
            <a:r>
              <a:rPr lang="en-US" altLang="zh-CN" sz="2800" b="0" i="0" dirty="0">
                <a:solidFill>
                  <a:srgbClr val="060607"/>
                </a:solidFill>
                <a:effectLst/>
                <a:latin typeface="-apple-system"/>
              </a:rPr>
              <a:t>11010100 </a:t>
            </a:r>
            <a:r>
              <a:rPr lang="zh-CN" altLang="en-US" sz="2800" b="0" i="0" dirty="0">
                <a:solidFill>
                  <a:srgbClr val="060607"/>
                </a:solidFill>
                <a:effectLst/>
                <a:latin typeface="-apple-system"/>
              </a:rPr>
              <a:t>时，输出状态为 </a:t>
            </a:r>
            <a:r>
              <a:rPr lang="en-US" altLang="zh-CN" sz="2800" b="0" i="0" dirty="0">
                <a:solidFill>
                  <a:srgbClr val="060607"/>
                </a:solidFill>
                <a:effectLst/>
                <a:latin typeface="-apple-system"/>
              </a:rPr>
              <a:t>111</a:t>
            </a:r>
            <a:r>
              <a:rPr lang="zh-CN" altLang="en-US" sz="2800" b="0" i="0" dirty="0">
                <a:solidFill>
                  <a:srgbClr val="060607"/>
                </a:solidFill>
                <a:effectLst/>
                <a:latin typeface="-apple-system"/>
              </a:rPr>
              <a:t>。</a:t>
            </a:r>
            <a:endParaRPr lang="en-US" altLang="zh-CN" sz="2800" b="0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zh-CN" altLang="en-US" sz="2800" b="0" i="0" dirty="0">
                <a:solidFill>
                  <a:srgbClr val="060607"/>
                </a:solidFill>
                <a:effectLst/>
                <a:latin typeface="-apple-system"/>
              </a:rPr>
              <a:t>在所有有效输入中，</a:t>
            </a:r>
            <a:r>
              <a:rPr lang="en-US" altLang="zh-CN" sz="2800" b="0" i="0" dirty="0">
                <a:solidFill>
                  <a:srgbClr val="060607"/>
                </a:solidFill>
                <a:effectLst/>
                <a:latin typeface="-apple-system"/>
              </a:rPr>
              <a:t>I7 </a:t>
            </a:r>
            <a:r>
              <a:rPr lang="zh-CN" altLang="en-US" sz="2800" b="0" i="0" dirty="0">
                <a:solidFill>
                  <a:srgbClr val="060607"/>
                </a:solidFill>
                <a:effectLst/>
                <a:latin typeface="-apple-system"/>
              </a:rPr>
              <a:t>具有最高优先级，并且其编码为 </a:t>
            </a:r>
            <a:r>
              <a:rPr lang="en-US" altLang="zh-CN" sz="2800" b="0" i="0" dirty="0">
                <a:solidFill>
                  <a:srgbClr val="060607"/>
                </a:solidFill>
                <a:effectLst/>
                <a:latin typeface="-apple-system"/>
              </a:rPr>
              <a:t>111</a:t>
            </a:r>
            <a:r>
              <a:rPr lang="zh-CN" altLang="en-US" sz="2800" b="0" i="0" dirty="0">
                <a:solidFill>
                  <a:srgbClr val="060607"/>
                </a:solidFill>
                <a:effectLst/>
                <a:latin typeface="-apple-system"/>
              </a:rPr>
              <a:t>。</a:t>
            </a:r>
            <a:endParaRPr lang="en-US" altLang="zh-CN" sz="2800" b="0" i="0" dirty="0">
              <a:solidFill>
                <a:srgbClr val="060607"/>
              </a:solidFill>
              <a:effectLst/>
              <a:latin typeface="-apple-system"/>
            </a:endParaRPr>
          </a:p>
          <a:p>
            <a:r>
              <a:rPr lang="zh-CN" altLang="en-US" sz="2800" b="0" i="0" dirty="0">
                <a:solidFill>
                  <a:srgbClr val="060607"/>
                </a:solidFill>
                <a:effectLst/>
                <a:latin typeface="-apple-system"/>
              </a:rPr>
              <a:t>确保在多个输入同时有效时，系统能够识别并响应最高优先级的输入</a:t>
            </a:r>
            <a:endParaRPr lang="LID4096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 err="1"/>
              <a:t>QcQbQa</a:t>
            </a:r>
            <a:r>
              <a:rPr lang="en-US" altLang="zh-CN" sz="2800" dirty="0"/>
              <a:t>=010(</a:t>
            </a:r>
            <a:r>
              <a:rPr lang="zh-CN" altLang="en-US" sz="2800" dirty="0"/>
              <a:t>编码</a:t>
            </a:r>
            <a:r>
              <a:rPr lang="en-US" altLang="zh-CN" sz="2800" dirty="0"/>
              <a:t>I5),</a:t>
            </a:r>
            <a:r>
              <a:rPr lang="en-US" altLang="zh-CN" sz="2800" dirty="0" err="1"/>
              <a:t>Qex</a:t>
            </a:r>
            <a:r>
              <a:rPr lang="en-US" altLang="zh-CN" sz="2800" dirty="0"/>
              <a:t>=0(</a:t>
            </a:r>
            <a:r>
              <a:rPr lang="zh-CN" altLang="en-US" sz="2800" dirty="0"/>
              <a:t>编码群输出端</a:t>
            </a:r>
            <a:r>
              <a:rPr lang="en-US" altLang="zh-CN" sz="2800" dirty="0"/>
              <a:t>,</a:t>
            </a:r>
            <a:r>
              <a:rPr lang="zh-CN" altLang="en-US" sz="2800" dirty="0"/>
              <a:t>允许编码且有信号输入时为</a:t>
            </a:r>
            <a:r>
              <a:rPr lang="en-US" altLang="zh-CN" sz="2800" dirty="0"/>
              <a:t>0)</a:t>
            </a:r>
            <a:r>
              <a:rPr lang="zh-CN" altLang="en-US" sz="2800" dirty="0"/>
              <a:t>，</a:t>
            </a:r>
            <a:r>
              <a:rPr lang="en-US" altLang="zh-CN" sz="2800" dirty="0"/>
              <a:t>Qs=1(</a:t>
            </a:r>
            <a:r>
              <a:rPr lang="zh-CN" altLang="en-US" sz="2800" dirty="0"/>
              <a:t>允许输出端</a:t>
            </a:r>
            <a:r>
              <a:rPr lang="en-US" altLang="zh-CN" sz="2800" dirty="0"/>
              <a:t>s</a:t>
            </a:r>
            <a:r>
              <a:rPr lang="zh-CN" altLang="en-US" sz="2800" dirty="0"/>
              <a:t>允许编码且有信号输入时为</a:t>
            </a:r>
            <a:r>
              <a:rPr lang="en-US" altLang="zh-CN" sz="2800" dirty="0"/>
              <a:t>1)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1289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1785</Words>
  <Application>Microsoft Office PowerPoint</Application>
  <PresentationFormat>宽屏</PresentationFormat>
  <Paragraphs>392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6" baseType="lpstr">
      <vt:lpstr>-apple-system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一涵 苏</dc:creator>
  <cp:lastModifiedBy>一涵 苏</cp:lastModifiedBy>
  <cp:revision>9</cp:revision>
  <dcterms:created xsi:type="dcterms:W3CDTF">2024-12-01T11:07:56Z</dcterms:created>
  <dcterms:modified xsi:type="dcterms:W3CDTF">2024-12-01T14:56:45Z</dcterms:modified>
</cp:coreProperties>
</file>