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2850C-C2F1-0151-7413-91718CFE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F466D-08EF-E16F-2B1F-8C9507173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B3545-9D7A-558D-EFF5-16C9A9C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1A551-6E3C-7AE5-C1B2-86C8EFC4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8E8F2-0EE9-C625-9D91-9D0CADBD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F154B-55BB-1C93-9820-A40646F2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D5958-C16C-DA8B-C083-FFAAE744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0ED-FECF-E6AA-1D8D-DC264BB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C7D8C-43A0-B4E8-479E-6BFE8D3F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7B37-9FF4-5991-F372-6BA9D332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91FBE9-650C-38D4-19B7-D69F4B21D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43E3D-3657-B82D-E822-B5DE35B5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65D27-5ECC-3EDC-5E80-AAED376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25280-528E-CEA3-FC50-C0CC63B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6EAF-337B-1A4E-D186-A62CCDC3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6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EABF3-6902-D6B2-BCDC-F0766D4F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2BE1F-2097-A081-1712-ED6321C0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A69A-6D9D-9361-BE88-7932E437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0E22A-E866-15EB-F20D-635006CE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78A08-D31D-8AA1-1E75-12B2C7B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A0823-18C3-2FDE-52FD-CCD1780C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2195A-E33F-7F2D-2AA4-10A1F27F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69A7-200E-4F83-D3A1-9A302643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90479-4762-84D4-8E18-14AAD8D6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EEC8F-B2C5-8CCA-4275-A778DCD6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5A0BD-10FB-334B-5A77-6112756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845B9-0DA7-B712-BC5A-2DC9C8EB3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200EC-C55F-23ED-A37A-33DB9FF9C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DC7FE-D636-5356-256C-8820FE9F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BBDED-8255-8032-DE14-35213BB5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F0F0B-300B-1F90-5C6F-CB057AE5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8196-647B-B6AA-69FC-346701D0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0168C-1AAC-969A-85E5-3911682C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DC53F-9A78-B599-7676-29B20D49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024F41-B2CF-B6DF-1CD4-712467473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C84BA-1E2D-2A67-F88E-9F7DF1BFD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885E5-904A-1407-DC2D-42DEEB6A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D6E4B-789C-B5D3-3D5B-49D0F87F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A71EE-DB96-A32F-0B81-6AC72C10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2409D-D56C-4D1C-8438-A634D8D0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69B3F-5A4C-800E-8FA7-2D9234BF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93D60F-D0DE-DEA1-1403-3C567DD7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BEC261-8890-9F3B-4946-9A8D6D36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5FA3F-2C23-BDF1-9834-71BE61DA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65F12-4E94-3BC0-3D19-2E85005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4FC21-95F5-E9CB-BDCB-0F3B9685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8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C0D18-7537-688C-7B8B-F155AA8F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996EF-CE07-8F3A-FC31-5C0EFDC1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CF3D11-E60E-065E-F1A7-B189E92B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8D88D-3AB2-2B6C-76AA-DE69231D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97B9F-AA4D-0FEF-7BFA-5246E586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4C337-29F0-E99C-01F5-997C3E92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2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DA005-F136-67C4-89C6-AF07A8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41316-F33B-48D6-3734-3EC296F9E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14EA3-6865-9461-CC5A-F4745B71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986EC-EFE3-1CFE-4F24-0852A26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79388-1DE2-8817-041F-29BAEF28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3C64E-1BE6-53B1-F3D1-13E8F40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62190-B433-FD9A-1DD6-921A7371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3DAD3-B6D2-327B-9A53-5D2A75D7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113F6-AE41-F885-10E9-E64F50471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3904-675D-4DB6-AD17-FCA838C53495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05038-9F19-B61C-F3E5-5D6F4410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FF0B7-2077-76B9-CB88-86A5C3CAF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BC3D-8B74-4261-9F1D-FB57DC4FB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C1E351-CCE9-3680-EF36-ACE0EC01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034" y="81554"/>
            <a:ext cx="13074067" cy="10349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4CB79F-8ACA-FE02-9EDD-351B7997F632}"/>
              </a:ext>
            </a:extLst>
          </p:cNvPr>
          <p:cNvSpPr txBox="1"/>
          <p:nvPr/>
        </p:nvSpPr>
        <p:spPr>
          <a:xfrm>
            <a:off x="375386" y="1636294"/>
            <a:ext cx="10905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可分为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采用双极型半导体器件作为元件的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双极型集成电路</a:t>
            </a:r>
            <a:r>
              <a:rPr lang="zh-CN" altLang="en-US" sz="28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采用金属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氧化物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半导体场效应管（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管）作为元件的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单极型集成电路。</a:t>
            </a:r>
            <a:endParaRPr lang="en-US" altLang="zh-CN" sz="28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双极型集成电路的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是速度快、负载能力强，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是功耗较大、结构较复杂。</a:t>
            </a:r>
            <a:endParaRPr lang="en-US" altLang="zh-CN" sz="2800" b="1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型集成电路的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是结构简单、制造方便、集成度高、功耗低，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是速度慢。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12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8A003F-4467-0E07-01C5-04DE9A2B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6"/>
            <a:ext cx="8470232" cy="3977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95C732-8224-616C-6F67-60B6C4B5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54" y="4096953"/>
            <a:ext cx="10010775" cy="2552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1A6291-1E14-62A6-5CF3-6F1FEEB7673A}"/>
              </a:ext>
            </a:extLst>
          </p:cNvPr>
          <p:cNvSpPr txBox="1"/>
          <p:nvPr/>
        </p:nvSpPr>
        <p:spPr>
          <a:xfrm>
            <a:off x="0" y="40969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答：如右图</a:t>
            </a:r>
          </a:p>
        </p:txBody>
      </p:sp>
    </p:spTree>
    <p:extLst>
      <p:ext uri="{BB962C8B-B14F-4D97-AF65-F5344CB8AC3E}">
        <p14:creationId xmlns:p14="http://schemas.microsoft.com/office/powerpoint/2010/main" val="7780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D1AC15-7FD9-15EA-9AB2-97CBC7DE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39570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3DBE11-18B0-4194-42B1-5C9FEC009B3A}"/>
              </a:ext>
            </a:extLst>
          </p:cNvPr>
          <p:cNvSpPr txBox="1"/>
          <p:nvPr/>
        </p:nvSpPr>
        <p:spPr>
          <a:xfrm>
            <a:off x="259881" y="35627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答：如下图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03D193-866B-343C-3B96-5D68B6C4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085924"/>
            <a:ext cx="11220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6DDB82-F42B-353D-AE4E-9613EEE4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9" y="72379"/>
            <a:ext cx="10917645" cy="7265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DD50DD-E4FD-2846-D8DE-0D6DF098E109}"/>
              </a:ext>
            </a:extLst>
          </p:cNvPr>
          <p:cNvSpPr txBox="1"/>
          <p:nvPr/>
        </p:nvSpPr>
        <p:spPr>
          <a:xfrm>
            <a:off x="875899" y="1708152"/>
            <a:ext cx="9817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三极管有截止、放大、饱和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种工作状态，在数字逻辑电路中，三极管被作为开关元件，一般工作在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饱和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两种状态。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1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65F9F-5491-C927-42A1-E76F4C80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" y="140355"/>
            <a:ext cx="8201959" cy="764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1B4D16-6540-DE16-9911-7D30B09F1767}"/>
              </a:ext>
            </a:extLst>
          </p:cNvPr>
          <p:cNvSpPr txBox="1"/>
          <p:nvPr/>
        </p:nvSpPr>
        <p:spPr>
          <a:xfrm>
            <a:off x="837398" y="1164657"/>
            <a:ext cx="4873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①输出高、低电平</a:t>
            </a:r>
            <a:endParaRPr lang="en-US" altLang="zh-CN" sz="2800" b="1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②开门电平与关门电平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③扇入系数与扇出系数</a:t>
            </a:r>
            <a:endParaRPr lang="en-US" altLang="zh-CN" sz="2800" b="1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④输入短路电流和输入漏电流</a:t>
            </a:r>
            <a:endParaRPr lang="en-US" altLang="zh-CN" sz="2800" b="1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⑤平均传输延迟时间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⑥平均功耗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5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A0D168-A554-1784-5ED6-2A91E895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12280610" cy="6424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06EEFB-7228-E36F-EB9A-9F0531514868}"/>
              </a:ext>
            </a:extLst>
          </p:cNvPr>
          <p:cNvSpPr txBox="1"/>
          <p:nvPr/>
        </p:nvSpPr>
        <p:spPr>
          <a:xfrm>
            <a:off x="596766" y="1049153"/>
            <a:ext cx="10266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答：结构上：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OC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门使用一个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型或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型晶体管，输出端通过漏极连接到外部负载，输出高时晶体管不导通，输出低时导通，这种设计使得输出能够在高阻抗状态下浮空。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门包含多个晶体管，并且有控制端口来切换输出状态，常见的是结合与非门结构与控制电路，以实现高、低和高阻抗状态。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与非门由多个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NPN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PNP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晶体管级联构成，直接实现与非逻辑，没有高阻抗状态，输出仅在高或低之间切换。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应用：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门常用于驱动大电流负载，例如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、继电器等。</a:t>
            </a:r>
          </a:p>
          <a:p>
            <a:pPr algn="l"/>
            <a:r>
              <a:rPr lang="en-US" altLang="zh-CN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门用于多路复用系统和总线控制，允许多个设备共享同一输出线路。</a:t>
            </a:r>
          </a:p>
        </p:txBody>
      </p:sp>
    </p:spTree>
    <p:extLst>
      <p:ext uri="{BB962C8B-B14F-4D97-AF65-F5344CB8AC3E}">
        <p14:creationId xmlns:p14="http://schemas.microsoft.com/office/powerpoint/2010/main" val="181541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1E08FC-90CE-67CE-08E9-627A578D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8190" cy="1309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44AA1C-D0DF-CB21-0C6D-C696001F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5" y="1464760"/>
            <a:ext cx="5601269" cy="29467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7B3FAE-0F71-B545-E31A-4F09C8A8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4567185"/>
            <a:ext cx="10458450" cy="2047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B7590F-6E0D-4C8C-6EBA-887EAAB5E3C4}"/>
              </a:ext>
            </a:extLst>
          </p:cNvPr>
          <p:cNvSpPr txBox="1"/>
          <p:nvPr/>
        </p:nvSpPr>
        <p:spPr>
          <a:xfrm>
            <a:off x="86714" y="48700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答：如右图</a:t>
            </a:r>
          </a:p>
        </p:txBody>
      </p:sp>
    </p:spTree>
    <p:extLst>
      <p:ext uri="{BB962C8B-B14F-4D97-AF65-F5344CB8AC3E}">
        <p14:creationId xmlns:p14="http://schemas.microsoft.com/office/powerpoint/2010/main" val="22977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575C24-B4EF-F7B2-194E-691000E0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5940" cy="19443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E4BDC8-BE40-2170-375D-C8D43D1D16F3}"/>
              </a:ext>
            </a:extLst>
          </p:cNvPr>
          <p:cNvSpPr txBox="1"/>
          <p:nvPr/>
        </p:nvSpPr>
        <p:spPr>
          <a:xfrm>
            <a:off x="721895" y="2954956"/>
            <a:ext cx="1077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开门电平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指确保与非门输出为低电平时，所允许的最小输入高电平；</a:t>
            </a:r>
            <a:endParaRPr lang="en-US" altLang="zh-CN" sz="2800" b="1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关门电平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指确保与非门输出为高电平时，所允许的最大输入低电平。</a:t>
            </a:r>
            <a:endParaRPr lang="en-US" altLang="zh-CN" sz="2800" b="1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b="1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由题可知，甲的开门电平比乙低同时甲的关门电平比乙高，所以甲在两种情况下的抗干扰能力都比乙强。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D1DB45-E888-CD33-0FBF-FFD45A5C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5696" cy="962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56B86B-7921-9597-256B-23B69DC3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3794" y="962526"/>
            <a:ext cx="6479794" cy="1828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0ED557-9FDD-408A-50DD-41D44628C893}"/>
              </a:ext>
            </a:extLst>
          </p:cNvPr>
          <p:cNvSpPr txBox="1"/>
          <p:nvPr/>
        </p:nvSpPr>
        <p:spPr>
          <a:xfrm>
            <a:off x="316855" y="3230632"/>
            <a:ext cx="11512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）可以并联使用，（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）都是</a:t>
            </a:r>
            <a:r>
              <a:rPr lang="zh-CN" altLang="en-US" sz="28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推拉式输出结构，并联会导致逻辑门损坏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907783-2856-2474-89F5-7D5C0B4A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980" cy="952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C19CF7-ED80-DB7A-42D6-9FAED17E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59" y="1899710"/>
            <a:ext cx="3242543" cy="2171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31922-B7F1-05F1-415B-0A6386A9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57" y="1899710"/>
            <a:ext cx="2465290" cy="2171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066B5B-83EC-E4B5-0DC3-A6A6FD70A9ED}"/>
              </a:ext>
            </a:extLst>
          </p:cNvPr>
          <p:cNvSpPr txBox="1"/>
          <p:nvPr/>
        </p:nvSpPr>
        <p:spPr>
          <a:xfrm>
            <a:off x="490888" y="2444816"/>
            <a:ext cx="384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答：如右图俩表，两种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触发器置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的输入相反，不变和不定状态的输入相反</a:t>
            </a:r>
          </a:p>
        </p:txBody>
      </p:sp>
    </p:spTree>
    <p:extLst>
      <p:ext uri="{BB962C8B-B14F-4D97-AF65-F5344CB8AC3E}">
        <p14:creationId xmlns:p14="http://schemas.microsoft.com/office/powerpoint/2010/main" val="184705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8DACF8-318E-E93E-382E-9F2225D7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010882" cy="3782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C856D-9E65-FB50-6DB5-D334980F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34" y="3945004"/>
            <a:ext cx="7610475" cy="2028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FD50DE-0DB6-FC51-3776-8EEF116B261C}"/>
              </a:ext>
            </a:extLst>
          </p:cNvPr>
          <p:cNvSpPr txBox="1"/>
          <p:nvPr/>
        </p:nvSpPr>
        <p:spPr>
          <a:xfrm>
            <a:off x="224105" y="40618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答：如右图</a:t>
            </a:r>
          </a:p>
        </p:txBody>
      </p:sp>
    </p:spTree>
    <p:extLst>
      <p:ext uri="{BB962C8B-B14F-4D97-AF65-F5344CB8AC3E}">
        <p14:creationId xmlns:p14="http://schemas.microsoft.com/office/powerpoint/2010/main" val="11720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448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SimSun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3</cp:revision>
  <dcterms:created xsi:type="dcterms:W3CDTF">2024-10-09T11:00:17Z</dcterms:created>
  <dcterms:modified xsi:type="dcterms:W3CDTF">2024-10-09T15:19:04Z</dcterms:modified>
</cp:coreProperties>
</file>