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861-783C-4DCD-A43D-4E12196AAA77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E46E4-373F-46C1-846E-3C05D96AC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1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E46E4-373F-46C1-846E-3C05D96AC7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95EEC-987B-C6A5-BFCF-B41ED941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94AAE-CD08-3DAF-9B65-FB77A657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00B38-1B9F-3BB8-8344-5326AD7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12A50-CE20-81E8-E7DE-F57D9A8C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C4C6A-3817-CF33-044B-3A8B06CE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3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8C2F9-BA48-51C4-114D-E1D22D56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EAF4C-E488-946D-EEF0-29F10F27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64B6F-0B8E-C495-76EE-07CBA269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32906-83E0-3AB4-E3AA-8C22BFEA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FF486-B38F-1B94-25B2-34308179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3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EEDAA2-2B58-8CBC-117E-4456563AB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6406C-17CC-3F82-7855-106E86046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4EC46-4FB3-786C-60E8-3D2716DC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93628-E11F-4BD8-34A8-0BB862D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A7613-81F1-9EFB-27EE-3BCF4CB7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41B7A-1296-28F3-0046-E4759FFF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FE9DF-6AD8-A856-A21D-243E853B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D5BE9-7C8D-87EA-AEC0-AA29884C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CB50E-08D5-4E8B-EC78-FABB3276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935EB-200E-6A84-0345-03BAD647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987E-7F92-7674-7A8D-1FFE499F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F6545-302E-1E35-1459-82974702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8B2FC-B726-D290-F709-B65589BA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DA76F-5F97-BEBD-ABE7-ABC30A1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F2013-856D-6B3B-5065-C2290648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8E07-1FA9-B35A-E898-C09C1CE9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46382-9DCD-7540-56B9-20240FD6C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7E9A7-EECF-8AE5-85BC-D88B65E28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D395-82FD-0103-2D93-7BCDA90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0EFF8-532E-AEDD-3416-C0CA59DE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93EFB-7A13-D6E9-AAB7-94240D08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46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DD70-713B-FB5E-7BB3-A8ECEA3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20BB0-5BDB-D197-4871-C385B1DA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05BC3-93C5-B254-A995-7EA263CBC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5B45F-8621-7894-8BA0-46829DE2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34E79-514C-2D15-44DF-538C5A5DE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424E3-A15F-DF3B-27A7-2C267137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2C58FB-1F96-0DD1-B322-E9185646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F20AD7-D6CE-94B1-D9A2-47ACF06D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3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653EB-1614-F3CC-C441-BDA2EC9C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54FF3B-CB7B-CF87-24F9-B5DE8AA7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D827D-8D39-EDA6-577E-5581177B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DCA5D-8112-83D5-B77C-A606FA17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D4F291-8D04-302B-3C7B-EFFE7E3E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6A4CB8-8332-0326-6E2B-2284D5D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04C70-15AA-B2F6-C5B0-D5A836E5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6A7C0-E645-9E2A-B1ED-EB5C537E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8FD5C-E8B6-6873-707C-81AB7F7D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A7976-8DD6-086E-84AE-3C15AE97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9F5F0-4288-1C16-63D8-51F2738F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496E2-DF23-8E64-240D-FEDBAD32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9CAC9-6218-C17E-0B97-3BDF3F2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F74F-C020-1956-2433-63A95756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092071-353B-FD9A-2EF1-43205B96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8A99C-7735-F1D4-8BF7-30473998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01126-B621-8C8B-CECD-77EDB949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1090A-1683-4475-E15F-5C08AE7D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2D4BF-C6E3-99D2-10B8-228379C4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0A8A0B-A552-4886-8826-B7276993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FE08B-B95C-549A-6558-77F23DDB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85578-24BF-2F9B-2DE0-8F2326647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C5BE-453B-47F6-8CDC-7B6EF0017611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CCE67-0032-1FD8-D23E-E3559A841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024E4-77B1-C90B-7A2C-8F2348A25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1A0B-BCAE-48FC-A9B2-E9E2B83FF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5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96B44E-957D-814A-E75F-AE5C86DAD6AB}"/>
              </a:ext>
            </a:extLst>
          </p:cNvPr>
          <p:cNvSpPr txBox="1"/>
          <p:nvPr/>
        </p:nvSpPr>
        <p:spPr>
          <a:xfrm>
            <a:off x="1375611" y="38875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答：状态图如右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3A3F0-00C3-D984-9173-0CA58A5C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238"/>
          <a:stretch/>
        </p:blipFill>
        <p:spPr>
          <a:xfrm>
            <a:off x="586833" y="0"/>
            <a:ext cx="10706100" cy="452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39F4BA-29F4-7689-F6D1-4F510ADD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0" t="16388" r="2894"/>
          <a:stretch/>
        </p:blipFill>
        <p:spPr>
          <a:xfrm>
            <a:off x="2198" y="452063"/>
            <a:ext cx="6984230" cy="2879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B9C0F1-5BE2-5976-4DD1-47D095FD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t="4195" r="32656" b="6217"/>
          <a:stretch/>
        </p:blipFill>
        <p:spPr>
          <a:xfrm>
            <a:off x="6986428" y="2256716"/>
            <a:ext cx="4974608" cy="445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7FD1C-18AD-4420-E3DE-30E67ED1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D98D7B-BC53-A0E4-FB99-4A4568E48180}"/>
              </a:ext>
            </a:extLst>
          </p:cNvPr>
          <p:cNvSpPr txBox="1"/>
          <p:nvPr/>
        </p:nvSpPr>
        <p:spPr>
          <a:xfrm>
            <a:off x="340426" y="4137854"/>
            <a:ext cx="7023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答：状态响应序列为：</a:t>
            </a:r>
            <a:r>
              <a:rPr lang="en-US" altLang="zh-CN" sz="3200" dirty="0"/>
              <a:t>A </a:t>
            </a:r>
            <a:r>
              <a:rPr lang="en-US" altLang="zh-CN" sz="3200" dirty="0" err="1"/>
              <a:t>A</a:t>
            </a:r>
            <a:r>
              <a:rPr lang="en-US" altLang="zh-CN" sz="3200" dirty="0"/>
              <a:t> B C B </a:t>
            </a:r>
            <a:r>
              <a:rPr lang="en-US" altLang="zh-CN" sz="3200" dirty="0" err="1"/>
              <a:t>B</a:t>
            </a:r>
            <a:r>
              <a:rPr lang="en-US" altLang="zh-CN" sz="3200" dirty="0"/>
              <a:t> C B</a:t>
            </a:r>
          </a:p>
          <a:p>
            <a:r>
              <a:rPr lang="zh-CN" altLang="en-US" sz="3200" dirty="0"/>
              <a:t>输出响应序列为：      </a:t>
            </a:r>
            <a:r>
              <a:rPr lang="en-US" altLang="zh-CN" sz="3200" dirty="0"/>
              <a:t>0 0 0 0 1 0 0 1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7B1A89-8392-3451-C466-2035F1FC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" y="0"/>
            <a:ext cx="10887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9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5016-6B8A-B503-0A23-5AF712F2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F6B9D1-5F60-9312-E08B-4322ACCFFD44}"/>
              </a:ext>
            </a:extLst>
          </p:cNvPr>
          <p:cNvSpPr txBox="1"/>
          <p:nvPr/>
        </p:nvSpPr>
        <p:spPr>
          <a:xfrm>
            <a:off x="251020" y="4384434"/>
            <a:ext cx="6344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答：电路设计如右图，测试发现</a:t>
            </a:r>
            <a:endParaRPr lang="en-US" altLang="zh-CN" sz="3200" dirty="0"/>
          </a:p>
          <a:p>
            <a:r>
              <a:rPr lang="zh-CN" altLang="en-US" sz="3200" dirty="0"/>
              <a:t>只有当</a:t>
            </a:r>
            <a:r>
              <a:rPr lang="en-US" altLang="zh-CN" sz="3200" dirty="0"/>
              <a:t>y2y1=11</a:t>
            </a:r>
            <a:r>
              <a:rPr lang="zh-CN" altLang="en-US" sz="3200" dirty="0"/>
              <a:t>，</a:t>
            </a:r>
            <a:r>
              <a:rPr lang="en-US" altLang="zh-CN" sz="3200" dirty="0"/>
              <a:t>x=1</a:t>
            </a:r>
            <a:r>
              <a:rPr lang="zh-CN" altLang="en-US" sz="3200" dirty="0"/>
              <a:t>时输出</a:t>
            </a:r>
            <a:r>
              <a:rPr lang="en-US" altLang="zh-CN" sz="3200" dirty="0"/>
              <a:t>z</a:t>
            </a:r>
            <a:r>
              <a:rPr lang="zh-CN" altLang="en-US" sz="3200" dirty="0"/>
              <a:t>为</a:t>
            </a:r>
            <a:r>
              <a:rPr lang="en-US" altLang="zh-CN" sz="3200" dirty="0"/>
              <a:t>1</a:t>
            </a:r>
            <a:r>
              <a:rPr lang="zh-CN" altLang="en-US" sz="3200" dirty="0"/>
              <a:t>，故该电路为</a:t>
            </a:r>
            <a:r>
              <a:rPr lang="en-US" altLang="zh-CN" sz="3200" dirty="0"/>
              <a:t>111</a:t>
            </a:r>
            <a:r>
              <a:rPr lang="zh-CN" altLang="en-US" sz="3200" dirty="0"/>
              <a:t>序列检测器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4A1E4C-5B25-2E71-E857-6FD6C873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506"/>
          <a:stretch/>
        </p:blipFill>
        <p:spPr>
          <a:xfrm>
            <a:off x="251020" y="0"/>
            <a:ext cx="10868025" cy="4417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84C964-3B60-0F19-A032-1BD3E564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64" t="25624" r="24129"/>
          <a:stretch/>
        </p:blipFill>
        <p:spPr>
          <a:xfrm>
            <a:off x="244171" y="441789"/>
            <a:ext cx="5250094" cy="3131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5918B-994A-54BE-FC8F-5AB78581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47" y="534256"/>
            <a:ext cx="3499785" cy="48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6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E195-D197-3CBB-31A2-F6C246A9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FABA46-760F-1598-1BD5-D6EAC4121F05}"/>
              </a:ext>
            </a:extLst>
          </p:cNvPr>
          <p:cNvSpPr txBox="1"/>
          <p:nvPr/>
        </p:nvSpPr>
        <p:spPr>
          <a:xfrm>
            <a:off x="6303321" y="860398"/>
            <a:ext cx="59298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答：电路设计如下图，调试发现</a:t>
            </a:r>
            <a:endParaRPr lang="en-US" altLang="zh-CN" sz="3200" dirty="0"/>
          </a:p>
          <a:p>
            <a:r>
              <a:rPr lang="zh-CN" altLang="en-US" sz="3200" dirty="0"/>
              <a:t>当</a:t>
            </a:r>
            <a:r>
              <a:rPr lang="en-US" altLang="zh-CN" sz="3200" dirty="0"/>
              <a:t>X=0</a:t>
            </a:r>
            <a:r>
              <a:rPr lang="zh-CN" altLang="en-US" sz="3200" dirty="0"/>
              <a:t>时，</a:t>
            </a:r>
            <a:r>
              <a:rPr lang="en-US" altLang="zh-CN" sz="3200" dirty="0"/>
              <a:t>y2y1</a:t>
            </a:r>
            <a:r>
              <a:rPr lang="zh-CN" altLang="en-US" sz="3200" dirty="0"/>
              <a:t>值变化为，</a:t>
            </a:r>
            <a:r>
              <a:rPr lang="en-US" altLang="zh-CN" sz="3200" dirty="0"/>
              <a:t>00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en-US" altLang="zh-CN" sz="3200" dirty="0"/>
              <a:t>01</a:t>
            </a:r>
            <a:r>
              <a:rPr lang="zh-CN" altLang="en-US" sz="3200" dirty="0"/>
              <a:t>，</a:t>
            </a:r>
            <a:r>
              <a:rPr lang="en-US" altLang="zh-CN" sz="3200" dirty="0"/>
              <a:t>10</a:t>
            </a:r>
            <a:r>
              <a:rPr lang="zh-CN" altLang="en-US" sz="3200" dirty="0"/>
              <a:t>，</a:t>
            </a:r>
            <a:r>
              <a:rPr lang="en-US" altLang="zh-CN" sz="3200" dirty="0"/>
              <a:t>11</a:t>
            </a:r>
            <a:r>
              <a:rPr lang="zh-CN" altLang="en-US" sz="3200" dirty="0"/>
              <a:t>；</a:t>
            </a:r>
            <a:r>
              <a:rPr lang="en-US" altLang="zh-CN" sz="3200" dirty="0"/>
              <a:t>X=1</a:t>
            </a:r>
            <a:r>
              <a:rPr lang="zh-CN" altLang="en-US" sz="3200" dirty="0"/>
              <a:t>时，</a:t>
            </a:r>
            <a:r>
              <a:rPr lang="en-US" altLang="zh-CN" sz="3200" dirty="0"/>
              <a:t>y2y1</a:t>
            </a:r>
            <a:r>
              <a:rPr lang="zh-CN" altLang="en-US" sz="3200" dirty="0"/>
              <a:t>值</a:t>
            </a:r>
            <a:endParaRPr lang="en-US" altLang="zh-CN" sz="3200" dirty="0"/>
          </a:p>
          <a:p>
            <a:r>
              <a:rPr lang="zh-CN" altLang="en-US" sz="3200" dirty="0"/>
              <a:t>变化为，</a:t>
            </a:r>
            <a:r>
              <a:rPr lang="en-US" altLang="zh-CN" sz="3200" dirty="0"/>
              <a:t>11</a:t>
            </a:r>
            <a:r>
              <a:rPr lang="zh-CN" altLang="en-US" sz="3200" dirty="0"/>
              <a:t>，</a:t>
            </a:r>
            <a:r>
              <a:rPr lang="en-US" altLang="zh-CN" sz="3200" dirty="0"/>
              <a:t>10</a:t>
            </a:r>
            <a:r>
              <a:rPr lang="zh-CN" altLang="en-US" sz="3200" dirty="0"/>
              <a:t>，</a:t>
            </a:r>
            <a:r>
              <a:rPr lang="en-US" altLang="zh-CN" sz="3200" dirty="0"/>
              <a:t>01</a:t>
            </a:r>
            <a:r>
              <a:rPr lang="zh-CN" altLang="en-US" sz="3200" dirty="0"/>
              <a:t>，</a:t>
            </a:r>
            <a:r>
              <a:rPr lang="en-US" altLang="zh-CN" sz="3200" dirty="0"/>
              <a:t>00</a:t>
            </a:r>
          </a:p>
          <a:p>
            <a:r>
              <a:rPr lang="zh-CN" altLang="en-US" sz="3200" dirty="0"/>
              <a:t>所以该电路为模四可逆计数器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4D9420-66BF-00D1-D62C-E65F2885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858"/>
          <a:stretch/>
        </p:blipFill>
        <p:spPr>
          <a:xfrm>
            <a:off x="1252698" y="1"/>
            <a:ext cx="8515350" cy="4006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B2A4B5-7C6E-10EA-FF18-89F92503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3" t="11588" r="4072"/>
          <a:stretch/>
        </p:blipFill>
        <p:spPr>
          <a:xfrm>
            <a:off x="54796" y="400693"/>
            <a:ext cx="6041204" cy="4960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4D6527-419C-30CF-AFB2-EF6D3083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70" y="3485445"/>
            <a:ext cx="4675224" cy="29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4A024-7824-097E-FB86-D69F8D89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538ABC-59AB-762A-F223-91704E9433F3}"/>
              </a:ext>
            </a:extLst>
          </p:cNvPr>
          <p:cNvSpPr txBox="1"/>
          <p:nvPr/>
        </p:nvSpPr>
        <p:spPr>
          <a:xfrm>
            <a:off x="1193181" y="270974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346D1E-C76B-83E5-D13E-C474F5B7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0"/>
            <a:ext cx="1065847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4EDA0C-007A-F348-169B-71447EA88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2" t="150" r="25606" b="51961"/>
          <a:stretch/>
        </p:blipFill>
        <p:spPr>
          <a:xfrm rot="16200000">
            <a:off x="2558265" y="2496620"/>
            <a:ext cx="2774024" cy="3284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DCFA3-51DA-EF11-3E17-52C76D4A9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3" r="51666" b="3670"/>
          <a:stretch/>
        </p:blipFill>
        <p:spPr>
          <a:xfrm rot="16200000">
            <a:off x="6341233" y="2954861"/>
            <a:ext cx="2782220" cy="28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AB2B-3AE6-8079-143D-AAB0C9B6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13C29-E2A0-A264-63E9-AB00969DAE5C}"/>
              </a:ext>
            </a:extLst>
          </p:cNvPr>
          <p:cNvSpPr txBox="1"/>
          <p:nvPr/>
        </p:nvSpPr>
        <p:spPr>
          <a:xfrm>
            <a:off x="165766" y="5799761"/>
            <a:ext cx="1209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答：电路图和状态图如上，用四个钟控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触发器来存储输入的余三码，当计数器为四时判</a:t>
            </a:r>
            <a:endParaRPr lang="en-US" altLang="zh-CN" sz="2400" dirty="0"/>
          </a:p>
          <a:p>
            <a:r>
              <a:rPr lang="zh-CN" altLang="en-US" sz="2400" dirty="0"/>
              <a:t>断是否合法，若为非法余三码输出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4EB0F4-71E3-9987-A3C3-5F05FB08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0"/>
            <a:ext cx="10687050" cy="895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16230F-25BE-6404-90E8-C71FEDB9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03" y="1254945"/>
            <a:ext cx="5151741" cy="29667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860C06-00B5-0BC9-BE6A-BEEE337C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5" y="750014"/>
            <a:ext cx="6210413" cy="50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133C-068F-3593-0765-A7161373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B4BDA8-397F-A42B-B57C-CE0C6275CCFE}"/>
              </a:ext>
            </a:extLst>
          </p:cNvPr>
          <p:cNvSpPr txBox="1"/>
          <p:nvPr/>
        </p:nvSpPr>
        <p:spPr>
          <a:xfrm>
            <a:off x="5429250" y="1178895"/>
            <a:ext cx="588654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  <a:r>
              <a:rPr lang="en-US" altLang="zh-CN" sz="3200" dirty="0"/>
              <a:t>Z=/xy2+y2/y1</a:t>
            </a:r>
          </a:p>
          <a:p>
            <a:r>
              <a:rPr lang="en-US" altLang="zh-CN" sz="3200" dirty="0"/>
              <a:t>(1)D</a:t>
            </a:r>
            <a:r>
              <a:rPr lang="zh-CN" altLang="en-US" sz="3200" dirty="0"/>
              <a:t>触发器：</a:t>
            </a:r>
            <a:endParaRPr lang="en-US" altLang="zh-CN" sz="3200" dirty="0"/>
          </a:p>
          <a:p>
            <a:r>
              <a:rPr lang="en-US" altLang="zh-CN" sz="3200" dirty="0"/>
              <a:t>D2=x</a:t>
            </a:r>
            <a:r>
              <a:rPr lang="en-US" altLang="zh-CN" sz="2400" dirty="0"/>
              <a:t>⊕</a:t>
            </a:r>
            <a:r>
              <a:rPr lang="en-US" altLang="zh-CN" sz="3200" dirty="0"/>
              <a:t>y1+x/y2</a:t>
            </a:r>
          </a:p>
          <a:p>
            <a:r>
              <a:rPr lang="en-US" altLang="zh-CN" sz="3200" dirty="0"/>
              <a:t>D1=x</a:t>
            </a:r>
            <a:r>
              <a:rPr lang="en-US" altLang="zh-CN" sz="2400" dirty="0"/>
              <a:t>⊕</a:t>
            </a:r>
            <a:r>
              <a:rPr lang="en-US" altLang="zh-CN" sz="3200" dirty="0"/>
              <a:t>/y2</a:t>
            </a:r>
          </a:p>
          <a:p>
            <a:r>
              <a:rPr lang="en-US" altLang="zh-CN" sz="3200" dirty="0"/>
              <a:t>(2)T</a:t>
            </a:r>
            <a:r>
              <a:rPr lang="zh-CN" altLang="en-US" sz="3200" dirty="0"/>
              <a:t>触发器：</a:t>
            </a:r>
            <a:endParaRPr lang="en-US" altLang="zh-CN" sz="3200" dirty="0"/>
          </a:p>
          <a:p>
            <a:r>
              <a:rPr lang="en-US" altLang="zh-CN" sz="3200" dirty="0"/>
              <a:t>T2=x ⊕y2 ⊕y1+xy1</a:t>
            </a:r>
          </a:p>
          <a:p>
            <a:r>
              <a:rPr lang="en-US" altLang="zh-CN" sz="3200" dirty="0"/>
              <a:t>T1=x ⊕y2 ⊕/y1</a:t>
            </a:r>
          </a:p>
          <a:p>
            <a:r>
              <a:rPr lang="en-US" altLang="zh-CN" sz="3200" dirty="0"/>
              <a:t>(3)JK</a:t>
            </a:r>
            <a:r>
              <a:rPr lang="zh-CN" altLang="en-US" sz="3200" dirty="0"/>
              <a:t>触发器：</a:t>
            </a:r>
            <a:endParaRPr lang="en-US" altLang="zh-CN" sz="3200" dirty="0"/>
          </a:p>
          <a:p>
            <a:r>
              <a:rPr lang="en-US" altLang="zh-CN" sz="3200" dirty="0"/>
              <a:t>J2=x+y1;K2=x ⊕/y1</a:t>
            </a:r>
          </a:p>
          <a:p>
            <a:r>
              <a:rPr lang="en-US" altLang="zh-CN" sz="3200" dirty="0"/>
              <a:t>J1=x ⊕/y2;K1=/J1</a:t>
            </a:r>
          </a:p>
          <a:p>
            <a:r>
              <a:rPr lang="zh-CN" altLang="en-US" sz="3200" dirty="0"/>
              <a:t>可以发现</a:t>
            </a:r>
            <a:r>
              <a:rPr lang="en-US" altLang="zh-CN" sz="3200" dirty="0"/>
              <a:t>JK</a:t>
            </a:r>
            <a:r>
              <a:rPr lang="zh-CN" altLang="en-US" sz="3200" dirty="0"/>
              <a:t>触发器的电路最简单</a:t>
            </a:r>
            <a:endParaRPr lang="en-US" altLang="zh-CN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4400A-9A34-468E-71A1-6310ED7A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910"/>
          <a:stretch/>
        </p:blipFill>
        <p:spPr>
          <a:xfrm>
            <a:off x="0" y="0"/>
            <a:ext cx="10858500" cy="1304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609099-975D-77CB-9A08-9061E35F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36" t="30689" r="28837"/>
          <a:stretch/>
        </p:blipFill>
        <p:spPr>
          <a:xfrm>
            <a:off x="123289" y="1304818"/>
            <a:ext cx="4911049" cy="36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3D85D9-440E-48B8-9C21-F8F9F941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1" y="0"/>
            <a:ext cx="4942948" cy="3189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9E1EF6-9FAE-D651-86E8-DAE8C40A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34" y="0"/>
            <a:ext cx="5275573" cy="34237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58959-1EE0-1E79-C33C-C8757E2C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902" y="3533512"/>
            <a:ext cx="4619625" cy="31844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7D2885-F456-7612-F747-6F0C7B0FC603}"/>
              </a:ext>
            </a:extLst>
          </p:cNvPr>
          <p:cNvSpPr txBox="1"/>
          <p:nvPr/>
        </p:nvSpPr>
        <p:spPr>
          <a:xfrm>
            <a:off x="1152293" y="340004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F97155-B2BD-FBCB-48CD-D5C8B70D3205}"/>
              </a:ext>
            </a:extLst>
          </p:cNvPr>
          <p:cNvSpPr txBox="1"/>
          <p:nvPr/>
        </p:nvSpPr>
        <p:spPr>
          <a:xfrm>
            <a:off x="7694342" y="343422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触发器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13CB15-89D6-2AE1-41BC-228A6E394D12}"/>
              </a:ext>
            </a:extLst>
          </p:cNvPr>
          <p:cNvSpPr txBox="1"/>
          <p:nvPr/>
        </p:nvSpPr>
        <p:spPr>
          <a:xfrm>
            <a:off x="4771676" y="622946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JK</a:t>
            </a:r>
            <a:r>
              <a:rPr lang="zh-CN" altLang="en-US" dirty="0"/>
              <a:t>触发器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13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ACB6-B366-D07D-4FC7-01979738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C6290B-1D67-69FE-630E-53865F57F421}"/>
              </a:ext>
            </a:extLst>
          </p:cNvPr>
          <p:cNvSpPr txBox="1"/>
          <p:nvPr/>
        </p:nvSpPr>
        <p:spPr>
          <a:xfrm>
            <a:off x="97373" y="706285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答：列出真值表如下</a:t>
            </a:r>
            <a:r>
              <a:rPr lang="en-US" altLang="zh-CN" sz="3200" dirty="0"/>
              <a:t>,</a:t>
            </a:r>
            <a:r>
              <a:rPr lang="zh-CN" altLang="en-US" sz="3200" dirty="0"/>
              <a:t>电路如右图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D703E8-C61D-41C3-D823-283AF07F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0"/>
            <a:ext cx="1099185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14D7D7-F8D7-EF0B-B946-A78D222C6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346" y="671822"/>
            <a:ext cx="4377281" cy="584702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73C33A9-5E3F-12CB-2D6D-189E3C64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86769"/>
              </p:ext>
            </p:extLst>
          </p:nvPr>
        </p:nvGraphicFramePr>
        <p:xfrm>
          <a:off x="234950" y="1326897"/>
          <a:ext cx="3714212" cy="4536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106">
                  <a:extLst>
                    <a:ext uri="{9D8B030D-6E8A-4147-A177-3AD203B41FA5}">
                      <a16:colId xmlns:a16="http://schemas.microsoft.com/office/drawing/2014/main" val="3913710728"/>
                    </a:ext>
                  </a:extLst>
                </a:gridCol>
                <a:gridCol w="1857106">
                  <a:extLst>
                    <a:ext uri="{9D8B030D-6E8A-4147-A177-3AD203B41FA5}">
                      <a16:colId xmlns:a16="http://schemas.microsoft.com/office/drawing/2014/main" val="3418037219"/>
                    </a:ext>
                  </a:extLst>
                </a:gridCol>
              </a:tblGrid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Y3y2y1y0(</a:t>
                      </a:r>
                      <a:r>
                        <a:rPr lang="zh-CN" altLang="en-US" dirty="0"/>
                        <a:t>现态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Y3y2y1y0(</a:t>
                      </a:r>
                      <a:r>
                        <a:rPr lang="zh-CN" altLang="en-US" dirty="0"/>
                        <a:t>次态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9914172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72112513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53059421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90126597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91243374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9531791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18084537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1961991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59500232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00515812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94620283"/>
                  </a:ext>
                </a:extLst>
              </a:tr>
              <a:tr h="378073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2998650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AFA7A87-757B-C181-B916-821816D8C667}"/>
              </a:ext>
            </a:extLst>
          </p:cNvPr>
          <p:cNvSpPr txBox="1"/>
          <p:nvPr/>
        </p:nvSpPr>
        <p:spPr>
          <a:xfrm>
            <a:off x="3873357" y="1746606"/>
            <a:ext cx="41344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可得激励函数表达式如下</a:t>
            </a:r>
            <a:endParaRPr lang="en-US" altLang="zh-CN" sz="2800" dirty="0"/>
          </a:p>
          <a:p>
            <a:r>
              <a:rPr lang="en-US" altLang="zh-CN" sz="2800" dirty="0"/>
              <a:t>T3=Y3Y0+Y2Y1Y0</a:t>
            </a:r>
          </a:p>
          <a:p>
            <a:r>
              <a:rPr lang="en-US" altLang="zh-CN" sz="2800" dirty="0"/>
              <a:t>T2=Y1Y0</a:t>
            </a:r>
          </a:p>
          <a:p>
            <a:r>
              <a:rPr lang="en-US" altLang="zh-CN" sz="2800" dirty="0"/>
              <a:t>T1=Y3Y0</a:t>
            </a:r>
          </a:p>
          <a:p>
            <a:r>
              <a:rPr lang="en-US" altLang="zh-CN" sz="2800" dirty="0"/>
              <a:t>T0=1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93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309</Words>
  <Application>Microsoft Office PowerPoint</Application>
  <PresentationFormat>宽屏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2</cp:revision>
  <dcterms:created xsi:type="dcterms:W3CDTF">2024-10-28T12:10:10Z</dcterms:created>
  <dcterms:modified xsi:type="dcterms:W3CDTF">2024-10-28T13:44:50Z</dcterms:modified>
</cp:coreProperties>
</file>