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76" y="1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C0B814-CF57-3118-3287-8FE7DE4D76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7FFB7FC-D884-167B-6DE3-EEF44A4EF7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B30B17-046E-EB7B-16F3-3B7BB28B6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A375E-2DBD-474D-9768-198F86410771}" type="datetimeFigureOut">
              <a:rPr lang="zh-CN" altLang="en-US" smtClean="0"/>
              <a:t>2024/12/3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DC151A-E6D0-E258-60D3-6A2239459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561D64-E86E-BD3B-E9DF-F47BE7510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58ED9-E635-446F-9AD6-55F7B44114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4608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1FF944-D213-60C4-11F6-C8AEA79F5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925C414-C615-A34A-46FE-3DACFDA923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8B3030-DDFA-800E-BDC8-92EF65672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A375E-2DBD-474D-9768-198F86410771}" type="datetimeFigureOut">
              <a:rPr lang="zh-CN" altLang="en-US" smtClean="0"/>
              <a:t>2024/12/3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AB5B62-8DF9-06D0-4844-33DADD99B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E75DDC-9CA0-C3EA-2B61-A814212E5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58ED9-E635-446F-9AD6-55F7B44114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5306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7405D11-C669-CC9F-4140-EDCB9E8235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730DAF1-AA0C-0C8B-C5AD-AC0DFF4ED5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7A3B4A-B3B5-28CF-4B1A-9AA07F0C3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A375E-2DBD-474D-9768-198F86410771}" type="datetimeFigureOut">
              <a:rPr lang="zh-CN" altLang="en-US" smtClean="0"/>
              <a:t>2024/12/3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C84489-517B-1C8C-7A3B-217B62A8B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30EB9E-D771-A019-C09E-8CB4EBE4C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58ED9-E635-446F-9AD6-55F7B44114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5255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12D50B-E46B-2C62-CBD5-D5A53E3CF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DD5B87-A287-6C88-D110-010E3D8B3D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B3B211-B7DD-9263-AB43-35B7A0809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A375E-2DBD-474D-9768-198F86410771}" type="datetimeFigureOut">
              <a:rPr lang="zh-CN" altLang="en-US" smtClean="0"/>
              <a:t>2024/12/3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55569E-D66E-473E-E0D7-38D2D480E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21EB5F-F588-C99F-670B-2088EE9CC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58ED9-E635-446F-9AD6-55F7B44114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7762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44D3B7-D049-0D2C-B1A1-221CCA15E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D57CF1F-25A9-FF71-9761-4CFFC56AD3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8D89B4-8553-E556-E59D-18FCB3E3F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A375E-2DBD-474D-9768-198F86410771}" type="datetimeFigureOut">
              <a:rPr lang="zh-CN" altLang="en-US" smtClean="0"/>
              <a:t>2024/12/3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DE0FDC-2BA7-8081-CEAB-C0D3495B6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E4AB32-FA69-52DA-7A0C-36BA1E537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58ED9-E635-446F-9AD6-55F7B44114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6931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ECC521-A22A-98A7-EE74-E334531A4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CF65CA-816F-D852-CC77-C5FCE2C811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CF9165B-19E9-0A8C-8E84-BD593232D5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8435A3A-4B33-24B9-172D-47DA3355D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A375E-2DBD-474D-9768-198F86410771}" type="datetimeFigureOut">
              <a:rPr lang="zh-CN" altLang="en-US" smtClean="0"/>
              <a:t>2024/12/3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F59A4F8-7962-FAAA-E6D8-8788C0730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238C934-3986-1EBA-2B63-171FA3E02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58ED9-E635-446F-9AD6-55F7B44114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9727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666BDB-DBD3-390E-59DD-FD7B9262F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4898CD8-88AC-418E-B900-4791E20E42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FEDA669-CEB3-8E31-B091-01001A2946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E6CD5F6-2C88-0267-0291-50F2E7F481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39343EE-1322-06AB-C312-55BF9C671F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E272425-C961-43AC-24ED-F8DB20C02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A375E-2DBD-474D-9768-198F86410771}" type="datetimeFigureOut">
              <a:rPr lang="zh-CN" altLang="en-US" smtClean="0"/>
              <a:t>2024/12/3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CFC9A0E-9C8F-8500-AE29-3707F8D4A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1FBD2F7-E3DB-A793-48E3-19E5C5A0E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58ED9-E635-446F-9AD6-55F7B44114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723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66DE10-D7C1-B9A5-C977-C810003ED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237A41B-B3A4-F311-AA29-41B2F062F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A375E-2DBD-474D-9768-198F86410771}" type="datetimeFigureOut">
              <a:rPr lang="zh-CN" altLang="en-US" smtClean="0"/>
              <a:t>2024/12/3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D79ED05-FB12-0E6C-871D-F6A6BB0D4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677648C-5C65-4792-326A-160277446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58ED9-E635-446F-9AD6-55F7B44114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6567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D47B62C-8E90-C973-9479-CCF1080B9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A375E-2DBD-474D-9768-198F86410771}" type="datetimeFigureOut">
              <a:rPr lang="zh-CN" altLang="en-US" smtClean="0"/>
              <a:t>2024/12/3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AB2CA4E-D3D9-FD3C-DEC1-5ED73E7BF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90ABC93-5B1F-CDCC-E3E3-D3C67FD94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58ED9-E635-446F-9AD6-55F7B44114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9366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ED661C-DE36-3FFA-E1BF-C378F32CB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21D8C2-76BE-CD6B-7749-4374FE680C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97602C6-57F2-2CDE-BA7D-18F91C826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AD9917B-DB89-2A4E-1D3E-BF3CDF361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A375E-2DBD-474D-9768-198F86410771}" type="datetimeFigureOut">
              <a:rPr lang="zh-CN" altLang="en-US" smtClean="0"/>
              <a:t>2024/12/3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3342ED2-339D-F2A1-6FB5-3D445892A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88FFDD8-75E9-D761-05B7-0213A8974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58ED9-E635-446F-9AD6-55F7B44114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5143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03F217-F3F1-18BC-B440-C453E71C3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77D20C3-45EC-286A-51A4-66423352CC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3E20D8D-96D9-4CA4-282B-E9C7815202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81DDDFC-9C7B-3063-1CDD-2413D1A6F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A375E-2DBD-474D-9768-198F86410771}" type="datetimeFigureOut">
              <a:rPr lang="zh-CN" altLang="en-US" smtClean="0"/>
              <a:t>2024/12/3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3D8202B-7DED-1345-1321-29CFB7CF8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8C6218C-4D7E-7B65-49D3-65C1FCE4C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58ED9-E635-446F-9AD6-55F7B44114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1603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86A7DCD-F259-1FB6-7740-5FDE2ED0C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101E7DD-2221-6C70-324B-79614F2D65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311E54-C027-2480-28F6-2D40C0874F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AA375E-2DBD-474D-9768-198F86410771}" type="datetimeFigureOut">
              <a:rPr lang="zh-CN" altLang="en-US" smtClean="0"/>
              <a:t>2024/12/3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F7E6A3-D5C0-5216-5EE7-13774BAA1E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1A0CA7-F7FC-5078-04AD-03DA9AB77A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58ED9-E635-446F-9AD6-55F7B44114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6040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9789AD49-6D7F-0063-97AC-7B6795B321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9744" y="0"/>
            <a:ext cx="7496503" cy="51112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00CED3CE-E259-81F6-2007-CEFD03A9661E}"/>
              </a:ext>
            </a:extLst>
          </p:cNvPr>
          <p:cNvSpPr txBox="1"/>
          <p:nvPr/>
        </p:nvSpPr>
        <p:spPr>
          <a:xfrm>
            <a:off x="515007" y="1145628"/>
            <a:ext cx="11603421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答：主要又以下三种类型</a:t>
            </a:r>
            <a:endParaRPr lang="en-US" altLang="zh-CN" sz="2400" dirty="0"/>
          </a:p>
          <a:p>
            <a:pPr algn="l">
              <a:spcAft>
                <a:spcPts val="600"/>
              </a:spcAft>
            </a:pPr>
            <a:r>
              <a:rPr lang="en-US" altLang="zh-CN" sz="2400" b="1" i="0" dirty="0">
                <a:solidFill>
                  <a:srgbClr val="222222"/>
                </a:solidFill>
                <a:effectLst/>
                <a:latin typeface="Inter"/>
              </a:rPr>
              <a:t>PROM</a:t>
            </a:r>
            <a:r>
              <a:rPr lang="zh-CN" altLang="en-US" sz="2400" b="0" i="0" dirty="0">
                <a:solidFill>
                  <a:srgbClr val="222222"/>
                </a:solidFill>
                <a:effectLst/>
                <a:latin typeface="Inter"/>
              </a:rPr>
              <a:t>：可编程只读存储器，它可以在制造后进行编程，但通常只能编程一次。它由固定的 “与” 阵列和可编程的 “或” 阵列组成。</a:t>
            </a:r>
          </a:p>
          <a:p>
            <a:pPr algn="l">
              <a:spcBef>
                <a:spcPts val="600"/>
              </a:spcBef>
              <a:spcAft>
                <a:spcPts val="600"/>
              </a:spcAft>
            </a:pPr>
            <a:r>
              <a:rPr lang="en-US" altLang="zh-CN" sz="2400" b="1" i="0" dirty="0">
                <a:solidFill>
                  <a:srgbClr val="222222"/>
                </a:solidFill>
                <a:effectLst/>
                <a:latin typeface="Inter"/>
              </a:rPr>
              <a:t>PLA</a:t>
            </a:r>
            <a:r>
              <a:rPr lang="zh-CN" altLang="en-US" sz="2400" b="0" i="0" dirty="0">
                <a:solidFill>
                  <a:srgbClr val="222222"/>
                </a:solidFill>
                <a:effectLst/>
                <a:latin typeface="Inter"/>
              </a:rPr>
              <a:t>：可编程逻辑阵列，它包含可编程的 “与” 阵列和可编程的 “或” 阵列。通过对这两个阵列进行编程，可以实现各种逻辑功能。</a:t>
            </a:r>
          </a:p>
          <a:p>
            <a:pPr algn="l">
              <a:spcBef>
                <a:spcPts val="600"/>
              </a:spcBef>
              <a:spcAft>
                <a:spcPts val="600"/>
              </a:spcAft>
            </a:pPr>
            <a:r>
              <a:rPr lang="en-US" altLang="zh-CN" sz="2400" b="1" i="0" dirty="0">
                <a:solidFill>
                  <a:srgbClr val="222222"/>
                </a:solidFill>
                <a:effectLst/>
                <a:latin typeface="Inter"/>
              </a:rPr>
              <a:t>PAL</a:t>
            </a:r>
            <a:r>
              <a:rPr lang="zh-CN" altLang="en-US" sz="2400" b="0" i="0" dirty="0">
                <a:solidFill>
                  <a:srgbClr val="222222"/>
                </a:solidFill>
                <a:effectLst/>
                <a:latin typeface="Inter"/>
              </a:rPr>
              <a:t>：可编程阵列逻辑，它由可编程的 “与” 阵列和固定的 “或” 阵列组成。这种结构使得 </a:t>
            </a:r>
            <a:r>
              <a:rPr lang="en-US" altLang="zh-CN" sz="2400" b="0" i="0" dirty="0">
                <a:solidFill>
                  <a:srgbClr val="222222"/>
                </a:solidFill>
                <a:effectLst/>
                <a:latin typeface="Inter"/>
              </a:rPr>
              <a:t>PAL </a:t>
            </a:r>
            <a:r>
              <a:rPr lang="zh-CN" altLang="en-US" sz="2400" b="0" i="0" dirty="0">
                <a:solidFill>
                  <a:srgbClr val="222222"/>
                </a:solidFill>
                <a:effectLst/>
                <a:latin typeface="Inter"/>
              </a:rPr>
              <a:t>比 </a:t>
            </a:r>
            <a:r>
              <a:rPr lang="en-US" altLang="zh-CN" sz="2400" b="0" i="0" dirty="0">
                <a:solidFill>
                  <a:srgbClr val="222222"/>
                </a:solidFill>
                <a:effectLst/>
                <a:latin typeface="Inter"/>
              </a:rPr>
              <a:t>PLA </a:t>
            </a:r>
            <a:r>
              <a:rPr lang="zh-CN" altLang="en-US" sz="2400" b="0" i="0" dirty="0">
                <a:solidFill>
                  <a:srgbClr val="222222"/>
                </a:solidFill>
                <a:effectLst/>
                <a:latin typeface="Inter"/>
              </a:rPr>
              <a:t>更容易编程和使用，同时也减少了芯片面积。</a:t>
            </a:r>
          </a:p>
        </p:txBody>
      </p:sp>
    </p:spTree>
    <p:extLst>
      <p:ext uri="{BB962C8B-B14F-4D97-AF65-F5344CB8AC3E}">
        <p14:creationId xmlns:p14="http://schemas.microsoft.com/office/powerpoint/2010/main" val="4094356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B833DE-6310-A7F5-F1C5-21C97FC609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99A1200-D92C-C394-8FBB-4C7CF8A940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484" y="0"/>
            <a:ext cx="10533032" cy="758661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337092DC-BB73-D491-1F89-07EB99DCD826}"/>
              </a:ext>
            </a:extLst>
          </p:cNvPr>
          <p:cNvSpPr txBox="1"/>
          <p:nvPr/>
        </p:nvSpPr>
        <p:spPr>
          <a:xfrm>
            <a:off x="692849" y="758661"/>
            <a:ext cx="10533032" cy="6524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Aft>
                <a:spcPts val="600"/>
              </a:spcAft>
            </a:pPr>
            <a:r>
              <a:rPr lang="zh-CN" altLang="en-US" i="0" dirty="0">
                <a:solidFill>
                  <a:srgbClr val="222222"/>
                </a:solidFill>
                <a:effectLst/>
                <a:latin typeface="Inter"/>
              </a:rPr>
              <a:t>答：三种器件对应的特点如下：</a:t>
            </a:r>
            <a:endParaRPr lang="en-US" altLang="zh-CN" i="0" dirty="0">
              <a:solidFill>
                <a:srgbClr val="222222"/>
              </a:solidFill>
              <a:effectLst/>
              <a:latin typeface="Inter"/>
            </a:endParaRPr>
          </a:p>
          <a:p>
            <a:pPr algn="l">
              <a:spcAft>
                <a:spcPts val="600"/>
              </a:spcAft>
            </a:pPr>
            <a:r>
              <a:rPr lang="en-US" altLang="zh-CN" b="1" i="0" dirty="0">
                <a:solidFill>
                  <a:srgbClr val="222222"/>
                </a:solidFill>
                <a:effectLst/>
                <a:latin typeface="Inter"/>
              </a:rPr>
              <a:t>PROM</a:t>
            </a:r>
            <a:r>
              <a:rPr lang="zh-CN" altLang="en-US" b="1" i="0" dirty="0">
                <a:solidFill>
                  <a:srgbClr val="222222"/>
                </a:solidFill>
                <a:effectLst/>
                <a:latin typeface="Inter"/>
              </a:rPr>
              <a:t>（可编程只读存储器）</a:t>
            </a:r>
            <a:endParaRPr lang="zh-CN" altLang="en-US" b="0" i="0" dirty="0">
              <a:solidFill>
                <a:srgbClr val="222222"/>
              </a:solidFill>
              <a:effectLst/>
              <a:latin typeface="Inter"/>
            </a:endParaRPr>
          </a:p>
          <a:p>
            <a:pPr marL="1143000" lvl="2" indent="-228600" algn="l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altLang="zh-CN" b="0" i="0" dirty="0">
                <a:solidFill>
                  <a:srgbClr val="222222"/>
                </a:solidFill>
                <a:effectLst/>
                <a:latin typeface="Inter"/>
              </a:rPr>
              <a:t>PROM 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Inter"/>
              </a:rPr>
              <a:t>在出厂时，所有存储单元的内容均为 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Inter"/>
              </a:rPr>
              <a:t>1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Inter"/>
              </a:rPr>
              <a:t>（或 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Inter"/>
              </a:rPr>
              <a:t>0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Inter"/>
              </a:rPr>
              <a:t>），用户可以根据自己的需要对其中某些单元进行编程，使其内容变为 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Inter"/>
              </a:rPr>
              <a:t>0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Inter"/>
              </a:rPr>
              <a:t>（或 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Inter"/>
              </a:rPr>
              <a:t>1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Inter"/>
              </a:rPr>
              <a:t>）。</a:t>
            </a:r>
          </a:p>
          <a:p>
            <a:pPr marL="1143000" lvl="2" indent="-228600" algn="l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zh-CN" altLang="en-US" b="0" i="0" dirty="0">
                <a:solidFill>
                  <a:srgbClr val="222222"/>
                </a:solidFill>
                <a:effectLst/>
                <a:latin typeface="Inter"/>
              </a:rPr>
              <a:t>一旦编程，其内容就不能再更改，属于一次性编程器件。</a:t>
            </a:r>
          </a:p>
          <a:p>
            <a:pPr marL="1143000" lvl="2" indent="-228600" algn="l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zh-CN" altLang="en-US" b="0" i="0" dirty="0">
                <a:solidFill>
                  <a:srgbClr val="222222"/>
                </a:solidFill>
                <a:effectLst/>
                <a:latin typeface="Inter"/>
              </a:rPr>
              <a:t>常用于存储固定的程序或数据，如计算机的 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Inter"/>
              </a:rPr>
              <a:t>BIOS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Inter"/>
              </a:rPr>
              <a:t>（基本输入输出系统）。</a:t>
            </a:r>
          </a:p>
          <a:p>
            <a:pPr algn="l">
              <a:spcBef>
                <a:spcPts val="600"/>
              </a:spcBef>
              <a:spcAft>
                <a:spcPts val="600"/>
              </a:spcAft>
            </a:pPr>
            <a:r>
              <a:rPr lang="en-US" altLang="zh-CN" b="1" i="0" dirty="0">
                <a:solidFill>
                  <a:srgbClr val="222222"/>
                </a:solidFill>
                <a:effectLst/>
                <a:latin typeface="Inter"/>
              </a:rPr>
              <a:t>EPROM</a:t>
            </a:r>
            <a:r>
              <a:rPr lang="zh-CN" altLang="en-US" b="1" i="0" dirty="0">
                <a:solidFill>
                  <a:srgbClr val="222222"/>
                </a:solidFill>
                <a:effectLst/>
                <a:latin typeface="Inter"/>
              </a:rPr>
              <a:t>（可擦除可编程只读存储器）</a:t>
            </a:r>
            <a:endParaRPr lang="zh-CN" altLang="en-US" b="0" i="0" dirty="0">
              <a:solidFill>
                <a:srgbClr val="222222"/>
              </a:solidFill>
              <a:effectLst/>
              <a:latin typeface="Inter"/>
            </a:endParaRPr>
          </a:p>
          <a:p>
            <a:pPr marL="1143000" lvl="2" indent="-228600" algn="l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altLang="zh-CN" b="0" i="0" dirty="0">
                <a:solidFill>
                  <a:srgbClr val="222222"/>
                </a:solidFill>
                <a:effectLst/>
                <a:latin typeface="Inter"/>
              </a:rPr>
              <a:t>EPROM 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Inter"/>
              </a:rPr>
              <a:t>可以通过紫外线照射来擦除存储内容，擦除后可以重新编程。</a:t>
            </a:r>
          </a:p>
          <a:p>
            <a:pPr marL="1143000" lvl="2" indent="-228600" algn="l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zh-CN" altLang="en-US" b="0" i="0" dirty="0">
                <a:solidFill>
                  <a:srgbClr val="222222"/>
                </a:solidFill>
                <a:effectLst/>
                <a:latin typeface="Inter"/>
              </a:rPr>
              <a:t>芯片上有一个透明的石英窗口，用于紫外线照射擦除操作。</a:t>
            </a:r>
          </a:p>
          <a:p>
            <a:pPr marL="1143000" lvl="2" indent="-228600" algn="l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zh-CN" altLang="en-US" b="0" i="0" dirty="0">
                <a:solidFill>
                  <a:srgbClr val="222222"/>
                </a:solidFill>
                <a:effectLst/>
                <a:latin typeface="Inter"/>
              </a:rPr>
              <a:t>编程和擦除操作相对复杂，需要专门的设备，但它可以多次编程，提高了灵活性。</a:t>
            </a:r>
          </a:p>
          <a:p>
            <a:pPr marL="1143000" lvl="2" indent="-228600" algn="l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zh-CN" altLang="en-US" b="0" i="0" dirty="0">
                <a:solidFill>
                  <a:srgbClr val="222222"/>
                </a:solidFill>
                <a:effectLst/>
                <a:latin typeface="Inter"/>
              </a:rPr>
              <a:t>常用于需要频繁修改程序或数据的场合，如产品开发阶段。</a:t>
            </a:r>
          </a:p>
          <a:p>
            <a:pPr algn="l">
              <a:spcBef>
                <a:spcPts val="600"/>
              </a:spcBef>
              <a:spcAft>
                <a:spcPts val="600"/>
              </a:spcAft>
            </a:pPr>
            <a:r>
              <a:rPr lang="en-US" altLang="zh-CN" b="1" i="0" dirty="0">
                <a:solidFill>
                  <a:srgbClr val="222222"/>
                </a:solidFill>
                <a:effectLst/>
                <a:latin typeface="Inter"/>
              </a:rPr>
              <a:t>E²PROM</a:t>
            </a:r>
            <a:r>
              <a:rPr lang="zh-CN" altLang="en-US" b="1" i="0" dirty="0">
                <a:solidFill>
                  <a:srgbClr val="222222"/>
                </a:solidFill>
                <a:effectLst/>
                <a:latin typeface="Inter"/>
              </a:rPr>
              <a:t>（电可擦除可编程只读存储器）</a:t>
            </a:r>
            <a:endParaRPr lang="zh-CN" altLang="en-US" b="0" i="0" dirty="0">
              <a:solidFill>
                <a:srgbClr val="222222"/>
              </a:solidFill>
              <a:effectLst/>
              <a:latin typeface="Inter"/>
            </a:endParaRPr>
          </a:p>
          <a:p>
            <a:pPr marL="1143000" lvl="2" indent="-228600" algn="l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altLang="zh-CN" b="0" i="0" dirty="0">
                <a:solidFill>
                  <a:srgbClr val="222222"/>
                </a:solidFill>
                <a:effectLst/>
                <a:latin typeface="Inter"/>
              </a:rPr>
              <a:t>E²PROM 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Inter"/>
              </a:rPr>
              <a:t>可以通过电信号进行擦除和编程，无需紫外线照射，操作更加方便。</a:t>
            </a:r>
          </a:p>
          <a:p>
            <a:pPr marL="1143000" lvl="2" indent="-228600" algn="l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zh-CN" altLang="en-US" b="0" i="0" dirty="0">
                <a:solidFill>
                  <a:srgbClr val="222222"/>
                </a:solidFill>
                <a:effectLst/>
                <a:latin typeface="Inter"/>
              </a:rPr>
              <a:t>可以在系统中在线编程和擦除，不需要将芯片从电路板上取下。</a:t>
            </a:r>
          </a:p>
          <a:p>
            <a:pPr marL="1143000" lvl="2" indent="-228600" algn="l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zh-CN" altLang="en-US" b="0" i="0" dirty="0">
                <a:solidFill>
                  <a:srgbClr val="222222"/>
                </a:solidFill>
                <a:effectLst/>
                <a:latin typeface="Inter"/>
              </a:rPr>
              <a:t>擦除和编程时间相对较短，适合于需要快速更新数据的应用，如存储系统设置参数等。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4229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FC1B93-7881-1003-56BA-4A0BA04757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C49F45E-E6A9-DB10-7212-BE10358BEC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612" y="110687"/>
            <a:ext cx="10772775" cy="66675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2BFD68EB-D9AF-D5C9-238C-5C7A7D073AC4}"/>
              </a:ext>
            </a:extLst>
          </p:cNvPr>
          <p:cNvSpPr txBox="1"/>
          <p:nvPr/>
        </p:nvSpPr>
        <p:spPr>
          <a:xfrm>
            <a:off x="1324303" y="1376855"/>
            <a:ext cx="8553945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答：</a:t>
            </a:r>
            <a:r>
              <a:rPr lang="zh-CN" altLang="en-US" sz="2800" b="0" i="0" dirty="0">
                <a:effectLst/>
                <a:latin typeface="Inter"/>
              </a:rPr>
              <a:t>已知存储容量为</a:t>
            </a:r>
            <a:r>
              <a:rPr lang="en-US" altLang="zh-CN" sz="2800" b="0" i="0" dirty="0">
                <a:effectLst/>
                <a:latin typeface="Inter"/>
              </a:rPr>
              <a:t>1024×8=8192</a:t>
            </a:r>
            <a:r>
              <a:rPr lang="zh-CN" altLang="en-US" sz="2800" b="0" i="0" dirty="0">
                <a:effectLst/>
                <a:latin typeface="Inter"/>
              </a:rPr>
              <a:t>，其中</a:t>
            </a:r>
            <a:r>
              <a:rPr lang="en-US" altLang="zh-CN" sz="2800" b="0" i="0" dirty="0">
                <a:effectLst/>
                <a:latin typeface="Inter"/>
              </a:rPr>
              <a:t>1024=2^10</a:t>
            </a:r>
            <a:r>
              <a:rPr lang="zh-CN" altLang="en-US" sz="2800" b="0" i="0" dirty="0">
                <a:effectLst/>
                <a:latin typeface="Inter"/>
              </a:rPr>
              <a:t>。</a:t>
            </a:r>
            <a:endParaRPr lang="en-US" altLang="zh-CN" sz="2800" b="0" i="0" dirty="0">
              <a:effectLst/>
              <a:latin typeface="Inter"/>
            </a:endParaRPr>
          </a:p>
          <a:p>
            <a:r>
              <a:rPr lang="zh-CN" altLang="en-US" sz="2800" dirty="0">
                <a:latin typeface="Inter"/>
              </a:rPr>
              <a:t>故地址线的位数为</a:t>
            </a:r>
            <a:r>
              <a:rPr lang="en-US" altLang="zh-CN" sz="2800" dirty="0">
                <a:latin typeface="Inter"/>
              </a:rPr>
              <a:t>10</a:t>
            </a:r>
            <a:r>
              <a:rPr lang="zh-CN" altLang="en-US" sz="2800" dirty="0">
                <a:latin typeface="Inter"/>
              </a:rPr>
              <a:t>；</a:t>
            </a:r>
            <a:endParaRPr lang="en-US" altLang="zh-CN" sz="2800" dirty="0">
              <a:latin typeface="Inter"/>
            </a:endParaRPr>
          </a:p>
          <a:p>
            <a:r>
              <a:rPr lang="zh-CN" altLang="en-US" sz="2800" b="0" i="0" dirty="0">
                <a:effectLst/>
                <a:latin typeface="Inter"/>
              </a:rPr>
              <a:t>数据线的位数为</a:t>
            </a:r>
            <a:r>
              <a:rPr lang="en-US" altLang="zh-CN" sz="2800" b="0" i="0" dirty="0">
                <a:effectLst/>
                <a:latin typeface="Inter"/>
              </a:rPr>
              <a:t>8</a:t>
            </a:r>
            <a:r>
              <a:rPr lang="zh-CN" altLang="en-US" sz="2800" b="0" i="0" dirty="0">
                <a:effectLst/>
                <a:latin typeface="Inter"/>
              </a:rPr>
              <a:t>；</a:t>
            </a:r>
            <a:endParaRPr lang="en-US" altLang="zh-CN" sz="2800" b="0" i="0" dirty="0">
              <a:effectLst/>
              <a:latin typeface="Inter"/>
            </a:endParaRPr>
          </a:p>
          <a:p>
            <a:r>
              <a:rPr lang="zh-CN" altLang="en-US" sz="2800" b="0" i="0" dirty="0">
                <a:effectLst/>
                <a:latin typeface="Inter"/>
              </a:rPr>
              <a:t>存储元的数目为</a:t>
            </a:r>
            <a:r>
              <a:rPr lang="en-US" altLang="zh-CN" sz="2800" b="0" i="0" dirty="0">
                <a:effectLst/>
                <a:latin typeface="Inter"/>
              </a:rPr>
              <a:t>8192.</a:t>
            </a:r>
            <a:endParaRPr lang="zh-CN" altLang="en-US" sz="2800" b="0" i="0" dirty="0">
              <a:effectLst/>
              <a:latin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274740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1E881F-6F20-185F-A393-DCA439D242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E077D625-D01A-8D78-8D8C-0D9A756924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358" y="1"/>
            <a:ext cx="8612242" cy="630934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EE8BD009-8FFC-F78B-5A73-CF4B1BC64F99}"/>
              </a:ext>
            </a:extLst>
          </p:cNvPr>
          <p:cNvSpPr txBox="1"/>
          <p:nvPr/>
        </p:nvSpPr>
        <p:spPr>
          <a:xfrm>
            <a:off x="2490951" y="1145628"/>
            <a:ext cx="11613931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Aft>
                <a:spcPts val="600"/>
              </a:spcAft>
            </a:pPr>
            <a:r>
              <a:rPr lang="zh-CN" altLang="en-US" sz="2400" i="0" dirty="0">
                <a:solidFill>
                  <a:srgbClr val="222222"/>
                </a:solidFill>
                <a:effectLst/>
                <a:latin typeface="Inter"/>
              </a:rPr>
              <a:t>答：高密度</a:t>
            </a:r>
            <a:r>
              <a:rPr lang="en-US" altLang="zh-CN" sz="2400" i="0" dirty="0">
                <a:solidFill>
                  <a:srgbClr val="222222"/>
                </a:solidFill>
                <a:effectLst/>
                <a:latin typeface="Inter"/>
              </a:rPr>
              <a:t>PLD</a:t>
            </a:r>
            <a:r>
              <a:rPr lang="zh-CN" altLang="en-US" sz="2400" i="0" dirty="0">
                <a:solidFill>
                  <a:srgbClr val="222222"/>
                </a:solidFill>
                <a:effectLst/>
                <a:latin typeface="Inter"/>
              </a:rPr>
              <a:t>器件有以下两种类型</a:t>
            </a:r>
            <a:endParaRPr lang="en-US" altLang="zh-CN" sz="2400" i="0" dirty="0">
              <a:solidFill>
                <a:srgbClr val="222222"/>
              </a:solidFill>
              <a:effectLst/>
              <a:latin typeface="Inter"/>
            </a:endParaRPr>
          </a:p>
          <a:p>
            <a:pPr algn="l">
              <a:spcAft>
                <a:spcPts val="600"/>
              </a:spcAft>
            </a:pPr>
            <a:r>
              <a:rPr lang="en-US" altLang="zh-CN" sz="2400" b="1" i="0" dirty="0">
                <a:solidFill>
                  <a:srgbClr val="222222"/>
                </a:solidFill>
                <a:effectLst/>
                <a:latin typeface="Inter"/>
              </a:rPr>
              <a:t>CPLD</a:t>
            </a:r>
            <a:r>
              <a:rPr lang="zh-CN" altLang="en-US" sz="2400" b="1" dirty="0">
                <a:solidFill>
                  <a:srgbClr val="222222"/>
                </a:solidFill>
                <a:latin typeface="Inter"/>
              </a:rPr>
              <a:t>：</a:t>
            </a:r>
            <a:r>
              <a:rPr lang="zh-CN" altLang="en-US" sz="2400" b="0" i="0" dirty="0">
                <a:solidFill>
                  <a:srgbClr val="191B1F"/>
                </a:solidFill>
                <a:effectLst/>
                <a:latin typeface="-apple-system"/>
              </a:rPr>
              <a:t>复杂可编程逻辑器件</a:t>
            </a:r>
            <a:endParaRPr lang="en-US" altLang="zh-CN" sz="2400" b="0" i="0" dirty="0">
              <a:solidFill>
                <a:srgbClr val="222222"/>
              </a:solidFill>
              <a:effectLst/>
              <a:latin typeface="Inter"/>
            </a:endParaRPr>
          </a:p>
          <a:p>
            <a:pPr algn="l">
              <a:spcBef>
                <a:spcPts val="600"/>
              </a:spcBef>
              <a:spcAft>
                <a:spcPts val="600"/>
              </a:spcAft>
            </a:pPr>
            <a:r>
              <a:rPr lang="en-US" altLang="zh-CN" sz="2400" b="1" i="0" dirty="0">
                <a:solidFill>
                  <a:srgbClr val="222222"/>
                </a:solidFill>
                <a:effectLst/>
                <a:latin typeface="Inter"/>
              </a:rPr>
              <a:t>FPGA</a:t>
            </a:r>
            <a:r>
              <a:rPr lang="zh-CN" altLang="en-US" sz="2400" b="1" i="0" dirty="0">
                <a:solidFill>
                  <a:srgbClr val="222222"/>
                </a:solidFill>
                <a:effectLst/>
                <a:latin typeface="Inter"/>
              </a:rPr>
              <a:t>：</a:t>
            </a:r>
            <a:r>
              <a:rPr lang="zh-CN" altLang="en-US" sz="2400" b="0" i="0" dirty="0">
                <a:solidFill>
                  <a:srgbClr val="4D4D4D"/>
                </a:solidFill>
                <a:effectLst/>
                <a:latin typeface="-apple-system"/>
              </a:rPr>
              <a:t>现场可编程门阵列</a:t>
            </a:r>
            <a:endParaRPr lang="en-US" altLang="zh-CN" sz="2400" b="0" i="0" dirty="0">
              <a:solidFill>
                <a:srgbClr val="222222"/>
              </a:solidFill>
              <a:effectLst/>
              <a:latin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2467500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DBE1BA-64E4-A41A-8172-E5AF728794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96826DDB-001F-72D8-72C6-6B5B1FD683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719" y="0"/>
            <a:ext cx="10628562" cy="519441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98C62505-13F1-3B65-5DE4-616B1203EA76}"/>
              </a:ext>
            </a:extLst>
          </p:cNvPr>
          <p:cNvSpPr txBox="1"/>
          <p:nvPr/>
        </p:nvSpPr>
        <p:spPr>
          <a:xfrm>
            <a:off x="930165" y="519441"/>
            <a:ext cx="10331669" cy="6678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Aft>
                <a:spcPts val="600"/>
              </a:spcAft>
            </a:pPr>
            <a:r>
              <a:rPr lang="zh-CN" altLang="en-US" sz="2000" i="0" dirty="0">
                <a:solidFill>
                  <a:srgbClr val="222222"/>
                </a:solidFill>
                <a:effectLst/>
                <a:latin typeface="Inter"/>
              </a:rPr>
              <a:t>答：</a:t>
            </a:r>
            <a:endParaRPr lang="en-US" altLang="zh-CN" sz="2000" i="0" dirty="0">
              <a:solidFill>
                <a:srgbClr val="222222"/>
              </a:solidFill>
              <a:effectLst/>
              <a:latin typeface="Inter"/>
            </a:endParaRPr>
          </a:p>
          <a:p>
            <a:pPr algn="l">
              <a:spcAft>
                <a:spcPts val="600"/>
              </a:spcAft>
            </a:pPr>
            <a:r>
              <a:rPr lang="en-US" altLang="zh-CN" sz="2000" b="1" i="0" dirty="0">
                <a:solidFill>
                  <a:srgbClr val="222222"/>
                </a:solidFill>
                <a:effectLst/>
                <a:latin typeface="Inter"/>
              </a:rPr>
              <a:t>CPLD </a:t>
            </a:r>
            <a:r>
              <a:rPr lang="zh-CN" altLang="en-US" sz="2000" b="1" i="0" dirty="0">
                <a:solidFill>
                  <a:srgbClr val="222222"/>
                </a:solidFill>
                <a:effectLst/>
                <a:latin typeface="Inter"/>
              </a:rPr>
              <a:t>的一般结构</a:t>
            </a:r>
            <a:endParaRPr lang="zh-CN" altLang="en-US" sz="2000" b="0" i="0" dirty="0">
              <a:solidFill>
                <a:srgbClr val="222222"/>
              </a:solidFill>
              <a:effectLst/>
              <a:latin typeface="Inter"/>
            </a:endParaRPr>
          </a:p>
          <a:p>
            <a:pPr marL="742950" lvl="1" indent="-285750" algn="l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altLang="zh-CN" sz="2000" b="0" i="0" dirty="0">
                <a:solidFill>
                  <a:srgbClr val="222222"/>
                </a:solidFill>
                <a:effectLst/>
                <a:latin typeface="Inter"/>
              </a:rPr>
              <a:t>CPLD </a:t>
            </a:r>
            <a:r>
              <a:rPr lang="zh-CN" altLang="en-US" sz="2000" b="0" i="0" dirty="0">
                <a:solidFill>
                  <a:srgbClr val="222222"/>
                </a:solidFill>
                <a:effectLst/>
                <a:latin typeface="Inter"/>
              </a:rPr>
              <a:t>通常采用基于乘积项（</a:t>
            </a:r>
            <a:r>
              <a:rPr lang="en-US" altLang="zh-CN" sz="2000" b="0" i="0" dirty="0">
                <a:solidFill>
                  <a:srgbClr val="222222"/>
                </a:solidFill>
                <a:effectLst/>
                <a:latin typeface="Inter"/>
              </a:rPr>
              <a:t>Product - Term</a:t>
            </a:r>
            <a:r>
              <a:rPr lang="zh-CN" altLang="en-US" sz="2000" b="0" i="0" dirty="0">
                <a:solidFill>
                  <a:srgbClr val="222222"/>
                </a:solidFill>
                <a:effectLst/>
                <a:latin typeface="Inter"/>
              </a:rPr>
              <a:t>）的结构。这种结构类似于简单的 </a:t>
            </a:r>
            <a:r>
              <a:rPr lang="en-US" altLang="zh-CN" sz="2000" b="0" i="0" dirty="0">
                <a:solidFill>
                  <a:srgbClr val="222222"/>
                </a:solidFill>
                <a:effectLst/>
                <a:latin typeface="Inter"/>
              </a:rPr>
              <a:t>PLD</a:t>
            </a:r>
            <a:r>
              <a:rPr lang="zh-CN" altLang="en-US" sz="2000" b="0" i="0" dirty="0">
                <a:solidFill>
                  <a:srgbClr val="222222"/>
                </a:solidFill>
                <a:effectLst/>
                <a:latin typeface="Inter"/>
              </a:rPr>
              <a:t>（</a:t>
            </a:r>
            <a:r>
              <a:rPr lang="en-US" altLang="zh-CN" sz="2000" b="0" i="0" dirty="0">
                <a:solidFill>
                  <a:srgbClr val="222222"/>
                </a:solidFill>
                <a:effectLst/>
                <a:latin typeface="Inter"/>
              </a:rPr>
              <a:t>Programmable Logic Device</a:t>
            </a:r>
            <a:r>
              <a:rPr lang="zh-CN" altLang="en-US" sz="2000" b="0" i="0" dirty="0">
                <a:solidFill>
                  <a:srgbClr val="222222"/>
                </a:solidFill>
                <a:effectLst/>
                <a:latin typeface="Inter"/>
              </a:rPr>
              <a:t>），如 </a:t>
            </a:r>
            <a:r>
              <a:rPr lang="en-US" altLang="zh-CN" sz="2000" b="0" i="0" dirty="0">
                <a:solidFill>
                  <a:srgbClr val="222222"/>
                </a:solidFill>
                <a:effectLst/>
                <a:latin typeface="Inter"/>
              </a:rPr>
              <a:t>PAL</a:t>
            </a:r>
            <a:r>
              <a:rPr lang="zh-CN" altLang="en-US" sz="2000" b="0" i="0" dirty="0">
                <a:solidFill>
                  <a:srgbClr val="222222"/>
                </a:solidFill>
                <a:effectLst/>
                <a:latin typeface="Inter"/>
              </a:rPr>
              <a:t>（</a:t>
            </a:r>
            <a:r>
              <a:rPr lang="en-US" altLang="zh-CN" sz="2000" b="0" i="0" dirty="0">
                <a:solidFill>
                  <a:srgbClr val="222222"/>
                </a:solidFill>
                <a:effectLst/>
                <a:latin typeface="Inter"/>
              </a:rPr>
              <a:t>Programmable Array Logic</a:t>
            </a:r>
            <a:r>
              <a:rPr lang="zh-CN" altLang="en-US" sz="2000" b="0" i="0" dirty="0">
                <a:solidFill>
                  <a:srgbClr val="222222"/>
                </a:solidFill>
                <a:effectLst/>
                <a:latin typeface="Inter"/>
              </a:rPr>
              <a:t>）和 </a:t>
            </a:r>
            <a:r>
              <a:rPr lang="en-US" altLang="zh-CN" sz="2000" b="0" i="0" dirty="0">
                <a:solidFill>
                  <a:srgbClr val="222222"/>
                </a:solidFill>
                <a:effectLst/>
                <a:latin typeface="Inter"/>
              </a:rPr>
              <a:t>GAL</a:t>
            </a:r>
            <a:r>
              <a:rPr lang="zh-CN" altLang="en-US" sz="2000" b="0" i="0" dirty="0">
                <a:solidFill>
                  <a:srgbClr val="222222"/>
                </a:solidFill>
                <a:effectLst/>
                <a:latin typeface="Inter"/>
              </a:rPr>
              <a:t>（</a:t>
            </a:r>
            <a:r>
              <a:rPr lang="en-US" altLang="zh-CN" sz="2000" b="0" i="0" dirty="0">
                <a:solidFill>
                  <a:srgbClr val="222222"/>
                </a:solidFill>
                <a:effectLst/>
                <a:latin typeface="Inter"/>
              </a:rPr>
              <a:t>Generic Array Logic</a:t>
            </a:r>
            <a:r>
              <a:rPr lang="zh-CN" altLang="en-US" sz="2000" b="0" i="0" dirty="0">
                <a:solidFill>
                  <a:srgbClr val="222222"/>
                </a:solidFill>
                <a:effectLst/>
                <a:latin typeface="Inter"/>
              </a:rPr>
              <a:t>），但具有更高的集成度和更复杂的功能。</a:t>
            </a:r>
          </a:p>
          <a:p>
            <a:pPr marL="742950" lvl="1" indent="-285750" algn="l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altLang="zh-CN" sz="2000" b="0" i="0" dirty="0">
                <a:solidFill>
                  <a:srgbClr val="222222"/>
                </a:solidFill>
                <a:effectLst/>
                <a:latin typeface="Inter"/>
              </a:rPr>
              <a:t>CPLD </a:t>
            </a:r>
            <a:r>
              <a:rPr lang="zh-CN" altLang="en-US" sz="2000" b="0" i="0" dirty="0">
                <a:solidFill>
                  <a:srgbClr val="222222"/>
                </a:solidFill>
                <a:effectLst/>
                <a:latin typeface="Inter"/>
              </a:rPr>
              <a:t>由多个逻辑块（</a:t>
            </a:r>
            <a:r>
              <a:rPr lang="en-US" altLang="zh-CN" sz="2000" b="0" i="0" dirty="0">
                <a:solidFill>
                  <a:srgbClr val="222222"/>
                </a:solidFill>
                <a:effectLst/>
                <a:latin typeface="Inter"/>
              </a:rPr>
              <a:t>Logic Block</a:t>
            </a:r>
            <a:r>
              <a:rPr lang="zh-CN" altLang="en-US" sz="2000" b="0" i="0" dirty="0">
                <a:solidFill>
                  <a:srgbClr val="222222"/>
                </a:solidFill>
                <a:effectLst/>
                <a:latin typeface="Inter"/>
              </a:rPr>
              <a:t>）和可编程互连矩阵（</a:t>
            </a:r>
            <a:r>
              <a:rPr lang="en-US" altLang="zh-CN" sz="2000" b="0" i="0" dirty="0">
                <a:solidFill>
                  <a:srgbClr val="222222"/>
                </a:solidFill>
                <a:effectLst/>
                <a:latin typeface="Inter"/>
              </a:rPr>
              <a:t>Programmable Interconnect Array</a:t>
            </a:r>
            <a:r>
              <a:rPr lang="zh-CN" altLang="en-US" sz="2000" b="0" i="0" dirty="0">
                <a:solidFill>
                  <a:srgbClr val="222222"/>
                </a:solidFill>
                <a:effectLst/>
                <a:latin typeface="Inter"/>
              </a:rPr>
              <a:t>，</a:t>
            </a:r>
            <a:r>
              <a:rPr lang="en-US" altLang="zh-CN" sz="2000" b="0" i="0" dirty="0">
                <a:solidFill>
                  <a:srgbClr val="222222"/>
                </a:solidFill>
                <a:effectLst/>
                <a:latin typeface="Inter"/>
              </a:rPr>
              <a:t>PIA</a:t>
            </a:r>
            <a:r>
              <a:rPr lang="zh-CN" altLang="en-US" sz="2000" b="0" i="0" dirty="0">
                <a:solidFill>
                  <a:srgbClr val="222222"/>
                </a:solidFill>
                <a:effectLst/>
                <a:latin typeface="Inter"/>
              </a:rPr>
              <a:t>）组成。逻辑块负责实现具体的逻辑功能，而 </a:t>
            </a:r>
            <a:r>
              <a:rPr lang="en-US" altLang="zh-CN" sz="2000" b="0" i="0" dirty="0">
                <a:solidFill>
                  <a:srgbClr val="222222"/>
                </a:solidFill>
                <a:effectLst/>
                <a:latin typeface="Inter"/>
              </a:rPr>
              <a:t>PIA </a:t>
            </a:r>
            <a:r>
              <a:rPr lang="zh-CN" altLang="en-US" sz="2000" b="0" i="0" dirty="0">
                <a:solidFill>
                  <a:srgbClr val="222222"/>
                </a:solidFill>
                <a:effectLst/>
                <a:latin typeface="Inter"/>
              </a:rPr>
              <a:t>则用于连接各个逻辑块，实现信号的传递和逻辑功能的组合。</a:t>
            </a:r>
          </a:p>
          <a:p>
            <a:pPr algn="l">
              <a:spcBef>
                <a:spcPts val="600"/>
              </a:spcBef>
              <a:spcAft>
                <a:spcPts val="600"/>
              </a:spcAft>
            </a:pPr>
            <a:r>
              <a:rPr lang="en-US" altLang="zh-CN" sz="2000" b="1" i="0" dirty="0">
                <a:solidFill>
                  <a:srgbClr val="222222"/>
                </a:solidFill>
                <a:effectLst/>
                <a:latin typeface="Inter"/>
              </a:rPr>
              <a:t>CPLD </a:t>
            </a:r>
            <a:r>
              <a:rPr lang="zh-CN" altLang="en-US" sz="2000" b="1" i="0" dirty="0">
                <a:solidFill>
                  <a:srgbClr val="222222"/>
                </a:solidFill>
                <a:effectLst/>
                <a:latin typeface="Inter"/>
              </a:rPr>
              <a:t>的组成部分</a:t>
            </a:r>
            <a:endParaRPr lang="zh-CN" altLang="en-US" sz="2000" b="0" i="0" dirty="0">
              <a:solidFill>
                <a:srgbClr val="222222"/>
              </a:solidFill>
              <a:effectLst/>
              <a:latin typeface="Inter"/>
            </a:endParaRPr>
          </a:p>
          <a:p>
            <a:pPr marL="742950" lvl="1" indent="-285750" algn="l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zh-CN" altLang="en-US" sz="2000" b="1" i="0" dirty="0">
                <a:solidFill>
                  <a:srgbClr val="222222"/>
                </a:solidFill>
                <a:effectLst/>
                <a:latin typeface="Inter"/>
              </a:rPr>
              <a:t>逻辑块（</a:t>
            </a:r>
            <a:r>
              <a:rPr lang="en-US" altLang="zh-CN" sz="2000" b="1" i="0" dirty="0">
                <a:solidFill>
                  <a:srgbClr val="222222"/>
                </a:solidFill>
                <a:effectLst/>
                <a:latin typeface="Inter"/>
              </a:rPr>
              <a:t>Logic Block</a:t>
            </a:r>
            <a:r>
              <a:rPr lang="zh-CN" altLang="en-US" sz="2000" b="1" i="0" dirty="0">
                <a:solidFill>
                  <a:srgbClr val="222222"/>
                </a:solidFill>
                <a:effectLst/>
                <a:latin typeface="Inter"/>
              </a:rPr>
              <a:t>）</a:t>
            </a:r>
            <a:r>
              <a:rPr lang="zh-CN" altLang="en-US" sz="2000" b="0" i="0" dirty="0">
                <a:solidFill>
                  <a:srgbClr val="222222"/>
                </a:solidFill>
                <a:effectLst/>
                <a:latin typeface="Inter"/>
              </a:rPr>
              <a:t>：逻辑块是 </a:t>
            </a:r>
            <a:r>
              <a:rPr lang="en-US" altLang="zh-CN" sz="2000" b="0" i="0" dirty="0">
                <a:solidFill>
                  <a:srgbClr val="222222"/>
                </a:solidFill>
                <a:effectLst/>
                <a:latin typeface="Inter"/>
              </a:rPr>
              <a:t>CPLD </a:t>
            </a:r>
            <a:r>
              <a:rPr lang="zh-CN" altLang="en-US" sz="2000" b="0" i="0" dirty="0">
                <a:solidFill>
                  <a:srgbClr val="222222"/>
                </a:solidFill>
                <a:effectLst/>
                <a:latin typeface="Inter"/>
              </a:rPr>
              <a:t>的基本功能单元，通常包含多个乘积项、宏单元（</a:t>
            </a:r>
            <a:r>
              <a:rPr lang="en-US" altLang="zh-CN" sz="2000" b="0" i="0" dirty="0" err="1">
                <a:solidFill>
                  <a:srgbClr val="222222"/>
                </a:solidFill>
                <a:effectLst/>
                <a:latin typeface="Inter"/>
              </a:rPr>
              <a:t>Macrocell</a:t>
            </a:r>
            <a:r>
              <a:rPr lang="zh-CN" altLang="en-US" sz="2000" b="0" i="0" dirty="0">
                <a:solidFill>
                  <a:srgbClr val="222222"/>
                </a:solidFill>
                <a:effectLst/>
                <a:latin typeface="Inter"/>
              </a:rPr>
              <a:t>）和输出缓冲器。逻辑块负责实现具体的逻辑功能，如组合逻辑、时序逻辑等。</a:t>
            </a:r>
          </a:p>
          <a:p>
            <a:pPr marL="742950" lvl="1" indent="-285750" algn="l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zh-CN" altLang="en-US" sz="2000" b="1" i="0" dirty="0">
                <a:solidFill>
                  <a:srgbClr val="222222"/>
                </a:solidFill>
                <a:effectLst/>
                <a:latin typeface="Inter"/>
              </a:rPr>
              <a:t>可编程互连矩阵（</a:t>
            </a:r>
            <a:r>
              <a:rPr lang="en-US" altLang="zh-CN" sz="2000" b="1" i="0" dirty="0">
                <a:solidFill>
                  <a:srgbClr val="222222"/>
                </a:solidFill>
                <a:effectLst/>
                <a:latin typeface="Inter"/>
              </a:rPr>
              <a:t>PIA</a:t>
            </a:r>
            <a:r>
              <a:rPr lang="zh-CN" altLang="en-US" sz="2000" b="1" i="0" dirty="0">
                <a:solidFill>
                  <a:srgbClr val="222222"/>
                </a:solidFill>
                <a:effectLst/>
                <a:latin typeface="Inter"/>
              </a:rPr>
              <a:t>）</a:t>
            </a:r>
            <a:r>
              <a:rPr lang="zh-CN" altLang="en-US" sz="2000" b="0" i="0" dirty="0">
                <a:solidFill>
                  <a:srgbClr val="222222"/>
                </a:solidFill>
                <a:effectLst/>
                <a:latin typeface="Inter"/>
              </a:rPr>
              <a:t>：</a:t>
            </a:r>
            <a:r>
              <a:rPr lang="en-US" altLang="zh-CN" sz="2000" b="0" i="0" dirty="0">
                <a:solidFill>
                  <a:srgbClr val="222222"/>
                </a:solidFill>
                <a:effectLst/>
                <a:latin typeface="Inter"/>
              </a:rPr>
              <a:t>PIA </a:t>
            </a:r>
            <a:r>
              <a:rPr lang="zh-CN" altLang="en-US" sz="2000" b="0" i="0" dirty="0">
                <a:solidFill>
                  <a:srgbClr val="222222"/>
                </a:solidFill>
                <a:effectLst/>
                <a:latin typeface="Inter"/>
              </a:rPr>
              <a:t>是 </a:t>
            </a:r>
            <a:r>
              <a:rPr lang="en-US" altLang="zh-CN" sz="2000" b="0" i="0" dirty="0">
                <a:solidFill>
                  <a:srgbClr val="222222"/>
                </a:solidFill>
                <a:effectLst/>
                <a:latin typeface="Inter"/>
              </a:rPr>
              <a:t>CPLD </a:t>
            </a:r>
            <a:r>
              <a:rPr lang="zh-CN" altLang="en-US" sz="2000" b="0" i="0" dirty="0">
                <a:solidFill>
                  <a:srgbClr val="222222"/>
                </a:solidFill>
                <a:effectLst/>
                <a:latin typeface="Inter"/>
              </a:rPr>
              <a:t>内部的连线资源，用于连接各个逻辑块。</a:t>
            </a:r>
            <a:r>
              <a:rPr lang="en-US" altLang="zh-CN" sz="2000" b="0" i="0" dirty="0">
                <a:solidFill>
                  <a:srgbClr val="222222"/>
                </a:solidFill>
                <a:effectLst/>
                <a:latin typeface="Inter"/>
              </a:rPr>
              <a:t>PIA </a:t>
            </a:r>
            <a:r>
              <a:rPr lang="zh-CN" altLang="en-US" sz="2000" b="0" i="0" dirty="0">
                <a:solidFill>
                  <a:srgbClr val="222222"/>
                </a:solidFill>
                <a:effectLst/>
                <a:latin typeface="Inter"/>
              </a:rPr>
              <a:t>可以通过编程来实现不同逻辑块之间的信号连接，从而实现复杂的逻辑功能。</a:t>
            </a:r>
          </a:p>
          <a:p>
            <a:pPr marL="742950" lvl="1" indent="-285750" algn="l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zh-CN" altLang="en-US" sz="2000" b="1" i="0" dirty="0">
                <a:solidFill>
                  <a:srgbClr val="222222"/>
                </a:solidFill>
                <a:effectLst/>
                <a:latin typeface="Inter"/>
              </a:rPr>
              <a:t>输入 </a:t>
            </a:r>
            <a:r>
              <a:rPr lang="en-US" altLang="zh-CN" sz="2000" b="1" i="0" dirty="0">
                <a:solidFill>
                  <a:srgbClr val="222222"/>
                </a:solidFill>
                <a:effectLst/>
                <a:latin typeface="Inter"/>
              </a:rPr>
              <a:t>/ </a:t>
            </a:r>
            <a:r>
              <a:rPr lang="zh-CN" altLang="en-US" sz="2000" b="1" i="0" dirty="0">
                <a:solidFill>
                  <a:srgbClr val="222222"/>
                </a:solidFill>
                <a:effectLst/>
                <a:latin typeface="Inter"/>
              </a:rPr>
              <a:t>输出单元（</a:t>
            </a:r>
            <a:r>
              <a:rPr lang="en-US" altLang="zh-CN" sz="2000" b="1" i="0" dirty="0">
                <a:solidFill>
                  <a:srgbClr val="222222"/>
                </a:solidFill>
                <a:effectLst/>
                <a:latin typeface="Inter"/>
              </a:rPr>
              <a:t>I/O Cell</a:t>
            </a:r>
            <a:r>
              <a:rPr lang="zh-CN" altLang="en-US" sz="2000" b="1" i="0" dirty="0">
                <a:solidFill>
                  <a:srgbClr val="222222"/>
                </a:solidFill>
                <a:effectLst/>
                <a:latin typeface="Inter"/>
              </a:rPr>
              <a:t>）</a:t>
            </a:r>
            <a:r>
              <a:rPr lang="zh-CN" altLang="en-US" sz="2000" b="0" i="0" dirty="0">
                <a:solidFill>
                  <a:srgbClr val="222222"/>
                </a:solidFill>
                <a:effectLst/>
                <a:latin typeface="Inter"/>
              </a:rPr>
              <a:t>：</a:t>
            </a:r>
            <a:r>
              <a:rPr lang="en-US" altLang="zh-CN" sz="2000" b="0" i="0" dirty="0">
                <a:solidFill>
                  <a:srgbClr val="222222"/>
                </a:solidFill>
                <a:effectLst/>
                <a:latin typeface="Inter"/>
              </a:rPr>
              <a:t>I/O </a:t>
            </a:r>
            <a:r>
              <a:rPr lang="zh-CN" altLang="en-US" sz="2000" b="0" i="0" dirty="0">
                <a:solidFill>
                  <a:srgbClr val="222222"/>
                </a:solidFill>
                <a:effectLst/>
                <a:latin typeface="Inter"/>
              </a:rPr>
              <a:t>单元负责 </a:t>
            </a:r>
            <a:r>
              <a:rPr lang="en-US" altLang="zh-CN" sz="2000" b="0" i="0" dirty="0">
                <a:solidFill>
                  <a:srgbClr val="222222"/>
                </a:solidFill>
                <a:effectLst/>
                <a:latin typeface="Inter"/>
              </a:rPr>
              <a:t>CPLD </a:t>
            </a:r>
            <a:r>
              <a:rPr lang="zh-CN" altLang="en-US" sz="2000" b="0" i="0" dirty="0">
                <a:solidFill>
                  <a:srgbClr val="222222"/>
                </a:solidFill>
                <a:effectLst/>
                <a:latin typeface="Inter"/>
              </a:rPr>
              <a:t>与外部电路的接口，包括输入缓冲、输出驱动和三态控制等功能。</a:t>
            </a:r>
            <a:r>
              <a:rPr lang="en-US" altLang="zh-CN" sz="2000" b="0" i="0" dirty="0">
                <a:solidFill>
                  <a:srgbClr val="222222"/>
                </a:solidFill>
                <a:effectLst/>
                <a:latin typeface="Inter"/>
              </a:rPr>
              <a:t>I/O </a:t>
            </a:r>
            <a:r>
              <a:rPr lang="zh-CN" altLang="en-US" sz="2000" b="0" i="0" dirty="0">
                <a:solidFill>
                  <a:srgbClr val="222222"/>
                </a:solidFill>
                <a:effectLst/>
                <a:latin typeface="Inter"/>
              </a:rPr>
              <a:t>单元可以配置为不同的输入 </a:t>
            </a:r>
            <a:r>
              <a:rPr lang="en-US" altLang="zh-CN" sz="2000" b="0" i="0" dirty="0">
                <a:solidFill>
                  <a:srgbClr val="222222"/>
                </a:solidFill>
                <a:effectLst/>
                <a:latin typeface="Inter"/>
              </a:rPr>
              <a:t>/ </a:t>
            </a:r>
            <a:r>
              <a:rPr lang="zh-CN" altLang="en-US" sz="2000" b="0" i="0" dirty="0">
                <a:solidFill>
                  <a:srgbClr val="222222"/>
                </a:solidFill>
                <a:effectLst/>
                <a:latin typeface="Inter"/>
              </a:rPr>
              <a:t>输出模式，以适应不同的应用需求。</a:t>
            </a:r>
          </a:p>
          <a:p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772241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806CF6-F220-59F9-3CE5-D893FB7DCF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88A9CC1-FA6E-8732-6AF3-27560993D7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7381" y="0"/>
            <a:ext cx="7077237" cy="58628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8F26A0D3-3EBE-A753-F80A-BCAC19697288}"/>
              </a:ext>
            </a:extLst>
          </p:cNvPr>
          <p:cNvSpPr txBox="1"/>
          <p:nvPr/>
        </p:nvSpPr>
        <p:spPr>
          <a:xfrm>
            <a:off x="234817" y="935421"/>
            <a:ext cx="11957184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b="0" i="0" dirty="0">
                <a:effectLst/>
                <a:latin typeface="Inter"/>
              </a:rPr>
              <a:t>答：常见的 </a:t>
            </a:r>
            <a:r>
              <a:rPr lang="en-US" altLang="zh-CN" sz="2400" b="0" i="0" dirty="0">
                <a:effectLst/>
                <a:latin typeface="Inter"/>
              </a:rPr>
              <a:t>FPGA </a:t>
            </a:r>
            <a:r>
              <a:rPr lang="zh-CN" altLang="en-US" sz="2400" b="0" i="0" dirty="0">
                <a:effectLst/>
                <a:latin typeface="Inter"/>
              </a:rPr>
              <a:t>一般由以下几部分组成：</a:t>
            </a:r>
          </a:p>
          <a:p>
            <a:pPr algn="l">
              <a:spcAft>
                <a:spcPts val="600"/>
              </a:spcAft>
              <a:buFont typeface="+mj-lt"/>
              <a:buAutoNum type="arabicPeriod"/>
            </a:pPr>
            <a:r>
              <a:rPr lang="zh-CN" altLang="en-US" sz="2400" b="1" i="0" dirty="0">
                <a:solidFill>
                  <a:srgbClr val="222222"/>
                </a:solidFill>
                <a:effectLst/>
                <a:latin typeface="Inter"/>
              </a:rPr>
              <a:t>可编程逻辑单元（</a:t>
            </a:r>
            <a:r>
              <a:rPr lang="en-US" altLang="zh-CN" sz="2400" b="1" i="0" dirty="0">
                <a:solidFill>
                  <a:srgbClr val="222222"/>
                </a:solidFill>
                <a:effectLst/>
                <a:latin typeface="Inter"/>
              </a:rPr>
              <a:t>Programmable Logic Blocks</a:t>
            </a:r>
            <a:r>
              <a:rPr lang="zh-CN" altLang="en-US" sz="2400" b="1" i="0" dirty="0">
                <a:solidFill>
                  <a:srgbClr val="222222"/>
                </a:solidFill>
                <a:effectLst/>
                <a:latin typeface="Inter"/>
              </a:rPr>
              <a:t>，简称 </a:t>
            </a:r>
            <a:r>
              <a:rPr lang="en-US" altLang="zh-CN" sz="2400" b="1" i="0" dirty="0">
                <a:solidFill>
                  <a:srgbClr val="222222"/>
                </a:solidFill>
                <a:effectLst/>
                <a:latin typeface="Inter"/>
              </a:rPr>
              <a:t>PLB </a:t>
            </a:r>
            <a:r>
              <a:rPr lang="zh-CN" altLang="en-US" sz="2400" b="1" i="0" dirty="0">
                <a:solidFill>
                  <a:srgbClr val="222222"/>
                </a:solidFill>
                <a:effectLst/>
                <a:latin typeface="Inter"/>
              </a:rPr>
              <a:t>或 </a:t>
            </a:r>
            <a:r>
              <a:rPr lang="en-US" altLang="zh-CN" sz="2400" b="1" i="0" dirty="0">
                <a:solidFill>
                  <a:srgbClr val="222222"/>
                </a:solidFill>
                <a:effectLst/>
                <a:latin typeface="Inter"/>
              </a:rPr>
              <a:t>CLB</a:t>
            </a:r>
            <a:r>
              <a:rPr lang="zh-CN" altLang="en-US" sz="2400" b="1" i="0" dirty="0">
                <a:solidFill>
                  <a:srgbClr val="222222"/>
                </a:solidFill>
                <a:effectLst/>
                <a:latin typeface="Inter"/>
              </a:rPr>
              <a:t>，即 </a:t>
            </a:r>
            <a:r>
              <a:rPr lang="en-US" altLang="zh-CN" sz="2400" b="1" i="0" dirty="0">
                <a:solidFill>
                  <a:srgbClr val="222222"/>
                </a:solidFill>
                <a:effectLst/>
                <a:latin typeface="Inter"/>
              </a:rPr>
              <a:t>Configurable Logic Blocks</a:t>
            </a:r>
            <a:r>
              <a:rPr lang="zh-CN" altLang="en-US" sz="2400" b="1" i="0" dirty="0">
                <a:solidFill>
                  <a:srgbClr val="222222"/>
                </a:solidFill>
                <a:effectLst/>
                <a:latin typeface="Inter"/>
              </a:rPr>
              <a:t>）</a:t>
            </a:r>
            <a:endParaRPr lang="en-US" altLang="zh-CN" sz="2400" b="0" i="0" dirty="0">
              <a:solidFill>
                <a:srgbClr val="222222"/>
              </a:solidFill>
              <a:effectLst/>
              <a:latin typeface="Inter"/>
            </a:endParaRPr>
          </a:p>
          <a:p>
            <a:pPr algn="l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zh-CN" altLang="en-US" sz="2400" b="1" i="0" dirty="0">
                <a:solidFill>
                  <a:srgbClr val="222222"/>
                </a:solidFill>
                <a:effectLst/>
                <a:latin typeface="Inter"/>
              </a:rPr>
              <a:t>可编程互连资源（</a:t>
            </a:r>
            <a:r>
              <a:rPr lang="en-US" altLang="zh-CN" sz="2400" b="1" i="0" dirty="0">
                <a:solidFill>
                  <a:srgbClr val="222222"/>
                </a:solidFill>
                <a:effectLst/>
                <a:latin typeface="Inter"/>
              </a:rPr>
              <a:t>Programmable Interconnects</a:t>
            </a:r>
            <a:r>
              <a:rPr lang="zh-CN" altLang="en-US" sz="2400" b="1" i="0" dirty="0">
                <a:solidFill>
                  <a:srgbClr val="222222"/>
                </a:solidFill>
                <a:effectLst/>
                <a:latin typeface="Inter"/>
              </a:rPr>
              <a:t>）</a:t>
            </a:r>
            <a:endParaRPr lang="en-US" altLang="zh-CN" sz="2400" b="0" i="0" dirty="0">
              <a:solidFill>
                <a:srgbClr val="222222"/>
              </a:solidFill>
              <a:effectLst/>
              <a:latin typeface="Inter"/>
            </a:endParaRPr>
          </a:p>
          <a:p>
            <a:pPr algn="l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zh-CN" altLang="en-US" sz="2400" b="1" i="0" dirty="0">
                <a:solidFill>
                  <a:srgbClr val="222222"/>
                </a:solidFill>
                <a:effectLst/>
                <a:latin typeface="Inter"/>
              </a:rPr>
              <a:t>输入 </a:t>
            </a:r>
            <a:r>
              <a:rPr lang="en-US" altLang="zh-CN" sz="2400" b="1" i="0" dirty="0">
                <a:solidFill>
                  <a:srgbClr val="222222"/>
                </a:solidFill>
                <a:effectLst/>
                <a:latin typeface="Inter"/>
              </a:rPr>
              <a:t>/ </a:t>
            </a:r>
            <a:r>
              <a:rPr lang="zh-CN" altLang="en-US" sz="2400" b="1" i="0" dirty="0">
                <a:solidFill>
                  <a:srgbClr val="222222"/>
                </a:solidFill>
                <a:effectLst/>
                <a:latin typeface="Inter"/>
              </a:rPr>
              <a:t>输出块（</a:t>
            </a:r>
            <a:r>
              <a:rPr lang="en-US" altLang="zh-CN" sz="2400" b="1" i="0" dirty="0">
                <a:solidFill>
                  <a:srgbClr val="222222"/>
                </a:solidFill>
                <a:effectLst/>
                <a:latin typeface="Inter"/>
              </a:rPr>
              <a:t>Input/Output Blocks</a:t>
            </a:r>
            <a:r>
              <a:rPr lang="zh-CN" altLang="en-US" sz="2400" b="1" i="0" dirty="0">
                <a:solidFill>
                  <a:srgbClr val="222222"/>
                </a:solidFill>
                <a:effectLst/>
                <a:latin typeface="Inter"/>
              </a:rPr>
              <a:t>，简称 </a:t>
            </a:r>
            <a:r>
              <a:rPr lang="en-US" altLang="zh-CN" sz="2400" b="1" i="0" dirty="0">
                <a:solidFill>
                  <a:srgbClr val="222222"/>
                </a:solidFill>
                <a:effectLst/>
                <a:latin typeface="Inter"/>
              </a:rPr>
              <a:t>IOB</a:t>
            </a:r>
            <a:r>
              <a:rPr lang="zh-CN" altLang="en-US" sz="2400" b="1" i="0" dirty="0">
                <a:solidFill>
                  <a:srgbClr val="222222"/>
                </a:solidFill>
                <a:effectLst/>
                <a:latin typeface="Inter"/>
              </a:rPr>
              <a:t>）</a:t>
            </a:r>
            <a:endParaRPr lang="en-US" altLang="zh-CN" sz="2400" b="0" i="0" dirty="0">
              <a:solidFill>
                <a:srgbClr val="222222"/>
              </a:solidFill>
              <a:effectLst/>
              <a:latin typeface="Inter"/>
            </a:endParaRPr>
          </a:p>
          <a:p>
            <a:pPr algn="l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zh-CN" altLang="en-US" sz="2400" b="1" i="0" dirty="0">
                <a:solidFill>
                  <a:srgbClr val="222222"/>
                </a:solidFill>
                <a:effectLst/>
                <a:latin typeface="Inter"/>
              </a:rPr>
              <a:t>嵌入式存储器（</a:t>
            </a:r>
            <a:r>
              <a:rPr lang="en-US" altLang="zh-CN" sz="2400" b="1" i="0" dirty="0">
                <a:solidFill>
                  <a:srgbClr val="222222"/>
                </a:solidFill>
                <a:effectLst/>
                <a:latin typeface="Inter"/>
              </a:rPr>
              <a:t>Embedded Memory</a:t>
            </a:r>
            <a:r>
              <a:rPr lang="zh-CN" altLang="en-US" sz="2400" b="1" i="0" dirty="0">
                <a:solidFill>
                  <a:srgbClr val="222222"/>
                </a:solidFill>
                <a:effectLst/>
                <a:latin typeface="Inter"/>
              </a:rPr>
              <a:t>）</a:t>
            </a:r>
            <a:endParaRPr lang="en-US" altLang="zh-CN" sz="2400" b="0" i="0" dirty="0">
              <a:solidFill>
                <a:srgbClr val="222222"/>
              </a:solidFill>
              <a:effectLst/>
              <a:latin typeface="Inter"/>
            </a:endParaRPr>
          </a:p>
          <a:p>
            <a:pPr algn="l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zh-CN" altLang="en-US" sz="2400" b="1" i="0" dirty="0">
                <a:solidFill>
                  <a:srgbClr val="222222"/>
                </a:solidFill>
                <a:effectLst/>
                <a:latin typeface="Inter"/>
              </a:rPr>
              <a:t>数字信号处理单元（</a:t>
            </a:r>
            <a:r>
              <a:rPr lang="en-US" altLang="zh-CN" sz="2400" b="1" i="0" dirty="0">
                <a:solidFill>
                  <a:srgbClr val="222222"/>
                </a:solidFill>
                <a:effectLst/>
                <a:latin typeface="Inter"/>
              </a:rPr>
              <a:t>Digital Signal Processing Blocks</a:t>
            </a:r>
            <a:r>
              <a:rPr lang="zh-CN" altLang="en-US" sz="2400" b="1" i="0" dirty="0">
                <a:solidFill>
                  <a:srgbClr val="222222"/>
                </a:solidFill>
                <a:effectLst/>
                <a:latin typeface="Inter"/>
              </a:rPr>
              <a:t>，简称 </a:t>
            </a:r>
            <a:r>
              <a:rPr lang="en-US" altLang="zh-CN" sz="2400" b="1" i="0" dirty="0">
                <a:solidFill>
                  <a:srgbClr val="222222"/>
                </a:solidFill>
                <a:effectLst/>
                <a:latin typeface="Inter"/>
              </a:rPr>
              <a:t>DSP</a:t>
            </a:r>
            <a:r>
              <a:rPr lang="zh-CN" altLang="en-US" sz="2400" b="1" i="0" dirty="0">
                <a:solidFill>
                  <a:srgbClr val="222222"/>
                </a:solidFill>
                <a:effectLst/>
                <a:latin typeface="Inter"/>
              </a:rPr>
              <a:t>）</a:t>
            </a:r>
            <a:endParaRPr lang="en-US" altLang="zh-CN" sz="2400" b="0" i="0" dirty="0">
              <a:solidFill>
                <a:srgbClr val="222222"/>
              </a:solidFill>
              <a:effectLst/>
              <a:latin typeface="Inter"/>
            </a:endParaRPr>
          </a:p>
          <a:p>
            <a:pPr algn="l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zh-CN" altLang="en-US" sz="2400" b="1" i="0" dirty="0">
                <a:solidFill>
                  <a:srgbClr val="222222"/>
                </a:solidFill>
                <a:effectLst/>
                <a:latin typeface="Inter"/>
              </a:rPr>
              <a:t>配置逻辑（</a:t>
            </a:r>
            <a:r>
              <a:rPr lang="en-US" altLang="zh-CN" sz="2400" b="1" i="0" dirty="0">
                <a:solidFill>
                  <a:srgbClr val="222222"/>
                </a:solidFill>
                <a:effectLst/>
                <a:latin typeface="Inter"/>
              </a:rPr>
              <a:t>Configuration Logic</a:t>
            </a:r>
            <a:r>
              <a:rPr lang="zh-CN" altLang="en-US" sz="2400" b="1" i="0" dirty="0">
                <a:solidFill>
                  <a:srgbClr val="222222"/>
                </a:solidFill>
                <a:effectLst/>
                <a:latin typeface="Inter"/>
              </a:rPr>
              <a:t>）</a:t>
            </a:r>
            <a:endParaRPr lang="en-US" altLang="zh-CN" sz="2400" b="0" i="0" dirty="0">
              <a:solidFill>
                <a:srgbClr val="222222"/>
              </a:solidFill>
              <a:effectLst/>
              <a:latin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23963667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3E5544-7F87-BD1D-5DC3-00AF9DBF60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65FE5350-24B3-B654-569D-E9726DFC71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14976" y="114956"/>
            <a:ext cx="12621952" cy="515665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B603A860-1F8D-BD40-3856-89636135B55E}"/>
              </a:ext>
            </a:extLst>
          </p:cNvPr>
          <p:cNvSpPr txBox="1"/>
          <p:nvPr/>
        </p:nvSpPr>
        <p:spPr>
          <a:xfrm>
            <a:off x="136634" y="630621"/>
            <a:ext cx="11372194" cy="601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b="0" i="0" dirty="0">
                <a:effectLst/>
                <a:latin typeface="Inter"/>
              </a:rPr>
              <a:t>答：</a:t>
            </a:r>
            <a:r>
              <a:rPr lang="en-US" altLang="zh-CN" sz="2000" b="0" i="0" dirty="0">
                <a:effectLst/>
                <a:latin typeface="Inter"/>
              </a:rPr>
              <a:t>Xilinx </a:t>
            </a:r>
            <a:r>
              <a:rPr lang="zh-CN" altLang="en-US" sz="2000" b="0" i="0" dirty="0">
                <a:effectLst/>
                <a:latin typeface="Inter"/>
              </a:rPr>
              <a:t>公司生产的 </a:t>
            </a:r>
            <a:r>
              <a:rPr lang="en-US" altLang="zh-CN" sz="2000" b="0" i="0" dirty="0">
                <a:effectLst/>
                <a:latin typeface="Inter"/>
              </a:rPr>
              <a:t>XC4000 </a:t>
            </a:r>
            <a:r>
              <a:rPr lang="zh-CN" altLang="en-US" sz="2000" b="0" i="0" dirty="0">
                <a:effectLst/>
                <a:latin typeface="Inter"/>
              </a:rPr>
              <a:t>系列 </a:t>
            </a:r>
            <a:r>
              <a:rPr lang="en-US" altLang="zh-CN" sz="2000" b="0" i="0" dirty="0">
                <a:effectLst/>
                <a:latin typeface="Inter"/>
              </a:rPr>
              <a:t>FPGA </a:t>
            </a:r>
            <a:r>
              <a:rPr lang="zh-CN" altLang="en-US" sz="2000" b="0" i="0" dirty="0">
                <a:effectLst/>
                <a:latin typeface="Inter"/>
              </a:rPr>
              <a:t>器件主要由以下几部分组成：</a:t>
            </a:r>
          </a:p>
          <a:p>
            <a:pPr algn="l">
              <a:spcAft>
                <a:spcPts val="600"/>
              </a:spcAft>
              <a:buFont typeface="+mj-lt"/>
              <a:buAutoNum type="arabicPeriod"/>
            </a:pPr>
            <a:r>
              <a:rPr lang="zh-CN" altLang="en-US" sz="2000" b="1" i="0" dirty="0">
                <a:solidFill>
                  <a:srgbClr val="222222"/>
                </a:solidFill>
                <a:effectLst/>
                <a:latin typeface="Inter"/>
              </a:rPr>
              <a:t>可配置逻辑块（</a:t>
            </a:r>
            <a:r>
              <a:rPr lang="en-US" altLang="zh-CN" sz="2000" b="1" i="0" dirty="0">
                <a:solidFill>
                  <a:srgbClr val="222222"/>
                </a:solidFill>
                <a:effectLst/>
                <a:latin typeface="Inter"/>
              </a:rPr>
              <a:t>Configurable Logic Blocks</a:t>
            </a:r>
            <a:r>
              <a:rPr lang="zh-CN" altLang="en-US" sz="2000" b="1" i="0" dirty="0">
                <a:solidFill>
                  <a:srgbClr val="222222"/>
                </a:solidFill>
                <a:effectLst/>
                <a:latin typeface="Inter"/>
              </a:rPr>
              <a:t>，</a:t>
            </a:r>
            <a:r>
              <a:rPr lang="en-US" altLang="zh-CN" sz="2000" b="1" i="0" dirty="0">
                <a:solidFill>
                  <a:srgbClr val="222222"/>
                </a:solidFill>
                <a:effectLst/>
                <a:latin typeface="Inter"/>
              </a:rPr>
              <a:t>CLB</a:t>
            </a:r>
            <a:r>
              <a:rPr lang="zh-CN" altLang="en-US" sz="2000" b="1" i="0" dirty="0">
                <a:solidFill>
                  <a:srgbClr val="222222"/>
                </a:solidFill>
                <a:effectLst/>
                <a:latin typeface="Inter"/>
              </a:rPr>
              <a:t>）</a:t>
            </a:r>
            <a:r>
              <a:rPr lang="zh-CN" altLang="en-US" sz="2000" dirty="0">
                <a:solidFill>
                  <a:srgbClr val="222222"/>
                </a:solidFill>
                <a:latin typeface="Inter"/>
              </a:rPr>
              <a:t>：</a:t>
            </a:r>
            <a:r>
              <a:rPr lang="en-US" altLang="zh-CN" sz="2000" b="0" i="0" dirty="0">
                <a:solidFill>
                  <a:srgbClr val="222222"/>
                </a:solidFill>
                <a:effectLst/>
                <a:latin typeface="Inter"/>
              </a:rPr>
              <a:t>CLB </a:t>
            </a:r>
            <a:r>
              <a:rPr lang="zh-CN" altLang="en-US" sz="2000" b="0" i="0" dirty="0">
                <a:solidFill>
                  <a:srgbClr val="222222"/>
                </a:solidFill>
                <a:effectLst/>
                <a:latin typeface="Inter"/>
              </a:rPr>
              <a:t>是 </a:t>
            </a:r>
            <a:r>
              <a:rPr lang="en-US" altLang="zh-CN" sz="2000" b="0" i="0" dirty="0">
                <a:solidFill>
                  <a:srgbClr val="222222"/>
                </a:solidFill>
                <a:effectLst/>
                <a:latin typeface="Inter"/>
              </a:rPr>
              <a:t>FPGA </a:t>
            </a:r>
            <a:r>
              <a:rPr lang="zh-CN" altLang="en-US" sz="2000" b="0" i="0" dirty="0">
                <a:solidFill>
                  <a:srgbClr val="222222"/>
                </a:solidFill>
                <a:effectLst/>
                <a:latin typeface="Inter"/>
              </a:rPr>
              <a:t>的基本逻辑单元，每个 </a:t>
            </a:r>
            <a:r>
              <a:rPr lang="en-US" altLang="zh-CN" sz="2000" b="0" i="0" dirty="0">
                <a:solidFill>
                  <a:srgbClr val="222222"/>
                </a:solidFill>
                <a:effectLst/>
                <a:latin typeface="Inter"/>
              </a:rPr>
              <a:t>CLB </a:t>
            </a:r>
            <a:r>
              <a:rPr lang="zh-CN" altLang="en-US" sz="2000" b="0" i="0" dirty="0">
                <a:solidFill>
                  <a:srgbClr val="222222"/>
                </a:solidFill>
                <a:effectLst/>
                <a:latin typeface="Inter"/>
              </a:rPr>
              <a:t>包含多个查找表（</a:t>
            </a:r>
            <a:r>
              <a:rPr lang="en-US" altLang="zh-CN" sz="2000" b="0" i="0" dirty="0">
                <a:solidFill>
                  <a:srgbClr val="222222"/>
                </a:solidFill>
                <a:effectLst/>
                <a:latin typeface="Inter"/>
              </a:rPr>
              <a:t>Look - Up Tables</a:t>
            </a:r>
            <a:r>
              <a:rPr lang="zh-CN" altLang="en-US" sz="2000" b="0" i="0" dirty="0">
                <a:solidFill>
                  <a:srgbClr val="222222"/>
                </a:solidFill>
                <a:effectLst/>
                <a:latin typeface="Inter"/>
              </a:rPr>
              <a:t>，</a:t>
            </a:r>
            <a:r>
              <a:rPr lang="en-US" altLang="zh-CN" sz="2000" b="0" i="0" dirty="0">
                <a:solidFill>
                  <a:srgbClr val="222222"/>
                </a:solidFill>
                <a:effectLst/>
                <a:latin typeface="Inter"/>
              </a:rPr>
              <a:t>LUT</a:t>
            </a:r>
            <a:r>
              <a:rPr lang="zh-CN" altLang="en-US" sz="2000" b="0" i="0" dirty="0">
                <a:solidFill>
                  <a:srgbClr val="222222"/>
                </a:solidFill>
                <a:effectLst/>
                <a:latin typeface="Inter"/>
              </a:rPr>
              <a:t>）、触发器（</a:t>
            </a:r>
            <a:r>
              <a:rPr lang="en-US" altLang="zh-CN" sz="2000" b="0" i="0" dirty="0">
                <a:solidFill>
                  <a:srgbClr val="222222"/>
                </a:solidFill>
                <a:effectLst/>
                <a:latin typeface="Inter"/>
              </a:rPr>
              <a:t>Flip - Flops</a:t>
            </a:r>
            <a:r>
              <a:rPr lang="zh-CN" altLang="en-US" sz="2000" b="0" i="0" dirty="0">
                <a:solidFill>
                  <a:srgbClr val="222222"/>
                </a:solidFill>
                <a:effectLst/>
                <a:latin typeface="Inter"/>
              </a:rPr>
              <a:t>）和多路复用器（</a:t>
            </a:r>
            <a:r>
              <a:rPr lang="en-US" altLang="zh-CN" sz="2000" b="0" i="0" dirty="0">
                <a:solidFill>
                  <a:srgbClr val="222222"/>
                </a:solidFill>
                <a:effectLst/>
                <a:latin typeface="Inter"/>
              </a:rPr>
              <a:t>Multiplexers</a:t>
            </a:r>
            <a:r>
              <a:rPr lang="zh-CN" altLang="en-US" sz="2000" b="0" i="0" dirty="0">
                <a:solidFill>
                  <a:srgbClr val="222222"/>
                </a:solidFill>
                <a:effectLst/>
                <a:latin typeface="Inter"/>
              </a:rPr>
              <a:t>）。这些组件可以通过编程来实现各种组合逻辑和时序逻辑功能。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zh-CN" altLang="en-US" sz="2000" b="1" i="0" dirty="0">
                <a:solidFill>
                  <a:srgbClr val="222222"/>
                </a:solidFill>
                <a:effectLst/>
                <a:latin typeface="Inter"/>
              </a:rPr>
              <a:t>输入 </a:t>
            </a:r>
            <a:r>
              <a:rPr lang="en-US" altLang="zh-CN" sz="2000" b="1" i="0" dirty="0">
                <a:solidFill>
                  <a:srgbClr val="222222"/>
                </a:solidFill>
                <a:effectLst/>
                <a:latin typeface="Inter"/>
              </a:rPr>
              <a:t>/ </a:t>
            </a:r>
            <a:r>
              <a:rPr lang="zh-CN" altLang="en-US" sz="2000" b="1" i="0" dirty="0">
                <a:solidFill>
                  <a:srgbClr val="222222"/>
                </a:solidFill>
                <a:effectLst/>
                <a:latin typeface="Inter"/>
              </a:rPr>
              <a:t>输出块（</a:t>
            </a:r>
            <a:r>
              <a:rPr lang="en-US" altLang="zh-CN" sz="2000" b="1" i="0" dirty="0">
                <a:solidFill>
                  <a:srgbClr val="222222"/>
                </a:solidFill>
                <a:effectLst/>
                <a:latin typeface="Inter"/>
              </a:rPr>
              <a:t>Input/Output Blocks</a:t>
            </a:r>
            <a:r>
              <a:rPr lang="zh-CN" altLang="en-US" sz="2000" b="1" i="0" dirty="0">
                <a:solidFill>
                  <a:srgbClr val="222222"/>
                </a:solidFill>
                <a:effectLst/>
                <a:latin typeface="Inter"/>
              </a:rPr>
              <a:t>，</a:t>
            </a:r>
            <a:r>
              <a:rPr lang="en-US" altLang="zh-CN" sz="2000" b="1" i="0" dirty="0">
                <a:solidFill>
                  <a:srgbClr val="222222"/>
                </a:solidFill>
                <a:effectLst/>
                <a:latin typeface="Inter"/>
              </a:rPr>
              <a:t>IOB</a:t>
            </a:r>
            <a:r>
              <a:rPr lang="zh-CN" altLang="en-US" sz="2000" b="1" i="0" dirty="0">
                <a:solidFill>
                  <a:srgbClr val="222222"/>
                </a:solidFill>
                <a:effectLst/>
                <a:latin typeface="Inter"/>
              </a:rPr>
              <a:t>）</a:t>
            </a:r>
            <a:r>
              <a:rPr lang="zh-CN" altLang="en-US" sz="2000" dirty="0">
                <a:solidFill>
                  <a:srgbClr val="222222"/>
                </a:solidFill>
                <a:latin typeface="Inter"/>
              </a:rPr>
              <a:t>：</a:t>
            </a:r>
            <a:r>
              <a:rPr lang="en-US" altLang="zh-CN" sz="2000" b="0" i="0" dirty="0">
                <a:solidFill>
                  <a:srgbClr val="222222"/>
                </a:solidFill>
                <a:effectLst/>
                <a:latin typeface="Inter"/>
              </a:rPr>
              <a:t>IOB </a:t>
            </a:r>
            <a:r>
              <a:rPr lang="zh-CN" altLang="en-US" sz="2000" b="0" i="0" dirty="0">
                <a:solidFill>
                  <a:srgbClr val="222222"/>
                </a:solidFill>
                <a:effectLst/>
                <a:latin typeface="Inter"/>
              </a:rPr>
              <a:t>用于 </a:t>
            </a:r>
            <a:r>
              <a:rPr lang="en-US" altLang="zh-CN" sz="2000" b="0" i="0" dirty="0">
                <a:solidFill>
                  <a:srgbClr val="222222"/>
                </a:solidFill>
                <a:effectLst/>
                <a:latin typeface="Inter"/>
              </a:rPr>
              <a:t>FPGA </a:t>
            </a:r>
            <a:r>
              <a:rPr lang="zh-CN" altLang="en-US" sz="2000" b="0" i="0" dirty="0">
                <a:solidFill>
                  <a:srgbClr val="222222"/>
                </a:solidFill>
                <a:effectLst/>
                <a:latin typeface="Inter"/>
              </a:rPr>
              <a:t>与外部电路的接口。每个 </a:t>
            </a:r>
            <a:r>
              <a:rPr lang="en-US" altLang="zh-CN" sz="2000" b="0" i="0" dirty="0">
                <a:solidFill>
                  <a:srgbClr val="222222"/>
                </a:solidFill>
                <a:effectLst/>
                <a:latin typeface="Inter"/>
              </a:rPr>
              <a:t>IOB </a:t>
            </a:r>
            <a:r>
              <a:rPr lang="zh-CN" altLang="en-US" sz="2000" b="0" i="0" dirty="0">
                <a:solidFill>
                  <a:srgbClr val="222222"/>
                </a:solidFill>
                <a:effectLst/>
                <a:latin typeface="Inter"/>
              </a:rPr>
              <a:t>可以配置为输入、输出或双向端口，并且通常包括缓冲器、寄存器和三态控制逻辑，以适应不同的电气标准和信号要求。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zh-CN" altLang="en-US" sz="2000" b="1" i="0" dirty="0">
                <a:solidFill>
                  <a:srgbClr val="222222"/>
                </a:solidFill>
                <a:effectLst/>
                <a:latin typeface="Inter"/>
              </a:rPr>
              <a:t>可编程互连资源（</a:t>
            </a:r>
            <a:r>
              <a:rPr lang="en-US" altLang="zh-CN" sz="2000" b="1" i="0" dirty="0">
                <a:solidFill>
                  <a:srgbClr val="222222"/>
                </a:solidFill>
                <a:effectLst/>
                <a:latin typeface="Inter"/>
              </a:rPr>
              <a:t>Programmable Interconnects</a:t>
            </a:r>
            <a:r>
              <a:rPr lang="zh-CN" altLang="en-US" sz="2000" b="1" i="0" dirty="0">
                <a:solidFill>
                  <a:srgbClr val="222222"/>
                </a:solidFill>
                <a:effectLst/>
                <a:latin typeface="Inter"/>
              </a:rPr>
              <a:t>）</a:t>
            </a:r>
            <a:r>
              <a:rPr lang="zh-CN" altLang="en-US" sz="2000" dirty="0">
                <a:solidFill>
                  <a:srgbClr val="222222"/>
                </a:solidFill>
                <a:latin typeface="Inter"/>
              </a:rPr>
              <a:t>：</a:t>
            </a:r>
            <a:r>
              <a:rPr lang="zh-CN" altLang="en-US" sz="2000" b="0" i="0" dirty="0">
                <a:solidFill>
                  <a:srgbClr val="222222"/>
                </a:solidFill>
                <a:effectLst/>
                <a:latin typeface="Inter"/>
              </a:rPr>
              <a:t>这些资源用于连接各个 </a:t>
            </a:r>
            <a:r>
              <a:rPr lang="en-US" altLang="zh-CN" sz="2000" b="0" i="0" dirty="0">
                <a:solidFill>
                  <a:srgbClr val="222222"/>
                </a:solidFill>
                <a:effectLst/>
                <a:latin typeface="Inter"/>
              </a:rPr>
              <a:t>CLB </a:t>
            </a:r>
            <a:r>
              <a:rPr lang="zh-CN" altLang="en-US" sz="2000" b="0" i="0" dirty="0">
                <a:solidFill>
                  <a:srgbClr val="222222"/>
                </a:solidFill>
                <a:effectLst/>
                <a:latin typeface="Inter"/>
              </a:rPr>
              <a:t>和 </a:t>
            </a:r>
            <a:r>
              <a:rPr lang="en-US" altLang="zh-CN" sz="2000" b="0" i="0" dirty="0">
                <a:solidFill>
                  <a:srgbClr val="222222"/>
                </a:solidFill>
                <a:effectLst/>
                <a:latin typeface="Inter"/>
              </a:rPr>
              <a:t>IOB</a:t>
            </a:r>
            <a:r>
              <a:rPr lang="zh-CN" altLang="en-US" sz="2000" b="0" i="0" dirty="0">
                <a:solidFill>
                  <a:srgbClr val="222222"/>
                </a:solidFill>
                <a:effectLst/>
                <a:latin typeface="Inter"/>
              </a:rPr>
              <a:t>，形成所需的电路。互连资源包括水平和垂直的布线通道、可编程开关矩阵（</a:t>
            </a:r>
            <a:r>
              <a:rPr lang="en-US" altLang="zh-CN" sz="2000" b="0" i="0" dirty="0">
                <a:solidFill>
                  <a:srgbClr val="222222"/>
                </a:solidFill>
                <a:effectLst/>
                <a:latin typeface="Inter"/>
              </a:rPr>
              <a:t>Programmable Switch Matrices</a:t>
            </a:r>
            <a:r>
              <a:rPr lang="zh-CN" altLang="en-US" sz="2000" b="0" i="0" dirty="0">
                <a:solidFill>
                  <a:srgbClr val="222222"/>
                </a:solidFill>
                <a:effectLst/>
                <a:latin typeface="Inter"/>
              </a:rPr>
              <a:t>）等，它们允许用户灵活地配置信号路径。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zh-CN" altLang="en-US" sz="2000" b="1" i="0" dirty="0">
                <a:solidFill>
                  <a:srgbClr val="222222"/>
                </a:solidFill>
                <a:effectLst/>
                <a:latin typeface="Inter"/>
              </a:rPr>
              <a:t>块 </a:t>
            </a:r>
            <a:r>
              <a:rPr lang="en-US" altLang="zh-CN" sz="2000" b="1" i="0" dirty="0">
                <a:solidFill>
                  <a:srgbClr val="222222"/>
                </a:solidFill>
                <a:effectLst/>
                <a:latin typeface="Inter"/>
              </a:rPr>
              <a:t>RAM</a:t>
            </a:r>
            <a:r>
              <a:rPr lang="zh-CN" altLang="en-US" sz="2000" b="1" i="0" dirty="0">
                <a:solidFill>
                  <a:srgbClr val="222222"/>
                </a:solidFill>
                <a:effectLst/>
                <a:latin typeface="Inter"/>
              </a:rPr>
              <a:t>（</a:t>
            </a:r>
            <a:r>
              <a:rPr lang="en-US" altLang="zh-CN" sz="2000" b="1" i="0" dirty="0">
                <a:solidFill>
                  <a:srgbClr val="222222"/>
                </a:solidFill>
                <a:effectLst/>
                <a:latin typeface="Inter"/>
              </a:rPr>
              <a:t>Block Random - Access Memory</a:t>
            </a:r>
            <a:r>
              <a:rPr lang="zh-CN" altLang="en-US" sz="2000" b="1" i="0" dirty="0">
                <a:solidFill>
                  <a:srgbClr val="222222"/>
                </a:solidFill>
                <a:effectLst/>
                <a:latin typeface="Inter"/>
              </a:rPr>
              <a:t>，</a:t>
            </a:r>
            <a:r>
              <a:rPr lang="en-US" altLang="zh-CN" sz="2000" b="1" i="0" dirty="0">
                <a:solidFill>
                  <a:srgbClr val="222222"/>
                </a:solidFill>
                <a:effectLst/>
                <a:latin typeface="Inter"/>
              </a:rPr>
              <a:t>BRAM</a:t>
            </a:r>
            <a:r>
              <a:rPr lang="zh-CN" altLang="en-US" sz="2000" b="1" i="0" dirty="0">
                <a:solidFill>
                  <a:srgbClr val="222222"/>
                </a:solidFill>
                <a:effectLst/>
                <a:latin typeface="Inter"/>
              </a:rPr>
              <a:t>）</a:t>
            </a:r>
            <a:r>
              <a:rPr lang="zh-CN" altLang="en-US" sz="2000" dirty="0">
                <a:solidFill>
                  <a:srgbClr val="222222"/>
                </a:solidFill>
                <a:latin typeface="Inter"/>
              </a:rPr>
              <a:t>：</a:t>
            </a:r>
            <a:r>
              <a:rPr lang="en-US" altLang="zh-CN" sz="2000" b="0" i="0" dirty="0">
                <a:solidFill>
                  <a:srgbClr val="222222"/>
                </a:solidFill>
                <a:effectLst/>
                <a:latin typeface="Inter"/>
              </a:rPr>
              <a:t>XC4000 </a:t>
            </a:r>
            <a:r>
              <a:rPr lang="zh-CN" altLang="en-US" sz="2000" b="0" i="0" dirty="0">
                <a:solidFill>
                  <a:srgbClr val="222222"/>
                </a:solidFill>
                <a:effectLst/>
                <a:latin typeface="Inter"/>
              </a:rPr>
              <a:t>系列 </a:t>
            </a:r>
            <a:r>
              <a:rPr lang="en-US" altLang="zh-CN" sz="2000" b="0" i="0" dirty="0">
                <a:solidFill>
                  <a:srgbClr val="222222"/>
                </a:solidFill>
                <a:effectLst/>
                <a:latin typeface="Inter"/>
              </a:rPr>
              <a:t>FPGA </a:t>
            </a:r>
            <a:r>
              <a:rPr lang="zh-CN" altLang="en-US" sz="2000" b="0" i="0" dirty="0">
                <a:solidFill>
                  <a:srgbClr val="222222"/>
                </a:solidFill>
                <a:effectLst/>
                <a:latin typeface="Inter"/>
              </a:rPr>
              <a:t>中集成了块 </a:t>
            </a:r>
            <a:r>
              <a:rPr lang="en-US" altLang="zh-CN" sz="2000" b="0" i="0" dirty="0">
                <a:solidFill>
                  <a:srgbClr val="222222"/>
                </a:solidFill>
                <a:effectLst/>
                <a:latin typeface="Inter"/>
              </a:rPr>
              <a:t>RAM</a:t>
            </a:r>
            <a:r>
              <a:rPr lang="zh-CN" altLang="en-US" sz="2000" b="0" i="0" dirty="0">
                <a:solidFill>
                  <a:srgbClr val="222222"/>
                </a:solidFill>
                <a:effectLst/>
                <a:latin typeface="Inter"/>
              </a:rPr>
              <a:t>，用于存储数据或作为查找表使用。这些块 </a:t>
            </a:r>
            <a:r>
              <a:rPr lang="en-US" altLang="zh-CN" sz="2000" b="0" i="0" dirty="0">
                <a:solidFill>
                  <a:srgbClr val="222222"/>
                </a:solidFill>
                <a:effectLst/>
                <a:latin typeface="Inter"/>
              </a:rPr>
              <a:t>RAM </a:t>
            </a:r>
            <a:r>
              <a:rPr lang="zh-CN" altLang="en-US" sz="2000" b="0" i="0" dirty="0">
                <a:solidFill>
                  <a:srgbClr val="222222"/>
                </a:solidFill>
                <a:effectLst/>
                <a:latin typeface="Inter"/>
              </a:rPr>
              <a:t>可以通过编程配置成不同的大小和结构，如单端口 </a:t>
            </a:r>
            <a:r>
              <a:rPr lang="en-US" altLang="zh-CN" sz="2000" b="0" i="0" dirty="0">
                <a:solidFill>
                  <a:srgbClr val="222222"/>
                </a:solidFill>
                <a:effectLst/>
                <a:latin typeface="Inter"/>
              </a:rPr>
              <a:t>RAM</a:t>
            </a:r>
            <a:r>
              <a:rPr lang="zh-CN" altLang="en-US" sz="2000" b="0" i="0" dirty="0">
                <a:solidFill>
                  <a:srgbClr val="222222"/>
                </a:solidFill>
                <a:effectLst/>
                <a:latin typeface="Inter"/>
              </a:rPr>
              <a:t>、双端口 </a:t>
            </a:r>
            <a:r>
              <a:rPr lang="en-US" altLang="zh-CN" sz="2000" b="0" i="0" dirty="0">
                <a:solidFill>
                  <a:srgbClr val="222222"/>
                </a:solidFill>
                <a:effectLst/>
                <a:latin typeface="Inter"/>
              </a:rPr>
              <a:t>RAM </a:t>
            </a:r>
            <a:r>
              <a:rPr lang="zh-CN" altLang="en-US" sz="2000" b="0" i="0" dirty="0">
                <a:solidFill>
                  <a:srgbClr val="222222"/>
                </a:solidFill>
                <a:effectLst/>
                <a:latin typeface="Inter"/>
              </a:rPr>
              <a:t>或 </a:t>
            </a:r>
            <a:r>
              <a:rPr lang="en-US" altLang="zh-CN" sz="2000" b="0" i="0" dirty="0">
                <a:solidFill>
                  <a:srgbClr val="222222"/>
                </a:solidFill>
                <a:effectLst/>
                <a:latin typeface="Inter"/>
              </a:rPr>
              <a:t>FIFO</a:t>
            </a:r>
            <a:r>
              <a:rPr lang="zh-CN" altLang="en-US" sz="2000" b="0" i="0" dirty="0">
                <a:solidFill>
                  <a:srgbClr val="222222"/>
                </a:solidFill>
                <a:effectLst/>
                <a:latin typeface="Inter"/>
              </a:rPr>
              <a:t>（</a:t>
            </a:r>
            <a:r>
              <a:rPr lang="en-US" altLang="zh-CN" sz="2000" b="0" i="0" dirty="0">
                <a:solidFill>
                  <a:srgbClr val="222222"/>
                </a:solidFill>
                <a:effectLst/>
                <a:latin typeface="Inter"/>
              </a:rPr>
              <a:t>First - In - First - Out</a:t>
            </a:r>
            <a:r>
              <a:rPr lang="zh-CN" altLang="en-US" sz="2000" b="0" i="0" dirty="0">
                <a:solidFill>
                  <a:srgbClr val="222222"/>
                </a:solidFill>
                <a:effectLst/>
                <a:latin typeface="Inter"/>
              </a:rPr>
              <a:t>）存储器。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zh-CN" altLang="en-US" sz="2000" b="1" i="0" dirty="0">
                <a:solidFill>
                  <a:srgbClr val="222222"/>
                </a:solidFill>
                <a:effectLst/>
                <a:latin typeface="Inter"/>
              </a:rPr>
              <a:t>数字信号处理单元（</a:t>
            </a:r>
            <a:r>
              <a:rPr lang="en-US" altLang="zh-CN" sz="2000" b="1" i="0" dirty="0">
                <a:solidFill>
                  <a:srgbClr val="222222"/>
                </a:solidFill>
                <a:effectLst/>
                <a:latin typeface="Inter"/>
              </a:rPr>
              <a:t>Digital Signal Processing Blocks</a:t>
            </a:r>
            <a:r>
              <a:rPr lang="zh-CN" altLang="en-US" sz="2000" b="1" i="0" dirty="0">
                <a:solidFill>
                  <a:srgbClr val="222222"/>
                </a:solidFill>
                <a:effectLst/>
                <a:latin typeface="Inter"/>
              </a:rPr>
              <a:t>，</a:t>
            </a:r>
            <a:r>
              <a:rPr lang="en-US" altLang="zh-CN" sz="2000" b="1" i="0" dirty="0">
                <a:solidFill>
                  <a:srgbClr val="222222"/>
                </a:solidFill>
                <a:effectLst/>
                <a:latin typeface="Inter"/>
              </a:rPr>
              <a:t>DSP</a:t>
            </a:r>
            <a:r>
              <a:rPr lang="zh-CN" altLang="en-US" sz="2000" b="1" i="0" dirty="0">
                <a:solidFill>
                  <a:srgbClr val="222222"/>
                </a:solidFill>
                <a:effectLst/>
                <a:latin typeface="Inter"/>
              </a:rPr>
              <a:t>）</a:t>
            </a:r>
            <a:r>
              <a:rPr lang="zh-CN" altLang="en-US" sz="2000" dirty="0">
                <a:solidFill>
                  <a:srgbClr val="222222"/>
                </a:solidFill>
                <a:latin typeface="Inter"/>
              </a:rPr>
              <a:t>：</a:t>
            </a:r>
            <a:r>
              <a:rPr lang="zh-CN" altLang="en-US" sz="2000" b="0" i="0" dirty="0">
                <a:solidFill>
                  <a:srgbClr val="222222"/>
                </a:solidFill>
                <a:effectLst/>
                <a:latin typeface="Inter"/>
              </a:rPr>
              <a:t>一些 </a:t>
            </a:r>
            <a:r>
              <a:rPr lang="en-US" altLang="zh-CN" sz="2000" b="0" i="0" dirty="0">
                <a:solidFill>
                  <a:srgbClr val="222222"/>
                </a:solidFill>
                <a:effectLst/>
                <a:latin typeface="Inter"/>
              </a:rPr>
              <a:t>XC4000 </a:t>
            </a:r>
            <a:r>
              <a:rPr lang="zh-CN" altLang="en-US" sz="2000" b="0" i="0" dirty="0">
                <a:solidFill>
                  <a:srgbClr val="222222"/>
                </a:solidFill>
                <a:effectLst/>
                <a:latin typeface="Inter"/>
              </a:rPr>
              <a:t>系列 </a:t>
            </a:r>
            <a:r>
              <a:rPr lang="en-US" altLang="zh-CN" sz="2000" b="0" i="0" dirty="0">
                <a:solidFill>
                  <a:srgbClr val="222222"/>
                </a:solidFill>
                <a:effectLst/>
                <a:latin typeface="Inter"/>
              </a:rPr>
              <a:t>FPGA </a:t>
            </a:r>
            <a:r>
              <a:rPr lang="zh-CN" altLang="en-US" sz="2000" b="0" i="0" dirty="0">
                <a:solidFill>
                  <a:srgbClr val="222222"/>
                </a:solidFill>
                <a:effectLst/>
                <a:latin typeface="Inter"/>
              </a:rPr>
              <a:t>还集成了专用的 </a:t>
            </a:r>
            <a:r>
              <a:rPr lang="en-US" altLang="zh-CN" sz="2000" b="0" i="0" dirty="0">
                <a:solidFill>
                  <a:srgbClr val="222222"/>
                </a:solidFill>
                <a:effectLst/>
                <a:latin typeface="Inter"/>
              </a:rPr>
              <a:t>DSP </a:t>
            </a:r>
            <a:r>
              <a:rPr lang="zh-CN" altLang="en-US" sz="2000" b="0" i="0" dirty="0">
                <a:solidFill>
                  <a:srgbClr val="222222"/>
                </a:solidFill>
                <a:effectLst/>
                <a:latin typeface="Inter"/>
              </a:rPr>
              <a:t>单元，用于高效地执行乘法、加法、累加等数字信号处理操作。这些 </a:t>
            </a:r>
            <a:r>
              <a:rPr lang="en-US" altLang="zh-CN" sz="2000" b="0" i="0" dirty="0">
                <a:solidFill>
                  <a:srgbClr val="222222"/>
                </a:solidFill>
                <a:effectLst/>
                <a:latin typeface="Inter"/>
              </a:rPr>
              <a:t>DSP </a:t>
            </a:r>
            <a:r>
              <a:rPr lang="zh-CN" altLang="en-US" sz="2000" b="0" i="0" dirty="0">
                <a:solidFill>
                  <a:srgbClr val="222222"/>
                </a:solidFill>
                <a:effectLst/>
                <a:latin typeface="Inter"/>
              </a:rPr>
              <a:t>单元通常包括硬件乘法器、加法器和流水线寄存器，以加速计算密集型任务。</a:t>
            </a:r>
          </a:p>
          <a:p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7609378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282F71-61BE-C014-DA7A-032B64C342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F677FEB-4190-5306-4C34-2ED1746EC2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8362" y="0"/>
            <a:ext cx="9255276" cy="650164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9DF80841-6DFD-2C62-184F-E111DDDF551E}"/>
              </a:ext>
            </a:extLst>
          </p:cNvPr>
          <p:cNvSpPr txBox="1"/>
          <p:nvPr/>
        </p:nvSpPr>
        <p:spPr>
          <a:xfrm>
            <a:off x="1166648" y="1229710"/>
            <a:ext cx="1067851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答：</a:t>
            </a:r>
            <a:r>
              <a:rPr lang="zh-CN" altLang="en-US" sz="2800" b="0" i="0" dirty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通过翻译、映射、布局布线等过程，将逻辑设计进一步转译为可以下载烧录到目标</a:t>
            </a:r>
            <a:r>
              <a:rPr lang="en-US" altLang="zh-CN" sz="2800" b="1" i="0" dirty="0">
                <a:solidFill>
                  <a:srgbClr val="000000"/>
                </a:solidFill>
                <a:effectLst/>
                <a:latin typeface="Calibri-Bold"/>
              </a:rPr>
              <a:t>FPGA</a:t>
            </a:r>
          </a:p>
          <a:p>
            <a:r>
              <a:rPr lang="zh-CN" altLang="en-US" sz="2800" b="0" i="0" dirty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器件中特定物理文件格式（</a:t>
            </a:r>
            <a:r>
              <a:rPr lang="en-US" altLang="zh-CN" sz="2800" b="1" i="0" dirty="0">
                <a:solidFill>
                  <a:srgbClr val="FF0000"/>
                </a:solidFill>
                <a:effectLst/>
                <a:latin typeface="Calibri-Bold"/>
              </a:rPr>
              <a:t>.bit</a:t>
            </a:r>
            <a:r>
              <a:rPr lang="zh-CN" altLang="en-US" sz="2800" b="0" i="0" dirty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）的过程。</a:t>
            </a:r>
            <a:r>
              <a:rPr lang="zh-CN" altLang="en-US" sz="2800" dirty="0"/>
              <a:t> </a:t>
            </a:r>
            <a:br>
              <a:rPr lang="zh-CN" altLang="en-US" sz="2800" dirty="0"/>
            </a:b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6193229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D41DFD-A9CE-8DAF-FDEA-7D9E9ADC11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26BCAAB-F24E-2931-4F61-38804C3DA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1730" y="2628"/>
            <a:ext cx="7688540" cy="702716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0B46885C-61C0-8B46-2AF3-37164E94980D}"/>
              </a:ext>
            </a:extLst>
          </p:cNvPr>
          <p:cNvSpPr txBox="1"/>
          <p:nvPr/>
        </p:nvSpPr>
        <p:spPr>
          <a:xfrm>
            <a:off x="346842" y="1156138"/>
            <a:ext cx="1157189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答：</a:t>
            </a:r>
            <a:endParaRPr lang="en-US" altLang="zh-CN" sz="2400" dirty="0"/>
          </a:p>
          <a:p>
            <a:r>
              <a:rPr lang="en-US" altLang="zh-CN" sz="2400" dirty="0">
                <a:solidFill>
                  <a:srgbClr val="000000"/>
                </a:solidFill>
                <a:latin typeface="ArialMT"/>
              </a:rPr>
              <a:t>1.</a:t>
            </a:r>
            <a:r>
              <a:rPr lang="en-US" altLang="zh-CN" sz="2400" b="1" i="0" dirty="0">
                <a:solidFill>
                  <a:srgbClr val="000000"/>
                </a:solidFill>
                <a:effectLst/>
                <a:latin typeface="Calibri-Bold"/>
              </a:rPr>
              <a:t>CPLD</a:t>
            </a:r>
            <a:r>
              <a:rPr lang="zh-CN" altLang="en-US" sz="2400" b="0" i="0" dirty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属于</a:t>
            </a:r>
            <a:r>
              <a:rPr lang="zh-CN" altLang="en-US" sz="2400" b="0" i="0" dirty="0">
                <a:solidFill>
                  <a:srgbClr val="FF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逻辑块级编程</a:t>
            </a:r>
            <a:r>
              <a:rPr lang="zh-CN" altLang="en-US" sz="2400" b="0" i="0" dirty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，并且其逻辑块之间的互连是集总式的，其连续式布线结构决定了它的内部延迟与器件结构和连线无关，各模块之间提供了具有固定延迟的快速互连通道，使得延时是均匀且可预测的，因此容易消除竞争和险象。</a:t>
            </a:r>
          </a:p>
          <a:p>
            <a:r>
              <a:rPr lang="en-US" altLang="zh-CN" sz="2400" dirty="0">
                <a:solidFill>
                  <a:srgbClr val="000000"/>
                </a:solidFill>
                <a:latin typeface="ArialMT"/>
              </a:rPr>
              <a:t>2.</a:t>
            </a:r>
            <a:r>
              <a:rPr lang="en-US" altLang="zh-CN" sz="2400" b="1" i="0" dirty="0">
                <a:solidFill>
                  <a:srgbClr val="000000"/>
                </a:solidFill>
                <a:effectLst/>
                <a:latin typeface="Calibri-Bold"/>
              </a:rPr>
              <a:t>FPGA</a:t>
            </a:r>
            <a:r>
              <a:rPr lang="zh-CN" altLang="en-US" sz="2400" b="0" i="0" dirty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属于</a:t>
            </a:r>
            <a:r>
              <a:rPr lang="zh-CN" altLang="en-US" sz="2400" b="0" i="0" dirty="0">
                <a:solidFill>
                  <a:srgbClr val="FF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门级编程</a:t>
            </a:r>
            <a:r>
              <a:rPr lang="zh-CN" altLang="en-US" sz="2400" b="0" i="0" dirty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，逻辑资源和布线资源在结构上分开，其</a:t>
            </a:r>
            <a:r>
              <a:rPr lang="en-US" altLang="zh-CN" sz="2400" b="1" i="0" dirty="0">
                <a:solidFill>
                  <a:srgbClr val="000000"/>
                </a:solidFill>
                <a:effectLst/>
                <a:latin typeface="Calibri-Bold"/>
              </a:rPr>
              <a:t>CLB</a:t>
            </a:r>
            <a:r>
              <a:rPr lang="zh-CN" altLang="en-US" sz="2400" b="0" i="0" dirty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（可编程逻辑块）之间采用分布式互连，布线相当灵活，但这种分布式布线结构决定了其速度慢、延迟不可预测。</a:t>
            </a:r>
          </a:p>
          <a:p>
            <a:r>
              <a:rPr lang="en-US" altLang="zh-CN" sz="2400" dirty="0">
                <a:solidFill>
                  <a:srgbClr val="000000"/>
                </a:solidFill>
                <a:latin typeface="ArialMT"/>
                <a:ea typeface="SimSun" panose="02010600030101010101" pitchFamily="2" charset="-122"/>
              </a:rPr>
              <a:t>3.</a:t>
            </a:r>
            <a:r>
              <a:rPr lang="zh-CN" altLang="en-US" sz="2400" b="0" i="0" dirty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在编程上</a:t>
            </a:r>
            <a:r>
              <a:rPr lang="en-US" altLang="zh-CN" sz="2400" b="1" i="0" dirty="0">
                <a:solidFill>
                  <a:srgbClr val="000000"/>
                </a:solidFill>
                <a:effectLst/>
                <a:latin typeface="Calibri-Bold"/>
              </a:rPr>
              <a:t>FPGA</a:t>
            </a:r>
            <a:r>
              <a:rPr lang="zh-CN" altLang="en-US" sz="2400" b="0" i="0" dirty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比</a:t>
            </a:r>
            <a:r>
              <a:rPr lang="en-US" altLang="zh-CN" sz="2400" b="1" i="0" dirty="0">
                <a:solidFill>
                  <a:srgbClr val="000000"/>
                </a:solidFill>
                <a:effectLst/>
                <a:latin typeface="Calibri-Bold"/>
              </a:rPr>
              <a:t>CPLD</a:t>
            </a:r>
            <a:r>
              <a:rPr lang="zh-CN" altLang="en-US" sz="2400" b="0" i="0" dirty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具有更大的</a:t>
            </a:r>
            <a:r>
              <a:rPr lang="zh-CN" altLang="en-US" sz="2400" b="0" i="0" dirty="0">
                <a:solidFill>
                  <a:srgbClr val="FF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灵活性</a:t>
            </a:r>
            <a:r>
              <a:rPr lang="zh-CN" altLang="en-US" sz="2400" b="0" i="0" dirty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。</a:t>
            </a:r>
          </a:p>
          <a:p>
            <a:r>
              <a:rPr lang="en-US" altLang="zh-CN" sz="2400" b="1" i="0" dirty="0">
                <a:solidFill>
                  <a:srgbClr val="000000"/>
                </a:solidFill>
                <a:effectLst/>
                <a:latin typeface="Calibri-Bold"/>
              </a:rPr>
              <a:t>3.CPLD</a:t>
            </a:r>
            <a:r>
              <a:rPr lang="zh-CN" altLang="en-US" sz="2400" b="0" i="0" dirty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的</a:t>
            </a:r>
            <a:r>
              <a:rPr lang="zh-CN" altLang="en-US" sz="2400" b="0" i="0" dirty="0">
                <a:solidFill>
                  <a:srgbClr val="FF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功耗</a:t>
            </a:r>
            <a:r>
              <a:rPr lang="zh-CN" altLang="en-US" sz="2400" b="0" i="0" dirty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要比</a:t>
            </a:r>
            <a:r>
              <a:rPr lang="en-US" altLang="zh-CN" sz="2400" b="1" i="0" dirty="0">
                <a:solidFill>
                  <a:srgbClr val="000000"/>
                </a:solidFill>
                <a:effectLst/>
                <a:latin typeface="Calibri-Bold"/>
              </a:rPr>
              <a:t>FPGA</a:t>
            </a:r>
            <a:r>
              <a:rPr lang="zh-CN" altLang="en-US" sz="2400" b="0" i="0" dirty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大，且集成度越高越明显。</a:t>
            </a:r>
            <a:endParaRPr lang="en-US" altLang="zh-CN" sz="2400" b="0" i="0" dirty="0">
              <a:solidFill>
                <a:srgbClr val="000000"/>
              </a:solidFill>
              <a:effectLst/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en-US" altLang="zh-CN" sz="2400" b="1" i="0" dirty="0">
                <a:solidFill>
                  <a:srgbClr val="000000"/>
                </a:solidFill>
                <a:effectLst/>
                <a:latin typeface="Calibri-Bold"/>
              </a:rPr>
              <a:t>4.CPLD</a:t>
            </a:r>
            <a:r>
              <a:rPr lang="zh-CN" altLang="en-US" sz="2400" b="0" i="0" dirty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适合完成各种算法和</a:t>
            </a:r>
            <a:r>
              <a:rPr lang="zh-CN" altLang="en-US" sz="2400" b="0" i="0" dirty="0">
                <a:solidFill>
                  <a:srgbClr val="FF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组合逻辑</a:t>
            </a:r>
            <a:r>
              <a:rPr lang="zh-CN" altLang="en-US" sz="2400" b="0" i="0" dirty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（适合于触发器有限而乘积项丰富的电路结构）。</a:t>
            </a:r>
          </a:p>
          <a:p>
            <a:r>
              <a:rPr lang="en-US" altLang="zh-CN" sz="2400" b="1" i="0" dirty="0">
                <a:solidFill>
                  <a:srgbClr val="000000"/>
                </a:solidFill>
                <a:effectLst/>
                <a:latin typeface="Calibri-Bold"/>
              </a:rPr>
              <a:t>5.FPGA</a:t>
            </a:r>
            <a:r>
              <a:rPr lang="zh-CN" altLang="en-US" sz="2400" b="0" i="0" dirty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更适合完成</a:t>
            </a:r>
            <a:r>
              <a:rPr lang="zh-CN" altLang="en-US" sz="2400" b="0" i="0" dirty="0">
                <a:solidFill>
                  <a:srgbClr val="FF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时序逻辑</a:t>
            </a:r>
            <a:r>
              <a:rPr lang="zh-CN" altLang="en-US" sz="2400" b="0" i="0" dirty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（适合复杂的布线结构和逻辑电路）。</a:t>
            </a:r>
          </a:p>
          <a:p>
            <a:r>
              <a:rPr lang="zh-CN" altLang="en-US" sz="2400" b="0" i="0" dirty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总之， </a:t>
            </a:r>
            <a:r>
              <a:rPr lang="en-US" altLang="zh-CN" sz="2400" b="1" i="0" dirty="0">
                <a:solidFill>
                  <a:srgbClr val="000000"/>
                </a:solidFill>
                <a:effectLst/>
                <a:latin typeface="Calibri-Bold"/>
              </a:rPr>
              <a:t>CPLD</a:t>
            </a:r>
            <a:r>
              <a:rPr lang="zh-CN" altLang="en-US" sz="2400" b="0" i="0" dirty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的</a:t>
            </a:r>
            <a:r>
              <a:rPr lang="zh-CN" altLang="en-US" sz="2400" b="0" i="0" dirty="0">
                <a:solidFill>
                  <a:srgbClr val="FF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速度快、保密性好、使用方便</a:t>
            </a:r>
            <a:r>
              <a:rPr lang="zh-CN" altLang="en-US" sz="2400" b="0" i="0" dirty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， </a:t>
            </a:r>
            <a:r>
              <a:rPr lang="en-US" altLang="zh-CN" sz="2400" b="1" i="0" dirty="0">
                <a:solidFill>
                  <a:srgbClr val="000000"/>
                </a:solidFill>
                <a:effectLst/>
                <a:latin typeface="Calibri-Bold"/>
              </a:rPr>
              <a:t>FPGA</a:t>
            </a:r>
            <a:r>
              <a:rPr lang="zh-CN" altLang="en-US" sz="2400" b="0" i="0" dirty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的</a:t>
            </a:r>
            <a:r>
              <a:rPr lang="zh-CN" altLang="en-US" sz="2400" b="0" i="0" dirty="0">
                <a:solidFill>
                  <a:srgbClr val="FF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集成度高、功耗低、编程灵活度大</a:t>
            </a:r>
            <a:r>
              <a:rPr lang="zh-CN" altLang="en-US" sz="2400" b="0" i="0" dirty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。</a:t>
            </a:r>
            <a:r>
              <a:rPr lang="zh-CN" altLang="en-US" sz="2400" dirty="0"/>
              <a:t> </a:t>
            </a:r>
            <a:br>
              <a:rPr lang="zh-CN" altLang="en-US" sz="2400" dirty="0"/>
            </a:b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5547174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1272</Words>
  <Application>Microsoft Office PowerPoint</Application>
  <PresentationFormat>宽屏</PresentationFormat>
  <Paragraphs>56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8" baseType="lpstr">
      <vt:lpstr>-apple-system</vt:lpstr>
      <vt:lpstr>ArialMT</vt:lpstr>
      <vt:lpstr>Calibri-Bold</vt:lpstr>
      <vt:lpstr>Inter</vt:lpstr>
      <vt:lpstr>等线</vt:lpstr>
      <vt:lpstr>等线 Light</vt:lpstr>
      <vt:lpstr>SimSun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一涵 苏</dc:creator>
  <cp:lastModifiedBy>一涵 苏</cp:lastModifiedBy>
  <cp:revision>4</cp:revision>
  <dcterms:created xsi:type="dcterms:W3CDTF">2024-12-03T07:41:51Z</dcterms:created>
  <dcterms:modified xsi:type="dcterms:W3CDTF">2024-12-03T09:12:29Z</dcterms:modified>
</cp:coreProperties>
</file>