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7" r:id="rId10"/>
    <p:sldId id="261" r:id="rId11"/>
    <p:sldId id="262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7CD5B-6907-E47C-E9A8-9B01E72A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E11917-904B-4C2C-443A-077CC105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B80B6-99FA-D186-0C16-6FFFF888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3DE84-A3D8-09DB-695D-57042F64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AB5C9-E5B4-7CE7-54AB-E01341B3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2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3E70-692E-9BE2-7F72-5B9A4A97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D7473-1B53-72AB-80F5-0FC2503ED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783B9-D668-3955-F350-9D4F5BB5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613A5-354D-B52D-4AD6-BE813E04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A929F-4C80-A6AA-0C68-D68EC7BE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613DA8-9F76-62F0-ADEC-569D4D887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0C062-67C6-381A-F37D-68059706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7C59A-A32C-BE46-B29F-F2B7FEAF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822BD-C324-3312-4F54-8674286A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6D97F-C1D5-B15A-E743-5EEC9E86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3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19E3F-0908-A707-1343-BF9D265F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2A3C9-A3DA-C53F-7890-C4359B84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846B5-2191-54A5-1D96-33EC939E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1705F-8F44-81A2-86AF-493470CA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9BE78-A868-7E3B-BD50-41EC009E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9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F765A-4972-D1AB-089A-778DC5F4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6A0D2-4A4F-41A0-4BF3-14435BCC7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19EE7-A020-DF78-38D2-5B7CE3A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52E45-2879-B3FF-F2AC-2DB2FAFD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03B29-7DA9-1432-7DC3-E87A22A3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7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D3ABD-BE77-28F1-8FF3-BBC19304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92B2E-6C5C-BCA8-2C05-51D78491D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868F3-5CFD-92F1-E292-0166ED9D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67CDC-6D8F-C4D5-8A12-6A1AFFE7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C243A-E527-80BD-D938-32F42500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610E1-8B35-D246-BEDA-23D57779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2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EAB3-A84A-B814-D257-05DFD9A3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89931-F832-01FC-B5C7-4B0DDE8C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875F2-828B-DF1B-8C65-5D614443B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7BE950-8E7B-0BA9-A69E-1368A2337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D40FC1-3CA7-028B-E05B-4FAA14DCF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5FE4F1-AB10-ACCB-DD11-FBBB1445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3F5597-0BD2-BA42-A161-7BF3DA3C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C6D75B-5ABF-028B-DCA7-92049854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0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50000-30E7-D1F2-5208-9AAC59FB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A8A7A-950E-D9BA-CA0A-B90CF17A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032DD2-0CF3-D12A-DBE7-B01A9B46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81852-156F-2CDE-D9A3-9891EBCE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4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588E52-73B8-F48F-CC5B-FE83F5E9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943EDA-F8A4-9DF7-2E23-D6806915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D6F56-0DB4-CE3C-A696-520A504C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5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30A99-75A7-B108-73C6-BC4C6AE4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57586-9DDD-8D5D-A7B9-37EE36E5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DCD6A-7D86-1971-30E4-840014A6F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1C67F-6581-510A-87D3-00E56287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30F6F-7274-DDE5-F845-8B21BB8F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209C5-42AE-D533-C00A-BADB2568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5101C-BD97-DB4B-0C39-D73D84E6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4AD34C-997D-3BA6-E749-FF31835E4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C3224-ECDF-6E49-E9AF-2F4938BA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9DA161-AC50-6289-4B44-D20C6518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AB740-671B-593D-0E96-9B9AC73D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CF40C-14D3-76F2-02C1-11879E81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3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EE9726-7A0A-3B97-BAC7-1BD0D770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FE37A-B23A-6BA8-0234-6204FC5F1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8223F-EC0B-42B0-FED9-6170277C0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0A51-CE95-4D96-AEDE-2A852C30A525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2675C-2FF8-37AF-495A-3FD212587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0735A-1A36-B1CE-3971-A66DB00EB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9FF8-BEA5-4823-86CE-D422CC926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9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F16E55-2D4A-9C09-AECD-27F5C7C1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1449"/>
          <a:stretch/>
        </p:blipFill>
        <p:spPr>
          <a:xfrm>
            <a:off x="0" y="0"/>
            <a:ext cx="6116280" cy="12328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F274EF-DDAF-95F6-A6E6-B9C988320A49}"/>
              </a:ext>
            </a:extLst>
          </p:cNvPr>
          <p:cNvSpPr txBox="1"/>
          <p:nvPr/>
        </p:nvSpPr>
        <p:spPr>
          <a:xfrm>
            <a:off x="4171308" y="505083"/>
            <a:ext cx="62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答：由图可得，电路为</a:t>
            </a:r>
            <a:r>
              <a:rPr lang="en-US" altLang="zh-CN" dirty="0"/>
              <a:t>mealy</a:t>
            </a:r>
            <a:r>
              <a:rPr lang="zh-CN" altLang="en-US" dirty="0"/>
              <a:t>型脉冲异步时序逻辑电路。由图列出状态表和状态图如下，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B90E3B3-74DA-495E-C4E9-85862BE60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92460"/>
              </p:ext>
            </p:extLst>
          </p:nvPr>
        </p:nvGraphicFramePr>
        <p:xfrm>
          <a:off x="3883632" y="1162163"/>
          <a:ext cx="2866490" cy="28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227">
                  <a:extLst>
                    <a:ext uri="{9D8B030D-6E8A-4147-A177-3AD203B41FA5}">
                      <a16:colId xmlns:a16="http://schemas.microsoft.com/office/drawing/2014/main" val="2054120526"/>
                    </a:ext>
                  </a:extLst>
                </a:gridCol>
                <a:gridCol w="1439263">
                  <a:extLst>
                    <a:ext uri="{9D8B030D-6E8A-4147-A177-3AD203B41FA5}">
                      <a16:colId xmlns:a16="http://schemas.microsoft.com/office/drawing/2014/main" val="2611257586"/>
                    </a:ext>
                  </a:extLst>
                </a:gridCol>
              </a:tblGrid>
              <a:tr h="482806">
                <a:tc>
                  <a:txBody>
                    <a:bodyPr/>
                    <a:lstStyle/>
                    <a:p>
                      <a:r>
                        <a:rPr lang="zh-CN" altLang="en-US" dirty="0"/>
                        <a:t>现态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次态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09014776"/>
                  </a:ext>
                </a:extLst>
              </a:tr>
              <a:tr h="48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Q2 Q1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X=1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18002108"/>
                  </a:ext>
                </a:extLst>
              </a:tr>
              <a:tr h="48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0 0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3334405"/>
                  </a:ext>
                </a:extLst>
              </a:tr>
              <a:tr h="48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0 1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72325528"/>
                  </a:ext>
                </a:extLst>
              </a:tr>
              <a:tr h="48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1 0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7599623"/>
                  </a:ext>
                </a:extLst>
              </a:tr>
              <a:tr h="48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1 1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00/1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3979993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9C7C5D4-43D3-BEA3-8B39-335AF420A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2610"/>
              </p:ext>
            </p:extLst>
          </p:nvPr>
        </p:nvGraphicFramePr>
        <p:xfrm>
          <a:off x="6750122" y="1162163"/>
          <a:ext cx="1366462" cy="289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462">
                  <a:extLst>
                    <a:ext uri="{9D8B030D-6E8A-4147-A177-3AD203B41FA5}">
                      <a16:colId xmlns:a16="http://schemas.microsoft.com/office/drawing/2014/main" val="3433210786"/>
                    </a:ext>
                  </a:extLst>
                </a:gridCol>
              </a:tblGrid>
              <a:tr h="482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次态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22083003"/>
                  </a:ext>
                </a:extLst>
              </a:tr>
              <a:tr h="48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X=0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38830663"/>
                  </a:ext>
                </a:extLst>
              </a:tr>
              <a:tr h="48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00/0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0627731"/>
                  </a:ext>
                </a:extLst>
              </a:tr>
              <a:tr h="48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00/0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48585718"/>
                  </a:ext>
                </a:extLst>
              </a:tr>
              <a:tr h="48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10/0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03642301"/>
                  </a:ext>
                </a:extLst>
              </a:tr>
              <a:tr h="482806">
                <a:tc>
                  <a:txBody>
                    <a:bodyPr/>
                    <a:lstStyle/>
                    <a:p>
                      <a:r>
                        <a:rPr lang="en-US" altLang="zh-CN" dirty="0"/>
                        <a:t>11/0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22552492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B7AE50A-5D3B-7554-6137-1EDD1444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78" t="34937" r="22225" b="2609"/>
          <a:stretch/>
        </p:blipFill>
        <p:spPr>
          <a:xfrm>
            <a:off x="0" y="1232899"/>
            <a:ext cx="3883632" cy="41507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E6BA7A-C583-B945-55CF-1AB0C973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83" y="4069748"/>
            <a:ext cx="2750282" cy="27268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78D2A53-A3FB-40A0-D04F-2659787F2D32}"/>
              </a:ext>
            </a:extLst>
          </p:cNvPr>
          <p:cNvSpPr txBox="1"/>
          <p:nvPr/>
        </p:nvSpPr>
        <p:spPr>
          <a:xfrm>
            <a:off x="8144898" y="2371418"/>
            <a:ext cx="294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故分析可知，当</a:t>
            </a:r>
            <a:r>
              <a:rPr lang="en-US" altLang="zh-CN" dirty="0"/>
              <a:t>Q2Q1=3</a:t>
            </a:r>
            <a:r>
              <a:rPr lang="zh-CN" altLang="en-US" dirty="0"/>
              <a:t>时，输出</a:t>
            </a:r>
            <a:r>
              <a:rPr lang="en-US" altLang="zh-CN" dirty="0"/>
              <a:t>Z=1</a:t>
            </a:r>
            <a:r>
              <a:rPr lang="zh-CN" altLang="en-US" dirty="0"/>
              <a:t>，</a:t>
            </a:r>
            <a:r>
              <a:rPr lang="en-US" altLang="zh-CN" dirty="0"/>
              <a:t>Q2Q1</a:t>
            </a:r>
            <a:r>
              <a:rPr lang="zh-CN" altLang="en-US" dirty="0"/>
              <a:t>置零，说明这是一个模三计数器，且</a:t>
            </a:r>
            <a:r>
              <a:rPr lang="en-US" altLang="zh-CN" dirty="0"/>
              <a:t>10</a:t>
            </a:r>
            <a:r>
              <a:rPr lang="zh-CN" altLang="en-US" dirty="0"/>
              <a:t>这一状态会导致电路挂起。</a:t>
            </a:r>
          </a:p>
        </p:txBody>
      </p:sp>
    </p:spTree>
    <p:extLst>
      <p:ext uri="{BB962C8B-B14F-4D97-AF65-F5344CB8AC3E}">
        <p14:creationId xmlns:p14="http://schemas.microsoft.com/office/powerpoint/2010/main" val="141603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BBCA9-F9E1-D7DF-DC0D-B641E02AA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2E5576-1AF1-A586-7ABA-FC66BB8D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6069" cy="30219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2817DC-75FD-B80C-CDA0-B3D260C053D2}"/>
              </a:ext>
            </a:extLst>
          </p:cNvPr>
          <p:cNvSpPr txBox="1"/>
          <p:nvPr/>
        </p:nvSpPr>
        <p:spPr>
          <a:xfrm>
            <a:off x="359596" y="2875789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答：对时间图进行划分，如下即为稳定状态对应的输入输出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AD1584-E79E-E187-9A91-B037A74B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66" y="3206646"/>
            <a:ext cx="4686300" cy="971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3CBA38-8495-C6D6-F04A-7CA3BEF4D996}"/>
              </a:ext>
            </a:extLst>
          </p:cNvPr>
          <p:cNvSpPr txBox="1"/>
          <p:nvPr/>
        </p:nvSpPr>
        <p:spPr>
          <a:xfrm>
            <a:off x="1253447" y="4178196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 </a:t>
            </a:r>
            <a:r>
              <a:rPr lang="en-US" altLang="zh-CN" dirty="0"/>
              <a:t>|</a:t>
            </a:r>
            <a:r>
              <a:rPr lang="zh-CN" altLang="en-US" dirty="0"/>
              <a:t> ② </a:t>
            </a:r>
            <a:r>
              <a:rPr lang="en-US" altLang="zh-CN" dirty="0"/>
              <a:t>|</a:t>
            </a:r>
            <a:r>
              <a:rPr lang="zh-CN" altLang="en-US" dirty="0"/>
              <a:t>  ③ </a:t>
            </a:r>
            <a:r>
              <a:rPr lang="en-US" altLang="zh-CN" dirty="0"/>
              <a:t>|</a:t>
            </a:r>
            <a:r>
              <a:rPr lang="zh-CN" altLang="en-US" dirty="0"/>
              <a:t>  ④  </a:t>
            </a:r>
            <a:r>
              <a:rPr lang="en-US" altLang="zh-CN" dirty="0"/>
              <a:t>|</a:t>
            </a:r>
            <a:r>
              <a:rPr lang="zh-CN" altLang="en-US" dirty="0"/>
              <a:t>  ① </a:t>
            </a:r>
            <a:r>
              <a:rPr lang="en-US" altLang="zh-CN" dirty="0"/>
              <a:t>|</a:t>
            </a:r>
            <a:r>
              <a:rPr lang="zh-CN" altLang="en-US" dirty="0"/>
              <a:t>   ② </a:t>
            </a:r>
            <a:r>
              <a:rPr lang="en-US" altLang="zh-CN" dirty="0"/>
              <a:t>|</a:t>
            </a:r>
            <a:r>
              <a:rPr lang="zh-CN" altLang="en-US" dirty="0"/>
              <a:t> ③  </a:t>
            </a:r>
            <a:r>
              <a:rPr lang="en-US" altLang="zh-CN" dirty="0"/>
              <a:t>|</a:t>
            </a:r>
            <a:r>
              <a:rPr lang="zh-CN" altLang="en-US" dirty="0"/>
              <a:t> ④  </a:t>
            </a:r>
            <a:r>
              <a:rPr lang="en-US" altLang="zh-CN" dirty="0"/>
              <a:t>|</a:t>
            </a:r>
            <a:r>
              <a:rPr lang="zh-CN" altLang="en-US" dirty="0"/>
              <a:t> ①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7187F3-F2C8-C574-ABB8-4CD85598471D}"/>
              </a:ext>
            </a:extLst>
          </p:cNvPr>
          <p:cNvSpPr txBox="1"/>
          <p:nvPr/>
        </p:nvSpPr>
        <p:spPr>
          <a:xfrm>
            <a:off x="7739648" y="3134155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得到原始流程表如下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18C1866-C277-003D-4B6E-7A5E34B6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18784"/>
              </p:ext>
            </p:extLst>
          </p:nvPr>
        </p:nvGraphicFramePr>
        <p:xfrm>
          <a:off x="7006976" y="3503487"/>
          <a:ext cx="3790020" cy="228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340">
                  <a:extLst>
                    <a:ext uri="{9D8B030D-6E8A-4147-A177-3AD203B41FA5}">
                      <a16:colId xmlns:a16="http://schemas.microsoft.com/office/drawing/2014/main" val="1932559418"/>
                    </a:ext>
                  </a:extLst>
                </a:gridCol>
                <a:gridCol w="1263340">
                  <a:extLst>
                    <a:ext uri="{9D8B030D-6E8A-4147-A177-3AD203B41FA5}">
                      <a16:colId xmlns:a16="http://schemas.microsoft.com/office/drawing/2014/main" val="2441458164"/>
                    </a:ext>
                  </a:extLst>
                </a:gridCol>
                <a:gridCol w="1263340">
                  <a:extLst>
                    <a:ext uri="{9D8B030D-6E8A-4147-A177-3AD203B41FA5}">
                      <a16:colId xmlns:a16="http://schemas.microsoft.com/office/drawing/2014/main" val="3667871955"/>
                    </a:ext>
                  </a:extLst>
                </a:gridCol>
              </a:tblGrid>
              <a:tr h="381193">
                <a:tc>
                  <a:txBody>
                    <a:bodyPr/>
                    <a:lstStyle/>
                    <a:p>
                      <a:r>
                        <a:rPr lang="zh-CN" altLang="en-US" dirty="0"/>
                        <a:t>二次状态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激励状态</a:t>
                      </a:r>
                      <a:r>
                        <a:rPr lang="en-US" altLang="zh-CN" dirty="0"/>
                        <a:t>Y/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56401354"/>
                  </a:ext>
                </a:extLst>
              </a:tr>
              <a:tr h="381193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X=0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X=1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25959696"/>
                  </a:ext>
                </a:extLst>
              </a:tr>
              <a:tr h="38119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①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62502866"/>
                  </a:ext>
                </a:extLst>
              </a:tr>
              <a:tr h="381193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29184254"/>
                  </a:ext>
                </a:extLst>
              </a:tr>
              <a:tr h="381193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③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4/d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39683207"/>
                  </a:ext>
                </a:extLst>
              </a:tr>
              <a:tr h="381193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④</a:t>
                      </a:r>
                      <a:r>
                        <a:rPr lang="en-US" altLang="zh-CN" dirty="0"/>
                        <a:t>/1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522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30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2989B-6D81-10EE-26AF-9650AD858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50773-D4D0-31ED-3E20-2CCC5653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2509"/>
          <a:stretch/>
        </p:blipFill>
        <p:spPr>
          <a:xfrm>
            <a:off x="0" y="0"/>
            <a:ext cx="12051587" cy="5485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0DEA80-BB73-6E79-216C-B3583183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77" t="8281" r="4701"/>
          <a:stretch/>
        </p:blipFill>
        <p:spPr>
          <a:xfrm>
            <a:off x="0" y="548501"/>
            <a:ext cx="4037744" cy="3774041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A290B5-EFA7-5445-A497-52C53F4F8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69513"/>
              </p:ext>
            </p:extLst>
          </p:nvPr>
        </p:nvGraphicFramePr>
        <p:xfrm>
          <a:off x="4415693" y="1500035"/>
          <a:ext cx="6738708" cy="231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18">
                  <a:extLst>
                    <a:ext uri="{9D8B030D-6E8A-4147-A177-3AD203B41FA5}">
                      <a16:colId xmlns:a16="http://schemas.microsoft.com/office/drawing/2014/main" val="1686036139"/>
                    </a:ext>
                  </a:extLst>
                </a:gridCol>
                <a:gridCol w="1123118">
                  <a:extLst>
                    <a:ext uri="{9D8B030D-6E8A-4147-A177-3AD203B41FA5}">
                      <a16:colId xmlns:a16="http://schemas.microsoft.com/office/drawing/2014/main" val="1976036531"/>
                    </a:ext>
                  </a:extLst>
                </a:gridCol>
                <a:gridCol w="1123118">
                  <a:extLst>
                    <a:ext uri="{9D8B030D-6E8A-4147-A177-3AD203B41FA5}">
                      <a16:colId xmlns:a16="http://schemas.microsoft.com/office/drawing/2014/main" val="2985582371"/>
                    </a:ext>
                  </a:extLst>
                </a:gridCol>
                <a:gridCol w="1123118">
                  <a:extLst>
                    <a:ext uri="{9D8B030D-6E8A-4147-A177-3AD203B41FA5}">
                      <a16:colId xmlns:a16="http://schemas.microsoft.com/office/drawing/2014/main" val="2302200741"/>
                    </a:ext>
                  </a:extLst>
                </a:gridCol>
                <a:gridCol w="1123118">
                  <a:extLst>
                    <a:ext uri="{9D8B030D-6E8A-4147-A177-3AD203B41FA5}">
                      <a16:colId xmlns:a16="http://schemas.microsoft.com/office/drawing/2014/main" val="1267570594"/>
                    </a:ext>
                  </a:extLst>
                </a:gridCol>
                <a:gridCol w="1123118">
                  <a:extLst>
                    <a:ext uri="{9D8B030D-6E8A-4147-A177-3AD203B41FA5}">
                      <a16:colId xmlns:a16="http://schemas.microsoft.com/office/drawing/2014/main" val="2493458809"/>
                    </a:ext>
                  </a:extLst>
                </a:gridCol>
              </a:tblGrid>
              <a:tr h="386330">
                <a:tc>
                  <a:txBody>
                    <a:bodyPr/>
                    <a:lstStyle/>
                    <a:p>
                      <a:r>
                        <a:rPr lang="zh-CN" altLang="en-US" dirty="0"/>
                        <a:t>二次状态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/>
                        <a:t>激励状态</a:t>
                      </a:r>
                      <a:r>
                        <a:rPr lang="en-US" altLang="zh-CN" dirty="0"/>
                        <a:t>Y2Y1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05049469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r>
                        <a:rPr lang="en-US" altLang="zh-CN" dirty="0"/>
                        <a:t>Y2Y1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23769927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00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00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00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40039649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/>
                        <a:t>00</a:t>
                      </a:r>
                      <a:endParaRPr lang="zh-CN" altLang="en-US" b="0" u="non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01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/>
                        <a:t>10</a:t>
                      </a:r>
                      <a:endParaRPr lang="zh-CN" altLang="en-US" b="0" u="non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4353519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11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0" i="0" u="none" dirty="0"/>
                        <a:t>00</a:t>
                      </a:r>
                      <a:endParaRPr lang="zh-CN" altLang="en-US" b="0" i="0" u="non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11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848761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0" u="none" dirty="0"/>
                        <a:t>11</a:t>
                      </a:r>
                      <a:endParaRPr lang="zh-CN" altLang="en-US" b="0" u="non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10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2424751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3CF69FE-672D-62F9-7FE0-3EB6ED04A5D4}"/>
              </a:ext>
            </a:extLst>
          </p:cNvPr>
          <p:cNvSpPr txBox="1"/>
          <p:nvPr/>
        </p:nvSpPr>
        <p:spPr>
          <a:xfrm>
            <a:off x="4839128" y="115070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答：由激励函数和输出函数作出流程表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94297F-5B99-0385-5591-755CBE64D6F0}"/>
              </a:ext>
            </a:extLst>
          </p:cNvPr>
          <p:cNvSpPr txBox="1"/>
          <p:nvPr/>
        </p:nvSpPr>
        <p:spPr>
          <a:xfrm>
            <a:off x="3852809" y="4322542"/>
            <a:ext cx="657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由流程表可知，该电路中存在竞争。</a:t>
            </a:r>
            <a:endParaRPr lang="en-US" altLang="zh-CN" dirty="0"/>
          </a:p>
          <a:p>
            <a:r>
              <a:rPr lang="zh-CN" altLang="en-US" dirty="0"/>
              <a:t>当电路处在稳定总态</a:t>
            </a:r>
            <a:r>
              <a:rPr lang="en-US" altLang="zh-CN" dirty="0"/>
              <a:t>(11,01),X2X1</a:t>
            </a:r>
            <a:r>
              <a:rPr lang="zh-CN" altLang="en-US" dirty="0"/>
              <a:t>由</a:t>
            </a:r>
            <a:r>
              <a:rPr lang="en-US" altLang="zh-CN" dirty="0"/>
              <a:t>11→10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会发生临界竞争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当电路处在稳定总态</a:t>
            </a:r>
            <a:r>
              <a:rPr lang="en-US" altLang="zh-CN" dirty="0"/>
              <a:t>(00,11),X2X1</a:t>
            </a:r>
            <a:r>
              <a:rPr lang="zh-CN" altLang="en-US" dirty="0"/>
              <a:t>由</a:t>
            </a:r>
            <a:r>
              <a:rPr lang="en-US" altLang="zh-CN" dirty="0"/>
              <a:t>00→01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会发生非临界竞争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当电路处在稳定总态</a:t>
            </a:r>
            <a:r>
              <a:rPr lang="en-US" altLang="zh-CN" dirty="0"/>
              <a:t>(11,11),X2X1,</a:t>
            </a:r>
            <a:r>
              <a:rPr lang="zh-CN" altLang="en-US" dirty="0"/>
              <a:t>由</a:t>
            </a:r>
            <a:r>
              <a:rPr lang="en-US" altLang="zh-CN" dirty="0"/>
              <a:t>11→01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会发生非临界竞争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8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29439-2BB4-C463-0842-55B88B3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FD23CF-55CF-7944-5D11-26109009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" y="0"/>
            <a:ext cx="11954476" cy="1405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0A71F2-0631-A411-4671-AF83D68EF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0539"/>
            <a:ext cx="6629400" cy="25431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B9790E-861F-E87A-4B61-FCFA552D0F64}"/>
              </a:ext>
            </a:extLst>
          </p:cNvPr>
          <p:cNvSpPr txBox="1"/>
          <p:nvPr/>
        </p:nvSpPr>
        <p:spPr>
          <a:xfrm>
            <a:off x="278828" y="1234631"/>
            <a:ext cx="519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答：根据题意做出时间图如下，并对其状态进行划分</a:t>
            </a:r>
            <a:r>
              <a:rPr lang="en-US" altLang="zh-CN" dirty="0"/>
              <a:t>,</a:t>
            </a:r>
            <a:r>
              <a:rPr lang="zh-CN" altLang="en-US" dirty="0"/>
              <a:t>得到状态图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422956-E649-CA02-23C9-17CD36626717}"/>
              </a:ext>
            </a:extLst>
          </p:cNvPr>
          <p:cNvSpPr txBox="1"/>
          <p:nvPr/>
        </p:nvSpPr>
        <p:spPr>
          <a:xfrm>
            <a:off x="996593" y="3884382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 </a:t>
            </a:r>
            <a:r>
              <a:rPr lang="en-US" altLang="zh-CN" dirty="0"/>
              <a:t>|</a:t>
            </a:r>
            <a:r>
              <a:rPr lang="zh-CN" altLang="en-US" dirty="0"/>
              <a:t> ② </a:t>
            </a:r>
            <a:r>
              <a:rPr lang="en-US" altLang="zh-CN" dirty="0"/>
              <a:t>|</a:t>
            </a:r>
            <a:r>
              <a:rPr lang="zh-CN" altLang="en-US" dirty="0"/>
              <a:t>  ③ </a:t>
            </a:r>
            <a:r>
              <a:rPr lang="en-US" altLang="zh-CN" dirty="0"/>
              <a:t>|</a:t>
            </a:r>
            <a:r>
              <a:rPr lang="zh-CN" altLang="en-US" dirty="0"/>
              <a:t>  ④ </a:t>
            </a:r>
            <a:r>
              <a:rPr lang="en-US" altLang="zh-CN" dirty="0"/>
              <a:t>|</a:t>
            </a:r>
            <a:r>
              <a:rPr lang="zh-CN" altLang="en-US" dirty="0"/>
              <a:t> ①</a:t>
            </a:r>
            <a:r>
              <a:rPr lang="en-US" altLang="zh-CN" dirty="0"/>
              <a:t>|</a:t>
            </a:r>
            <a:r>
              <a:rPr lang="zh-CN" altLang="en-US" dirty="0"/>
              <a:t>②</a:t>
            </a:r>
            <a:r>
              <a:rPr lang="en-US" altLang="zh-CN" dirty="0"/>
              <a:t>|</a:t>
            </a:r>
            <a:r>
              <a:rPr lang="zh-CN" altLang="en-US" dirty="0"/>
              <a:t>③</a:t>
            </a:r>
            <a:r>
              <a:rPr lang="en-US" altLang="zh-CN" dirty="0"/>
              <a:t>|</a:t>
            </a:r>
            <a:r>
              <a:rPr lang="zh-CN" altLang="en-US" dirty="0"/>
              <a:t>②</a:t>
            </a:r>
            <a:r>
              <a:rPr lang="en-US" altLang="zh-CN" dirty="0"/>
              <a:t>|</a:t>
            </a:r>
            <a:r>
              <a:rPr lang="zh-CN" altLang="en-US" dirty="0"/>
              <a:t>①</a:t>
            </a:r>
            <a:r>
              <a:rPr lang="en-US" altLang="zh-CN" dirty="0"/>
              <a:t>|⑤⑥⑤|</a:t>
            </a:r>
            <a:r>
              <a:rPr lang="zh-CN" altLang="en-US" dirty="0"/>
              <a:t>     ③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2243F0-8665-5F8A-5C3D-88AC20532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12386"/>
              </p:ext>
            </p:extLst>
          </p:nvPr>
        </p:nvGraphicFramePr>
        <p:xfrm>
          <a:off x="6336872" y="1037690"/>
          <a:ext cx="55763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60">
                  <a:extLst>
                    <a:ext uri="{9D8B030D-6E8A-4147-A177-3AD203B41FA5}">
                      <a16:colId xmlns:a16="http://schemas.microsoft.com/office/drawing/2014/main" val="1560463622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367759083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2112671814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1702989307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353570555"/>
                    </a:ext>
                  </a:extLst>
                </a:gridCol>
              </a:tblGrid>
              <a:tr h="359595">
                <a:tc>
                  <a:txBody>
                    <a:bodyPr/>
                    <a:lstStyle/>
                    <a:p>
                      <a:r>
                        <a:rPr lang="zh-CN" altLang="en-US" dirty="0"/>
                        <a:t>二次状态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/>
                        <a:t>激励状态</a:t>
                      </a:r>
                      <a:r>
                        <a:rPr lang="en-US" altLang="zh-CN" dirty="0"/>
                        <a:t>Y/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4372890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X2X1=10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1979407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①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1339700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②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2827776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③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99417827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④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D/D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37124691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6/1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⑤/1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D/D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3248589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⑥/1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5/1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920198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D4789A6-1E0C-4965-CFFF-159E49B3062B}"/>
              </a:ext>
            </a:extLst>
          </p:cNvPr>
          <p:cNvSpPr txBox="1"/>
          <p:nvPr/>
        </p:nvSpPr>
        <p:spPr>
          <a:xfrm>
            <a:off x="26667" y="4469257"/>
            <a:ext cx="544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对状态图进行化简，用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分别代替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234</a:t>
            </a:r>
            <a:r>
              <a:rPr lang="zh-CN" altLang="en-US" dirty="0"/>
              <a:t>，</a:t>
            </a:r>
            <a:r>
              <a:rPr lang="en-US" altLang="zh-CN" dirty="0"/>
              <a:t>56</a:t>
            </a:r>
            <a:r>
              <a:rPr lang="zh-CN" altLang="en-US" dirty="0"/>
              <a:t>，得到最简图如右图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6D02A43-7F4C-E8EF-B633-134DF3F66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85027"/>
              </p:ext>
            </p:extLst>
          </p:nvPr>
        </p:nvGraphicFramePr>
        <p:xfrm>
          <a:off x="6375687" y="4269255"/>
          <a:ext cx="5576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60">
                  <a:extLst>
                    <a:ext uri="{9D8B030D-6E8A-4147-A177-3AD203B41FA5}">
                      <a16:colId xmlns:a16="http://schemas.microsoft.com/office/drawing/2014/main" val="1560463622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367759083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2112671814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1702989307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353570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二次状态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/>
                        <a:t>激励状态</a:t>
                      </a:r>
                      <a:r>
                        <a:rPr lang="en-US" altLang="zh-CN" dirty="0"/>
                        <a:t>Y/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4372890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X2X1=10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1979407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A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1339700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B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B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B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2827776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C</a:t>
                      </a:r>
                      <a:r>
                        <a:rPr lang="en-US" altLang="zh-CN" dirty="0"/>
                        <a:t>/1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C</a:t>
                      </a:r>
                      <a:r>
                        <a:rPr lang="en-US" altLang="zh-CN" dirty="0"/>
                        <a:t>/1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B/d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99417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02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467407C-E0E8-9036-2964-1598006C0546}"/>
              </a:ext>
            </a:extLst>
          </p:cNvPr>
          <p:cNvSpPr/>
          <p:nvPr/>
        </p:nvSpPr>
        <p:spPr>
          <a:xfrm>
            <a:off x="1623317" y="139728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0969916-F48A-125D-1119-09C1BD5FA7AD}"/>
              </a:ext>
            </a:extLst>
          </p:cNvPr>
          <p:cNvSpPr/>
          <p:nvPr/>
        </p:nvSpPr>
        <p:spPr>
          <a:xfrm>
            <a:off x="3173002" y="139728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988D90D-3B26-F80D-AB0D-3044EA5AE12A}"/>
              </a:ext>
            </a:extLst>
          </p:cNvPr>
          <p:cNvSpPr/>
          <p:nvPr/>
        </p:nvSpPr>
        <p:spPr>
          <a:xfrm>
            <a:off x="3173002" y="283395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50D8A36-247B-7BD3-FFD9-7F88D8EB6F6B}"/>
              </a:ext>
            </a:extLst>
          </p:cNvPr>
          <p:cNvSpPr/>
          <p:nvPr/>
        </p:nvSpPr>
        <p:spPr>
          <a:xfrm>
            <a:off x="1597632" y="283395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287FD7-DDD3-EBEC-9883-3B16055F8856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2013561" y="1787530"/>
            <a:ext cx="1224000" cy="1116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783D2B1-CEAF-36A8-8486-684F8165AE33}"/>
              </a:ext>
            </a:extLst>
          </p:cNvPr>
          <p:cNvSpPr/>
          <p:nvPr/>
        </p:nvSpPr>
        <p:spPr>
          <a:xfrm>
            <a:off x="3279426" y="1856326"/>
            <a:ext cx="244351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76FA9DD-329F-D105-9752-3F2E3D028F23}"/>
              </a:ext>
            </a:extLst>
          </p:cNvPr>
          <p:cNvSpPr/>
          <p:nvPr/>
        </p:nvSpPr>
        <p:spPr>
          <a:xfrm>
            <a:off x="2160980" y="1469205"/>
            <a:ext cx="978408" cy="246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85583A28-8165-D11B-3C61-DABDAECCD6F6}"/>
              </a:ext>
            </a:extLst>
          </p:cNvPr>
          <p:cNvSpPr/>
          <p:nvPr/>
        </p:nvSpPr>
        <p:spPr>
          <a:xfrm>
            <a:off x="1686181" y="1944894"/>
            <a:ext cx="238831" cy="837517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7A4FD8ED-8415-B1FC-E78E-3C4D4DC7D802}"/>
              </a:ext>
            </a:extLst>
          </p:cNvPr>
          <p:cNvSpPr/>
          <p:nvPr/>
        </p:nvSpPr>
        <p:spPr>
          <a:xfrm>
            <a:off x="2176453" y="2983042"/>
            <a:ext cx="898216" cy="2286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6D5EF2-EA3A-500B-EAEC-48A6A686F365}"/>
              </a:ext>
            </a:extLst>
          </p:cNvPr>
          <p:cNvSpPr txBox="1"/>
          <p:nvPr/>
        </p:nvSpPr>
        <p:spPr>
          <a:xfrm>
            <a:off x="3708971" y="595901"/>
            <a:ext cx="640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加入过渡态</a:t>
            </a:r>
            <a:r>
              <a:rPr lang="en-US" altLang="zh-CN" dirty="0"/>
              <a:t>D</a:t>
            </a:r>
            <a:r>
              <a:rPr lang="zh-CN" altLang="en-US" dirty="0"/>
              <a:t>后状态图如左图，由此得到新的最简流程表如下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B75FD76-0E40-53BC-EDFF-3DBACDD45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48793"/>
              </p:ext>
            </p:extLst>
          </p:nvPr>
        </p:nvGraphicFramePr>
        <p:xfrm>
          <a:off x="4748372" y="1854485"/>
          <a:ext cx="55763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60">
                  <a:extLst>
                    <a:ext uri="{9D8B030D-6E8A-4147-A177-3AD203B41FA5}">
                      <a16:colId xmlns:a16="http://schemas.microsoft.com/office/drawing/2014/main" val="1560463622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367759083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2112671814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1702989307"/>
                    </a:ext>
                  </a:extLst>
                </a:gridCol>
                <a:gridCol w="1115260">
                  <a:extLst>
                    <a:ext uri="{9D8B030D-6E8A-4147-A177-3AD203B41FA5}">
                      <a16:colId xmlns:a16="http://schemas.microsoft.com/office/drawing/2014/main" val="353570555"/>
                    </a:ext>
                  </a:extLst>
                </a:gridCol>
              </a:tblGrid>
              <a:tr h="359595">
                <a:tc>
                  <a:txBody>
                    <a:bodyPr/>
                    <a:lstStyle/>
                    <a:p>
                      <a:r>
                        <a:rPr lang="zh-CN" altLang="en-US" dirty="0"/>
                        <a:t>二次状态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/>
                        <a:t>激励状态</a:t>
                      </a:r>
                      <a:r>
                        <a:rPr lang="en-US" altLang="zh-CN" dirty="0"/>
                        <a:t>Y/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4372890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Y2Y1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X2X1=10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1979407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00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1339700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01</a:t>
                      </a:r>
                      <a:r>
                        <a:rPr lang="en-US" altLang="zh-CN" dirty="0"/>
                        <a:t>/1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01</a:t>
                      </a:r>
                      <a:r>
                        <a:rPr lang="en-US" altLang="zh-CN" dirty="0"/>
                        <a:t>/1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2827776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11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11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1" u="sng" dirty="0"/>
                        <a:t>11</a:t>
                      </a:r>
                      <a:r>
                        <a:rPr lang="en-US" altLang="zh-CN" dirty="0"/>
                        <a:t>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99417827"/>
                  </a:ext>
                </a:extLst>
              </a:tr>
              <a:tr h="362779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d/d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37124691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45B90A2E-940F-1B56-F0C5-969BDC174034}"/>
              </a:ext>
            </a:extLst>
          </p:cNvPr>
          <p:cNvSpPr txBox="1"/>
          <p:nvPr/>
        </p:nvSpPr>
        <p:spPr>
          <a:xfrm>
            <a:off x="4623371" y="1253447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A:00    B:11    C:01    D:10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D5FC05-DF2D-2EA6-A775-08F23305CC62}"/>
              </a:ext>
            </a:extLst>
          </p:cNvPr>
          <p:cNvSpPr txBox="1"/>
          <p:nvPr/>
        </p:nvSpPr>
        <p:spPr>
          <a:xfrm>
            <a:off x="3401601" y="4338132"/>
            <a:ext cx="4633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得到激励状态和输出函数的最简表达式如下</a:t>
            </a:r>
            <a:endParaRPr lang="en-US" altLang="zh-CN" dirty="0"/>
          </a:p>
          <a:p>
            <a:r>
              <a:rPr lang="en-US" altLang="zh-CN" dirty="0"/>
              <a:t>Y2=X2+ Y1Y2=/(/X2/(Y2Y1))</a:t>
            </a:r>
          </a:p>
          <a:p>
            <a:r>
              <a:rPr lang="en-US" altLang="zh-CN" dirty="0"/>
              <a:t>Y1=X1+Y1/Y2+X2=/(/X1/(Y1/Y2)/(X2Y2)) </a:t>
            </a:r>
          </a:p>
          <a:p>
            <a:r>
              <a:rPr lang="en-US" altLang="zh-CN" dirty="0"/>
              <a:t>Z=Y1/Y2=/(/(Y1/Y2))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80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288E91-220C-A1C1-E0AE-E492B5C6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7" y="903375"/>
            <a:ext cx="9782690" cy="56813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F0059E-8018-83D3-2752-BD202A9929DA}"/>
              </a:ext>
            </a:extLst>
          </p:cNvPr>
          <p:cNvSpPr txBox="1"/>
          <p:nvPr/>
        </p:nvSpPr>
        <p:spPr>
          <a:xfrm>
            <a:off x="704193" y="3573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得到电路如下图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4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BE6C0-DC35-B6C0-F3DF-FC126745C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248B2F-57DF-AAC2-74C7-6DF7A96B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3570"/>
          <a:stretch/>
        </p:blipFill>
        <p:spPr>
          <a:xfrm>
            <a:off x="0" y="0"/>
            <a:ext cx="12356442" cy="3832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CA6D00-B0AA-E40F-C6EC-5F5442FF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22" t="27577" r="35398"/>
          <a:stretch/>
        </p:blipFill>
        <p:spPr>
          <a:xfrm>
            <a:off x="189569" y="383207"/>
            <a:ext cx="3096323" cy="30457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1C9C99-AB49-92F2-EF10-4F11EEA2AFDC}"/>
              </a:ext>
            </a:extLst>
          </p:cNvPr>
          <p:cNvSpPr txBox="1"/>
          <p:nvPr/>
        </p:nvSpPr>
        <p:spPr>
          <a:xfrm>
            <a:off x="3675043" y="521108"/>
            <a:ext cx="7677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答：答：由图可得，电路为</a:t>
            </a:r>
            <a:r>
              <a:rPr lang="en-US" altLang="zh-CN" dirty="0" err="1"/>
              <a:t>moore</a:t>
            </a:r>
            <a:r>
              <a:rPr lang="zh-CN" altLang="en-US" dirty="0"/>
              <a:t>型脉冲异步时序逻辑电路。由图可得激励函数表达式为：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列出真值表，再由其状态表和状态图如下：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3E6DE2-FE9E-C1C8-61DA-00CC566E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21" y="915583"/>
            <a:ext cx="3657010" cy="344189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2537EC6-6740-07C3-7BC8-70B9038F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74538"/>
              </p:ext>
            </p:extLst>
          </p:nvPr>
        </p:nvGraphicFramePr>
        <p:xfrm>
          <a:off x="0" y="4599328"/>
          <a:ext cx="47660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17">
                  <a:extLst>
                    <a:ext uri="{9D8B030D-6E8A-4147-A177-3AD203B41FA5}">
                      <a16:colId xmlns:a16="http://schemas.microsoft.com/office/drawing/2014/main" val="3729607830"/>
                    </a:ext>
                  </a:extLst>
                </a:gridCol>
                <a:gridCol w="1191517">
                  <a:extLst>
                    <a:ext uri="{9D8B030D-6E8A-4147-A177-3AD203B41FA5}">
                      <a16:colId xmlns:a16="http://schemas.microsoft.com/office/drawing/2014/main" val="2642711664"/>
                    </a:ext>
                  </a:extLst>
                </a:gridCol>
                <a:gridCol w="1191517">
                  <a:extLst>
                    <a:ext uri="{9D8B030D-6E8A-4147-A177-3AD203B41FA5}">
                      <a16:colId xmlns:a16="http://schemas.microsoft.com/office/drawing/2014/main" val="2092167988"/>
                    </a:ext>
                  </a:extLst>
                </a:gridCol>
                <a:gridCol w="1191517">
                  <a:extLst>
                    <a:ext uri="{9D8B030D-6E8A-4147-A177-3AD203B41FA5}">
                      <a16:colId xmlns:a16="http://schemas.microsoft.com/office/drawing/2014/main" val="659331745"/>
                    </a:ext>
                  </a:extLst>
                </a:gridCol>
              </a:tblGrid>
              <a:tr h="338187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现态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激励函数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次态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27416287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Q2Q1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 C2 D C1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Q2’ Q1’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93048465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 –  1 </a:t>
                      </a:r>
                      <a:r>
                        <a:rPr lang="zh-CN" altLang="en-US" dirty="0"/>
                        <a:t>↓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28279456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0 1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↓ </a:t>
                      </a:r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↓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85873887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 –  1 </a:t>
                      </a:r>
                      <a:r>
                        <a:rPr lang="zh-CN" altLang="en-US" dirty="0"/>
                        <a:t>↓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07623200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↓ </a:t>
                      </a:r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↓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4288858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CE87066-2D05-C3F2-E03F-D25F5E672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68833"/>
              </p:ext>
            </p:extLst>
          </p:nvPr>
        </p:nvGraphicFramePr>
        <p:xfrm>
          <a:off x="3603126" y="1716728"/>
          <a:ext cx="2207802" cy="2297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01">
                  <a:extLst>
                    <a:ext uri="{9D8B030D-6E8A-4147-A177-3AD203B41FA5}">
                      <a16:colId xmlns:a16="http://schemas.microsoft.com/office/drawing/2014/main" val="1179983252"/>
                    </a:ext>
                  </a:extLst>
                </a:gridCol>
                <a:gridCol w="1103901">
                  <a:extLst>
                    <a:ext uri="{9D8B030D-6E8A-4147-A177-3AD203B41FA5}">
                      <a16:colId xmlns:a16="http://schemas.microsoft.com/office/drawing/2014/main" val="3913234646"/>
                    </a:ext>
                  </a:extLst>
                </a:gridCol>
              </a:tblGrid>
              <a:tr h="382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现态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次态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12991491"/>
                  </a:ext>
                </a:extLst>
              </a:tr>
              <a:tr h="382906">
                <a:tc>
                  <a:txBody>
                    <a:bodyPr/>
                    <a:lstStyle/>
                    <a:p>
                      <a:r>
                        <a:rPr lang="en-US" altLang="zh-CN" dirty="0"/>
                        <a:t>Q2Q1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X=1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96194127"/>
                  </a:ext>
                </a:extLst>
              </a:tr>
              <a:tr h="382906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01502926"/>
                  </a:ext>
                </a:extLst>
              </a:tr>
              <a:tr h="382906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48054699"/>
                  </a:ext>
                </a:extLst>
              </a:tr>
              <a:tr h="38290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7639648"/>
                  </a:ext>
                </a:extLst>
              </a:tr>
              <a:tr h="382906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94782097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49ED0DA9-0507-8D42-F8ED-E5581A44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2" b="38277"/>
          <a:stretch/>
        </p:blipFill>
        <p:spPr>
          <a:xfrm>
            <a:off x="6381074" y="1716728"/>
            <a:ext cx="3857625" cy="25162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83601D7-0251-CDC9-CAEB-F26E8DDE9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1" b="7523"/>
          <a:stretch/>
        </p:blipFill>
        <p:spPr>
          <a:xfrm>
            <a:off x="5558321" y="4290741"/>
            <a:ext cx="5277492" cy="2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71CF1-A6C6-0EB0-EB9A-488BC9B0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611D0A-F833-B496-EA8D-3E50B7C7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656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521D6F-2CA0-4761-426E-4E3A4411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8" y="1722400"/>
            <a:ext cx="5154738" cy="18864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49ACE7-5D4F-30AE-A238-0F39324D3CE0}"/>
              </a:ext>
            </a:extLst>
          </p:cNvPr>
          <p:cNvSpPr txBox="1"/>
          <p:nvPr/>
        </p:nvSpPr>
        <p:spPr>
          <a:xfrm>
            <a:off x="236833" y="1365602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答：根据题意可得</a:t>
            </a:r>
            <a:r>
              <a:rPr lang="en-US" altLang="zh-CN" dirty="0"/>
              <a:t>·</a:t>
            </a:r>
            <a:r>
              <a:rPr lang="zh-CN" altLang="en-US" dirty="0"/>
              <a:t>状态图如下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D1A1EDD-B0DB-16A1-988F-4D3460EDC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3562"/>
              </p:ext>
            </p:extLst>
          </p:nvPr>
        </p:nvGraphicFramePr>
        <p:xfrm>
          <a:off x="6839794" y="836833"/>
          <a:ext cx="363214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716">
                  <a:extLst>
                    <a:ext uri="{9D8B030D-6E8A-4147-A177-3AD203B41FA5}">
                      <a16:colId xmlns:a16="http://schemas.microsoft.com/office/drawing/2014/main" val="1265450503"/>
                    </a:ext>
                  </a:extLst>
                </a:gridCol>
                <a:gridCol w="1210716">
                  <a:extLst>
                    <a:ext uri="{9D8B030D-6E8A-4147-A177-3AD203B41FA5}">
                      <a16:colId xmlns:a16="http://schemas.microsoft.com/office/drawing/2014/main" val="2705975745"/>
                    </a:ext>
                  </a:extLst>
                </a:gridCol>
                <a:gridCol w="1210716">
                  <a:extLst>
                    <a:ext uri="{9D8B030D-6E8A-4147-A177-3AD203B41FA5}">
                      <a16:colId xmlns:a16="http://schemas.microsoft.com/office/drawing/2014/main" val="952618838"/>
                    </a:ext>
                  </a:extLst>
                </a:gridCol>
              </a:tblGrid>
              <a:tr h="332914">
                <a:tc>
                  <a:txBody>
                    <a:bodyPr/>
                    <a:lstStyle/>
                    <a:p>
                      <a:r>
                        <a:rPr lang="zh-CN" altLang="en-US" dirty="0"/>
                        <a:t>现态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次态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53375042"/>
                  </a:ext>
                </a:extLst>
              </a:tr>
              <a:tr h="332914">
                <a:tc>
                  <a:txBody>
                    <a:bodyPr/>
                    <a:lstStyle/>
                    <a:p>
                      <a:r>
                        <a:rPr lang="en-US" altLang="zh-CN" dirty="0"/>
                        <a:t>Y2Y1Y0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X=1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3643493"/>
                  </a:ext>
                </a:extLst>
              </a:tr>
              <a:tr h="332914">
                <a:tc>
                  <a:txBody>
                    <a:bodyPr/>
                    <a:lstStyle/>
                    <a:p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5976606"/>
                  </a:ext>
                </a:extLst>
              </a:tr>
              <a:tr h="332914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00840043"/>
                  </a:ext>
                </a:extLst>
              </a:tr>
              <a:tr h="332914"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80629744"/>
                  </a:ext>
                </a:extLst>
              </a:tr>
              <a:tr h="332914"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2783075"/>
                  </a:ext>
                </a:extLst>
              </a:tr>
              <a:tr h="332914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82188771"/>
                  </a:ext>
                </a:extLst>
              </a:tr>
              <a:tr h="332914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71616664"/>
                  </a:ext>
                </a:extLst>
              </a:tr>
              <a:tr h="332914"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4348152"/>
                  </a:ext>
                </a:extLst>
              </a:tr>
              <a:tr h="332914"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3892741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0F01703-48E2-976C-4631-9AF3B00EA0E2}"/>
              </a:ext>
            </a:extLst>
          </p:cNvPr>
          <p:cNvSpPr txBox="1"/>
          <p:nvPr/>
        </p:nvSpPr>
        <p:spPr>
          <a:xfrm>
            <a:off x="8217286" y="45822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状态表</a:t>
            </a:r>
          </a:p>
        </p:txBody>
      </p:sp>
    </p:spTree>
    <p:extLst>
      <p:ext uri="{BB962C8B-B14F-4D97-AF65-F5344CB8AC3E}">
        <p14:creationId xmlns:p14="http://schemas.microsoft.com/office/powerpoint/2010/main" val="69419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8F8EE-90CD-4110-5B01-07D7B0E59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9660E42-89AF-F7A9-A194-2A0BE2531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87121"/>
              </p:ext>
            </p:extLst>
          </p:nvPr>
        </p:nvGraphicFramePr>
        <p:xfrm>
          <a:off x="344151" y="246580"/>
          <a:ext cx="5224440" cy="453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16">
                  <a:extLst>
                    <a:ext uri="{9D8B030D-6E8A-4147-A177-3AD203B41FA5}">
                      <a16:colId xmlns:a16="http://schemas.microsoft.com/office/drawing/2014/main" val="1173169534"/>
                    </a:ext>
                  </a:extLst>
                </a:gridCol>
                <a:gridCol w="986320">
                  <a:extLst>
                    <a:ext uri="{9D8B030D-6E8A-4147-A177-3AD203B41FA5}">
                      <a16:colId xmlns:a16="http://schemas.microsoft.com/office/drawing/2014/main" val="2312907603"/>
                    </a:ext>
                  </a:extLst>
                </a:gridCol>
                <a:gridCol w="1027415">
                  <a:extLst>
                    <a:ext uri="{9D8B030D-6E8A-4147-A177-3AD203B41FA5}">
                      <a16:colId xmlns:a16="http://schemas.microsoft.com/office/drawing/2014/main" val="3724651556"/>
                    </a:ext>
                  </a:extLst>
                </a:gridCol>
                <a:gridCol w="1839074">
                  <a:extLst>
                    <a:ext uri="{9D8B030D-6E8A-4147-A177-3AD203B41FA5}">
                      <a16:colId xmlns:a16="http://schemas.microsoft.com/office/drawing/2014/main" val="2538049285"/>
                    </a:ext>
                  </a:extLst>
                </a:gridCol>
                <a:gridCol w="708915">
                  <a:extLst>
                    <a:ext uri="{9D8B030D-6E8A-4147-A177-3AD203B41FA5}">
                      <a16:colId xmlns:a16="http://schemas.microsoft.com/office/drawing/2014/main" val="4205562211"/>
                    </a:ext>
                  </a:extLst>
                </a:gridCol>
              </a:tblGrid>
              <a:tr h="647419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输入脉冲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现态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次态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激励函数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3294257"/>
                  </a:ext>
                </a:extLst>
              </a:tr>
              <a:tr h="924884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Y2Y1Y0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Y2’Y1’Y0’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D2C2D1C1D0C0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5389718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11 11 11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3016177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 </a:t>
                      </a:r>
                      <a:r>
                        <a:rPr lang="en-US" altLang="zh-CN" dirty="0" err="1"/>
                        <a:t>d0</a:t>
                      </a:r>
                      <a:r>
                        <a:rPr lang="en-US" altLang="zh-CN" dirty="0"/>
                        <a:t> 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42085609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 01 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19232323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 </a:t>
                      </a:r>
                      <a:r>
                        <a:rPr lang="en-US" altLang="zh-CN" dirty="0" err="1"/>
                        <a:t>d0</a:t>
                      </a:r>
                      <a:r>
                        <a:rPr lang="en-US" altLang="zh-CN" dirty="0"/>
                        <a:t> 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86728019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01 11 11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39284377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 d0 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38455576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 01 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25644911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 d0 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3349191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031C487-264D-8C01-9724-5759637B5E22}"/>
              </a:ext>
            </a:extLst>
          </p:cNvPr>
          <p:cNvSpPr txBox="1"/>
          <p:nvPr/>
        </p:nvSpPr>
        <p:spPr>
          <a:xfrm>
            <a:off x="2517789" y="47785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真值表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F4F1E3-8798-F6FD-AF7D-937FDE24B075}"/>
              </a:ext>
            </a:extLst>
          </p:cNvPr>
          <p:cNvSpPr txBox="1"/>
          <p:nvPr/>
        </p:nvSpPr>
        <p:spPr>
          <a:xfrm>
            <a:off x="6096000" y="82193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由真值表得激励函数为：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530AC1-2FEB-FDED-3E1B-0DA794F9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55" y="1216076"/>
            <a:ext cx="3563578" cy="11138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9F2361-D74A-FC6F-67E7-B6915E7E8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960" y="2847398"/>
            <a:ext cx="6501040" cy="37177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F101A0-DF8E-30F5-56F4-F6F641A0BC25}"/>
              </a:ext>
            </a:extLst>
          </p:cNvPr>
          <p:cNvSpPr txBox="1"/>
          <p:nvPr/>
        </p:nvSpPr>
        <p:spPr>
          <a:xfrm>
            <a:off x="6176055" y="2404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电路如下</a:t>
            </a:r>
          </a:p>
        </p:txBody>
      </p:sp>
    </p:spTree>
    <p:extLst>
      <p:ext uri="{BB962C8B-B14F-4D97-AF65-F5344CB8AC3E}">
        <p14:creationId xmlns:p14="http://schemas.microsoft.com/office/powerpoint/2010/main" val="122437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1CF09-F5F5-BAD3-08CC-9E6C75A03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F748E9-BF6D-9E1F-4BEC-507EA27F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80"/>
            <a:ext cx="12171557" cy="9868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3FA125-4494-D514-0D70-5B736B4F12A4}"/>
              </a:ext>
            </a:extLst>
          </p:cNvPr>
          <p:cNvSpPr txBox="1"/>
          <p:nvPr/>
        </p:nvSpPr>
        <p:spPr>
          <a:xfrm>
            <a:off x="698643" y="1335640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答：由题意可得状态图如下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6D5714-833D-92BD-BD89-A0A6E908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18" y="1704973"/>
            <a:ext cx="4413566" cy="276428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CB6956BD-5D93-545D-19E8-D01351F20A0C}"/>
              </a:ext>
            </a:extLst>
          </p:cNvPr>
          <p:cNvSpPr/>
          <p:nvPr/>
        </p:nvSpPr>
        <p:spPr>
          <a:xfrm>
            <a:off x="5141565" y="2465797"/>
            <a:ext cx="954435" cy="503433"/>
          </a:xfrm>
          <a:prstGeom prst="rightArrow">
            <a:avLst>
              <a:gd name="adj1" fmla="val 418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766A3C4-81E2-C561-A144-F7C0D51CF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82211"/>
              </p:ext>
            </p:extLst>
          </p:nvPr>
        </p:nvGraphicFramePr>
        <p:xfrm>
          <a:off x="6588021" y="1307480"/>
          <a:ext cx="3172428" cy="231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14">
                  <a:extLst>
                    <a:ext uri="{9D8B030D-6E8A-4147-A177-3AD203B41FA5}">
                      <a16:colId xmlns:a16="http://schemas.microsoft.com/office/drawing/2014/main" val="1909816221"/>
                    </a:ext>
                  </a:extLst>
                </a:gridCol>
                <a:gridCol w="793107">
                  <a:extLst>
                    <a:ext uri="{9D8B030D-6E8A-4147-A177-3AD203B41FA5}">
                      <a16:colId xmlns:a16="http://schemas.microsoft.com/office/drawing/2014/main" val="2552680547"/>
                    </a:ext>
                  </a:extLst>
                </a:gridCol>
                <a:gridCol w="793107">
                  <a:extLst>
                    <a:ext uri="{9D8B030D-6E8A-4147-A177-3AD203B41FA5}">
                      <a16:colId xmlns:a16="http://schemas.microsoft.com/office/drawing/2014/main" val="2066313600"/>
                    </a:ext>
                  </a:extLst>
                </a:gridCol>
              </a:tblGrid>
              <a:tr h="463327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现态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次态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输出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339702"/>
                  </a:ext>
                </a:extLst>
              </a:tr>
              <a:tr h="463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25691054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1346523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45026316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A/1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9561362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545B7D4-FC6F-DAD0-1BD9-35FA01B44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01652"/>
              </p:ext>
            </p:extLst>
          </p:nvPr>
        </p:nvGraphicFramePr>
        <p:xfrm>
          <a:off x="6588021" y="4392202"/>
          <a:ext cx="3172428" cy="231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14">
                  <a:extLst>
                    <a:ext uri="{9D8B030D-6E8A-4147-A177-3AD203B41FA5}">
                      <a16:colId xmlns:a16="http://schemas.microsoft.com/office/drawing/2014/main" val="1909816221"/>
                    </a:ext>
                  </a:extLst>
                </a:gridCol>
                <a:gridCol w="793107">
                  <a:extLst>
                    <a:ext uri="{9D8B030D-6E8A-4147-A177-3AD203B41FA5}">
                      <a16:colId xmlns:a16="http://schemas.microsoft.com/office/drawing/2014/main" val="2552680547"/>
                    </a:ext>
                  </a:extLst>
                </a:gridCol>
                <a:gridCol w="793107">
                  <a:extLst>
                    <a:ext uri="{9D8B030D-6E8A-4147-A177-3AD203B41FA5}">
                      <a16:colId xmlns:a16="http://schemas.microsoft.com/office/drawing/2014/main" val="2066313600"/>
                    </a:ext>
                  </a:extLst>
                </a:gridCol>
              </a:tblGrid>
              <a:tr h="463327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现态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次态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输出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339702"/>
                  </a:ext>
                </a:extLst>
              </a:tr>
              <a:tr h="4633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25691054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1346523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00/0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45026316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00/1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95613623"/>
                  </a:ext>
                </a:extLst>
              </a:tr>
            </a:tbl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8B148C64-9470-C7DD-B88D-6597117B1440}"/>
              </a:ext>
            </a:extLst>
          </p:cNvPr>
          <p:cNvSpPr/>
          <p:nvPr/>
        </p:nvSpPr>
        <p:spPr>
          <a:xfrm>
            <a:off x="7961617" y="3624115"/>
            <a:ext cx="425235" cy="7680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D1A44-4ACD-F2F9-5A5C-5171B0943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BAE8D7C-B8FA-D109-F51E-A725F689D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71406"/>
              </p:ext>
            </p:extLst>
          </p:nvPr>
        </p:nvGraphicFramePr>
        <p:xfrm>
          <a:off x="809376" y="677998"/>
          <a:ext cx="596129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59">
                  <a:extLst>
                    <a:ext uri="{9D8B030D-6E8A-4147-A177-3AD203B41FA5}">
                      <a16:colId xmlns:a16="http://schemas.microsoft.com/office/drawing/2014/main" val="2743890020"/>
                    </a:ext>
                  </a:extLst>
                </a:gridCol>
                <a:gridCol w="1101161">
                  <a:extLst>
                    <a:ext uri="{9D8B030D-6E8A-4147-A177-3AD203B41FA5}">
                      <a16:colId xmlns:a16="http://schemas.microsoft.com/office/drawing/2014/main" val="874143019"/>
                    </a:ext>
                  </a:extLst>
                </a:gridCol>
                <a:gridCol w="1058238">
                  <a:extLst>
                    <a:ext uri="{9D8B030D-6E8A-4147-A177-3AD203B41FA5}">
                      <a16:colId xmlns:a16="http://schemas.microsoft.com/office/drawing/2014/main" val="1434696404"/>
                    </a:ext>
                  </a:extLst>
                </a:gridCol>
                <a:gridCol w="1417378">
                  <a:extLst>
                    <a:ext uri="{9D8B030D-6E8A-4147-A177-3AD203B41FA5}">
                      <a16:colId xmlns:a16="http://schemas.microsoft.com/office/drawing/2014/main" val="1553792834"/>
                    </a:ext>
                  </a:extLst>
                </a:gridCol>
                <a:gridCol w="1192259">
                  <a:extLst>
                    <a:ext uri="{9D8B030D-6E8A-4147-A177-3AD203B41FA5}">
                      <a16:colId xmlns:a16="http://schemas.microsoft.com/office/drawing/2014/main" val="2503653396"/>
                    </a:ext>
                  </a:extLst>
                </a:gridCol>
              </a:tblGrid>
              <a:tr h="363696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现态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次态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激励函数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66163185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r>
                        <a:rPr lang="en-US" altLang="zh-CN" dirty="0"/>
                        <a:t>X2X1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Y2Y1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Y2’Y1’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T2 C2 T1 C1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95705223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2618380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78241436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dddd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4956410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0d0d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0665453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d0d0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27042630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08816466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dddd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03725575"/>
                  </a:ext>
                </a:extLst>
              </a:tr>
              <a:tr h="36369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302243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3759492-BF3C-87BF-5BB7-DC5B7D4CB193}"/>
              </a:ext>
            </a:extLst>
          </p:cNvPr>
          <p:cNvSpPr txBox="1"/>
          <p:nvPr/>
        </p:nvSpPr>
        <p:spPr>
          <a:xfrm>
            <a:off x="2681555" y="4335598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激励函数和输出表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D2683FC-377A-E615-C074-BFC175D6884A}"/>
              </a:ext>
            </a:extLst>
          </p:cNvPr>
          <p:cNvSpPr/>
          <p:nvPr/>
        </p:nvSpPr>
        <p:spPr>
          <a:xfrm>
            <a:off x="6770671" y="22644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E47F24-4109-B814-FE5B-04FFC0D43C94}"/>
              </a:ext>
            </a:extLst>
          </p:cNvPr>
          <p:cNvSpPr txBox="1"/>
          <p:nvPr/>
        </p:nvSpPr>
        <p:spPr>
          <a:xfrm>
            <a:off x="7900827" y="18951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得激励函数如下：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A53FB5F-D536-1582-4ED7-45ED0DFF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27" y="2264482"/>
            <a:ext cx="2802074" cy="1037957"/>
          </a:xfrm>
          <a:prstGeom prst="rect">
            <a:avLst/>
          </a:prstGeom>
        </p:spPr>
      </p:pic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A8479B0-6F18-5D34-2E14-2BF58AF0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781" y="4704930"/>
            <a:ext cx="5961295" cy="193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53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6F4E1-820D-0C57-82FE-A6B1EBF9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7CADC8D-6000-981B-5721-BE57866691FE}"/>
              </a:ext>
            </a:extLst>
          </p:cNvPr>
          <p:cNvSpPr txBox="1"/>
          <p:nvPr/>
        </p:nvSpPr>
        <p:spPr>
          <a:xfrm>
            <a:off x="349321" y="1376737"/>
            <a:ext cx="424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得到电路图如右图：</a:t>
            </a:r>
            <a:endParaRPr lang="en-US" altLang="zh-CN" dirty="0"/>
          </a:p>
          <a:p>
            <a:r>
              <a:rPr lang="zh-CN" altLang="en-US" dirty="0"/>
              <a:t>当输入</a:t>
            </a:r>
            <a:r>
              <a:rPr lang="en-US" altLang="zh-CN" dirty="0"/>
              <a:t>X1—X1—X2</a:t>
            </a:r>
            <a:r>
              <a:rPr lang="zh-CN" altLang="en-US" dirty="0"/>
              <a:t>时，</a:t>
            </a:r>
            <a:r>
              <a:rPr lang="en-US" altLang="zh-CN" dirty="0"/>
              <a:t>Z</a:t>
            </a:r>
            <a:r>
              <a:rPr lang="zh-CN" altLang="en-US" dirty="0"/>
              <a:t>有一个高电平即输出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64540C-9518-1F15-B2A8-CE8D2B95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05" y="0"/>
            <a:ext cx="69151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2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40959-7641-6A34-1332-BF8DD479B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853960-4DBC-67B6-F7C8-823A1691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4533"/>
          <a:stretch/>
        </p:blipFill>
        <p:spPr>
          <a:xfrm>
            <a:off x="0" y="0"/>
            <a:ext cx="9544050" cy="7248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A9D31A-40E8-98E8-F66E-594CDB4A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67" t="26086" r="30682"/>
          <a:stretch/>
        </p:blipFill>
        <p:spPr>
          <a:xfrm>
            <a:off x="0" y="880945"/>
            <a:ext cx="3278459" cy="3463847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331253-D0A1-C547-AECA-69D08F1C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94514"/>
              </p:ext>
            </p:extLst>
          </p:nvPr>
        </p:nvGraphicFramePr>
        <p:xfrm>
          <a:off x="3460196" y="1319287"/>
          <a:ext cx="6738708" cy="231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18">
                  <a:extLst>
                    <a:ext uri="{9D8B030D-6E8A-4147-A177-3AD203B41FA5}">
                      <a16:colId xmlns:a16="http://schemas.microsoft.com/office/drawing/2014/main" val="1686036139"/>
                    </a:ext>
                  </a:extLst>
                </a:gridCol>
                <a:gridCol w="1123118">
                  <a:extLst>
                    <a:ext uri="{9D8B030D-6E8A-4147-A177-3AD203B41FA5}">
                      <a16:colId xmlns:a16="http://schemas.microsoft.com/office/drawing/2014/main" val="1976036531"/>
                    </a:ext>
                  </a:extLst>
                </a:gridCol>
                <a:gridCol w="1123118">
                  <a:extLst>
                    <a:ext uri="{9D8B030D-6E8A-4147-A177-3AD203B41FA5}">
                      <a16:colId xmlns:a16="http://schemas.microsoft.com/office/drawing/2014/main" val="2985582371"/>
                    </a:ext>
                  </a:extLst>
                </a:gridCol>
                <a:gridCol w="1123118">
                  <a:extLst>
                    <a:ext uri="{9D8B030D-6E8A-4147-A177-3AD203B41FA5}">
                      <a16:colId xmlns:a16="http://schemas.microsoft.com/office/drawing/2014/main" val="2302200741"/>
                    </a:ext>
                  </a:extLst>
                </a:gridCol>
                <a:gridCol w="1123118">
                  <a:extLst>
                    <a:ext uri="{9D8B030D-6E8A-4147-A177-3AD203B41FA5}">
                      <a16:colId xmlns:a16="http://schemas.microsoft.com/office/drawing/2014/main" val="1267570594"/>
                    </a:ext>
                  </a:extLst>
                </a:gridCol>
                <a:gridCol w="1123118">
                  <a:extLst>
                    <a:ext uri="{9D8B030D-6E8A-4147-A177-3AD203B41FA5}">
                      <a16:colId xmlns:a16="http://schemas.microsoft.com/office/drawing/2014/main" val="2493458809"/>
                    </a:ext>
                  </a:extLst>
                </a:gridCol>
              </a:tblGrid>
              <a:tr h="386330">
                <a:tc>
                  <a:txBody>
                    <a:bodyPr/>
                    <a:lstStyle/>
                    <a:p>
                      <a:r>
                        <a:rPr lang="zh-CN" altLang="en-US" dirty="0"/>
                        <a:t>二次状态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/>
                        <a:t>激励状态</a:t>
                      </a:r>
                      <a:r>
                        <a:rPr lang="en-US" altLang="zh-CN" dirty="0"/>
                        <a:t>Y2Y1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05049469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r>
                        <a:rPr lang="en-US" altLang="zh-CN" dirty="0"/>
                        <a:t>Y2Y1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X2X1=10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23769927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00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40039649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01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01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01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4353519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i="0" u="sng" dirty="0"/>
                        <a:t>10</a:t>
                      </a:r>
                      <a:endParaRPr lang="zh-CN" altLang="en-US" b="1" i="0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848761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/>
                        <a:t>11</a:t>
                      </a:r>
                      <a:endParaRPr lang="zh-CN" altLang="en-US" b="1" u="sng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2424751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4F066DF-8E7D-2B59-92FE-0714315E2031}"/>
              </a:ext>
            </a:extLst>
          </p:cNvPr>
          <p:cNvSpPr txBox="1"/>
          <p:nvPr/>
        </p:nvSpPr>
        <p:spPr>
          <a:xfrm>
            <a:off x="3976099" y="382198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(10,01)/0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A60BC1-B793-2379-98ED-D4E2D176027D}"/>
              </a:ext>
            </a:extLst>
          </p:cNvPr>
          <p:cNvSpPr txBox="1"/>
          <p:nvPr/>
        </p:nvSpPr>
        <p:spPr>
          <a:xfrm>
            <a:off x="5763232" y="382198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(00,00)/0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5544EC-7D23-ACC6-C5C0-ED3CF84D9618}"/>
              </a:ext>
            </a:extLst>
          </p:cNvPr>
          <p:cNvSpPr txBox="1"/>
          <p:nvPr/>
        </p:nvSpPr>
        <p:spPr>
          <a:xfrm>
            <a:off x="7847225" y="382198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(01,10)/0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3B5B84-BEBB-1F46-A9CB-914E2B68282F}"/>
              </a:ext>
            </a:extLst>
          </p:cNvPr>
          <p:cNvSpPr txBox="1"/>
          <p:nvPr/>
        </p:nvSpPr>
        <p:spPr>
          <a:xfrm>
            <a:off x="5763232" y="480659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(01,01)/0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E4C488-4533-6274-84FD-3AAF3BC4E843}"/>
              </a:ext>
            </a:extLst>
          </p:cNvPr>
          <p:cNvSpPr txBox="1"/>
          <p:nvPr/>
        </p:nvSpPr>
        <p:spPr>
          <a:xfrm>
            <a:off x="7847225" y="480659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(11,11)/1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8B30C6B-6CA5-D3EB-23BD-B82CBE41498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042417" y="4006653"/>
            <a:ext cx="720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DBF8355-29FD-1D51-17CD-29E21D75703A}"/>
              </a:ext>
            </a:extLst>
          </p:cNvPr>
          <p:cNvCxnSpPr/>
          <p:nvPr/>
        </p:nvCxnSpPr>
        <p:spPr>
          <a:xfrm>
            <a:off x="6972246" y="4006653"/>
            <a:ext cx="720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93418BB-E5EE-FBC4-C0F3-32C0540AA7E5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6296391" y="4191319"/>
            <a:ext cx="0" cy="61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48F74C4-74A0-DE8E-4E02-08C046A75F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377056" y="4191319"/>
            <a:ext cx="3328" cy="61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F1F89FA-13D0-029E-59E1-6C1F88D43A2A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829550" y="4991260"/>
            <a:ext cx="101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926E150D-BAA0-9756-318D-8977A0A957F4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 flipH="1">
            <a:off x="5952517" y="2748060"/>
            <a:ext cx="984607" cy="3871126"/>
          </a:xfrm>
          <a:prstGeom prst="bentConnector3">
            <a:avLst>
              <a:gd name="adj1" fmla="val -23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94ADD34-93A6-A83E-8CB8-8A59FA4A4EFC}"/>
              </a:ext>
            </a:extLst>
          </p:cNvPr>
          <p:cNvSpPr txBox="1"/>
          <p:nvPr/>
        </p:nvSpPr>
        <p:spPr>
          <a:xfrm>
            <a:off x="3976099" y="626455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答：由电路得到流程图和总态图如下</a:t>
            </a:r>
          </a:p>
        </p:txBody>
      </p:sp>
    </p:spTree>
    <p:extLst>
      <p:ext uri="{BB962C8B-B14F-4D97-AF65-F5344CB8AC3E}">
        <p14:creationId xmlns:p14="http://schemas.microsoft.com/office/powerpoint/2010/main" val="159418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A451B-0FC6-973F-C153-50773A2C2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B3CE064-1F68-1B2D-8EF9-FCAB518EC12F}"/>
              </a:ext>
            </a:extLst>
          </p:cNvPr>
          <p:cNvSpPr txBox="1"/>
          <p:nvPr/>
        </p:nvSpPr>
        <p:spPr>
          <a:xfrm>
            <a:off x="534257" y="379874"/>
            <a:ext cx="956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答：在</a:t>
            </a:r>
            <a:r>
              <a:rPr lang="en-US" altLang="zh-CN" dirty="0" err="1"/>
              <a:t>logisim</a:t>
            </a:r>
            <a:r>
              <a:rPr lang="zh-CN" altLang="en-US" dirty="0"/>
              <a:t>上对电路进行复现，如下图；当对电路输入</a:t>
            </a:r>
            <a:r>
              <a:rPr lang="en-US" altLang="zh-CN" dirty="0"/>
              <a:t>00—01—11</a:t>
            </a:r>
            <a:r>
              <a:rPr lang="zh-CN" altLang="en-US" dirty="0"/>
              <a:t>时，</a:t>
            </a:r>
            <a:r>
              <a:rPr lang="en-US" altLang="zh-CN" dirty="0"/>
              <a:t>Z</a:t>
            </a:r>
            <a:r>
              <a:rPr lang="zh-CN" altLang="en-US" dirty="0"/>
              <a:t>输出高电平，即该电路是一个</a:t>
            </a:r>
            <a:r>
              <a:rPr lang="en-US" altLang="zh-CN" dirty="0"/>
              <a:t>00—01—11</a:t>
            </a:r>
            <a:r>
              <a:rPr lang="zh-CN" altLang="en-US" dirty="0"/>
              <a:t>序列检测器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017E6-A375-8768-AEE5-0B092697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2" y="1038855"/>
            <a:ext cx="6711819" cy="4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1091</Words>
  <Application>Microsoft Office PowerPoint</Application>
  <PresentationFormat>宽屏</PresentationFormat>
  <Paragraphs>423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一涵 苏</dc:creator>
  <cp:lastModifiedBy>一涵 苏</cp:lastModifiedBy>
  <cp:revision>10</cp:revision>
  <dcterms:created xsi:type="dcterms:W3CDTF">2024-11-17T09:11:46Z</dcterms:created>
  <dcterms:modified xsi:type="dcterms:W3CDTF">2024-11-17T14:58:39Z</dcterms:modified>
</cp:coreProperties>
</file>