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5F42-F516-92E5-F761-FB687EA89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D26A758-B249-2ED7-863C-AA0D02FD4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6773D-D9AE-0F4E-A990-C59A91DB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2F89DE-98F5-83B6-6AA7-F4942FC7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E883E-A82A-75E8-A384-CB2F02F8C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02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C9FDC-5AB7-A507-42C4-DC528D13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9A54E9-120F-DCC2-9A93-460950C8C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ADC3C-6DFA-283F-9393-BB8C574E9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C1717-1892-3FE4-FAB5-90C6F9F3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60951-D8AA-23C2-83FC-61B6FBC1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08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8443FF-ED87-239F-B8A7-C7AF39015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B8A117-82AC-091C-CE07-CDD7FE68B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B3D71-397D-381A-2ADA-91BF153C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8F9F59-6C57-D63D-3E0B-D037000E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F282D-392E-7EE4-37EA-F71370B0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61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62B35-1F1C-14C0-2044-F650D937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5FDB0-F960-4C6C-89AD-E88977C43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7F0F1-82D2-9D58-7B03-3E8CA9A36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29B7E-AC31-AB4D-598B-8CED0A1D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8DB5D7-2644-B0B1-A879-2456889D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9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4E0AE-CA14-8273-FD47-2A421B0E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FC2F5-F298-8DD4-C689-7164A889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081EB-7217-9E11-251B-FDDAB7285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63D0AC-3DFB-A1EF-3787-0701AB2C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0A6AA-1511-303F-7033-587054FD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27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50372-89CE-8FFA-B5D8-8E4BEAB40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099E9-EB5A-9D6B-70D2-92B92037B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32FAC8-E0D5-9C79-8628-6C72A5460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5DCF3-BA9D-A5A0-C15C-FA61A6CCB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255A4-4748-7CDB-0437-B692C26D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8C84A-9A57-A850-7506-FFE282DD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99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56AE6-5B8F-685A-1291-694F774C1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0467C9-2D28-45ED-1674-65D641D32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4BC17-99BE-5E74-4D23-305A34525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F8D7A2-09AE-F886-B09B-22A7A08D3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0C20FB-73A3-E95A-6B43-3F65F811B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89FD4D-8D04-8167-2A7F-38F75A2DF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9EEE26-CD98-7CEC-0075-F744F8E4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F3B6B3-D924-DD01-CBEF-BFE70E94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99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96E9F4-7409-5EB0-2F65-F26351D55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89ABB3-5B59-A42C-FDCB-DD895053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FB943-DD34-DB00-3B21-BAFEC91F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21FCC1-5079-FC1A-2AD9-B934670C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1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B92529-2364-7B14-A2EB-7ACDF07BB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9642E0-63B7-47CD-8FE5-BE983FA18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1AF87-8F1F-2E22-D518-C2960BF2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35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0EB5D-A1F0-0AA6-EA73-311DFABFA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D1893-68A1-A647-5C0F-E2CE5924C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29363A-95D0-CD91-B92A-69DE6240E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CC369-EE28-0FFE-6EDD-C4F39812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A1D67-059F-89A3-698B-113ACF57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81E5AD-4A8B-7C1E-CDB2-0761BA2D1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1E3B1-AB2C-C37B-5AFE-0BBA6D3D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8041E4-568C-9FFC-FAD2-9C38458E7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4054D4-2597-E644-2880-A9D9C2AF6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343EDE-75E3-8B05-923B-306B7E42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B09055-7095-674D-3D47-52681219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9CF1F-66BD-D575-7BFA-6755F5F73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39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DD7EA9-FC70-7ED6-34A9-2C206BAD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AEA94-572B-F8B5-6212-541DB953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B9A784-0A26-D948-CC98-05CAB5A3C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38139-55C2-41DD-882A-445D5AF88BD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FAAC7-889E-9E70-6059-20B4403E0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91BF05-1D5C-93CF-1A60-A503A8CC0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D3A66-9404-475E-B76B-9F9F53975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6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95B1648-0674-BF4C-E8CD-F390C1ABC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337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3DE0D8-8F47-403C-B146-36733AC0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0" y="533751"/>
            <a:ext cx="4257675" cy="35337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46CDF44-7684-9494-2D2D-A036BFFE61BE}"/>
              </a:ext>
            </a:extLst>
          </p:cNvPr>
          <p:cNvSpPr txBox="1"/>
          <p:nvPr/>
        </p:nvSpPr>
        <p:spPr>
          <a:xfrm>
            <a:off x="4384055" y="747555"/>
            <a:ext cx="68356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答：如图可以得到电路公式</a:t>
            </a:r>
            <a:r>
              <a:rPr lang="en-US" altLang="zh-CN" sz="2800" dirty="0"/>
              <a:t>F=/((A+B+C)*/(ABC))</a:t>
            </a:r>
            <a:r>
              <a:rPr lang="zh-CN" altLang="en-US" sz="2800" dirty="0"/>
              <a:t>，化简得到</a:t>
            </a:r>
            <a:endParaRPr lang="en-US" altLang="zh-CN" sz="2800" dirty="0"/>
          </a:p>
          <a:p>
            <a:r>
              <a:rPr lang="en-US" altLang="zh-CN" sz="2800" dirty="0"/>
              <a:t>F=ABC+/A/B/C</a:t>
            </a:r>
            <a:r>
              <a:rPr lang="zh-CN" altLang="en-US" sz="2800" dirty="0"/>
              <a:t>，由此可以发现当</a:t>
            </a:r>
            <a:r>
              <a:rPr lang="en-US" altLang="zh-CN" sz="2800" dirty="0"/>
              <a:t>ABC</a:t>
            </a:r>
            <a:r>
              <a:rPr lang="zh-CN" altLang="en-US" sz="2800" dirty="0"/>
              <a:t>都为</a:t>
            </a:r>
            <a:r>
              <a:rPr lang="en-US" altLang="zh-CN" sz="2800" dirty="0"/>
              <a:t>1</a:t>
            </a:r>
            <a:r>
              <a:rPr lang="zh-CN" altLang="en-US" sz="2800" dirty="0"/>
              <a:t>或都为</a:t>
            </a:r>
            <a:r>
              <a:rPr lang="en-US" altLang="zh-CN" sz="2800" dirty="0"/>
              <a:t>0</a:t>
            </a:r>
            <a:r>
              <a:rPr lang="zh-CN" altLang="en-US" sz="2800" dirty="0"/>
              <a:t>时</a:t>
            </a:r>
            <a:r>
              <a:rPr lang="en-US" altLang="zh-CN" sz="2800" dirty="0"/>
              <a:t>F</a:t>
            </a:r>
            <a:r>
              <a:rPr lang="zh-CN" altLang="en-US" sz="2800" dirty="0"/>
              <a:t>输出为</a:t>
            </a:r>
            <a:r>
              <a:rPr lang="en-US" altLang="zh-CN" sz="2800" dirty="0"/>
              <a:t>1</a:t>
            </a:r>
            <a:r>
              <a:rPr lang="zh-CN" altLang="en-US" sz="2800" dirty="0"/>
              <a:t>，故电路功能为判断一致性。</a:t>
            </a:r>
            <a:endParaRPr lang="en-US" altLang="zh-CN" sz="2800" dirty="0"/>
          </a:p>
          <a:p>
            <a:r>
              <a:rPr lang="zh-CN" altLang="en-US" sz="2800" dirty="0"/>
              <a:t>简化电路图如下：</a:t>
            </a:r>
            <a:endParaRPr lang="en-US" altLang="zh-CN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7BC40FA-6466-1BBF-DEFA-E67622821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5714" y="3639015"/>
            <a:ext cx="6647983" cy="21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9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502BD48-8CBF-19CE-F3F9-0BEF5705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0"/>
            <a:ext cx="11372850" cy="1285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741BB4-7EA3-38B3-8576-98923C148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6468"/>
            <a:ext cx="3657600" cy="35052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41ED3E0-CF16-C5A3-F5B8-5D2585E33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103923"/>
              </p:ext>
            </p:extLst>
          </p:nvPr>
        </p:nvGraphicFramePr>
        <p:xfrm>
          <a:off x="4928839" y="2784460"/>
          <a:ext cx="47293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340">
                  <a:extLst>
                    <a:ext uri="{9D8B030D-6E8A-4147-A177-3AD203B41FA5}">
                      <a16:colId xmlns:a16="http://schemas.microsoft.com/office/drawing/2014/main" val="3119908902"/>
                    </a:ext>
                  </a:extLst>
                </a:gridCol>
                <a:gridCol w="1182340">
                  <a:extLst>
                    <a:ext uri="{9D8B030D-6E8A-4147-A177-3AD203B41FA5}">
                      <a16:colId xmlns:a16="http://schemas.microsoft.com/office/drawing/2014/main" val="1994819420"/>
                    </a:ext>
                  </a:extLst>
                </a:gridCol>
                <a:gridCol w="1182340">
                  <a:extLst>
                    <a:ext uri="{9D8B030D-6E8A-4147-A177-3AD203B41FA5}">
                      <a16:colId xmlns:a16="http://schemas.microsoft.com/office/drawing/2014/main" val="2944929833"/>
                    </a:ext>
                  </a:extLst>
                </a:gridCol>
                <a:gridCol w="1182340">
                  <a:extLst>
                    <a:ext uri="{9D8B030D-6E8A-4147-A177-3AD203B41FA5}">
                      <a16:colId xmlns:a16="http://schemas.microsoft.com/office/drawing/2014/main" val="323333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WXYZ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WXYZ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31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5092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2279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649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75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94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1604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3615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47053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99CA86F-66F3-EDB8-6180-A5EDAB9B09C4}"/>
              </a:ext>
            </a:extLst>
          </p:cNvPr>
          <p:cNvSpPr txBox="1"/>
          <p:nvPr/>
        </p:nvSpPr>
        <p:spPr>
          <a:xfrm>
            <a:off x="4928839" y="735980"/>
            <a:ext cx="481732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答：由题可得</a:t>
            </a:r>
            <a:r>
              <a:rPr lang="en-US" altLang="zh-CN" sz="2800" dirty="0"/>
              <a:t>W=A</a:t>
            </a:r>
            <a:r>
              <a:rPr lang="zh-CN" altLang="en-US" sz="2800" dirty="0"/>
              <a:t>，</a:t>
            </a:r>
            <a:r>
              <a:rPr lang="en-US" altLang="zh-CN" sz="2800" dirty="0"/>
              <a:t>X=A</a:t>
            </a:r>
            <a:r>
              <a:rPr lang="zh-CN" altLang="en-US" sz="2800" dirty="0"/>
              <a:t>异或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Y=B</a:t>
            </a:r>
            <a:r>
              <a:rPr lang="zh-CN" altLang="en-US" sz="2800" dirty="0"/>
              <a:t>异或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Z=C</a:t>
            </a:r>
            <a:r>
              <a:rPr lang="zh-CN" altLang="en-US" sz="2800" dirty="0"/>
              <a:t>异或</a:t>
            </a:r>
            <a:r>
              <a:rPr lang="en-US" altLang="zh-CN" sz="2800" dirty="0"/>
              <a:t>D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真值表如下，可得电路功能是将四位二进制码转成格雷码</a:t>
            </a:r>
          </a:p>
        </p:txBody>
      </p:sp>
    </p:spTree>
    <p:extLst>
      <p:ext uri="{BB962C8B-B14F-4D97-AF65-F5344CB8AC3E}">
        <p14:creationId xmlns:p14="http://schemas.microsoft.com/office/powerpoint/2010/main" val="221526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990C88-D047-C438-5E24-04BDC269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0"/>
            <a:ext cx="11582400" cy="14001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E76C99-EB5C-7498-E81D-2BFDE3E4CC73}"/>
              </a:ext>
            </a:extLst>
          </p:cNvPr>
          <p:cNvSpPr txBox="1"/>
          <p:nvPr/>
        </p:nvSpPr>
        <p:spPr>
          <a:xfrm>
            <a:off x="986320" y="1500026"/>
            <a:ext cx="71000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答：由题意可得</a:t>
            </a:r>
            <a:r>
              <a:rPr lang="en-US" altLang="zh-CN" sz="2800" dirty="0"/>
              <a:t>Z=A</a:t>
            </a:r>
            <a:r>
              <a:rPr lang="en-US" altLang="zh-CN" dirty="0"/>
              <a:t>2</a:t>
            </a:r>
            <a:r>
              <a:rPr lang="en-US" altLang="zh-CN" sz="2800" dirty="0"/>
              <a:t>/B</a:t>
            </a:r>
            <a:r>
              <a:rPr lang="en-US" altLang="zh-CN" dirty="0"/>
              <a:t>2</a:t>
            </a:r>
            <a:r>
              <a:rPr lang="en-US" altLang="zh-CN" sz="2800" dirty="0"/>
              <a:t>+A</a:t>
            </a:r>
            <a:r>
              <a:rPr lang="en-US" altLang="zh-CN" dirty="0"/>
              <a:t>1</a:t>
            </a:r>
            <a:r>
              <a:rPr lang="en-US" altLang="zh-CN" sz="2800" dirty="0"/>
              <a:t>/B</a:t>
            </a:r>
            <a:r>
              <a:rPr lang="en-US" altLang="zh-CN" dirty="0"/>
              <a:t>1</a:t>
            </a:r>
            <a:r>
              <a:rPr lang="en-US" altLang="zh-CN" sz="2800" dirty="0"/>
              <a:t>/B</a:t>
            </a:r>
            <a:r>
              <a:rPr lang="en-US" altLang="zh-CN" dirty="0"/>
              <a:t>2</a:t>
            </a:r>
            <a:r>
              <a:rPr lang="en-US" altLang="zh-CN" sz="2800" dirty="0"/>
              <a:t>+A</a:t>
            </a:r>
            <a:r>
              <a:rPr lang="en-US" altLang="zh-CN" dirty="0"/>
              <a:t>1</a:t>
            </a:r>
            <a:r>
              <a:rPr lang="en-US" altLang="zh-CN" sz="2800" dirty="0"/>
              <a:t>A</a:t>
            </a:r>
            <a:r>
              <a:rPr lang="en-US" altLang="zh-CN" dirty="0"/>
              <a:t>2</a:t>
            </a:r>
            <a:r>
              <a:rPr lang="en-US" altLang="zh-CN" sz="2800" dirty="0"/>
              <a:t>/B</a:t>
            </a:r>
            <a:r>
              <a:rPr lang="en-US" altLang="zh-CN" dirty="0"/>
              <a:t>1</a:t>
            </a:r>
          </a:p>
          <a:p>
            <a:r>
              <a:rPr lang="zh-CN" altLang="en-US" sz="2800" dirty="0"/>
              <a:t>画出逻辑电路图如下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19E05C-6D7F-69C6-AD06-8B36050DC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833" y="2792350"/>
            <a:ext cx="6169508" cy="32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4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9BCBBB1-EE27-6E60-E4CF-4D66B4FB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39" y="39029"/>
            <a:ext cx="11430000" cy="1114425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808F9B3-F8A6-E8DD-5A7A-0C784C402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30997"/>
              </p:ext>
            </p:extLst>
          </p:nvPr>
        </p:nvGraphicFramePr>
        <p:xfrm>
          <a:off x="1189046" y="1900882"/>
          <a:ext cx="47293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340">
                  <a:extLst>
                    <a:ext uri="{9D8B030D-6E8A-4147-A177-3AD203B41FA5}">
                      <a16:colId xmlns:a16="http://schemas.microsoft.com/office/drawing/2014/main" val="3119908902"/>
                    </a:ext>
                  </a:extLst>
                </a:gridCol>
                <a:gridCol w="1182340">
                  <a:extLst>
                    <a:ext uri="{9D8B030D-6E8A-4147-A177-3AD203B41FA5}">
                      <a16:colId xmlns:a16="http://schemas.microsoft.com/office/drawing/2014/main" val="1994819420"/>
                    </a:ext>
                  </a:extLst>
                </a:gridCol>
                <a:gridCol w="1182340">
                  <a:extLst>
                    <a:ext uri="{9D8B030D-6E8A-4147-A177-3AD203B41FA5}">
                      <a16:colId xmlns:a16="http://schemas.microsoft.com/office/drawing/2014/main" val="2944929833"/>
                    </a:ext>
                  </a:extLst>
                </a:gridCol>
                <a:gridCol w="1182340">
                  <a:extLst>
                    <a:ext uri="{9D8B030D-6E8A-4147-A177-3AD203B41FA5}">
                      <a16:colId xmlns:a16="http://schemas.microsoft.com/office/drawing/2014/main" val="323333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WXYZ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WXYZ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31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dddd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5092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dddd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2279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dddd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649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75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94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dddd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1604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dddd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3615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dddd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4705342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83799B7-44A8-866B-F9FA-AFAB936F5645}"/>
              </a:ext>
            </a:extLst>
          </p:cNvPr>
          <p:cNvSpPr txBox="1"/>
          <p:nvPr/>
        </p:nvSpPr>
        <p:spPr>
          <a:xfrm>
            <a:off x="6273596" y="701391"/>
            <a:ext cx="5048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答：由题意可得左图真值表，</a:t>
            </a:r>
            <a:endParaRPr lang="en-US" altLang="zh-CN" sz="2800" dirty="0"/>
          </a:p>
          <a:p>
            <a:r>
              <a:rPr lang="zh-CN" altLang="en-US" sz="2800" dirty="0"/>
              <a:t>即</a:t>
            </a:r>
            <a:r>
              <a:rPr lang="en-US" altLang="zh-CN" sz="2800" dirty="0"/>
              <a:t>W=A,X=A(B+C+D)+BCD,</a:t>
            </a:r>
          </a:p>
          <a:p>
            <a:r>
              <a:rPr lang="en-US" altLang="zh-CN" sz="2800" dirty="0"/>
              <a:t>Y=A⊕C⊕D,Z=/D</a:t>
            </a:r>
            <a:r>
              <a:rPr lang="zh-CN" altLang="en-US" sz="2800" dirty="0"/>
              <a:t>。可以得到电路如下图。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850F09-A10A-E119-605B-13EC82B7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936" y="3297363"/>
            <a:ext cx="56578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00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2CB9035-B98E-6CB6-F2D7-BE128440E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91361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14D15C8-77C8-E0F9-4B9D-FC8E2BB8C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68791"/>
              </p:ext>
            </p:extLst>
          </p:nvPr>
        </p:nvGraphicFramePr>
        <p:xfrm>
          <a:off x="675811" y="1203960"/>
          <a:ext cx="330028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44">
                  <a:extLst>
                    <a:ext uri="{9D8B030D-6E8A-4147-A177-3AD203B41FA5}">
                      <a16:colId xmlns:a16="http://schemas.microsoft.com/office/drawing/2014/main" val="2932257808"/>
                    </a:ext>
                  </a:extLst>
                </a:gridCol>
                <a:gridCol w="1650144">
                  <a:extLst>
                    <a:ext uri="{9D8B030D-6E8A-4147-A177-3AD203B41FA5}">
                      <a16:colId xmlns:a16="http://schemas.microsoft.com/office/drawing/2014/main" val="3680967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961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77309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6865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41229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3735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481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33878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5326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43323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21562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401731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C9D563E-3A99-A1ED-1ADA-68B64E4AE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835956"/>
              </p:ext>
            </p:extLst>
          </p:nvPr>
        </p:nvGraphicFramePr>
        <p:xfrm>
          <a:off x="675811" y="5283200"/>
          <a:ext cx="3300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144">
                  <a:extLst>
                    <a:ext uri="{9D8B030D-6E8A-4147-A177-3AD203B41FA5}">
                      <a16:colId xmlns:a16="http://schemas.microsoft.com/office/drawing/2014/main" val="861461127"/>
                    </a:ext>
                  </a:extLst>
                </a:gridCol>
                <a:gridCol w="1650144">
                  <a:extLst>
                    <a:ext uri="{9D8B030D-6E8A-4147-A177-3AD203B41FA5}">
                      <a16:colId xmlns:a16="http://schemas.microsoft.com/office/drawing/2014/main" val="6616416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25783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……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59151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1321501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7018413-51BA-A73C-A7B7-A7F6E06C9472}"/>
              </a:ext>
            </a:extLst>
          </p:cNvPr>
          <p:cNvSpPr txBox="1"/>
          <p:nvPr/>
        </p:nvSpPr>
        <p:spPr>
          <a:xfrm>
            <a:off x="4407614" y="1203960"/>
            <a:ext cx="68355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答：由题意可得真值表如左图</a:t>
            </a:r>
            <a:endParaRPr lang="en-US" altLang="zh-CN" sz="2800" dirty="0"/>
          </a:p>
          <a:p>
            <a:r>
              <a:rPr lang="zh-CN" altLang="en-US" sz="2800" dirty="0"/>
              <a:t>由真值表可得</a:t>
            </a:r>
            <a:r>
              <a:rPr lang="en-US" altLang="zh-CN" sz="2800" dirty="0"/>
              <a:t>F=A+BC+BD=/(/A/(BC)/(BD))</a:t>
            </a:r>
          </a:p>
          <a:p>
            <a:r>
              <a:rPr lang="zh-CN" altLang="en-US" sz="2800" dirty="0"/>
              <a:t>故电路图如下图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1066F12-E1B7-AAD6-9C63-E58915F9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452" y="2801554"/>
            <a:ext cx="6124799" cy="311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3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B367DD-63A4-16ED-5F75-A411FE311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63"/>
            <a:ext cx="12192000" cy="9185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58FBCA9-7D98-5E67-BA48-4FE8086DFBD7}"/>
              </a:ext>
            </a:extLst>
          </p:cNvPr>
          <p:cNvSpPr txBox="1"/>
          <p:nvPr/>
        </p:nvSpPr>
        <p:spPr>
          <a:xfrm>
            <a:off x="1684962" y="1315093"/>
            <a:ext cx="77203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答：设输入的二进制码用</a:t>
            </a:r>
            <a:r>
              <a:rPr lang="en-US" altLang="zh-CN" sz="2800" dirty="0"/>
              <a:t>B</a:t>
            </a:r>
            <a:r>
              <a:rPr lang="en-US" altLang="zh-CN" dirty="0"/>
              <a:t>4</a:t>
            </a:r>
            <a:r>
              <a:rPr lang="en-US" altLang="zh-CN" sz="2800" dirty="0"/>
              <a:t>B</a:t>
            </a:r>
            <a:r>
              <a:rPr lang="en-US" altLang="zh-CN" dirty="0"/>
              <a:t>3</a:t>
            </a:r>
            <a:r>
              <a:rPr lang="en-US" altLang="zh-CN" sz="2800" dirty="0"/>
              <a:t>B</a:t>
            </a:r>
            <a:r>
              <a:rPr lang="en-US" altLang="zh-CN" dirty="0"/>
              <a:t>2</a:t>
            </a:r>
            <a:r>
              <a:rPr lang="en-US" altLang="zh-CN" sz="2800" dirty="0"/>
              <a:t>B</a:t>
            </a:r>
            <a:r>
              <a:rPr lang="en-US" altLang="zh-CN" dirty="0"/>
              <a:t>1</a:t>
            </a:r>
            <a:r>
              <a:rPr lang="zh-CN" altLang="en-US" sz="2800" dirty="0"/>
              <a:t>来表示。</a:t>
            </a:r>
            <a:endParaRPr lang="en-US" altLang="zh-CN" sz="2800" dirty="0"/>
          </a:p>
          <a:p>
            <a:r>
              <a:rPr lang="zh-CN" altLang="en-US" sz="2800" dirty="0"/>
              <a:t>则可直接得到输出函数</a:t>
            </a:r>
            <a:r>
              <a:rPr lang="en-US" altLang="zh-CN" sz="2800" dirty="0"/>
              <a:t>F=/(B</a:t>
            </a:r>
            <a:r>
              <a:rPr lang="en-US" altLang="zh-CN" dirty="0"/>
              <a:t>4</a:t>
            </a:r>
            <a:r>
              <a:rPr lang="en-US" altLang="zh-CN" sz="2800" dirty="0"/>
              <a:t>⊕B</a:t>
            </a:r>
            <a:r>
              <a:rPr lang="en-US" altLang="zh-CN" dirty="0"/>
              <a:t>3</a:t>
            </a:r>
            <a:r>
              <a:rPr lang="en-US" altLang="zh-CN" sz="2800" dirty="0"/>
              <a:t> ⊕B</a:t>
            </a:r>
            <a:r>
              <a:rPr lang="en-US" altLang="zh-CN" dirty="0"/>
              <a:t>2</a:t>
            </a:r>
            <a:r>
              <a:rPr lang="en-US" altLang="zh-CN" sz="2800" dirty="0"/>
              <a:t> ⊕B</a:t>
            </a:r>
            <a:r>
              <a:rPr lang="en-US" altLang="zh-CN" dirty="0"/>
              <a:t>1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zh-CN" altLang="en-US" sz="2800" dirty="0"/>
              <a:t>电路图如下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425CC6-E1FB-4326-0A38-68275F97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66" y="3015305"/>
            <a:ext cx="6139667" cy="30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3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B8714E9-7842-BD38-4D2B-8C0A6E068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962757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1CBC487-A2A2-C885-040C-F7A54E909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564888"/>
              </p:ext>
            </p:extLst>
          </p:nvPr>
        </p:nvGraphicFramePr>
        <p:xfrm>
          <a:off x="377388" y="1469368"/>
          <a:ext cx="47293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340">
                  <a:extLst>
                    <a:ext uri="{9D8B030D-6E8A-4147-A177-3AD203B41FA5}">
                      <a16:colId xmlns:a16="http://schemas.microsoft.com/office/drawing/2014/main" val="3119908902"/>
                    </a:ext>
                  </a:extLst>
                </a:gridCol>
                <a:gridCol w="1182340">
                  <a:extLst>
                    <a:ext uri="{9D8B030D-6E8A-4147-A177-3AD203B41FA5}">
                      <a16:colId xmlns:a16="http://schemas.microsoft.com/office/drawing/2014/main" val="1994819420"/>
                    </a:ext>
                  </a:extLst>
                </a:gridCol>
                <a:gridCol w="1182340">
                  <a:extLst>
                    <a:ext uri="{9D8B030D-6E8A-4147-A177-3AD203B41FA5}">
                      <a16:colId xmlns:a16="http://schemas.microsoft.com/office/drawing/2014/main" val="2944929833"/>
                    </a:ext>
                  </a:extLst>
                </a:gridCol>
                <a:gridCol w="1182340">
                  <a:extLst>
                    <a:ext uri="{9D8B030D-6E8A-4147-A177-3AD203B41FA5}">
                      <a16:colId xmlns:a16="http://schemas.microsoft.com/office/drawing/2014/main" val="3233337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M ABC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 G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 ABC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 G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6318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5092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2279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5649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75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94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116042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0 0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73615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1 1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4705342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0CCCF6C-BDFD-A018-1018-C00244425128}"/>
              </a:ext>
            </a:extLst>
          </p:cNvPr>
          <p:cNvSpPr txBox="1"/>
          <p:nvPr/>
        </p:nvSpPr>
        <p:spPr>
          <a:xfrm>
            <a:off x="5527497" y="481378"/>
            <a:ext cx="591700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答：由题意列出真值表如</a:t>
            </a:r>
            <a:r>
              <a:rPr lang="en-US" altLang="zh-CN" sz="2800" dirty="0"/>
              <a:t>1</a:t>
            </a:r>
            <a:r>
              <a:rPr lang="zh-CN" altLang="en-US" sz="2800" dirty="0"/>
              <a:t>左图</a:t>
            </a:r>
            <a:endParaRPr lang="en-US" altLang="zh-CN" sz="2800" dirty="0"/>
          </a:p>
          <a:p>
            <a:r>
              <a:rPr lang="zh-CN" altLang="en-US" sz="2800" dirty="0"/>
              <a:t>可得输出表达式：</a:t>
            </a:r>
            <a:endParaRPr lang="en-US" altLang="zh-CN" sz="2800" dirty="0"/>
          </a:p>
          <a:p>
            <a:r>
              <a:rPr lang="en-US" altLang="zh-CN" sz="2800" dirty="0"/>
              <a:t>M=0</a:t>
            </a:r>
            <a:r>
              <a:rPr lang="zh-CN" altLang="en-US" sz="2800" dirty="0"/>
              <a:t>时，</a:t>
            </a:r>
            <a:r>
              <a:rPr lang="en-US" altLang="zh-CN" sz="2800" dirty="0"/>
              <a:t>F=A⊕B⊕C</a:t>
            </a:r>
          </a:p>
          <a:p>
            <a:r>
              <a:rPr lang="en-US" altLang="zh-CN" sz="2800" dirty="0"/>
              <a:t>G=AB+AC+BC=/(/(AB)/(AC)/(BC))</a:t>
            </a:r>
          </a:p>
          <a:p>
            <a:r>
              <a:rPr lang="en-US" altLang="zh-CN" sz="2800" dirty="0"/>
              <a:t>M=1</a:t>
            </a:r>
            <a:r>
              <a:rPr lang="zh-CN" altLang="en-US" sz="2800" dirty="0"/>
              <a:t>时，</a:t>
            </a:r>
            <a:r>
              <a:rPr lang="en-US" altLang="zh-CN" sz="2800" dirty="0"/>
              <a:t>F=A⊕B⊕C</a:t>
            </a:r>
          </a:p>
          <a:p>
            <a:r>
              <a:rPr lang="en-US" altLang="zh-CN" sz="2800" dirty="0"/>
              <a:t>G=/AB+/AC+BC=/(/(/AB)/(/AC)/(BC))</a:t>
            </a:r>
          </a:p>
          <a:p>
            <a:r>
              <a:rPr lang="zh-CN" altLang="en-US" sz="2800" dirty="0"/>
              <a:t>电路图如下：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235574-F145-7441-0963-5754F020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7497" y="3489942"/>
            <a:ext cx="5665770" cy="304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23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63CE249-95C1-493A-6657-2D75E9E1A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3024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D1B9FA4-BD1D-BDAE-99DA-22174D926852}"/>
              </a:ext>
            </a:extLst>
          </p:cNvPr>
          <p:cNvSpPr txBox="1"/>
          <p:nvPr/>
        </p:nvSpPr>
        <p:spPr>
          <a:xfrm>
            <a:off x="174661" y="1243174"/>
            <a:ext cx="1154354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</a:t>
            </a:r>
            <a:r>
              <a:rPr lang="en-US" altLang="zh-CN" sz="2800" dirty="0">
                <a:sym typeface="Wingdings" panose="05000000000000000000" pitchFamily="2" charset="2"/>
              </a:rPr>
              <a:t>:(1)F1</a:t>
            </a:r>
            <a:r>
              <a:rPr lang="zh-CN" altLang="en-US" sz="2800" dirty="0">
                <a:sym typeface="Wingdings" panose="05000000000000000000" pitchFamily="2" charset="2"/>
              </a:rPr>
              <a:t>中没有以互补形式出现的逻辑变量，所以不会产生险象。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(2)F2</a:t>
            </a:r>
            <a:r>
              <a:rPr lang="zh-CN" altLang="en-US" sz="2800" dirty="0">
                <a:sym typeface="Wingdings" panose="05000000000000000000" pitchFamily="2" charset="2"/>
              </a:rPr>
              <a:t>中有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zh-CN" altLang="en-US" sz="2800" dirty="0">
                <a:sym typeface="Wingdings" panose="05000000000000000000" pitchFamily="2" charset="2"/>
              </a:rPr>
              <a:t>和</a:t>
            </a:r>
            <a:r>
              <a:rPr lang="en-US" altLang="zh-CN" sz="2800" dirty="0">
                <a:sym typeface="Wingdings" panose="05000000000000000000" pitchFamily="2" charset="2"/>
              </a:rPr>
              <a:t>/A</a:t>
            </a:r>
            <a:r>
              <a:rPr lang="zh-CN" altLang="en-US" sz="2800" dirty="0">
                <a:sym typeface="Wingdings" panose="05000000000000000000" pitchFamily="2" charset="2"/>
              </a:rPr>
              <a:t>这一对互补变量，但是由于无论</a:t>
            </a:r>
            <a:r>
              <a:rPr lang="en-US" altLang="zh-CN" sz="2800" dirty="0">
                <a:sym typeface="Wingdings" panose="05000000000000000000" pitchFamily="2" charset="2"/>
              </a:rPr>
              <a:t>BCD</a:t>
            </a:r>
            <a:r>
              <a:rPr lang="zh-CN" altLang="en-US" sz="2800" dirty="0">
                <a:sym typeface="Wingdings" panose="05000000000000000000" pitchFamily="2" charset="2"/>
              </a:rPr>
              <a:t>取什么值都不会变成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A+/A</a:t>
            </a:r>
            <a:r>
              <a:rPr lang="zh-CN" altLang="en-US" sz="2800" dirty="0">
                <a:sym typeface="Wingdings" panose="05000000000000000000" pitchFamily="2" charset="2"/>
              </a:rPr>
              <a:t>或</a:t>
            </a:r>
            <a:r>
              <a:rPr lang="en-US" altLang="zh-CN" sz="2800" dirty="0">
                <a:sym typeface="Wingdings" panose="05000000000000000000" pitchFamily="2" charset="2"/>
              </a:rPr>
              <a:t>A*/A</a:t>
            </a:r>
            <a:r>
              <a:rPr lang="zh-CN" altLang="en-US" sz="2800" dirty="0">
                <a:sym typeface="Wingdings" panose="05000000000000000000" pitchFamily="2" charset="2"/>
              </a:rPr>
              <a:t>的形式，所以不会出现险象。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(3)F3</a:t>
            </a:r>
            <a:r>
              <a:rPr lang="zh-CN" altLang="en-US" sz="2800" dirty="0">
                <a:sym typeface="Wingdings" panose="05000000000000000000" pitchFamily="2" charset="2"/>
              </a:rPr>
              <a:t>中有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zh-CN" altLang="en-US" sz="2800" dirty="0">
                <a:sym typeface="Wingdings" panose="05000000000000000000" pitchFamily="2" charset="2"/>
              </a:rPr>
              <a:t>和</a:t>
            </a:r>
            <a:r>
              <a:rPr lang="en-US" altLang="zh-CN" sz="2800" dirty="0">
                <a:sym typeface="Wingdings" panose="05000000000000000000" pitchFamily="2" charset="2"/>
              </a:rPr>
              <a:t>/A</a:t>
            </a:r>
            <a:r>
              <a:rPr lang="zh-CN" altLang="en-US" sz="2800" dirty="0">
                <a:sym typeface="Wingdings" panose="05000000000000000000" pitchFamily="2" charset="2"/>
              </a:rPr>
              <a:t>这一对互补变量，且当</a:t>
            </a:r>
            <a:r>
              <a:rPr lang="en-US" altLang="zh-CN" sz="2800" dirty="0">
                <a:sym typeface="Wingdings" panose="05000000000000000000" pitchFamily="2" charset="2"/>
              </a:rPr>
              <a:t>BC</a:t>
            </a:r>
            <a:r>
              <a:rPr lang="zh-CN" altLang="en-US" sz="2800" dirty="0">
                <a:sym typeface="Wingdings" panose="05000000000000000000" pitchFamily="2" charset="2"/>
              </a:rPr>
              <a:t>等于</a:t>
            </a:r>
            <a:r>
              <a:rPr lang="en-US" altLang="zh-CN" sz="2800" dirty="0">
                <a:sym typeface="Wingdings" panose="05000000000000000000" pitchFamily="2" charset="2"/>
              </a:rPr>
              <a:t>11</a:t>
            </a:r>
            <a:r>
              <a:rPr lang="zh-CN" altLang="en-US" sz="2800" dirty="0">
                <a:sym typeface="Wingdings" panose="05000000000000000000" pitchFamily="2" charset="2"/>
              </a:rPr>
              <a:t>时会出现</a:t>
            </a:r>
            <a:r>
              <a:rPr lang="en-US" altLang="zh-CN" sz="2800" dirty="0">
                <a:sym typeface="Wingdings" panose="05000000000000000000" pitchFamily="2" charset="2"/>
              </a:rPr>
              <a:t>A/A</a:t>
            </a:r>
            <a:r>
              <a:rPr lang="zh-CN" altLang="en-US" sz="2800" dirty="0">
                <a:sym typeface="Wingdings" panose="05000000000000000000" pitchFamily="2" charset="2"/>
              </a:rPr>
              <a:t>的情况，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所以会产生险象。利用对偶规则增加冗余项后</a:t>
            </a:r>
            <a:r>
              <a:rPr lang="en-US" altLang="zh-CN" sz="2800" dirty="0">
                <a:sym typeface="Wingdings" panose="05000000000000000000" pitchFamily="2" charset="2"/>
              </a:rPr>
              <a:t>F=(A+/B)(/A+/C)(/B+/C)</a:t>
            </a:r>
          </a:p>
          <a:p>
            <a:r>
              <a:rPr lang="zh-CN" altLang="en-US" sz="2800" dirty="0">
                <a:sym typeface="Wingdings" panose="05000000000000000000" pitchFamily="2" charset="2"/>
              </a:rPr>
              <a:t>电路图如下：</a:t>
            </a:r>
            <a:endParaRPr lang="en-US" altLang="zh-CN" sz="2800" dirty="0">
              <a:sym typeface="Wingdings" panose="05000000000000000000" pitchFamily="2" charset="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F2AAEC1-B07A-3331-7C71-8609274641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387"/>
          <a:stretch/>
        </p:blipFill>
        <p:spPr>
          <a:xfrm>
            <a:off x="-152670" y="3869458"/>
            <a:ext cx="6099103" cy="28957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F93F70-492D-797F-339D-219186780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02900"/>
            <a:ext cx="5743575" cy="24288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89A1621-B013-F610-2785-3D81A518F0D9}"/>
              </a:ext>
            </a:extLst>
          </p:cNvPr>
          <p:cNvSpPr txBox="1"/>
          <p:nvPr/>
        </p:nvSpPr>
        <p:spPr>
          <a:xfrm>
            <a:off x="4058292" y="618504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6D66DB-AD83-1DAD-E48A-AFE053776A9E}"/>
              </a:ext>
            </a:extLst>
          </p:cNvPr>
          <p:cNvSpPr txBox="1"/>
          <p:nvPr/>
        </p:nvSpPr>
        <p:spPr>
          <a:xfrm>
            <a:off x="11053281" y="615458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后</a:t>
            </a:r>
          </a:p>
        </p:txBody>
      </p:sp>
    </p:spTree>
    <p:extLst>
      <p:ext uri="{BB962C8B-B14F-4D97-AF65-F5344CB8AC3E}">
        <p14:creationId xmlns:p14="http://schemas.microsoft.com/office/powerpoint/2010/main" val="304251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589</Words>
  <Application>Microsoft Office PowerPoint</Application>
  <PresentationFormat>宽屏</PresentationFormat>
  <Paragraphs>167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一涵 苏</dc:creator>
  <cp:lastModifiedBy>一涵 苏</cp:lastModifiedBy>
  <cp:revision>6</cp:revision>
  <dcterms:created xsi:type="dcterms:W3CDTF">2024-10-19T15:25:00Z</dcterms:created>
  <dcterms:modified xsi:type="dcterms:W3CDTF">2024-10-20T03:41:39Z</dcterms:modified>
</cp:coreProperties>
</file>