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71" r:id="rId7"/>
    <p:sldId id="265" r:id="rId8"/>
    <p:sldId id="259" r:id="rId9"/>
    <p:sldId id="270" r:id="rId10"/>
    <p:sldId id="269" r:id="rId11"/>
    <p:sldId id="275" r:id="rId12"/>
    <p:sldId id="273" r:id="rId13"/>
    <p:sldId id="274" r:id="rId14"/>
    <p:sldId id="276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B51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10/5/2023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10/5/2023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10/5/2023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10184236" cy="200025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DLD PROJECT:</a:t>
            </a:r>
            <a:r>
              <a:rPr lang="en-US" dirty="0">
                <a:latin typeface="Garamond" panose="02020404030301010803" pitchFamily="18" charset="0"/>
              </a:rPr>
              <a:t/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 smtClean="0">
                <a:latin typeface="Garamond" panose="02020404030301010803" pitchFamily="18" charset="0"/>
              </a:rPr>
              <a:t>PARKING SLOT IDENTIFIER</a:t>
            </a:r>
            <a:endParaRPr lang="en-US" sz="7200" dirty="0">
              <a:latin typeface="Garamond" panose="02020404030301010803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965036" cy="40894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GROUP MEMBERS: SOYAM KAPOOR,</a:t>
            </a:r>
            <a:b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</a:b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      		              Syed Hashir Ali</a:t>
            </a:r>
          </a:p>
          <a:p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Garamond" panose="02020404030301010803" pitchFamily="18" charset="0"/>
            </a:endParaRPr>
          </a:p>
          <a:p>
            <a:endParaRPr lang="en-US" sz="32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Garamond" panose="02020404030301010803" pitchFamily="18" charset="0"/>
            </a:endParaRPr>
          </a:p>
          <a:p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Garamond" panose="02020404030301010803" pitchFamily="18" charset="0"/>
            </a:endParaRPr>
          </a:p>
          <a:p>
            <a:endParaRPr lang="en-US" sz="32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INSTRUCTOR: ENGR. Asif Ali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574" y="152400"/>
            <a:ext cx="6324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CONCLUSION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5213" y="914400"/>
            <a:ext cx="10896599" cy="5715000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chemeClr val="tx1"/>
                </a:solidFill>
                <a:latin typeface="Garamond" panose="02020404030301010803" pitchFamily="18" charset="0"/>
              </a:rPr>
              <a:t>In conclusion, the </a:t>
            </a:r>
            <a:r>
              <a:rPr lang="en-US" sz="31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PARKING SLOT IDENTIFIER is </a:t>
            </a:r>
            <a:r>
              <a:rPr lang="en-US" sz="3100" dirty="0">
                <a:solidFill>
                  <a:schemeClr val="tx1"/>
                </a:solidFill>
                <a:latin typeface="Garamond" panose="02020404030301010803" pitchFamily="18" charset="0"/>
              </a:rPr>
              <a:t>an essential feature that plays a crucial role in our daily lives. </a:t>
            </a:r>
            <a:endParaRPr lang="en-US" sz="3100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1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1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It </a:t>
            </a:r>
            <a:r>
              <a:rPr lang="en-US" sz="3100" dirty="0">
                <a:solidFill>
                  <a:schemeClr val="tx1"/>
                </a:solidFill>
                <a:latin typeface="Garamond" panose="02020404030301010803" pitchFamily="18" charset="0"/>
              </a:rPr>
              <a:t>provides us with real-time information </a:t>
            </a:r>
            <a:r>
              <a:rPr lang="en-US" sz="31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about PARKING SLOT.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1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chemeClr val="tx1"/>
                </a:solidFill>
                <a:latin typeface="Garamond" panose="02020404030301010803" pitchFamily="18" charset="0"/>
              </a:rPr>
              <a:t>Stress-Free Parking: </a:t>
            </a:r>
            <a:r>
              <a:rPr lang="en-US" sz="31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it makes </a:t>
            </a:r>
            <a:r>
              <a:rPr lang="en-US" sz="3100" dirty="0">
                <a:solidFill>
                  <a:schemeClr val="tx1"/>
                </a:solidFill>
                <a:latin typeface="Garamond" panose="02020404030301010803" pitchFamily="18" charset="0"/>
              </a:rPr>
              <a:t>finding parking spaces easier, reducing frustration</a:t>
            </a:r>
            <a:r>
              <a:rPr lang="en-US" sz="31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1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chemeClr val="tx1"/>
                </a:solidFill>
                <a:latin typeface="Garamond" panose="02020404030301010803" pitchFamily="18" charset="0"/>
              </a:rPr>
              <a:t>Quick Getaways: Get to your </a:t>
            </a:r>
            <a:r>
              <a:rPr lang="en-US" sz="31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destinations faster </a:t>
            </a:r>
            <a:r>
              <a:rPr lang="en-US" sz="3100" dirty="0">
                <a:solidFill>
                  <a:schemeClr val="tx1"/>
                </a:solidFill>
                <a:latin typeface="Garamond" panose="02020404030301010803" pitchFamily="18" charset="0"/>
              </a:rPr>
              <a:t>with less time spent parking</a:t>
            </a:r>
            <a:r>
              <a:rPr lang="en-US" sz="31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.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		</a:t>
            </a:r>
            <a:endParaRPr lang="en-US" sz="5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3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574" y="152400"/>
            <a:ext cx="11025506" cy="34289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 	</a:t>
            </a:r>
            <a:r>
              <a:rPr lang="en-US" sz="8800" dirty="0" smtClean="0">
                <a:latin typeface="Garamond" panose="02020404030301010803" pitchFamily="18" charset="0"/>
              </a:rPr>
              <a:t>THANK YOU </a:t>
            </a:r>
            <a:r>
              <a:rPr lang="en-US" sz="8800" dirty="0" smtClean="0"/>
              <a:t>☺</a:t>
            </a:r>
            <a:endParaRPr lang="en-US" sz="8800" dirty="0">
              <a:solidFill>
                <a:schemeClr val="accent1">
                  <a:lumMod val="60000"/>
                  <a:lumOff val="40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2" y="0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Agenda</a:t>
            </a:r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371600"/>
            <a:ext cx="10360501" cy="4927603"/>
          </a:xfrm>
        </p:spPr>
        <p:txBody>
          <a:bodyPr>
            <a:normAutofit fontScale="92500" lnSpcReduction="10000"/>
          </a:bodyPr>
          <a:lstStyle/>
          <a:p>
            <a:pPr fontAlgn="t"/>
            <a:r>
              <a:rPr lang="en-US" sz="3600" b="1" dirty="0" smtClean="0">
                <a:latin typeface="Garamond" panose="02020404030301010803" pitchFamily="18" charset="0"/>
              </a:rPr>
              <a:t>ACKNOWLEDGEMENT</a:t>
            </a:r>
          </a:p>
          <a:p>
            <a:pPr fontAlgn="t"/>
            <a:r>
              <a:rPr lang="en-US" sz="3600" b="1" dirty="0" smtClean="0"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PROJECT IDEA</a:t>
            </a:r>
          </a:p>
          <a:p>
            <a:r>
              <a:rPr lang="en-US" sz="3600" b="1" dirty="0" smtClean="0"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US" sz="3600" b="1" dirty="0">
              <a:latin typeface="Garamond" panose="020204040303010108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600" b="1" dirty="0" smtClean="0"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COMPONENT LIST</a:t>
            </a:r>
          </a:p>
          <a:p>
            <a:r>
              <a:rPr lang="en-US" sz="3600" b="1" dirty="0" smtClean="0"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LOGIC GATES TRUTH TABLE</a:t>
            </a:r>
          </a:p>
          <a:p>
            <a:r>
              <a:rPr lang="en-US" sz="3600" b="1" dirty="0" smtClean="0"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WORKING</a:t>
            </a:r>
          </a:p>
          <a:p>
            <a:r>
              <a:rPr lang="en-US" sz="3600" b="1" dirty="0" smtClean="0"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APPLICATIONS</a:t>
            </a:r>
          </a:p>
          <a:p>
            <a:r>
              <a:rPr lang="en-US" sz="3600" b="1" dirty="0" smtClean="0"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152400"/>
            <a:ext cx="5015070" cy="5334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ACKNOWLEDGEMENT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9012" y="762000"/>
            <a:ext cx="5105400" cy="5486400"/>
          </a:xfrm>
        </p:spPr>
        <p:txBody>
          <a:bodyPr>
            <a:normAutofit/>
          </a:bodyPr>
          <a:lstStyle/>
          <a:p>
            <a:pPr marL="435610" marR="513080" algn="just">
              <a:lnSpc>
                <a:spcPct val="112000"/>
              </a:lnSpc>
              <a:spcBef>
                <a:spcPts val="0"/>
              </a:spcBef>
            </a:pPr>
            <a:r>
              <a:rPr lang="en-US" sz="2800" dirty="0">
                <a:latin typeface="Garamond" panose="02020404030301010803" pitchFamily="18" charset="0"/>
              </a:rPr>
              <a:t>We are indeed indebted </a:t>
            </a:r>
            <a:r>
              <a:rPr lang="en-US" sz="2800" dirty="0" smtClean="0">
                <a:latin typeface="Garamond" panose="02020404030301010803" pitchFamily="18" charset="0"/>
              </a:rPr>
              <a:t>to</a:t>
            </a:r>
          </a:p>
          <a:p>
            <a:pPr marL="435610" marR="513080" algn="just">
              <a:lnSpc>
                <a:spcPct val="112000"/>
              </a:lnSpc>
              <a:spcBef>
                <a:spcPts val="0"/>
              </a:spcBef>
            </a:pPr>
            <a:r>
              <a:rPr lang="en-US" sz="2800" b="1" dirty="0" smtClean="0">
                <a:latin typeface="Garamond" panose="02020404030301010803" pitchFamily="18" charset="0"/>
              </a:rPr>
              <a:t>"SIR ENGR. ASIF ALI" </a:t>
            </a:r>
            <a:br>
              <a:rPr lang="en-US" sz="2800" b="1" dirty="0" smtClean="0">
                <a:latin typeface="Garamond" panose="02020404030301010803" pitchFamily="18" charset="0"/>
              </a:rPr>
            </a:br>
            <a:r>
              <a:rPr lang="en-US" sz="2800" dirty="0" smtClean="0">
                <a:latin typeface="Garamond" panose="02020404030301010803" pitchFamily="18" charset="0"/>
              </a:rPr>
              <a:t>for his support</a:t>
            </a:r>
            <a:r>
              <a:rPr lang="en-US" sz="2800" dirty="0">
                <a:latin typeface="Garamond" panose="02020404030301010803" pitchFamily="18" charset="0"/>
              </a:rPr>
              <a:t>, advice and inputs in the course of this project. We would also like to thank various faculty members of the Computer </a:t>
            </a:r>
            <a:r>
              <a:rPr lang="en-US" sz="2800" dirty="0" smtClean="0">
                <a:latin typeface="Garamond" panose="02020404030301010803" pitchFamily="18" charset="0"/>
              </a:rPr>
              <a:t>Systems Engineering </a:t>
            </a:r>
            <a:r>
              <a:rPr lang="en-US" sz="2800" dirty="0">
                <a:latin typeface="Garamond" panose="02020404030301010803" pitchFamily="18" charset="0"/>
              </a:rPr>
              <a:t>Department for their valuable suggestions and inputs.</a:t>
            </a:r>
          </a:p>
          <a:p>
            <a:pPr marL="435610" marR="51308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36588"/>
            <a:ext cx="5105400" cy="68214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0870" y="-39189"/>
            <a:ext cx="4062942" cy="5842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PROJECT IDEA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989011" y="584200"/>
            <a:ext cx="4495960" cy="59690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ramond" panose="02020404030301010803" pitchFamily="18" charset="0"/>
              </a:rPr>
              <a:t>To inform </a:t>
            </a:r>
            <a:r>
              <a:rPr lang="en-US" sz="3200" dirty="0">
                <a:latin typeface="Garamond" panose="02020404030301010803" pitchFamily="18" charset="0"/>
              </a:rPr>
              <a:t>the students and other viewers about </a:t>
            </a:r>
            <a:r>
              <a:rPr lang="en-US" sz="3200" dirty="0" smtClean="0">
                <a:latin typeface="Garamond" panose="02020404030301010803" pitchFamily="18" charset="0"/>
              </a:rPr>
              <a:t>the working of parking slots.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ramond" panose="02020404030301010803" pitchFamily="18" charset="0"/>
              </a:rPr>
              <a:t>Mostly available in </a:t>
            </a:r>
            <a:r>
              <a:rPr lang="en-US" sz="3200" dirty="0">
                <a:latin typeface="Garamond" panose="02020404030301010803" pitchFamily="18" charset="0"/>
              </a:rPr>
              <a:t>malls parking, hotels parking, hospitals </a:t>
            </a:r>
            <a:r>
              <a:rPr lang="en-US" sz="3200" dirty="0" smtClean="0">
                <a:latin typeface="Garamond" panose="02020404030301010803" pitchFamily="18" charset="0"/>
              </a:rPr>
              <a:t>parking.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ramond" panose="02020404030301010803" pitchFamily="18" charset="0"/>
              </a:rPr>
              <a:t>This </a:t>
            </a:r>
            <a:r>
              <a:rPr lang="en-US" sz="3200" dirty="0">
                <a:latin typeface="Garamond" panose="02020404030301010803" pitchFamily="18" charset="0"/>
              </a:rPr>
              <a:t>project is not the exact same one but it is giving idea similar to those technologies</a:t>
            </a:r>
            <a:r>
              <a:rPr lang="en-US" sz="3200" dirty="0"/>
              <a:t>.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5" r="10485"/>
          <a:stretch>
            <a:fillRect/>
          </a:stretch>
        </p:blipFill>
        <p:spPr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574" y="152400"/>
            <a:ext cx="6324600" cy="762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4400" cap="all" spc="200" dirty="0">
                <a:solidFill>
                  <a:schemeClr val="accent1">
                    <a:lumMod val="60000"/>
                    <a:lumOff val="40000"/>
                  </a:schemeClr>
                </a:solidFill>
                <a:latin typeface="Garamond" panose="02020404030301010803" pitchFamily="18" charset="0"/>
                <a:ea typeface="+mn-ea"/>
                <a:cs typeface="+mn-cs"/>
              </a:rPr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5213" y="914400"/>
            <a:ext cx="10972799" cy="57912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Our </a:t>
            </a:r>
            <a:r>
              <a:rPr lang="en-US" sz="3200" dirty="0">
                <a:solidFill>
                  <a:schemeClr val="tx1"/>
                </a:solidFill>
                <a:latin typeface="Garamond" panose="02020404030301010803" pitchFamily="18" charset="0"/>
              </a:rPr>
              <a:t>project, </a:t>
            </a:r>
            <a:r>
              <a:rPr lang="en-US" sz="32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'Parking slot Identifier</a:t>
            </a:r>
            <a:r>
              <a:rPr lang="en-US" sz="3200" dirty="0">
                <a:solidFill>
                  <a:schemeClr val="tx1"/>
                </a:solidFill>
                <a:latin typeface="Garamond" panose="02020404030301010803" pitchFamily="18" charset="0"/>
              </a:rPr>
              <a:t>,' is </a:t>
            </a:r>
            <a:r>
              <a:rPr lang="en-US" sz="32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designed to help people in find parking slot easier.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It </a:t>
            </a:r>
            <a:r>
              <a:rPr lang="en-US" sz="3200" dirty="0">
                <a:solidFill>
                  <a:schemeClr val="tx1"/>
                </a:solidFill>
                <a:latin typeface="Garamond" panose="02020404030301010803" pitchFamily="18" charset="0"/>
              </a:rPr>
              <a:t>keeps track of available parking spaces </a:t>
            </a:r>
            <a:r>
              <a:rPr lang="en-US" sz="32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and </a:t>
            </a:r>
            <a:r>
              <a:rPr lang="en-US" sz="3200" dirty="0">
                <a:solidFill>
                  <a:schemeClr val="tx1"/>
                </a:solidFill>
                <a:latin typeface="Garamond" panose="02020404030301010803" pitchFamily="18" charset="0"/>
              </a:rPr>
              <a:t>guides </a:t>
            </a:r>
            <a:r>
              <a:rPr lang="en-US" sz="32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drivers </a:t>
            </a:r>
            <a:r>
              <a:rPr lang="en-US" sz="3200" dirty="0">
                <a:solidFill>
                  <a:schemeClr val="tx1"/>
                </a:solidFill>
                <a:latin typeface="Garamond" panose="02020404030301010803" pitchFamily="18" charset="0"/>
              </a:rPr>
              <a:t>to the right spots. </a:t>
            </a:r>
            <a:endParaRPr lang="en-US" sz="3200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This </a:t>
            </a:r>
            <a:r>
              <a:rPr lang="en-US" sz="3200" dirty="0">
                <a:solidFill>
                  <a:schemeClr val="tx1"/>
                </a:solidFill>
                <a:latin typeface="Garamond" panose="02020404030301010803" pitchFamily="18" charset="0"/>
              </a:rPr>
              <a:t>means less time searching for a parking spot and more convenience for everyone."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971" y="-459980"/>
            <a:ext cx="10360501" cy="12239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COMPONENTS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Garamond" panose="020204040303010108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811760" y="4813212"/>
            <a:ext cx="4316650" cy="1339691"/>
            <a:chOff x="893847" y="3170706"/>
            <a:chExt cx="4316650" cy="1339691"/>
          </a:xfrm>
          <a:solidFill>
            <a:schemeClr val="bg2">
              <a:lumMod val="50000"/>
            </a:schemeClr>
          </a:solidFill>
        </p:grpSpPr>
        <p:sp>
          <p:nvSpPr>
            <p:cNvPr id="7" name="Rounded Rectangle 6" descr="Staggered process showing 3 tasks arranged one below the other and two downward pointing arrows are used to indicate progression from first task to second task and second task to third task."/>
            <p:cNvSpPr/>
            <p:nvPr/>
          </p:nvSpPr>
          <p:spPr>
            <a:xfrm>
              <a:off x="893847" y="3170706"/>
              <a:ext cx="4316650" cy="133969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997462" y="3248699"/>
              <a:ext cx="4185191" cy="1261215"/>
            </a:xfrm>
            <a:prstGeom prst="rect">
              <a:avLst/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smtClean="0">
                  <a:latin typeface="Garamond" panose="02020404030301010803" pitchFamily="18" charset="0"/>
                </a:rPr>
                <a:t>TRANSISTOR(NPN)-BC547</a:t>
              </a:r>
              <a:endParaRPr lang="en-US" sz="3500" kern="1200" dirty="0">
                <a:latin typeface="Garamond" panose="02020404030301010803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26991" y="4813213"/>
            <a:ext cx="4342664" cy="1339691"/>
            <a:chOff x="537425" y="2667691"/>
            <a:chExt cx="4342664" cy="1339691"/>
          </a:xfrm>
          <a:solidFill>
            <a:schemeClr val="bg2">
              <a:lumMod val="75000"/>
            </a:schemeClr>
          </a:solidFill>
        </p:grpSpPr>
        <p:sp>
          <p:nvSpPr>
            <p:cNvPr id="13" name="Rounded Rectangle 12" descr="Staggered process showing 3 tasks arranged one below the other and two downward pointing arrows are used to indicate progression from first task to second task and second task to third task."/>
            <p:cNvSpPr/>
            <p:nvPr/>
          </p:nvSpPr>
          <p:spPr>
            <a:xfrm>
              <a:off x="537425" y="2667691"/>
              <a:ext cx="4316650" cy="133969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576663" y="2706929"/>
              <a:ext cx="4303426" cy="1261215"/>
            </a:xfrm>
            <a:prstGeom prst="rect">
              <a:avLst/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dirty="0" smtClean="0">
                  <a:latin typeface="Garamond" panose="02020404030301010803" pitchFamily="18" charset="0"/>
                </a:rPr>
                <a:t>RESISTORS</a:t>
              </a:r>
              <a:endParaRPr lang="en-US" sz="3500" kern="1200" dirty="0">
                <a:latin typeface="Garamond" panose="02020404030301010803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rot="-5400000">
            <a:off x="6369241" y="960455"/>
            <a:ext cx="870799" cy="870799"/>
            <a:chOff x="3421059" y="775435"/>
            <a:chExt cx="870799" cy="870799"/>
          </a:xfrm>
        </p:grpSpPr>
        <p:sp>
          <p:nvSpPr>
            <p:cNvPr id="16" name="Down Arrow 15"/>
            <p:cNvSpPr/>
            <p:nvPr/>
          </p:nvSpPr>
          <p:spPr>
            <a:xfrm>
              <a:off x="3421059" y="775435"/>
              <a:ext cx="870799" cy="870799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own Arrow 4"/>
            <p:cNvSpPr/>
            <p:nvPr/>
          </p:nvSpPr>
          <p:spPr>
            <a:xfrm>
              <a:off x="3616989" y="775435"/>
              <a:ext cx="478939" cy="6552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>
                <a:latin typeface="Garamond" panose="02020404030301010803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-5400000">
            <a:off x="865563" y="996537"/>
            <a:ext cx="870799" cy="870799"/>
            <a:chOff x="3421059" y="775435"/>
            <a:chExt cx="870799" cy="870799"/>
          </a:xfrm>
        </p:grpSpPr>
        <p:sp>
          <p:nvSpPr>
            <p:cNvPr id="19" name="Down Arrow 18"/>
            <p:cNvSpPr/>
            <p:nvPr/>
          </p:nvSpPr>
          <p:spPr>
            <a:xfrm>
              <a:off x="3421059" y="775435"/>
              <a:ext cx="870799" cy="870799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Down Arrow 4"/>
            <p:cNvSpPr/>
            <p:nvPr/>
          </p:nvSpPr>
          <p:spPr>
            <a:xfrm>
              <a:off x="3616989" y="775435"/>
              <a:ext cx="478939" cy="6552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>
                <a:latin typeface="Garamond" panose="02020404030301010803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rot="-5400000">
            <a:off x="861075" y="2422229"/>
            <a:ext cx="870799" cy="870799"/>
            <a:chOff x="3421059" y="775435"/>
            <a:chExt cx="870799" cy="870799"/>
          </a:xfrm>
        </p:grpSpPr>
        <p:sp>
          <p:nvSpPr>
            <p:cNvPr id="22" name="Down Arrow 21"/>
            <p:cNvSpPr/>
            <p:nvPr/>
          </p:nvSpPr>
          <p:spPr>
            <a:xfrm>
              <a:off x="3421059" y="775435"/>
              <a:ext cx="870799" cy="870799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Down Arrow 4"/>
            <p:cNvSpPr/>
            <p:nvPr/>
          </p:nvSpPr>
          <p:spPr>
            <a:xfrm>
              <a:off x="3616989" y="775435"/>
              <a:ext cx="478939" cy="6552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>
                <a:latin typeface="Garamond" panose="02020404030301010803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rot="-5400000">
            <a:off x="861076" y="3917515"/>
            <a:ext cx="870799" cy="870799"/>
            <a:chOff x="3421059" y="775435"/>
            <a:chExt cx="870799" cy="870799"/>
          </a:xfrm>
        </p:grpSpPr>
        <p:sp>
          <p:nvSpPr>
            <p:cNvPr id="25" name="Down Arrow 24"/>
            <p:cNvSpPr/>
            <p:nvPr/>
          </p:nvSpPr>
          <p:spPr>
            <a:xfrm>
              <a:off x="3421059" y="775435"/>
              <a:ext cx="870799" cy="870799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Down Arrow 4"/>
            <p:cNvSpPr/>
            <p:nvPr/>
          </p:nvSpPr>
          <p:spPr>
            <a:xfrm>
              <a:off x="3616989" y="775435"/>
              <a:ext cx="478939" cy="6552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>
                <a:latin typeface="Garamond" panose="02020404030301010803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rot="-5400000">
            <a:off x="839479" y="5112851"/>
            <a:ext cx="870799" cy="870799"/>
            <a:chOff x="3421059" y="775435"/>
            <a:chExt cx="870799" cy="870799"/>
          </a:xfrm>
        </p:grpSpPr>
        <p:sp>
          <p:nvSpPr>
            <p:cNvPr id="28" name="Down Arrow 27"/>
            <p:cNvSpPr/>
            <p:nvPr/>
          </p:nvSpPr>
          <p:spPr>
            <a:xfrm>
              <a:off x="3421059" y="775435"/>
              <a:ext cx="870799" cy="870799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Down Arrow 4"/>
            <p:cNvSpPr/>
            <p:nvPr/>
          </p:nvSpPr>
          <p:spPr>
            <a:xfrm>
              <a:off x="3616989" y="775435"/>
              <a:ext cx="478939" cy="6552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>
                <a:latin typeface="Garamond" panose="02020404030301010803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15650" y="3457198"/>
            <a:ext cx="4316650" cy="1339691"/>
            <a:chOff x="787039" y="3125945"/>
            <a:chExt cx="4316650" cy="1339691"/>
          </a:xfrm>
          <a:solidFill>
            <a:schemeClr val="bg2">
              <a:lumMod val="50000"/>
            </a:schemeClr>
          </a:solidFill>
        </p:grpSpPr>
        <p:sp>
          <p:nvSpPr>
            <p:cNvPr id="35" name="Rounded Rectangle 34" descr="Staggered process showing 3 tasks arranged one below the other and two downward pointing arrows are used to indicate progression from first task to second task and second task to third task."/>
            <p:cNvSpPr/>
            <p:nvPr/>
          </p:nvSpPr>
          <p:spPr>
            <a:xfrm>
              <a:off x="787039" y="3125945"/>
              <a:ext cx="4316650" cy="133969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822271" y="3188091"/>
              <a:ext cx="4281418" cy="1261215"/>
            </a:xfrm>
            <a:prstGeom prst="rect">
              <a:avLst/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dirty="0" smtClean="0">
                  <a:latin typeface="Garamond" panose="02020404030301010803" pitchFamily="18" charset="0"/>
                </a:rPr>
                <a:t>LED(s)</a:t>
              </a:r>
              <a:endParaRPr lang="en-US" sz="3500" kern="1200" dirty="0">
                <a:latin typeface="Garamond" panose="02020404030301010803" pitchFamily="18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801690" y="2111260"/>
            <a:ext cx="4330610" cy="1339691"/>
            <a:chOff x="761761" y="3125945"/>
            <a:chExt cx="4330610" cy="1339691"/>
          </a:xfrm>
          <a:solidFill>
            <a:schemeClr val="bg2">
              <a:lumMod val="50000"/>
            </a:schemeClr>
          </a:solidFill>
        </p:grpSpPr>
        <p:sp>
          <p:nvSpPr>
            <p:cNvPr id="38" name="Rounded Rectangle 37" descr="Staggered process showing 3 tasks arranged one below the other and two downward pointing arrows are used to indicate progression from first task to second task and second task to third task."/>
            <p:cNvSpPr/>
            <p:nvPr/>
          </p:nvSpPr>
          <p:spPr>
            <a:xfrm>
              <a:off x="761761" y="3125945"/>
              <a:ext cx="4316650" cy="133969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800999" y="3165183"/>
              <a:ext cx="4291372" cy="1261215"/>
            </a:xfrm>
            <a:prstGeom prst="rect">
              <a:avLst/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dirty="0" smtClean="0">
                  <a:latin typeface="Garamond" panose="02020404030301010803" pitchFamily="18" charset="0"/>
                </a:rPr>
                <a:t>BREADBOARD</a:t>
              </a:r>
              <a:endParaRPr lang="en-US" sz="3500" dirty="0">
                <a:latin typeface="Garamond" panose="02020404030301010803" pitchFamily="18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776412" y="750243"/>
            <a:ext cx="4316650" cy="1339691"/>
            <a:chOff x="761761" y="3125945"/>
            <a:chExt cx="4316650" cy="1339691"/>
          </a:xfrm>
          <a:solidFill>
            <a:schemeClr val="bg2">
              <a:lumMod val="50000"/>
            </a:schemeClr>
          </a:solidFill>
        </p:grpSpPr>
        <p:sp>
          <p:nvSpPr>
            <p:cNvPr id="41" name="Rounded Rectangle 40" descr="Staggered process showing 3 tasks arranged one below the other and two downward pointing arrows are used to indicate progression from first task to second task and second task to third task."/>
            <p:cNvSpPr/>
            <p:nvPr/>
          </p:nvSpPr>
          <p:spPr>
            <a:xfrm>
              <a:off x="761761" y="3125945"/>
              <a:ext cx="4316650" cy="133969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4"/>
            <p:cNvSpPr/>
            <p:nvPr/>
          </p:nvSpPr>
          <p:spPr>
            <a:xfrm>
              <a:off x="800999" y="3165183"/>
              <a:ext cx="4277412" cy="1261215"/>
            </a:xfrm>
            <a:prstGeom prst="rect">
              <a:avLst/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kern="1200" dirty="0" smtClean="0">
                  <a:latin typeface="Garamond" panose="02020404030301010803" pitchFamily="18" charset="0"/>
                </a:rPr>
                <a:t>NOT GATE(74LS04) </a:t>
              </a:r>
              <a:endParaRPr lang="en-US" sz="3500" kern="1200" dirty="0">
                <a:latin typeface="Garamond" panose="02020404030301010803" pitchFamily="18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359617" y="2030270"/>
            <a:ext cx="4316650" cy="1339691"/>
            <a:chOff x="537425" y="2667691"/>
            <a:chExt cx="4316650" cy="1339691"/>
          </a:xfrm>
          <a:solidFill>
            <a:schemeClr val="bg2">
              <a:lumMod val="75000"/>
            </a:schemeClr>
          </a:solidFill>
        </p:grpSpPr>
        <p:sp>
          <p:nvSpPr>
            <p:cNvPr id="44" name="Rounded Rectangle 43" descr="Staggered process showing 3 tasks arranged one below the other and two downward pointing arrows are used to indicate progression from first task to second task and second task to third task."/>
            <p:cNvSpPr/>
            <p:nvPr/>
          </p:nvSpPr>
          <p:spPr>
            <a:xfrm>
              <a:off x="537425" y="2667691"/>
              <a:ext cx="4316650" cy="133969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ounded Rectangle 4"/>
            <p:cNvSpPr/>
            <p:nvPr/>
          </p:nvSpPr>
          <p:spPr>
            <a:xfrm>
              <a:off x="576662" y="2706929"/>
              <a:ext cx="4242309" cy="1261215"/>
            </a:xfrm>
            <a:prstGeom prst="rect">
              <a:avLst/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kern="1200" dirty="0" smtClean="0">
                  <a:latin typeface="Garamond" panose="02020404030301010803" pitchFamily="18" charset="0"/>
                </a:rPr>
                <a:t>WIRES</a:t>
              </a:r>
              <a:endParaRPr lang="en-US" sz="3500" kern="1200" dirty="0">
                <a:latin typeface="Garamond" panose="02020404030301010803" pitchFamily="18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326991" y="3434284"/>
            <a:ext cx="4316650" cy="1339691"/>
            <a:chOff x="537425" y="2667691"/>
            <a:chExt cx="4316650" cy="1339691"/>
          </a:xfrm>
          <a:solidFill>
            <a:schemeClr val="bg2">
              <a:lumMod val="75000"/>
            </a:schemeClr>
          </a:solidFill>
        </p:grpSpPr>
        <p:sp>
          <p:nvSpPr>
            <p:cNvPr id="47" name="Rounded Rectangle 46" descr="Staggered process showing 3 tasks arranged one below the other and two downward pointing arrows are used to indicate progression from first task to second task and second task to third task."/>
            <p:cNvSpPr/>
            <p:nvPr/>
          </p:nvSpPr>
          <p:spPr>
            <a:xfrm>
              <a:off x="537425" y="2667691"/>
              <a:ext cx="4316650" cy="133969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ounded Rectangle 4"/>
            <p:cNvSpPr/>
            <p:nvPr/>
          </p:nvSpPr>
          <p:spPr>
            <a:xfrm>
              <a:off x="576663" y="2706929"/>
              <a:ext cx="4277410" cy="1261215"/>
            </a:xfrm>
            <a:prstGeom prst="rect">
              <a:avLst/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dirty="0" smtClean="0">
                  <a:latin typeface="Garamond" panose="02020404030301010803" pitchFamily="18" charset="0"/>
                </a:rPr>
                <a:t>DC MOTOR</a:t>
              </a:r>
              <a:endParaRPr lang="en-US" sz="3500" kern="1200" dirty="0">
                <a:latin typeface="Garamond" panose="02020404030301010803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372202" y="672752"/>
            <a:ext cx="4316650" cy="1339691"/>
            <a:chOff x="537425" y="2667691"/>
            <a:chExt cx="4316650" cy="1339691"/>
          </a:xfrm>
          <a:solidFill>
            <a:schemeClr val="bg2">
              <a:lumMod val="75000"/>
            </a:schemeClr>
          </a:solidFill>
        </p:grpSpPr>
        <p:sp>
          <p:nvSpPr>
            <p:cNvPr id="50" name="Rounded Rectangle 49" descr="Staggered process showing 3 tasks arranged one below the other and two downward pointing arrows are used to indicate progression from first task to second task and second task to third task."/>
            <p:cNvSpPr/>
            <p:nvPr/>
          </p:nvSpPr>
          <p:spPr>
            <a:xfrm>
              <a:off x="537425" y="2667691"/>
              <a:ext cx="4316650" cy="133969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ounded Rectangle 4"/>
            <p:cNvSpPr/>
            <p:nvPr/>
          </p:nvSpPr>
          <p:spPr>
            <a:xfrm>
              <a:off x="576662" y="2706929"/>
              <a:ext cx="4251397" cy="1261215"/>
            </a:xfrm>
            <a:prstGeom prst="rect">
              <a:avLst/>
            </a:prstGeom>
            <a:grp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dirty="0" smtClean="0">
                  <a:latin typeface="Garamond" panose="02020404030301010803" pitchFamily="18" charset="0"/>
                </a:rPr>
                <a:t>IR SENSOR</a:t>
              </a:r>
              <a:endParaRPr lang="en-US" sz="3500" kern="1200" dirty="0">
                <a:latin typeface="Garamond" panose="02020404030301010803" pitchFamily="18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 rot="-5400000">
            <a:off x="6369243" y="5112851"/>
            <a:ext cx="870799" cy="870799"/>
            <a:chOff x="3421059" y="775435"/>
            <a:chExt cx="870799" cy="870799"/>
          </a:xfrm>
        </p:grpSpPr>
        <p:sp>
          <p:nvSpPr>
            <p:cNvPr id="53" name="Down Arrow 52"/>
            <p:cNvSpPr/>
            <p:nvPr/>
          </p:nvSpPr>
          <p:spPr>
            <a:xfrm>
              <a:off x="3421059" y="775435"/>
              <a:ext cx="870799" cy="870799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Down Arrow 4"/>
            <p:cNvSpPr/>
            <p:nvPr/>
          </p:nvSpPr>
          <p:spPr>
            <a:xfrm>
              <a:off x="3616989" y="775435"/>
              <a:ext cx="478939" cy="6552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>
                <a:latin typeface="Garamond" panose="02020404030301010803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 rot="-5400000">
            <a:off x="6369242" y="3668729"/>
            <a:ext cx="870799" cy="870799"/>
            <a:chOff x="3421059" y="775435"/>
            <a:chExt cx="870799" cy="870799"/>
          </a:xfrm>
        </p:grpSpPr>
        <p:sp>
          <p:nvSpPr>
            <p:cNvPr id="56" name="Down Arrow 55"/>
            <p:cNvSpPr/>
            <p:nvPr/>
          </p:nvSpPr>
          <p:spPr>
            <a:xfrm>
              <a:off x="3421059" y="775435"/>
              <a:ext cx="870799" cy="870799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Down Arrow 4"/>
            <p:cNvSpPr/>
            <p:nvPr/>
          </p:nvSpPr>
          <p:spPr>
            <a:xfrm>
              <a:off x="3616989" y="775435"/>
              <a:ext cx="478939" cy="6552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>
                <a:latin typeface="Garamond" panose="02020404030301010803" pitchFamily="18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 rot="-5400000">
            <a:off x="6417292" y="2338973"/>
            <a:ext cx="870799" cy="870799"/>
            <a:chOff x="3421059" y="775435"/>
            <a:chExt cx="870799" cy="870799"/>
          </a:xfrm>
        </p:grpSpPr>
        <p:sp>
          <p:nvSpPr>
            <p:cNvPr id="59" name="Down Arrow 58"/>
            <p:cNvSpPr/>
            <p:nvPr/>
          </p:nvSpPr>
          <p:spPr>
            <a:xfrm>
              <a:off x="3421059" y="775435"/>
              <a:ext cx="870799" cy="870799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Down Arrow 4"/>
            <p:cNvSpPr/>
            <p:nvPr/>
          </p:nvSpPr>
          <p:spPr>
            <a:xfrm>
              <a:off x="3616989" y="775435"/>
              <a:ext cx="478939" cy="6552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>
                <a:latin typeface="Garamond" panose="020204040303010108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LOGIC GATES TRUTH TABLE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900248"/>
              </p:ext>
            </p:extLst>
          </p:nvPr>
        </p:nvGraphicFramePr>
        <p:xfrm>
          <a:off x="989012" y="1528095"/>
          <a:ext cx="10590372" cy="487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926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18176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aramond" panose="02020404030301010803" pitchFamily="18" charset="0"/>
                        </a:rPr>
                        <a:t>NOT</a:t>
                      </a:r>
                      <a:r>
                        <a:rPr lang="en-US" sz="3200" baseline="0" dirty="0" smtClean="0">
                          <a:latin typeface="Garamond" panose="02020404030301010803" pitchFamily="18" charset="0"/>
                        </a:rPr>
                        <a:t> GATE</a:t>
                      </a:r>
                      <a:endParaRPr lang="en-US" sz="320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817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aramond" panose="02020404030301010803" pitchFamily="18" charset="0"/>
                        </a:rPr>
                        <a:t>INPUTS</a:t>
                      </a:r>
                      <a:endParaRPr lang="en-US" sz="32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aramond" panose="02020404030301010803" pitchFamily="18" charset="0"/>
                        </a:rPr>
                        <a:t>OUTPUTS</a:t>
                      </a:r>
                      <a:endParaRPr lang="en-US" sz="32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1817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aramond" panose="02020404030301010803" pitchFamily="18" charset="0"/>
                        </a:rPr>
                        <a:t>0</a:t>
                      </a:r>
                      <a:endParaRPr lang="en-US" sz="32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aramond" panose="02020404030301010803" pitchFamily="18" charset="0"/>
                        </a:rPr>
                        <a:t>1</a:t>
                      </a:r>
                      <a:endParaRPr lang="en-US" sz="32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817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aramond" panose="02020404030301010803" pitchFamily="18" charset="0"/>
                        </a:rPr>
                        <a:t>1</a:t>
                      </a:r>
                      <a:endParaRPr lang="en-US" sz="32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aramond" panose="02020404030301010803" pitchFamily="18" charset="0"/>
                        </a:rPr>
                        <a:t>0</a:t>
                      </a:r>
                      <a:endParaRPr lang="en-US" sz="320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9010" y="45720"/>
            <a:ext cx="4062942" cy="5842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WORKING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989011" y="584200"/>
            <a:ext cx="4495959" cy="5588000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Garamond" panose="02020404030301010803" pitchFamily="18" charset="0"/>
              </a:rPr>
              <a:t>Entry </a:t>
            </a:r>
            <a:r>
              <a:rPr lang="en-US" sz="3200" b="1" dirty="0" smtClean="0">
                <a:latin typeface="Garamond" panose="02020404030301010803" pitchFamily="18" charset="0"/>
              </a:rPr>
              <a:t>Gate</a:t>
            </a:r>
            <a:endParaRPr lang="en-US" sz="3200" b="1" dirty="0">
              <a:latin typeface="Garamond" panose="020204040303010108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Garamond" panose="02020404030301010803" pitchFamily="18" charset="0"/>
              </a:rPr>
              <a:t>IR Sensor detect:</a:t>
            </a:r>
            <a:endParaRPr lang="en-US" sz="3200" dirty="0">
              <a:latin typeface="Garamond" panose="020204040303010108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Garamond" panose="02020404030301010803" pitchFamily="18" charset="0"/>
              </a:rPr>
              <a:t>LED Indicator</a:t>
            </a:r>
            <a:r>
              <a:rPr lang="en-US" sz="3200" b="1" dirty="0" smtClean="0">
                <a:latin typeface="Garamond" panose="02020404030301010803" pitchFamily="18" charset="0"/>
              </a:rPr>
              <a:t>:</a:t>
            </a:r>
            <a:endParaRPr lang="en-US" sz="3200" dirty="0">
              <a:latin typeface="Garamond" panose="020204040303010108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Garamond" panose="02020404030301010803" pitchFamily="18" charset="0"/>
              </a:rPr>
              <a:t>Object </a:t>
            </a:r>
            <a:r>
              <a:rPr lang="en-US" sz="3200" b="1" dirty="0">
                <a:latin typeface="Garamond" panose="02020404030301010803" pitchFamily="18" charset="0"/>
              </a:rPr>
              <a:t>Entry</a:t>
            </a:r>
            <a:r>
              <a:rPr lang="en-US" sz="3200" b="1" dirty="0" smtClean="0">
                <a:latin typeface="Garamond" panose="02020404030301010803" pitchFamily="18" charset="0"/>
              </a:rPr>
              <a:t>:</a:t>
            </a:r>
            <a:endParaRPr lang="en-US" sz="3200" dirty="0">
              <a:latin typeface="Garamond" panose="020204040303010108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Garamond" panose="02020404030301010803" pitchFamily="18" charset="0"/>
              </a:rPr>
              <a:t>Parking Spot Management:</a:t>
            </a:r>
            <a:r>
              <a:rPr lang="en-US" sz="3200" dirty="0">
                <a:latin typeface="Garamond" panose="02020404030301010803" pitchFamily="18" charset="0"/>
              </a:rPr>
              <a:t> </a:t>
            </a:r>
            <a:endParaRPr lang="en-US" sz="3200" b="1" dirty="0">
              <a:latin typeface="Garamond" panose="020204040303010108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Garamond" panose="02020404030301010803" pitchFamily="18" charset="0"/>
              </a:rPr>
              <a:t>Exit Gate:</a:t>
            </a:r>
            <a:r>
              <a:rPr lang="en-US" sz="3200" dirty="0">
                <a:latin typeface="Garamond" panose="02020404030301010803" pitchFamily="18" charset="0"/>
              </a:rPr>
              <a:t> </a:t>
            </a:r>
            <a:endParaRPr lang="en-US" sz="3200" b="1" dirty="0">
              <a:latin typeface="Garamond" panose="020204040303010108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Garamond" panose="02020404030301010803" pitchFamily="18" charset="0"/>
              </a:rPr>
              <a:t>Indicator</a:t>
            </a:r>
            <a:r>
              <a:rPr lang="en-US" sz="3200" b="1" dirty="0" smtClean="0">
                <a:latin typeface="Garamond" panose="02020404030301010803" pitchFamily="18" charset="0"/>
              </a:rPr>
              <a:t>:</a:t>
            </a:r>
            <a:endParaRPr lang="en-US" sz="3200" b="1" dirty="0">
              <a:latin typeface="Garamond" panose="020204040303010108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Garamond" panose="02020404030301010803" pitchFamily="18" charset="0"/>
              </a:rPr>
              <a:t>Object </a:t>
            </a:r>
            <a:r>
              <a:rPr lang="en-US" sz="3200" b="1" dirty="0">
                <a:latin typeface="Garamond" panose="02020404030301010803" pitchFamily="18" charset="0"/>
              </a:rPr>
              <a:t>Exit: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pic>
        <p:nvPicPr>
          <p:cNvPr id="7" name="image2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8188" y="577669"/>
            <a:ext cx="6291196" cy="556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0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4574" y="152400"/>
            <a:ext cx="6324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APPLICATIONS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5213" y="914400"/>
            <a:ext cx="10896599" cy="5715000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Shopping malls parking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Office building parking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Airport parking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Hospitals parking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Event parking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8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482</TotalTime>
  <Words>258</Words>
  <Application>Microsoft Office PowerPoint</Application>
  <PresentationFormat>Custom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Garamond</vt:lpstr>
      <vt:lpstr>Tahoma</vt:lpstr>
      <vt:lpstr>Times New Roman</vt:lpstr>
      <vt:lpstr>Tech 16x9</vt:lpstr>
      <vt:lpstr>DLD PROJECT: PARKING SLOT IDENTIFIER</vt:lpstr>
      <vt:lpstr>Agenda</vt:lpstr>
      <vt:lpstr>ACKNOWLEDGEMENT</vt:lpstr>
      <vt:lpstr>PROJECT IDEA</vt:lpstr>
      <vt:lpstr>INTRODUCTION</vt:lpstr>
      <vt:lpstr>COMPONENTS</vt:lpstr>
      <vt:lpstr>LOGIC GATES TRUTH TABLE</vt:lpstr>
      <vt:lpstr>WORKING</vt:lpstr>
      <vt:lpstr>APPLICATIONS</vt:lpstr>
      <vt:lpstr>CONCLUSION</vt:lpstr>
      <vt:lpstr>  THANK YOU 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PARKING SLOT IDENTIFIER</dc:title>
  <dc:creator>Microsoft account</dc:creator>
  <cp:lastModifiedBy>Microsoft account</cp:lastModifiedBy>
  <cp:revision>66</cp:revision>
  <dcterms:created xsi:type="dcterms:W3CDTF">2023-10-03T20:10:24Z</dcterms:created>
  <dcterms:modified xsi:type="dcterms:W3CDTF">2023-10-04T21:17:12Z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