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81"/>
  </p:handoutMasterIdLst>
  <p:sldIdLst>
    <p:sldId id="256" r:id="rId2"/>
    <p:sldId id="257" r:id="rId3"/>
    <p:sldId id="298" r:id="rId4"/>
    <p:sldId id="300" r:id="rId5"/>
    <p:sldId id="368" r:id="rId6"/>
    <p:sldId id="349" r:id="rId7"/>
    <p:sldId id="301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9" r:id="rId18"/>
    <p:sldId id="359" r:id="rId19"/>
    <p:sldId id="360" r:id="rId20"/>
    <p:sldId id="361" r:id="rId21"/>
    <p:sldId id="362" r:id="rId22"/>
    <p:sldId id="370" r:id="rId23"/>
    <p:sldId id="363" r:id="rId24"/>
    <p:sldId id="364" r:id="rId25"/>
    <p:sldId id="365" r:id="rId26"/>
    <p:sldId id="366" r:id="rId27"/>
    <p:sldId id="367" r:id="rId28"/>
    <p:sldId id="371" r:id="rId29"/>
    <p:sldId id="372" r:id="rId30"/>
    <p:sldId id="373" r:id="rId31"/>
    <p:sldId id="374" r:id="rId32"/>
    <p:sldId id="376" r:id="rId33"/>
    <p:sldId id="377" r:id="rId34"/>
    <p:sldId id="378" r:id="rId35"/>
    <p:sldId id="379" r:id="rId36"/>
    <p:sldId id="381" r:id="rId37"/>
    <p:sldId id="380" r:id="rId38"/>
    <p:sldId id="382" r:id="rId39"/>
    <p:sldId id="383" r:id="rId40"/>
    <p:sldId id="384" r:id="rId41"/>
    <p:sldId id="385" r:id="rId42"/>
    <p:sldId id="386" r:id="rId43"/>
    <p:sldId id="387" r:id="rId44"/>
    <p:sldId id="389" r:id="rId45"/>
    <p:sldId id="388" r:id="rId46"/>
    <p:sldId id="390" r:id="rId47"/>
    <p:sldId id="392" r:id="rId48"/>
    <p:sldId id="391" r:id="rId49"/>
    <p:sldId id="393" r:id="rId50"/>
    <p:sldId id="394" r:id="rId51"/>
    <p:sldId id="395" r:id="rId52"/>
    <p:sldId id="397" r:id="rId53"/>
    <p:sldId id="396" r:id="rId54"/>
    <p:sldId id="398" r:id="rId55"/>
    <p:sldId id="400" r:id="rId56"/>
    <p:sldId id="399" r:id="rId57"/>
    <p:sldId id="401" r:id="rId58"/>
    <p:sldId id="402" r:id="rId59"/>
    <p:sldId id="403" r:id="rId60"/>
    <p:sldId id="404" r:id="rId61"/>
    <p:sldId id="405" r:id="rId62"/>
    <p:sldId id="407" r:id="rId63"/>
    <p:sldId id="406" r:id="rId64"/>
    <p:sldId id="408" r:id="rId65"/>
    <p:sldId id="409" r:id="rId66"/>
    <p:sldId id="410" r:id="rId67"/>
    <p:sldId id="411" r:id="rId68"/>
    <p:sldId id="412" r:id="rId69"/>
    <p:sldId id="414" r:id="rId70"/>
    <p:sldId id="413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283" r:id="rId8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42" d="100"/>
          <a:sy n="142" d="100"/>
        </p:scale>
        <p:origin x="67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51" d="100"/>
          <a:sy n="151" d="100"/>
        </p:scale>
        <p:origin x="139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0B95FE7-CF43-4CED-A8D6-B778EB32B8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EAD47-B92C-4077-AF57-BADDFFD0A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027B-A9E0-4789-8333-A80751F23BE5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33DCD-BA4F-4EBF-AE31-9106F7AB74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BBACB7-7A5C-4EAF-BE69-CCD0B6EAAC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A53DC-85CA-4B27-B52D-C977AE72D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4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index.html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4450" y="298800"/>
              <a:ext cx="2709550" cy="3971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59661"/>
            <a:ext cx="6010275" cy="118558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5"/>
              </a:spcBef>
            </a:pPr>
            <a:r>
              <a:rPr lang="ru-RU" sz="4000" spc="105" dirty="0">
                <a:solidFill>
                  <a:srgbClr val="FDFAEE"/>
                </a:solidFill>
              </a:rPr>
              <a:t>Программирование </a:t>
            </a:r>
            <a:br>
              <a:rPr lang="ru-RU" sz="4000" spc="105" dirty="0">
                <a:solidFill>
                  <a:srgbClr val="FDFAEE"/>
                </a:solidFill>
              </a:rPr>
            </a:br>
            <a:r>
              <a:rPr lang="ru-RU" sz="4000" spc="105" dirty="0">
                <a:solidFill>
                  <a:srgbClr val="FDFAEE"/>
                </a:solidFill>
              </a:rPr>
              <a:t>на </a:t>
            </a:r>
            <a:r>
              <a:rPr lang="en-US" sz="4000" spc="105" dirty="0">
                <a:solidFill>
                  <a:srgbClr val="FDFAEE"/>
                </a:solidFill>
              </a:rPr>
              <a:t>Python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2038350"/>
            <a:ext cx="5467850" cy="608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ru-RU" spc="35" dirty="0">
                <a:solidFill>
                  <a:srgbClr val="FDFAEE"/>
                </a:solidFill>
                <a:latin typeface="Verdana"/>
                <a:cs typeface="Verdana"/>
              </a:rPr>
              <a:t>И</a:t>
            </a:r>
            <a:r>
              <a:rPr lang="ru-RU" sz="1800" spc="35" dirty="0">
                <a:solidFill>
                  <a:srgbClr val="FDFAEE"/>
                </a:solidFill>
                <a:latin typeface="Verdana"/>
                <a:cs typeface="Verdana"/>
              </a:rPr>
              <a:t>зучение языка программирования Python для работы с данными</a:t>
            </a:r>
            <a:endParaRPr lang="en-US" sz="1800" spc="35" dirty="0">
              <a:solidFill>
                <a:srgbClr val="FDFAEE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может быть создан из вложенного списка, передав также имена колонок.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3061D5-4227-418B-B609-7DB91BF5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85950"/>
            <a:ext cx="623021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3. Создание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из списка словарей. Этот способ аналогичен первому, но данные передаются в виде списка словарей, где каждый словарь соответствует одной строке.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C64DF-3114-43F9-8F90-B25A52D2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33550"/>
            <a:ext cx="328658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4. Можно создать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из массива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, передавая ему имена колонок.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20100F-F665-4170-B649-F3AA53C6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54" y="1733550"/>
            <a:ext cx="404869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7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64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 Создание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 помощью функции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from_dict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Метод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from_dict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также может быть использован для создания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из словаря, с возможностью указания ориентации (строки или колонки).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BC5B0-2D81-4117-842C-5D606221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38350"/>
            <a:ext cx="444879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42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 Создание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 указанием индексов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Можно явно задать индексы для строк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D7B4D-4BF3-4D3F-828B-C22DAFF7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09750"/>
            <a:ext cx="423921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64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7. Создание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из скалярных данных.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Можно передать одно и то же значение для всех элементов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 помощью метода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from_records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BF722-33B6-4CBF-A687-67C11E9A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38350"/>
            <a:ext cx="522042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42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8. Создание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из дат и временных данных.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Pandas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позволяет удобно работать с временными рядами и датами.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A6D23A-16C6-4CA5-AD92-782A269E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57350"/>
            <a:ext cx="4800600" cy="32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971800" y="2189594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kern="0" dirty="0">
                <a:solidFill>
                  <a:sysClr val="windowText" lastClr="000000"/>
                </a:solidFill>
                <a:latin typeface="Tahoma"/>
                <a:cs typeface="Tahoma"/>
              </a:rPr>
              <a:t>Чтение и запись данных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298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7273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Чтение данных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714251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Pandas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поддерживает различные форматы данных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46165B-B1C3-49E6-BE1E-E904B3E4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31259"/>
            <a:ext cx="3351227" cy="379095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8250" y="1123950"/>
            <a:ext cx="5158150" cy="3916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CSV: Чтение данных из CSV-файла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pd.read_csv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 CSV-файлы — это текстовые файлы с разделителем-запятой.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Excel: Чтение данных из Excel-файла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pd.read_excel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(), можно указать название листа, если в файле их несколько.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TSV: Чтение файла с табуляцией (TSV) или других файлов с разделителями, используя аргумент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sep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для указания нужного разделителя.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JSON: Чтение данных из JSON-файла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pd.read_json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 JSON — это формат хранения данных, похожий на словари Python.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SQL: Чтение данных из базы данных с помощью SQL-запроса через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SQLAlchemy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195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7273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Чтение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8250" y="865142"/>
            <a:ext cx="5158150" cy="3916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HTML: Чтение данных из HTML-таблицы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pd.read_html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(), которая возвращает список всех таблиц, найденных на странице.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Parquet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 Чтение данных из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Parquet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-файла (бинарный формат для хранения больших данных)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pd.read_parquet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HDF5: Чтение данных из HDF5-файла — формата для хранения больших объемов данных — с использованием метода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pd.read_hdf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Feather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 Чтение данных из бинарного формата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Feather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pd.read_feather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Stata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 Чтение данных из формата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Stata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(используемого для статистических вычислений)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pd.read_stata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0B6027-7BA6-457A-8626-AF0F1467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918281"/>
            <a:ext cx="3963345" cy="3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46486"/>
            <a:ext cx="9143999" cy="49788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План</a:t>
            </a:r>
            <a:r>
              <a:rPr spc="-215" dirty="0"/>
              <a:t> </a:t>
            </a:r>
            <a:r>
              <a:rPr spc="20" dirty="0"/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599724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Pandas</a:t>
            </a: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en-US" spc="160" dirty="0">
                <a:solidFill>
                  <a:srgbClr val="181818"/>
                </a:solidFill>
                <a:latin typeface="Verdana"/>
                <a:cs typeface="Verdana"/>
              </a:rPr>
              <a:t>Matplotlib</a:t>
            </a: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Seaborn</a:t>
            </a:r>
            <a:endParaRPr lang="ru-RU" sz="1800" spc="160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445134" indent="-3600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7273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Чтение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6009" y="742950"/>
            <a:ext cx="5158150" cy="373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SAS: Чтение данных из файла SAS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pd.read_sas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 Это статистический формат данных.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SPSS: Чтение данных из SPSS-файлов (формат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Sav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)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pd.read_spss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Pickle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 Чтение данных из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сериализованного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бинарного формата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Pickle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pd.read_pickle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ORC: Чтение данных из ORC-файла (формат для больших данных)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pd.read_orc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XML: Чтение данных из XML-файлов с помощью метода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pd.read_xml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1300" marR="556260" indent="-228600">
              <a:lnSpc>
                <a:spcPct val="114999"/>
              </a:lnSpc>
              <a:spcBef>
                <a:spcPts val="100"/>
              </a:spcBef>
              <a:buFont typeface="+mj-lt"/>
              <a:buAutoNum type="arabicPeriod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Clipboard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 Чтение данных прямо из буфера обмена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pd.read_clipboard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F11E5D-D8E1-4D65-BF27-D7A7B43D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75" y="590550"/>
            <a:ext cx="357237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7273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Запись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6009" y="742950"/>
            <a:ext cx="515815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Запись данных происходит при помощи функции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to_csv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7844A-C232-4AFB-A26B-DDD88574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76350"/>
            <a:ext cx="424451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667000" y="220416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Основные действия с </a:t>
            </a:r>
            <a:r>
              <a:rPr lang="en-US" sz="2400" dirty="0" err="1"/>
              <a:t>DataFrame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197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7273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Первые шаги с </a:t>
            </a: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6009" y="742950"/>
            <a:ext cx="5158150" cy="841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Можно посмотреть первые или последние строки (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.head()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.tail()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), общую информацию о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датафрейме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.info()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, либо статистическую сводку по числовым данным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.describe()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D10FB-7595-4CBE-9468-C02371B0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8" y="1962150"/>
            <a:ext cx="3864991" cy="1219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E7AB76-869F-4230-92FE-D65E765B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68" y="3451411"/>
            <a:ext cx="3893865" cy="1219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BBA88B-03F6-4369-A065-0DE8A2CA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756202"/>
            <a:ext cx="2895600" cy="23623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75B95B-09E4-43C2-8DD8-30A6E1776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86" y="3272085"/>
            <a:ext cx="3785563" cy="18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2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Индексация и выбор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6009" y="742950"/>
            <a:ext cx="515815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Выбор колонок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56101-368C-4F1F-BF7C-BD8A1C18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5" y="1147563"/>
            <a:ext cx="4229690" cy="28483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F48F86-A6E4-4386-BF12-089E5CF9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7563"/>
            <a:ext cx="4051228" cy="28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Индексация и выбор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26009" y="742950"/>
            <a:ext cx="515815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Выбор строк с использованием 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loc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iloc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85649-7672-4467-AD56-1B3A9B98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" y="1138156"/>
            <a:ext cx="4255580" cy="2929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355F2-61F5-4D8A-94EA-67BFD5C0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38156"/>
            <a:ext cx="4366684" cy="32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9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Индексация и выбор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881482"/>
            <a:ext cx="515815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iloc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также можно указать шаг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E5089-BB4C-4A55-A94F-549BE10B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15220"/>
            <a:ext cx="589679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Фильтрация данных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881482"/>
            <a:ext cx="6948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Пример: из общего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нам нужно отобрать только те строки, которые соответствуют условию, что длина цветка строго больше 5 см.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F8793-C438-4A4E-9C6B-EB2FDC40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8304"/>
            <a:ext cx="5034378" cy="35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3124200" y="2197438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Операции над </a:t>
            </a:r>
            <a:r>
              <a:rPr lang="en-US" sz="2400" dirty="0" err="1"/>
              <a:t>DataFrame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430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Создание новых колонок</a:t>
            </a:r>
            <a:endParaRPr lang="en-US" spc="35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881482"/>
            <a:ext cx="694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Создание новой колонки с вычисляемыми данными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1762AD-A57C-4F2C-B028-9AED5C63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52550"/>
            <a:ext cx="451548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74" y="188236"/>
            <a:ext cx="55798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spc="110" dirty="0">
                <a:solidFill>
                  <a:srgbClr val="FDFAEE"/>
                </a:solidFill>
              </a:rPr>
              <a:t>Библиотека </a:t>
            </a:r>
            <a:r>
              <a:rPr lang="en-US" sz="4000" spc="110" dirty="0">
                <a:solidFill>
                  <a:srgbClr val="FDFAEE"/>
                </a:solidFill>
              </a:rPr>
              <a:t>Pandas</a:t>
            </a:r>
            <a:endParaRPr lang="ru-RU" sz="4000" spc="110" dirty="0">
              <a:solidFill>
                <a:srgbClr val="FDF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8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Удаление строк и колонок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881482"/>
            <a:ext cx="694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Удаление строки с индексом 0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875BBC3-DF0C-4343-A6CE-87FA99A255FF}"/>
              </a:ext>
            </a:extLst>
          </p:cNvPr>
          <p:cNvSpPr txBox="1"/>
          <p:nvPr/>
        </p:nvSpPr>
        <p:spPr>
          <a:xfrm>
            <a:off x="281185" y="3257550"/>
            <a:ext cx="694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Удаление колонки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5B556E-BD09-47FC-A94D-CFD5AC6C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80" y="1174702"/>
            <a:ext cx="4386673" cy="1841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1AF07A-2FC1-4668-8203-0BD10E41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80" y="3420302"/>
            <a:ext cx="457263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0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Группировка данных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85668" y="1200150"/>
            <a:ext cx="694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Группировка данных по колонке и агрегирование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656CB-DA56-4830-A53E-1F42594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2150"/>
            <a:ext cx="441069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4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Работа с пропущенными значениями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2001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Проверка наличия пропущенных значений при помощи метода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isna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().sum()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502A25-E54D-43F4-9442-281F07A0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3550"/>
            <a:ext cx="705901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7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304800" y="733051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Заполнение пропущенных значений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3792F6-FA07-4954-B6A6-381D677E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00150"/>
            <a:ext cx="4315204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28600" y="5905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Удаление строк с пропущенными значениями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B5824-130F-43B2-943E-243BC2EA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4" y="971550"/>
            <a:ext cx="1867481" cy="39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0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667000" y="2266950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Продвинутые возможности </a:t>
            </a:r>
            <a:r>
              <a:rPr lang="en-US" sz="2400" dirty="0"/>
              <a:t>Pandas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70622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Создам новый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DF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9A9268-642F-437E-9265-6B51C34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2" y="971550"/>
            <a:ext cx="8604537" cy="37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Применение функций к данным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2001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Применение пользовательских функций ко всему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или конкретной колонке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EF7AB9-AB58-4742-AAC4-4D865DD2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09750"/>
            <a:ext cx="368668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9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Объединение и слияние </a:t>
            </a:r>
            <a:r>
              <a:rPr lang="en-US" dirty="0" err="1"/>
              <a:t>DataFrame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2001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Конкатенация нескольких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624951-3C90-49D2-AB10-B3A82A64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57350"/>
            <a:ext cx="379147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4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Слияние </a:t>
            </a:r>
            <a:r>
              <a:rPr lang="ru-RU" dirty="0" err="1"/>
              <a:t>DataFrame</a:t>
            </a:r>
            <a:r>
              <a:rPr lang="ru-RU" dirty="0"/>
              <a:t> по ключевым колонкам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2001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Объединим 2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df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по ключевому столбцу.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992D4-CDF0-4F6F-9A71-389750D9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09750"/>
            <a:ext cx="495369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029" y="209550"/>
            <a:ext cx="39592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Pandas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07682" y="2190750"/>
            <a:ext cx="7924799" cy="2580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/>
              <a:t>это библиотека Python для анализа и манипуляции данными, предоставляющая высокоуровневые структуры данных и наборы инструментов для эффективной работы с табличными данными.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ru-RU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/>
              <a:t>Она основана на библиотеках </a:t>
            </a:r>
            <a:r>
              <a:rPr lang="ru-RU" dirty="0" err="1"/>
              <a:t>NumPy</a:t>
            </a:r>
            <a:r>
              <a:rPr lang="ru-RU" dirty="0"/>
              <a:t> и предоставляет структуры данных, такие как Series и </a:t>
            </a:r>
            <a:r>
              <a:rPr lang="ru-RU" dirty="0" err="1"/>
              <a:t>DataFrame</a:t>
            </a:r>
            <a:r>
              <a:rPr lang="ru-RU" dirty="0"/>
              <a:t>, для удобной работы с данными.</a:t>
            </a:r>
            <a:endParaRPr lang="en-US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8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1800" dirty="0">
                <a:latin typeface="Verdana"/>
                <a:cs typeface="Verdana"/>
                <a:hlinkClick r:id="rId2"/>
              </a:rPr>
              <a:t>Документация </a:t>
            </a:r>
            <a:r>
              <a:rPr lang="en-US" dirty="0">
                <a:latin typeface="Verdana"/>
                <a:cs typeface="Verdana"/>
                <a:hlinkClick r:id="rId2"/>
              </a:rPr>
              <a:t>Pandas</a:t>
            </a:r>
            <a:endParaRPr lang="ru-RU"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03520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Сводные таблицы (</a:t>
            </a:r>
            <a:r>
              <a:rPr lang="en-US" dirty="0"/>
              <a:t>Pivot Tables)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047750"/>
            <a:ext cx="69443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Создадим сводную таблицу по имени и среднему возрасту.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435EA-3F26-4F4D-915F-894D0FBD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19198"/>
            <a:ext cx="494623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Работа с временными данными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971550"/>
            <a:ext cx="69443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Преобразование строки в формат даты.</a:t>
            </a: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Преобразуем строки с датами в формат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datetime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 извлечём информацию о годах и месяцах.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F4EA58-68C1-4A65-B52C-5FE906BB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28750"/>
            <a:ext cx="2738071" cy="36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3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74" y="188236"/>
            <a:ext cx="55798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spc="110" dirty="0">
                <a:solidFill>
                  <a:srgbClr val="FDFAEE"/>
                </a:solidFill>
              </a:rPr>
              <a:t>Библиотека</a:t>
            </a:r>
            <a:br>
              <a:rPr lang="en-US" sz="4000" spc="110" dirty="0">
                <a:solidFill>
                  <a:srgbClr val="FDFAEE"/>
                </a:solidFill>
              </a:rPr>
            </a:br>
            <a:r>
              <a:rPr lang="en-US" sz="4000" spc="110" dirty="0">
                <a:solidFill>
                  <a:srgbClr val="FDFAEE"/>
                </a:solidFill>
              </a:rPr>
              <a:t>Matplotlib</a:t>
            </a:r>
            <a:endParaRPr lang="ru-RU" sz="4000" spc="110" dirty="0">
              <a:solidFill>
                <a:srgbClr val="FDF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2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029" y="209550"/>
            <a:ext cx="39592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Verdana"/>
                <a:cs typeface="Verdana"/>
              </a:rPr>
              <a:t>Matplotlib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07682" y="2190750"/>
            <a:ext cx="7924799" cy="2593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/>
              <a:t>это мощная библиотека для создания визуализаций в Python. Она позволяет создавать статические, а также интерактивные графики и диаграммы.</a:t>
            </a:r>
            <a:endParaRPr lang="en-US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ru-RU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 err="1"/>
              <a:t>Matplotlib</a:t>
            </a:r>
            <a:r>
              <a:rPr lang="ru-RU" dirty="0"/>
              <a:t> является основой для многих других библиотек, включая </a:t>
            </a:r>
            <a:r>
              <a:rPr lang="ru-RU" dirty="0" err="1"/>
              <a:t>Seaborn</a:t>
            </a:r>
            <a:r>
              <a:rPr lang="ru-RU" dirty="0"/>
              <a:t>.</a:t>
            </a:r>
            <a:endParaRPr lang="en-US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/>
              <a:t>Основной объект в </a:t>
            </a:r>
            <a:r>
              <a:rPr lang="ru-RU" dirty="0" err="1"/>
              <a:t>Matplotlib</a:t>
            </a:r>
            <a:r>
              <a:rPr lang="ru-RU" dirty="0"/>
              <a:t> — это фигура 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r>
              <a:rPr lang="ru-RU" dirty="0"/>
              <a:t>), на которой строятся графики и диаграммы, а также оси (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axes</a:t>
            </a:r>
            <a:r>
              <a:rPr lang="ru-RU" dirty="0"/>
              <a:t>), где происходит основная работа.</a:t>
            </a:r>
            <a:endParaRPr lang="en-US" sz="18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8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>
                <a:latin typeface="Verdana"/>
                <a:cs typeface="Verdana"/>
                <a:hlinkClick r:id="rId2"/>
              </a:rPr>
              <a:t>Документация </a:t>
            </a:r>
            <a:r>
              <a:rPr lang="en-US" dirty="0">
                <a:latin typeface="Verdana"/>
                <a:cs typeface="Verdana"/>
                <a:hlinkClick r:id="rId2"/>
              </a:rPr>
              <a:t>Matplotlib</a:t>
            </a:r>
            <a:endParaRPr lang="ru-RU"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72543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667000" y="2266950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Основы создания графиков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672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Простой график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8859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Пример создания простого графика с помощью функции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plot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128D8-1643-427A-AFF0-F6BC22C0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42950"/>
            <a:ext cx="3124200" cy="43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Настройка маркеров и линий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8859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Аргументы:</a:t>
            </a:r>
          </a:p>
          <a:p>
            <a:pPr marL="171450" indent="-171450">
              <a:buFontTx/>
              <a:buChar char="-"/>
            </a:pP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marker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='o'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круги для обозначения точек.</a:t>
            </a:r>
          </a:p>
          <a:p>
            <a:pPr marL="171450" indent="-171450">
              <a:buFontTx/>
              <a:buChar char="-"/>
            </a:pP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linestyle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='--'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пунктирная линия.</a:t>
            </a:r>
          </a:p>
          <a:p>
            <a:pPr marL="171450" indent="-171450">
              <a:buFontTx/>
              <a:buChar char="-"/>
            </a:pP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='r'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цвет линии (красный).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608C1D-7EE8-49D7-8427-5FC52240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47024"/>
            <a:ext cx="3121961" cy="44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3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667000" y="2266950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Работа с несколькими графиками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7974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Построение нескольких графиков на одном рисунке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 помощью функции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subplot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можно строить несколько графиков на одной фигуре.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Первый график (на оси ax1)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Мы строим график на оси ax1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plot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(x, y), где по оси X — значения из списка x, а по оси Y — значения из списка y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Второй график (на оси ax2)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Аналогично, мы строим график на оси ax2, но теперь по оси X будут значения из списка y, а по оси Y — из списка x. То есть линии меняются местами.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B3CCFA-8FFA-4C7E-A690-A2B86A83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19150"/>
            <a:ext cx="338445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9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Построение нескольких графиков на одном рисунке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 помощью функции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subplot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можно строить несколько графиков на одной фигуре.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Первый график (на оси ax1)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Мы строим график на оси ax1 с помощью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plot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(x, y), где по оси X — значения из списка x, а по оси Y — значения из списка y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Второй график (на оси ax2)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Аналогично, мы строим график на оси ax2, но теперь по оси X будут значения из списка y, а по оси Y — из списка x. То есть линии меняются местами.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B3CCFA-8FFA-4C7E-A690-A2B86A83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19150"/>
            <a:ext cx="338445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36576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Структура </a:t>
            </a:r>
            <a:r>
              <a:rPr lang="en-US" sz="2400" dirty="0"/>
              <a:t>Pandas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8699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Построение нескольких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линий на одном графике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Можно рисовать несколько линий на одном графике, добавив несколько вызовов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plot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4B198E-FE97-49F0-B134-5EF26132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819150"/>
            <a:ext cx="339971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37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3657600" y="2266950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Типы графиков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6582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Гистограмма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Гистограммы полезны для визуализации распределения данных.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Аргумент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bins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определяет количество интервалов на гистограмме.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E27625-6520-493F-90C0-F7C25BBF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35" y="360696"/>
            <a:ext cx="4473586" cy="4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0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Столбчатая диаграмма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Столбчатые диаграммы полезны для отображения категориальных данных.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BAF1EA-D31F-47CF-B2FB-FFA60536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34197"/>
            <a:ext cx="354519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6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Круговая диаграмма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Круговые диаграммы отображают пропорции целого.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autopct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это формат отображения процентов на круговой диаграмме.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42C5B-4FD0-4042-90C9-AB900DAF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680162"/>
            <a:ext cx="362897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5908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Кастомизация и стилизация графиков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43094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Настройка осей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Для изменения диапазона осей можно использовать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xlim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ylim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58EF8-E1C8-45D0-B045-D14CEA27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19150"/>
            <a:ext cx="417191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3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Сетка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Добавление сетки на график с помощью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plt.grid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CAF215-B7A9-4C23-8DF1-942B4C34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23950"/>
            <a:ext cx="3992706" cy="36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98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7" y="57150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Выбор стиля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B23FD9-5A70-4024-B71F-FC6116A57340}"/>
              </a:ext>
            </a:extLst>
          </p:cNvPr>
          <p:cNvSpPr txBox="1"/>
          <p:nvPr/>
        </p:nvSpPr>
        <p:spPr>
          <a:xfrm>
            <a:off x="228600" y="666750"/>
            <a:ext cx="336745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есть готовые стили для визуализаций.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Виды стилей: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стандартный стиль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Matplotlib.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ggplot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стиль, напоминающий графики в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Solarize_Light2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светлый стиль с высококонтрастными цветами.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bmh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стиль, вдохновлённый книгой "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Bayesian Methods for Hackers".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dark_background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 с чёрным фоном и светлыми элементами.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fivethirtyeight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стиль, напоминающий графики на сайте 538.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grayscale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 в градациях серого.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fast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облегчённый стиль, ускоряющий рендеринг.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tableau-colorblind10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—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стиль с палитрой, удобной для людей с дальтонизмом.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12A95C-2CC7-4F11-9451-73232BEB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88" y="80360"/>
            <a:ext cx="4913523" cy="437871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50F4DC7D-B8C7-4AB3-B017-1E8A75858331}"/>
              </a:ext>
            </a:extLst>
          </p:cNvPr>
          <p:cNvSpPr txBox="1"/>
          <p:nvPr/>
        </p:nvSpPr>
        <p:spPr>
          <a:xfrm>
            <a:off x="4724400" y="45529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Все доступные стили можно посмотреть с помощью кода: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plt.style.available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6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74" y="188236"/>
            <a:ext cx="55798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spc="110" dirty="0">
                <a:solidFill>
                  <a:srgbClr val="FDFAEE"/>
                </a:solidFill>
              </a:rPr>
              <a:t>Библиотека</a:t>
            </a:r>
            <a:br>
              <a:rPr lang="en-US" sz="4000" spc="110" dirty="0">
                <a:solidFill>
                  <a:srgbClr val="FDFAEE"/>
                </a:solidFill>
              </a:rPr>
            </a:br>
            <a:r>
              <a:rPr lang="en-US" sz="4000" spc="110" dirty="0">
                <a:solidFill>
                  <a:srgbClr val="FDFAEE"/>
                </a:solidFill>
              </a:rPr>
              <a:t>Seaborn</a:t>
            </a:r>
            <a:endParaRPr lang="ru-RU" sz="4000" spc="110" dirty="0">
              <a:solidFill>
                <a:srgbClr val="FDF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5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35" dirty="0"/>
              <a:t>Структура в </a:t>
            </a:r>
            <a:r>
              <a:rPr lang="en-US" spc="35" dirty="0"/>
              <a:t>Pandas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4E60F27-F2D5-4993-B4E9-5CB763893D17}"/>
              </a:ext>
            </a:extLst>
          </p:cNvPr>
          <p:cNvCxnSpPr>
            <a:cxnSpLocks/>
          </p:cNvCxnSpPr>
          <p:nvPr/>
        </p:nvCxnSpPr>
        <p:spPr>
          <a:xfrm flipH="1">
            <a:off x="2575112" y="2024903"/>
            <a:ext cx="2169459" cy="932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BDA8F67-4BC3-447C-996C-92E73106DE7E}"/>
              </a:ext>
            </a:extLst>
          </p:cNvPr>
          <p:cNvCxnSpPr>
            <a:cxnSpLocks/>
          </p:cNvCxnSpPr>
          <p:nvPr/>
        </p:nvCxnSpPr>
        <p:spPr>
          <a:xfrm>
            <a:off x="4686300" y="2054038"/>
            <a:ext cx="2120153" cy="935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0AF988-A9EC-47BC-807E-8CB726866B15}"/>
              </a:ext>
            </a:extLst>
          </p:cNvPr>
          <p:cNvSpPr/>
          <p:nvPr/>
        </p:nvSpPr>
        <p:spPr>
          <a:xfrm>
            <a:off x="2971800" y="1428750"/>
            <a:ext cx="3429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Основные структуры данных в 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DE13B42-B6CB-4805-8A41-BD29E6FD7503}"/>
              </a:ext>
            </a:extLst>
          </p:cNvPr>
          <p:cNvSpPr/>
          <p:nvPr/>
        </p:nvSpPr>
        <p:spPr>
          <a:xfrm>
            <a:off x="1432112" y="2980491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Siries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22664F6-1BD8-4F71-A7C0-9982F968697F}"/>
              </a:ext>
            </a:extLst>
          </p:cNvPr>
          <p:cNvSpPr/>
          <p:nvPr/>
        </p:nvSpPr>
        <p:spPr>
          <a:xfrm>
            <a:off x="5663453" y="3005144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542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029" y="209550"/>
            <a:ext cx="39592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Verdana"/>
                <a:cs typeface="Verdana"/>
              </a:rPr>
              <a:t>Seaborn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07682" y="2190750"/>
            <a:ext cx="7924799" cy="2580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/>
              <a:t>это библиотека для визуализации данных, построенная на основе </a:t>
            </a:r>
            <a:r>
              <a:rPr lang="ru-RU" dirty="0" err="1"/>
              <a:t>Matplotlib</a:t>
            </a:r>
            <a:r>
              <a:rPr lang="ru-RU" dirty="0"/>
              <a:t>. Она предоставляет высокоуровневые интерфейсы для создания более сложных и привлекательных статистических графиков.</a:t>
            </a:r>
            <a:endParaRPr lang="en-US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ru-RU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 err="1"/>
              <a:t>Seaborn</a:t>
            </a:r>
            <a:r>
              <a:rPr lang="ru-RU" dirty="0"/>
              <a:t> тесно интегрируется с </a:t>
            </a:r>
            <a:r>
              <a:rPr lang="ru-RU" dirty="0" err="1"/>
              <a:t>Pandas</a:t>
            </a:r>
            <a:r>
              <a:rPr lang="ru-RU" dirty="0"/>
              <a:t> и может работать напрямую с </a:t>
            </a:r>
            <a:r>
              <a:rPr lang="ru-RU" dirty="0" err="1"/>
              <a:t>DataFrame</a:t>
            </a:r>
            <a:r>
              <a:rPr lang="ru-RU" dirty="0"/>
              <a:t>, упрощая работу с данными.</a:t>
            </a:r>
            <a:endParaRPr lang="en-US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8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1800" dirty="0">
                <a:latin typeface="Verdana"/>
                <a:cs typeface="Verdana"/>
                <a:hlinkClick r:id="rId2"/>
              </a:rPr>
              <a:t>Документация </a:t>
            </a:r>
            <a:r>
              <a:rPr lang="en-US" dirty="0">
                <a:latin typeface="Verdana"/>
                <a:cs typeface="Verdana"/>
                <a:hlinkClick r:id="rId2"/>
              </a:rPr>
              <a:t>Seaborn</a:t>
            </a:r>
            <a:endParaRPr lang="ru-RU"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4487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5908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kern="0" dirty="0">
                <a:solidFill>
                  <a:sysClr val="windowText" lastClr="000000"/>
                </a:solidFill>
                <a:latin typeface="Tahoma"/>
                <a:cs typeface="Tahoma"/>
              </a:rPr>
              <a:t>Графики распределения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6267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Histogram + KDE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Гистограмма и плотность распределения (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Kernel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Density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Estimation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kde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добавляет график плотности поверх гистограммы.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C4110F-6FCF-42E3-8AE9-9F78901C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79914"/>
            <a:ext cx="4731326" cy="44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2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График плотности (</a:t>
            </a:r>
            <a:r>
              <a:rPr lang="en-US" dirty="0"/>
              <a:t>KDE Plot)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Используется для визуализации плотности распределения.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AC4D0E-80DC-47CB-B3BF-28A0D3A6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64009"/>
            <a:ext cx="446203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График плотности (</a:t>
            </a:r>
            <a:r>
              <a:rPr lang="en-US" dirty="0"/>
              <a:t>KDE Plot)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Используется для визуализации плотности распределения.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AC4D0E-80DC-47CB-B3BF-28A0D3A6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64009"/>
            <a:ext cx="446203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49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2860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Категориальные графики (</a:t>
            </a:r>
            <a:r>
              <a:rPr lang="en-US" sz="2400" dirty="0"/>
              <a:t>Categorical Plots)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55281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Boxplot (</a:t>
            </a:r>
            <a:r>
              <a:rPr lang="ru-RU" dirty="0"/>
              <a:t>ящик с усами)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Ящик с усами показывает распределение данных по категория.</a:t>
            </a:r>
          </a:p>
          <a:p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Здесь мы видим распределение длины чашелистика по разным видам ирисов.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93B00-4677-4C67-B66D-D26122B5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768822"/>
            <a:ext cx="4186452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2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err="1"/>
              <a:t>Barplot</a:t>
            </a:r>
            <a:r>
              <a:rPr lang="en-US" dirty="0"/>
              <a:t> (</a:t>
            </a:r>
            <a:r>
              <a:rPr lang="ru-RU" dirty="0"/>
              <a:t>столбчатая диаграмма)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Используется для отображения средних значений с доверительными интервалами.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D9CF0E-9A20-48B9-A949-B2703B9B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42950"/>
            <a:ext cx="439274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0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err="1"/>
              <a:t>Swarmplot</a:t>
            </a:r>
            <a:r>
              <a:rPr lang="en-US" dirty="0"/>
              <a:t> (</a:t>
            </a:r>
            <a:r>
              <a:rPr lang="ru-RU" dirty="0"/>
              <a:t>точечный график)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Точечный график, который не перекрывает точки, визуализирует распределение отдельных значений.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567558-7061-4FAB-995A-8706F0A4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42950"/>
            <a:ext cx="455912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7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2860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Графики взаимосвязей (</a:t>
            </a:r>
            <a:r>
              <a:rPr lang="en-US" sz="2400" dirty="0"/>
              <a:t>Relational Plots)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85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504" y="1119782"/>
            <a:ext cx="7989570" cy="853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Одномерный массив данных с метками (индексами). Похож на массив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, но с дополнительной возможностью индексирования по любым типам данных.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Pandas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выбирает наиболее общий тип данных, который может вместить все значения в серии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76B1F3-ED6E-4FF6-B35E-7B77B645782C}"/>
              </a:ext>
            </a:extLst>
          </p:cNvPr>
          <p:cNvSpPr txBox="1"/>
          <p:nvPr/>
        </p:nvSpPr>
        <p:spPr>
          <a:xfrm>
            <a:off x="423504" y="213912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Примеры: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795495-138C-49BF-B751-49A68CC7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0350"/>
            <a:ext cx="2615298" cy="20938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774652-CDF2-4628-8554-27B1C6C3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82" y="2790822"/>
            <a:ext cx="2734347" cy="20938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90CC07-ED40-4480-81DE-13961610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01" y="2742208"/>
            <a:ext cx="2553394" cy="2210151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ADACA874-5983-41D2-B2D2-28CB15AECE06}"/>
              </a:ext>
            </a:extLst>
          </p:cNvPr>
          <p:cNvSpPr/>
          <p:nvPr/>
        </p:nvSpPr>
        <p:spPr>
          <a:xfrm>
            <a:off x="1524000" y="2266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51B0694-EBFB-4ABC-9468-42536014A810}"/>
              </a:ext>
            </a:extLst>
          </p:cNvPr>
          <p:cNvSpPr/>
          <p:nvPr/>
        </p:nvSpPr>
        <p:spPr>
          <a:xfrm>
            <a:off x="4381499" y="22636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F8D8D1C-456E-4A74-AD94-79F482712257}"/>
              </a:ext>
            </a:extLst>
          </p:cNvPr>
          <p:cNvSpPr/>
          <p:nvPr/>
        </p:nvSpPr>
        <p:spPr>
          <a:xfrm>
            <a:off x="7435898" y="22636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700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Scatterplot (</a:t>
            </a:r>
            <a:r>
              <a:rPr lang="ru-RU" dirty="0"/>
              <a:t>диаграмма рассеяния)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Визуализация взаимосвязи между двумя числовыми переменными.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Параметр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hue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используется для разделения по категориям (вида ирисов).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EFC2FF-083E-4EF8-BB83-368C403A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36" y="780641"/>
            <a:ext cx="4471513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32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err="1"/>
              <a:t>Lineplot</a:t>
            </a:r>
            <a:r>
              <a:rPr lang="en-US" dirty="0"/>
              <a:t> (</a:t>
            </a:r>
            <a:r>
              <a:rPr lang="ru-RU" dirty="0"/>
              <a:t>линейный график)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Используется для отображения трендов или взаимосвязей.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0BFE4-3277-4B21-A2C6-3851BA4A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19" y="666750"/>
            <a:ext cx="464173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Парные графики (</a:t>
            </a:r>
            <a:r>
              <a:rPr lang="en-US" dirty="0"/>
              <a:t>Pair Plots)</a:t>
            </a:r>
            <a:endParaRPr lang="ru-RU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Pairplot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создаёт диаграммы рассеяния для всех пар числовых переменных, что помогает анализировать взаимосвязи между всеми переменными сразу.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Этот график покажет все возможные комбинации переменных с точки зрения взаимосвязей.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6C0AD-A635-4032-ABA3-A1764B7F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190" y="1400735"/>
            <a:ext cx="4228845" cy="3714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CCFC55-300F-42C2-B9C1-7B8AA612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19150"/>
            <a:ext cx="5418418" cy="4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9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Парные графики (</a:t>
            </a:r>
            <a:r>
              <a:rPr lang="en-US" dirty="0"/>
              <a:t>Pair Plots)</a:t>
            </a:r>
            <a:endParaRPr lang="ru-RU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Pairplot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создаёт диаграммы рассеяния для всех пар числовых переменных, что помогает анализировать взаимосвязи между всеми переменными сразу.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Этот график покажет все возможные комбинации переменных с точки зрения взаимосвязей.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6C0AD-A635-4032-ABA3-A1764B7F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190" y="1400735"/>
            <a:ext cx="4228845" cy="3714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CCFC55-300F-42C2-B9C1-7B8AA612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19150"/>
            <a:ext cx="5418418" cy="4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286000" y="2380672"/>
            <a:ext cx="5781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400" dirty="0"/>
              <a:t>Тепловая карта</a:t>
            </a:r>
            <a:r>
              <a:rPr lang="en-US" sz="2400" dirty="0"/>
              <a:t> (Heatmap)</a:t>
            </a:r>
            <a:r>
              <a:rPr lang="ru-RU" sz="2400" dirty="0"/>
              <a:t> 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331742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Heatmap</a:t>
            </a:r>
            <a:endParaRPr lang="ru-RU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Тепловая карта используется для визуализации матрицы корреляции между переменными.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annot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добавляет значения корреляции на график.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609474-D7F0-4E9A-8FA5-C10AF086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51774"/>
            <a:ext cx="3881529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1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3352800" y="2396061"/>
            <a:ext cx="578167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200" kern="0" dirty="0">
                <a:solidFill>
                  <a:sysClr val="windowText" lastClr="000000"/>
                </a:solidFill>
                <a:latin typeface="Tahoma"/>
                <a:cs typeface="Tahoma"/>
              </a:rPr>
              <a:t>Стили и темы в </a:t>
            </a:r>
            <a:r>
              <a:rPr lang="en-US" sz="2200" kern="0" dirty="0">
                <a:solidFill>
                  <a:sysClr val="windowText" lastClr="000000"/>
                </a:solidFill>
                <a:latin typeface="Tahoma"/>
                <a:cs typeface="Tahoma"/>
              </a:rPr>
              <a:t>seaborn</a:t>
            </a:r>
            <a:endParaRPr lang="ru-RU" sz="22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666321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Изменение стиля графиков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Seaborn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предоставляет удобные функции для настройки стилей графиков. Вы можете изменять фон, сетку и стили осей для создания привлекательных визуализаций.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Изменение стиля графиков: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Основные стили: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whitegrid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darkgrid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white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dark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ticks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99B5F2-7A4D-4938-9DE9-A42B31F3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23950"/>
            <a:ext cx="3708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480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50" y="169618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Управление контекстом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56073F-3061-40B5-9E22-2823A8FA5012}"/>
              </a:ext>
            </a:extLst>
          </p:cNvPr>
          <p:cNvSpPr txBox="1"/>
          <p:nvPr/>
        </p:nvSpPr>
        <p:spPr>
          <a:xfrm>
            <a:off x="290150" y="1428750"/>
            <a:ext cx="336745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С помощью функции </a:t>
            </a:r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set_context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можно изменять контекст графиков для различных целей:</a:t>
            </a:r>
          </a:p>
          <a:p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paper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минимальный масштаб, предназначенный для вывода в статьях и на печати.</a:t>
            </a: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notebook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стандартный контекст для работы в интерактивных ноутбуках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или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IPython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talk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контекст с увеличенным размером текста и элементов, подходит для презентаций.</a:t>
            </a:r>
          </a:p>
          <a:p>
            <a:r>
              <a:rPr lang="ru-R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poster</a:t>
            </a: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— наибольший масштаб, предназначенный для вывода на постерах и больших экранах.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4780F4-6EF9-4A28-B752-FA5E953A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88" y="551774"/>
            <a:ext cx="453546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3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1450" y="302400"/>
              <a:ext cx="2683774" cy="393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475" y="179661"/>
            <a:ext cx="356362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z="4000" spc="105" dirty="0"/>
              <a:t>Спасибо</a:t>
            </a:r>
            <a:endParaRPr sz="4000" dirty="0"/>
          </a:p>
          <a:p>
            <a:pPr marL="12700">
              <a:lnSpc>
                <a:spcPts val="4560"/>
              </a:lnSpc>
            </a:pPr>
            <a:r>
              <a:rPr sz="4000" spc="-20" dirty="0"/>
              <a:t>за</a:t>
            </a:r>
            <a:r>
              <a:rPr sz="4000" spc="-360" dirty="0"/>
              <a:t> </a:t>
            </a:r>
            <a:r>
              <a:rPr sz="4000" spc="65" dirty="0"/>
              <a:t>внимание!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423504" y="1119782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Двумерная структура данных, которая представляет собой таблицу с рядами и столбцами. Каждый столбец в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— это объект Series.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76B1F3-ED6E-4FF6-B35E-7B77B645782C}"/>
              </a:ext>
            </a:extLst>
          </p:cNvPr>
          <p:cNvSpPr txBox="1"/>
          <p:nvPr/>
        </p:nvSpPr>
        <p:spPr>
          <a:xfrm>
            <a:off x="423504" y="213912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Пример: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9B0E3D-E082-40B3-AA7F-5A09C31A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95550"/>
            <a:ext cx="514421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35" dirty="0" err="1"/>
              <a:t>DataFrame</a:t>
            </a:r>
            <a:endParaRPr lang="en-US" spc="3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E8A17F-0FF4-4DC9-B9D7-6D930B541F82}"/>
              </a:ext>
            </a:extLst>
          </p:cNvPr>
          <p:cNvSpPr txBox="1"/>
          <p:nvPr/>
        </p:nvSpPr>
        <p:spPr>
          <a:xfrm>
            <a:off x="328250" y="1047750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</a:rPr>
              <a:t> может быть создан напрямую из словаря, где ключи становятся именами колонок, а значения — данными в этих колонках.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FA3CCA-67E8-4BF0-99D1-34E7BC36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3550"/>
            <a:ext cx="523948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1866</Words>
  <Application>Microsoft Office PowerPoint</Application>
  <PresentationFormat>Экран (16:9)</PresentationFormat>
  <Paragraphs>241</Paragraphs>
  <Slides>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4" baseType="lpstr">
      <vt:lpstr>Arial</vt:lpstr>
      <vt:lpstr>Calibri</vt:lpstr>
      <vt:lpstr>Tahoma</vt:lpstr>
      <vt:lpstr>Verdana</vt:lpstr>
      <vt:lpstr>Office Theme</vt:lpstr>
      <vt:lpstr>Программирование  на Python</vt:lpstr>
      <vt:lpstr>План занятия</vt:lpstr>
      <vt:lpstr>Библиотека Pandas</vt:lpstr>
      <vt:lpstr>Презентация PowerPoint</vt:lpstr>
      <vt:lpstr>Презентация PowerPoint</vt:lpstr>
      <vt:lpstr>Структура в Pandas</vt:lpstr>
      <vt:lpstr>Series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Презентация PowerPoint</vt:lpstr>
      <vt:lpstr>Чтение данных</vt:lpstr>
      <vt:lpstr>Чтение данных</vt:lpstr>
      <vt:lpstr>Чтение данных</vt:lpstr>
      <vt:lpstr>Запись данных</vt:lpstr>
      <vt:lpstr>Презентация PowerPoint</vt:lpstr>
      <vt:lpstr>Первые шаги с DataFrame</vt:lpstr>
      <vt:lpstr>Индексация и выбор данных</vt:lpstr>
      <vt:lpstr>Индексация и выбор данных</vt:lpstr>
      <vt:lpstr>Индексация и выбор данных</vt:lpstr>
      <vt:lpstr>Фильтрация данных</vt:lpstr>
      <vt:lpstr>Презентация PowerPoint</vt:lpstr>
      <vt:lpstr>Создание новых колонок</vt:lpstr>
      <vt:lpstr>Удаление строк и колонок</vt:lpstr>
      <vt:lpstr>Группировка данных</vt:lpstr>
      <vt:lpstr>Работа с пропущенными значениями</vt:lpstr>
      <vt:lpstr>Презентация PowerPoint</vt:lpstr>
      <vt:lpstr>Презентация PowerPoint</vt:lpstr>
      <vt:lpstr>Презентация PowerPoint</vt:lpstr>
      <vt:lpstr>Создам новый DF</vt:lpstr>
      <vt:lpstr>Применение функций к данным</vt:lpstr>
      <vt:lpstr>Объединение и слияние DataFrame</vt:lpstr>
      <vt:lpstr>Слияние DataFrame по ключевым колонкам</vt:lpstr>
      <vt:lpstr>Сводные таблицы (Pivot Tables)</vt:lpstr>
      <vt:lpstr>Работа с временными данными</vt:lpstr>
      <vt:lpstr>Библиотека Matplotlib</vt:lpstr>
      <vt:lpstr>Презентация PowerPoint</vt:lpstr>
      <vt:lpstr>Презентация PowerPoint</vt:lpstr>
      <vt:lpstr>Простой график</vt:lpstr>
      <vt:lpstr>Настройка маркеров и линий</vt:lpstr>
      <vt:lpstr>Презентация PowerPoint</vt:lpstr>
      <vt:lpstr>Построение нескольких графиков на одном рисунке</vt:lpstr>
      <vt:lpstr>Построение нескольких графиков на одном рисунке</vt:lpstr>
      <vt:lpstr>Построение нескольких линий на одном графике</vt:lpstr>
      <vt:lpstr>Презентация PowerPoint</vt:lpstr>
      <vt:lpstr>Гистограмма</vt:lpstr>
      <vt:lpstr>Столбчатая диаграмма</vt:lpstr>
      <vt:lpstr>Круговая диаграмма</vt:lpstr>
      <vt:lpstr>Презентация PowerPoint</vt:lpstr>
      <vt:lpstr>Настройка осей</vt:lpstr>
      <vt:lpstr>Сетка</vt:lpstr>
      <vt:lpstr>Выбор стиля</vt:lpstr>
      <vt:lpstr>Библиотека Seaborn</vt:lpstr>
      <vt:lpstr>Презентация PowerPoint</vt:lpstr>
      <vt:lpstr>Презентация PowerPoint</vt:lpstr>
      <vt:lpstr>Histogram + KDE</vt:lpstr>
      <vt:lpstr>График плотности (KDE Plot)</vt:lpstr>
      <vt:lpstr>График плотности (KDE Plot)</vt:lpstr>
      <vt:lpstr>Презентация PowerPoint</vt:lpstr>
      <vt:lpstr>Boxplot (ящик с усами)</vt:lpstr>
      <vt:lpstr>Barplot (столбчатая диаграмма)</vt:lpstr>
      <vt:lpstr>Swarmplot (точечный график)</vt:lpstr>
      <vt:lpstr>Презентация PowerPoint</vt:lpstr>
      <vt:lpstr>Scatterplot (диаграмма рассеяния)</vt:lpstr>
      <vt:lpstr>Lineplot (линейный график)</vt:lpstr>
      <vt:lpstr>Парные графики (Pair Plots)</vt:lpstr>
      <vt:lpstr>Парные графики (Pair Plots)</vt:lpstr>
      <vt:lpstr>Презентация PowerPoint</vt:lpstr>
      <vt:lpstr>Heatmap</vt:lpstr>
      <vt:lpstr>Презентация PowerPoint</vt:lpstr>
      <vt:lpstr>Изменение стиля графиков</vt:lpstr>
      <vt:lpstr>Управление контекстом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NeKonn</cp:lastModifiedBy>
  <cp:revision>110</cp:revision>
  <dcterms:created xsi:type="dcterms:W3CDTF">2024-04-17T14:30:02Z</dcterms:created>
  <dcterms:modified xsi:type="dcterms:W3CDTF">2024-09-18T12:21:43Z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