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comments/modernComment_109_CB36421A.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Lst>
  <p:notesMasterIdLst>
    <p:notesMasterId r:id="rId6"/>
  </p:notesMasterIdLst>
  <p:handoutMasterIdLst>
    <p:handoutMasterId r:id="rId7"/>
  </p:handoutMasterIdLst>
  <p:sldIdLst>
    <p:sldId id="265" r:id="rId5"/>
  </p:sldIdLst>
  <p:sldSz cx="43891200" cy="21945600"/>
  <p:notesSz cx="39600188" cy="39600188"/>
  <p:custDataLst>
    <p:tags r:id="rId8"/>
  </p:custDataLst>
  <p:defaultTextStyle>
    <a:defPPr>
      <a:defRPr lang="en-AU"/>
    </a:defPPr>
    <a:lvl1pPr algn="l" rtl="0" eaLnBrk="0" fontAlgn="base" hangingPunct="0">
      <a:spcBef>
        <a:spcPct val="0"/>
      </a:spcBef>
      <a:spcAft>
        <a:spcPct val="0"/>
      </a:spcAft>
      <a:defRPr sz="1600" kern="1200">
        <a:solidFill>
          <a:schemeClr val="tx1"/>
        </a:solidFill>
        <a:latin typeface="Times" charset="0"/>
        <a:ea typeface="+mn-ea"/>
        <a:cs typeface="+mn-cs"/>
      </a:defRPr>
    </a:lvl1pPr>
    <a:lvl2pPr marL="304770" algn="l" rtl="0" eaLnBrk="0" fontAlgn="base" hangingPunct="0">
      <a:spcBef>
        <a:spcPct val="0"/>
      </a:spcBef>
      <a:spcAft>
        <a:spcPct val="0"/>
      </a:spcAft>
      <a:defRPr sz="1600" kern="1200">
        <a:solidFill>
          <a:schemeClr val="tx1"/>
        </a:solidFill>
        <a:latin typeface="Times" charset="0"/>
        <a:ea typeface="+mn-ea"/>
        <a:cs typeface="+mn-cs"/>
      </a:defRPr>
    </a:lvl2pPr>
    <a:lvl3pPr marL="609539" algn="l" rtl="0" eaLnBrk="0" fontAlgn="base" hangingPunct="0">
      <a:spcBef>
        <a:spcPct val="0"/>
      </a:spcBef>
      <a:spcAft>
        <a:spcPct val="0"/>
      </a:spcAft>
      <a:defRPr sz="1600" kern="1200">
        <a:solidFill>
          <a:schemeClr val="tx1"/>
        </a:solidFill>
        <a:latin typeface="Times" charset="0"/>
        <a:ea typeface="+mn-ea"/>
        <a:cs typeface="+mn-cs"/>
      </a:defRPr>
    </a:lvl3pPr>
    <a:lvl4pPr marL="914309" algn="l" rtl="0" eaLnBrk="0" fontAlgn="base" hangingPunct="0">
      <a:spcBef>
        <a:spcPct val="0"/>
      </a:spcBef>
      <a:spcAft>
        <a:spcPct val="0"/>
      </a:spcAft>
      <a:defRPr sz="1600" kern="1200">
        <a:solidFill>
          <a:schemeClr val="tx1"/>
        </a:solidFill>
        <a:latin typeface="Times" charset="0"/>
        <a:ea typeface="+mn-ea"/>
        <a:cs typeface="+mn-cs"/>
      </a:defRPr>
    </a:lvl4pPr>
    <a:lvl5pPr marL="1219078" algn="l" rtl="0" eaLnBrk="0" fontAlgn="base" hangingPunct="0">
      <a:spcBef>
        <a:spcPct val="0"/>
      </a:spcBef>
      <a:spcAft>
        <a:spcPct val="0"/>
      </a:spcAft>
      <a:defRPr sz="1600" kern="1200">
        <a:solidFill>
          <a:schemeClr val="tx1"/>
        </a:solidFill>
        <a:latin typeface="Times" charset="0"/>
        <a:ea typeface="+mn-ea"/>
        <a:cs typeface="+mn-cs"/>
      </a:defRPr>
    </a:lvl5pPr>
    <a:lvl6pPr marL="1523848" algn="l" defTabSz="609539" rtl="0" eaLnBrk="1" latinLnBrk="0" hangingPunct="1">
      <a:defRPr sz="1600" kern="1200">
        <a:solidFill>
          <a:schemeClr val="tx1"/>
        </a:solidFill>
        <a:latin typeface="Times" charset="0"/>
        <a:ea typeface="+mn-ea"/>
        <a:cs typeface="+mn-cs"/>
      </a:defRPr>
    </a:lvl6pPr>
    <a:lvl7pPr marL="1828617" algn="l" defTabSz="609539" rtl="0" eaLnBrk="1" latinLnBrk="0" hangingPunct="1">
      <a:defRPr sz="1600" kern="1200">
        <a:solidFill>
          <a:schemeClr val="tx1"/>
        </a:solidFill>
        <a:latin typeface="Times" charset="0"/>
        <a:ea typeface="+mn-ea"/>
        <a:cs typeface="+mn-cs"/>
      </a:defRPr>
    </a:lvl7pPr>
    <a:lvl8pPr marL="2133387" algn="l" defTabSz="609539" rtl="0" eaLnBrk="1" latinLnBrk="0" hangingPunct="1">
      <a:defRPr sz="1600" kern="1200">
        <a:solidFill>
          <a:schemeClr val="tx1"/>
        </a:solidFill>
        <a:latin typeface="Times" charset="0"/>
        <a:ea typeface="+mn-ea"/>
        <a:cs typeface="+mn-cs"/>
      </a:defRPr>
    </a:lvl8pPr>
    <a:lvl9pPr marL="2438156" algn="l" defTabSz="609539" rtl="0" eaLnBrk="1" latinLnBrk="0" hangingPunct="1">
      <a:defRPr sz="16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13609" userDrawn="1">
          <p15:clr>
            <a:srgbClr val="A4A3A4"/>
          </p15:clr>
        </p15:guide>
        <p15:guide id="2" orient="horz" pos="1294" userDrawn="1">
          <p15:clr>
            <a:srgbClr val="A4A3A4"/>
          </p15:clr>
        </p15:guide>
        <p15:guide id="3" orient="horz" pos="3241" userDrawn="1">
          <p15:clr>
            <a:srgbClr val="A4A3A4"/>
          </p15:clr>
        </p15:guide>
        <p15:guide id="4" orient="horz" pos="10560" userDrawn="1">
          <p15:clr>
            <a:srgbClr val="A4A3A4"/>
          </p15:clr>
        </p15:guide>
        <p15:guide id="5" orient="horz" pos="2555" userDrawn="1">
          <p15:clr>
            <a:srgbClr val="A4A3A4"/>
          </p15:clr>
        </p15:guide>
        <p15:guide id="6" orient="horz" pos="13472" userDrawn="1">
          <p15:clr>
            <a:srgbClr val="A4A3A4"/>
          </p15:clr>
        </p15:guide>
        <p15:guide id="7" pos="27219" userDrawn="1">
          <p15:clr>
            <a:srgbClr val="A4A3A4"/>
          </p15:clr>
        </p15:guide>
        <p15:guide id="8" pos="18661" userDrawn="1">
          <p15:clr>
            <a:srgbClr val="A4A3A4"/>
          </p15:clr>
        </p15:guide>
        <p15:guide id="9" pos="393" userDrawn="1">
          <p15:clr>
            <a:srgbClr val="A4A3A4"/>
          </p15:clr>
        </p15:guide>
        <p15:guide id="10" pos="8951" userDrawn="1">
          <p15:clr>
            <a:srgbClr val="A4A3A4"/>
          </p15:clr>
        </p15:guide>
        <p15:guide id="11" pos="9555" userDrawn="1">
          <p15:clr>
            <a:srgbClr val="A4A3A4"/>
          </p15:clr>
        </p15:guide>
        <p15:guide id="12" pos="18112" userDrawn="1">
          <p15:clr>
            <a:srgbClr val="A4A3A4"/>
          </p15:clr>
        </p15:guide>
        <p15:guide id="13" pos="9829" userDrawn="1">
          <p15:clr>
            <a:srgbClr val="A4A3A4"/>
          </p15:clr>
        </p15:guide>
        <p15:guide id="14" pos="17839"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3352F91-2205-C4CA-C496-0083C441752F}" name="SoYeon Baik" initials="SB" userId="SoYeon Baik"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Sachin Ulhas Arakeri" initials="SUA" lastIdx="1" clrIdx="0">
    <p:extLst>
      <p:ext uri="{19B8F6BF-5375-455C-9EA6-DF929625EA0E}">
        <p15:presenceInfo xmlns:p15="http://schemas.microsoft.com/office/powerpoint/2012/main" userId="Sachin Ulhas Araker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6585"/>
    <a:srgbClr val="DB456C"/>
    <a:srgbClr val="BEBEBE"/>
    <a:srgbClr val="ED9BB0"/>
    <a:srgbClr val="F7EECB"/>
    <a:srgbClr val="EEECE1"/>
    <a:srgbClr val="FFFFFF"/>
    <a:srgbClr val="B1810B"/>
    <a:srgbClr val="A6A6A6"/>
    <a:srgbClr val="DEC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BEE417-5C32-4279-9773-5F7E73582387}" v="584" dt="2022-03-11T00:31:11.5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97" autoAdjust="0"/>
    <p:restoredTop sz="93548" autoAdjust="0"/>
  </p:normalViewPr>
  <p:slideViewPr>
    <p:cSldViewPr snapToGrid="0">
      <p:cViewPr varScale="1">
        <p:scale>
          <a:sx n="26" d="100"/>
          <a:sy n="26" d="100"/>
        </p:scale>
        <p:origin x="274" y="77"/>
      </p:cViewPr>
      <p:guideLst>
        <p:guide orient="horz" pos="13609"/>
        <p:guide orient="horz" pos="1294"/>
        <p:guide orient="horz" pos="3241"/>
        <p:guide orient="horz" pos="10560"/>
        <p:guide orient="horz" pos="2555"/>
        <p:guide orient="horz" pos="13472"/>
        <p:guide pos="27219"/>
        <p:guide pos="18661"/>
        <p:guide pos="393"/>
        <p:guide pos="8951"/>
        <p:guide pos="9555"/>
        <p:guide pos="18112"/>
        <p:guide pos="9829"/>
        <p:guide pos="17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8/10/relationships/authors" Target="authors.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5/10/relationships/revisionInfo" Target="revisionInfo.xml"/></Relationships>
</file>

<file path=ppt/comments/modernComment_109_CB36421A.xml><?xml version="1.0" encoding="utf-8"?>
<p188:cmLst xmlns:a="http://schemas.openxmlformats.org/drawingml/2006/main" xmlns:r="http://schemas.openxmlformats.org/officeDocument/2006/relationships" xmlns:p188="http://schemas.microsoft.com/office/powerpoint/2018/8/main">
  <p188:cm id="{E53796D6-8E5F-4951-8F61-307780342246}" authorId="{A3352F91-2205-C4CA-C496-0083C441752F}" created="2022-03-04T16:59:22.666">
    <ac:txMkLst xmlns:ac="http://schemas.microsoft.com/office/drawing/2013/main/command">
      <pc:docMk xmlns:pc="http://schemas.microsoft.com/office/powerpoint/2013/main/command"/>
      <pc:sldMk xmlns:pc="http://schemas.microsoft.com/office/powerpoint/2013/main/command" cId="3409330714" sldId="265"/>
      <ac:spMk id="59" creationId="{4C8D067B-CDD5-4E16-802F-9F7D6191EF46}"/>
      <ac:txMk cp="111" len="374">
        <ac:context len="487" hash="523472965"/>
      </ac:txMk>
    </ac:txMkLst>
    <p188:pos x="11249016" y="471600"/>
    <p188:replyLst>
      <p188:reply id="{788BB165-3A6F-4498-BC05-F2D8F6DD80A1}" authorId="{A3352F91-2205-C4CA-C496-0083C441752F}" created="2022-03-04T16:59:27.133">
        <p188:txBody>
          <a:bodyPr/>
          <a:lstStyle/>
          <a:p>
            <a:r>
              <a:rPr lang="en-US"/>
              <a:t>Forecasting the demand is challenging due to numerous factors depending on the situation. We referred to several papers covering demand forecasting and optimization problem. Time series ARIMA model (Shuyun Ren et al., 2017), application on customer churn prediction applying gradient boost (Andrés Martínez et al., 2020), and forecasting aggregate retail sales deploying ARIMA, linear regression, and exponential smoothing (Ilan Alon et al., 2001). After reviewing these papers, we choose the model with the best performance: Gradient boost, linear regression, random forest, and LSTM time series model for demand quantity on a product by 47 categories. We deployed a gradient ascent algorithm on pattern/solid product ratio and price optimization. 
</a:t>
            </a:r>
          </a:p>
        </p188:txBody>
      </p188:reply>
    </p188:replyLst>
    <p188:txBody>
      <a:bodyPr/>
      <a:lstStyle/>
      <a:p>
        <a:r>
          <a:rPr lang="en-US"/>
          <a:t>Summarize what you found in the papers you read and try to make an argument that what you haved one in your project has not been reported onpreviously. Sometimes people will create at able in Excel that has certain aspects that thepapersyoureadhave,then show that your study compares to the previous studies
</a:t>
        </a:r>
      </a:p>
    </p188:txBody>
  </p188:cm>
  <p188:cm id="{CF48A1BC-E8E0-4E78-B7B6-603AB0961FA5}" authorId="{A3352F91-2205-C4CA-C496-0083C441752F}" created="2022-03-04T18:15:28.448">
    <ac:txMkLst xmlns:ac="http://schemas.microsoft.com/office/drawing/2013/main/command">
      <pc:docMk xmlns:pc="http://schemas.microsoft.com/office/powerpoint/2013/main/command"/>
      <pc:sldMk xmlns:pc="http://schemas.microsoft.com/office/powerpoint/2013/main/command" cId="3409330714" sldId="265"/>
      <ac:spMk id="21" creationId="{CE7EB7A4-DDF1-4966-8B4F-A9B13AC6D656}"/>
      <ac:txMk cp="23" len="1">
        <ac:context len="25" hash="862092905"/>
      </ac:txMk>
    </ac:txMkLst>
    <p188:pos x="3515311" y="595820"/>
    <p188:txBody>
      <a:bodyPr/>
      <a:lstStyle/>
      <a:p>
        <a:r>
          <a:rPr lang="en-US"/>
          <a:t>
We aim to optimize the product ratio of item characteristics, for example, pattern and solid. To keep the most lucrative product and at the same time keep the loyal customer to maintain the customer base. Also, by the model we have, we can determine how seasonality affects certain product sales. And what is the best depth of discount that wouldn’t harm the item value but also attract the most customer.
Since we have already optimized the pattern ratio of each category, the company can choose the item they want to highlight for the following year based on the result.  And based on the seasonality analysis, the company can plan some campaigns to drive the sales. 
The increase in sales values are expected to be 
</a:t>
        </a:r>
      </a:p>
    </p188:txBody>
  </p188:cm>
  <p188:cm id="{195AD8DB-1128-44FD-8573-98307DE35327}" authorId="{A3352F91-2205-C4CA-C496-0083C441752F}" created="2022-03-12T01:21:23.407">
    <ac:txMkLst xmlns:ac="http://schemas.microsoft.com/office/drawing/2013/main/command">
      <pc:docMk xmlns:pc="http://schemas.microsoft.com/office/powerpoint/2013/main/command"/>
      <pc:sldMk xmlns:pc="http://schemas.microsoft.com/office/powerpoint/2013/main/command" cId="3409330714" sldId="265"/>
      <ac:spMk id="24" creationId="{847AFEAE-E880-4EAF-BBC8-EFA971D3B905}"/>
      <ac:txMk cp="0" len="11">
        <ac:context len="12" hash="682253085"/>
      </ac:txMk>
    </ac:txMkLst>
    <p188:pos x="2918711" y="596326"/>
    <p188:txBody>
      <a:bodyPr/>
      <a:lstStyle/>
      <a:p>
        <a:r>
          <a:rPr lang="en-US"/>
          <a:t>Previous version:
To optimize the pricing strategy for a fashion company, our study conduct two methods to help maximize the net sales: Time series with nonlinear programming optimization model and Machine Learning model with sensitivity analysis.
Among all the Machine Learning prediction models, gradient boosting has the best performance in predicting sales quantity with R-square of 0.79. Based on the model, we found several important variable that will impact sales quantity such as average retail price, top selling categories, and selling channel. To find the optimal solution for price and discount rate, sensitivity analysis is implemented with average retail price and average discount rate through which we can tell the trend of net sales. 
Through our model, fashion company can easily determine the optimal price, discount and pattern-to-solid ratio of each product category to maximize the net sales.
</a:t>
        </a:r>
      </a:p>
    </p188:txBody>
  </p188:cm>
</p188:cmLst>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7567336-4EDE-4D00-85BA-78B033B09C73}"/>
              </a:ext>
            </a:extLst>
          </p:cNvPr>
          <p:cNvSpPr>
            <a:spLocks noGrp="1"/>
          </p:cNvSpPr>
          <p:nvPr>
            <p:ph type="hdr" sz="quarter"/>
          </p:nvPr>
        </p:nvSpPr>
        <p:spPr>
          <a:xfrm>
            <a:off x="0" y="0"/>
            <a:ext cx="17160875" cy="19843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629C332-A106-431A-8CF9-4C7E966767BE}"/>
              </a:ext>
            </a:extLst>
          </p:cNvPr>
          <p:cNvSpPr>
            <a:spLocks noGrp="1"/>
          </p:cNvSpPr>
          <p:nvPr>
            <p:ph type="dt" sz="quarter" idx="1"/>
          </p:nvPr>
        </p:nvSpPr>
        <p:spPr>
          <a:xfrm>
            <a:off x="22431375" y="0"/>
            <a:ext cx="17159288" cy="1984375"/>
          </a:xfrm>
          <a:prstGeom prst="rect">
            <a:avLst/>
          </a:prstGeom>
        </p:spPr>
        <p:txBody>
          <a:bodyPr vert="horz" lIns="91440" tIns="45720" rIns="91440" bIns="45720" rtlCol="0"/>
          <a:lstStyle>
            <a:lvl1pPr algn="r">
              <a:defRPr sz="1200"/>
            </a:lvl1pPr>
          </a:lstStyle>
          <a:p>
            <a:fld id="{A1989CD4-C2C3-40A0-9FF9-B395EEEFAF44}" type="datetimeFigureOut">
              <a:rPr lang="en-US" smtClean="0"/>
              <a:t>4/1/2022</a:t>
            </a:fld>
            <a:endParaRPr lang="en-US"/>
          </a:p>
        </p:txBody>
      </p:sp>
      <p:sp>
        <p:nvSpPr>
          <p:cNvPr id="4" name="Footer Placeholder 3">
            <a:extLst>
              <a:ext uri="{FF2B5EF4-FFF2-40B4-BE49-F238E27FC236}">
                <a16:creationId xmlns:a16="http://schemas.microsoft.com/office/drawing/2014/main" id="{51834825-B1F4-466C-B112-198737BB2576}"/>
              </a:ext>
            </a:extLst>
          </p:cNvPr>
          <p:cNvSpPr>
            <a:spLocks noGrp="1"/>
          </p:cNvSpPr>
          <p:nvPr>
            <p:ph type="ftr" sz="quarter" idx="2"/>
          </p:nvPr>
        </p:nvSpPr>
        <p:spPr>
          <a:xfrm>
            <a:off x="0" y="37615813"/>
            <a:ext cx="17160875" cy="19843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887FB0F-963F-4CF1-89EC-6C1F8FB613E5}"/>
              </a:ext>
            </a:extLst>
          </p:cNvPr>
          <p:cNvSpPr>
            <a:spLocks noGrp="1"/>
          </p:cNvSpPr>
          <p:nvPr>
            <p:ph type="sldNum" sz="quarter" idx="3"/>
          </p:nvPr>
        </p:nvSpPr>
        <p:spPr>
          <a:xfrm>
            <a:off x="22431375" y="37615813"/>
            <a:ext cx="17159288" cy="1984375"/>
          </a:xfrm>
          <a:prstGeom prst="rect">
            <a:avLst/>
          </a:prstGeom>
        </p:spPr>
        <p:txBody>
          <a:bodyPr vert="horz" lIns="91440" tIns="45720" rIns="91440" bIns="45720" rtlCol="0" anchor="b"/>
          <a:lstStyle>
            <a:lvl1pPr algn="r">
              <a:defRPr sz="1200"/>
            </a:lvl1pPr>
          </a:lstStyle>
          <a:p>
            <a:fld id="{AD094531-855D-4471-89B7-0A3C8863AA34}" type="slidenum">
              <a:rPr lang="en-US" smtClean="0"/>
              <a:t>‹#›</a:t>
            </a:fld>
            <a:endParaRPr lang="en-US"/>
          </a:p>
        </p:txBody>
      </p:sp>
    </p:spTree>
    <p:extLst>
      <p:ext uri="{BB962C8B-B14F-4D97-AF65-F5344CB8AC3E}">
        <p14:creationId xmlns:p14="http://schemas.microsoft.com/office/powerpoint/2010/main" val="34701621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7160875" cy="19843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22431375" y="0"/>
            <a:ext cx="17159288" cy="1984375"/>
          </a:xfrm>
          <a:prstGeom prst="rect">
            <a:avLst/>
          </a:prstGeom>
        </p:spPr>
        <p:txBody>
          <a:bodyPr vert="horz" lIns="91440" tIns="45720" rIns="91440" bIns="45720" rtlCol="0"/>
          <a:lstStyle>
            <a:lvl1pPr algn="r">
              <a:defRPr sz="1200"/>
            </a:lvl1pPr>
          </a:lstStyle>
          <a:p>
            <a:fld id="{53E82495-20E6-4DC4-B68F-C6FBB8E26F6D}" type="datetimeFigureOut">
              <a:rPr lang="en-US" smtClean="0"/>
              <a:t>4/1/2022</a:t>
            </a:fld>
            <a:endParaRPr lang="en-US"/>
          </a:p>
        </p:txBody>
      </p:sp>
      <p:sp>
        <p:nvSpPr>
          <p:cNvPr id="4" name="Slide Image Placeholder 3"/>
          <p:cNvSpPr>
            <a:spLocks noGrp="1" noRot="1" noChangeAspect="1"/>
          </p:cNvSpPr>
          <p:nvPr>
            <p:ph type="sldImg" idx="2"/>
          </p:nvPr>
        </p:nvSpPr>
        <p:spPr>
          <a:xfrm>
            <a:off x="6435725" y="4949825"/>
            <a:ext cx="26730325" cy="133651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960813" y="19057938"/>
            <a:ext cx="31680150" cy="155924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37615813"/>
            <a:ext cx="17160875" cy="19843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22431375" y="37615813"/>
            <a:ext cx="17159288" cy="1984375"/>
          </a:xfrm>
          <a:prstGeom prst="rect">
            <a:avLst/>
          </a:prstGeom>
        </p:spPr>
        <p:txBody>
          <a:bodyPr vert="horz" lIns="91440" tIns="45720" rIns="91440" bIns="45720" rtlCol="0" anchor="b"/>
          <a:lstStyle>
            <a:lvl1pPr algn="r">
              <a:defRPr sz="1200"/>
            </a:lvl1pPr>
          </a:lstStyle>
          <a:p>
            <a:fld id="{D0A6B59D-2217-4338-9D1B-7E5E82C89B81}" type="slidenum">
              <a:rPr lang="en-US" smtClean="0"/>
              <a:t>‹#›</a:t>
            </a:fld>
            <a:endParaRPr lang="en-US"/>
          </a:p>
        </p:txBody>
      </p:sp>
    </p:spTree>
    <p:extLst>
      <p:ext uri="{BB962C8B-B14F-4D97-AF65-F5344CB8AC3E}">
        <p14:creationId xmlns:p14="http://schemas.microsoft.com/office/powerpoint/2010/main" val="2227413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7" y="6817182"/>
            <a:ext cx="37306251" cy="4704443"/>
          </a:xfrm>
        </p:spPr>
        <p:txBody>
          <a:bodyPr/>
          <a:lstStyle/>
          <a:p>
            <a:r>
              <a:rPr lang="en-US"/>
              <a:t>Click to edit Master title style</a:t>
            </a:r>
          </a:p>
        </p:txBody>
      </p:sp>
      <p:sp>
        <p:nvSpPr>
          <p:cNvPr id="3" name="Subtitle 2"/>
          <p:cNvSpPr>
            <a:spLocks noGrp="1"/>
          </p:cNvSpPr>
          <p:nvPr>
            <p:ph type="subTitle" idx="1"/>
          </p:nvPr>
        </p:nvSpPr>
        <p:spPr>
          <a:xfrm>
            <a:off x="6583365" y="12436025"/>
            <a:ext cx="30724475" cy="5607957"/>
          </a:xfrm>
        </p:spPr>
        <p:txBody>
          <a:bodyPr/>
          <a:lstStyle>
            <a:lvl1pPr marL="0" indent="0" algn="ctr">
              <a:buNone/>
              <a:defRPr/>
            </a:lvl1pPr>
            <a:lvl2pPr marL="261238" indent="0" algn="ctr">
              <a:buNone/>
              <a:defRPr/>
            </a:lvl2pPr>
            <a:lvl3pPr marL="522475" indent="0" algn="ctr">
              <a:buNone/>
              <a:defRPr/>
            </a:lvl3pPr>
            <a:lvl4pPr marL="783713" indent="0" algn="ctr">
              <a:buNone/>
              <a:defRPr/>
            </a:lvl4pPr>
            <a:lvl5pPr marL="1044950" indent="0" algn="ctr">
              <a:buNone/>
              <a:defRPr/>
            </a:lvl5pPr>
            <a:lvl6pPr marL="1306187" indent="0" algn="ctr">
              <a:buNone/>
              <a:defRPr/>
            </a:lvl6pPr>
            <a:lvl7pPr marL="1567425" indent="0" algn="ctr">
              <a:buNone/>
              <a:defRPr/>
            </a:lvl7pPr>
            <a:lvl8pPr marL="1828664" indent="0" algn="ctr">
              <a:buNone/>
              <a:defRPr/>
            </a:lvl8pPr>
            <a:lvl9pPr marL="2089901"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4E7914F9-150E-43ED-BA4B-5CBC7DBD3A27}" type="slidenum">
              <a:rPr lang="en-AU" altLang="en-US"/>
              <a:pPr/>
              <a:t>‹#›</a:t>
            </a:fld>
            <a:endParaRPr lang="en-AU" altLang="en-US"/>
          </a:p>
        </p:txBody>
      </p:sp>
    </p:spTree>
    <p:extLst>
      <p:ext uri="{BB962C8B-B14F-4D97-AF65-F5344CB8AC3E}">
        <p14:creationId xmlns:p14="http://schemas.microsoft.com/office/powerpoint/2010/main" val="2339772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BA678339-05F4-4347-9E9C-6AEF31B1B524}" type="slidenum">
              <a:rPr lang="en-AU" altLang="en-US"/>
              <a:pPr/>
              <a:t>‹#›</a:t>
            </a:fld>
            <a:endParaRPr lang="en-AU" altLang="en-US"/>
          </a:p>
        </p:txBody>
      </p:sp>
    </p:spTree>
    <p:extLst>
      <p:ext uri="{BB962C8B-B14F-4D97-AF65-F5344CB8AC3E}">
        <p14:creationId xmlns:p14="http://schemas.microsoft.com/office/powerpoint/2010/main" val="3521167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2165" y="1950361"/>
            <a:ext cx="9326563" cy="1755684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92476" y="1950361"/>
            <a:ext cx="27827288" cy="175568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4D5BFA30-CF48-4A8D-A4B4-5705D222FB1F}" type="slidenum">
              <a:rPr lang="en-AU" altLang="en-US"/>
              <a:pPr/>
              <a:t>‹#›</a:t>
            </a:fld>
            <a:endParaRPr lang="en-AU" altLang="en-US"/>
          </a:p>
        </p:txBody>
      </p:sp>
    </p:spTree>
    <p:extLst>
      <p:ext uri="{BB962C8B-B14F-4D97-AF65-F5344CB8AC3E}">
        <p14:creationId xmlns:p14="http://schemas.microsoft.com/office/powerpoint/2010/main" val="2144318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14102444"/>
            <a:ext cx="37307839" cy="4357914"/>
          </a:xfrm>
        </p:spPr>
        <p:txBody>
          <a:bodyPr anchor="t"/>
          <a:lstStyle>
            <a:lvl1pPr algn="l">
              <a:defRPr sz="2286" b="1" cap="all"/>
            </a:lvl1pPr>
          </a:lstStyle>
          <a:p>
            <a:r>
              <a:rPr lang="en-US"/>
              <a:t>Click to edit Master title style</a:t>
            </a:r>
          </a:p>
        </p:txBody>
      </p:sp>
      <p:sp>
        <p:nvSpPr>
          <p:cNvPr id="3" name="Text Placeholder 2"/>
          <p:cNvSpPr>
            <a:spLocks noGrp="1"/>
          </p:cNvSpPr>
          <p:nvPr>
            <p:ph type="body" idx="1"/>
          </p:nvPr>
        </p:nvSpPr>
        <p:spPr>
          <a:xfrm>
            <a:off x="3467102" y="9301843"/>
            <a:ext cx="37307839" cy="4800600"/>
          </a:xfrm>
        </p:spPr>
        <p:txBody>
          <a:bodyPr anchor="b"/>
          <a:lstStyle>
            <a:lvl1pPr marL="0" indent="0">
              <a:buNone/>
              <a:defRPr sz="1143"/>
            </a:lvl1pPr>
            <a:lvl2pPr marL="261238" indent="0">
              <a:buNone/>
              <a:defRPr sz="1029"/>
            </a:lvl2pPr>
            <a:lvl3pPr marL="522475" indent="0">
              <a:buNone/>
              <a:defRPr sz="914"/>
            </a:lvl3pPr>
            <a:lvl4pPr marL="783713" indent="0">
              <a:buNone/>
              <a:defRPr sz="800"/>
            </a:lvl4pPr>
            <a:lvl5pPr marL="1044950" indent="0">
              <a:buNone/>
              <a:defRPr sz="800"/>
            </a:lvl5pPr>
            <a:lvl6pPr marL="1306187" indent="0">
              <a:buNone/>
              <a:defRPr sz="800"/>
            </a:lvl6pPr>
            <a:lvl7pPr marL="1567425" indent="0">
              <a:buNone/>
              <a:defRPr sz="800"/>
            </a:lvl7pPr>
            <a:lvl8pPr marL="1828664" indent="0">
              <a:buNone/>
              <a:defRPr sz="800"/>
            </a:lvl8pPr>
            <a:lvl9pPr marL="2089901" indent="0">
              <a:buNone/>
              <a:defRPr sz="8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14C87C54-71D5-4F3D-9638-FB01B112514A}" type="slidenum">
              <a:rPr lang="en-AU" altLang="en-US"/>
              <a:pPr/>
              <a:t>‹#›</a:t>
            </a:fld>
            <a:endParaRPr lang="en-AU" altLang="en-US"/>
          </a:p>
        </p:txBody>
      </p:sp>
    </p:spTree>
    <p:extLst>
      <p:ext uri="{BB962C8B-B14F-4D97-AF65-F5344CB8AC3E}">
        <p14:creationId xmlns:p14="http://schemas.microsoft.com/office/powerpoint/2010/main" val="3237280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92476" y="6339115"/>
            <a:ext cx="18576925" cy="13168086"/>
          </a:xfrm>
        </p:spPr>
        <p:txBody>
          <a:bodyPr/>
          <a:lstStyle>
            <a:lvl1pPr>
              <a:defRPr sz="1600"/>
            </a:lvl1pPr>
            <a:lvl2pPr>
              <a:defRPr sz="1371"/>
            </a:lvl2pPr>
            <a:lvl3pPr>
              <a:defRPr sz="1143"/>
            </a:lvl3pPr>
            <a:lvl4pPr>
              <a:defRPr sz="1029"/>
            </a:lvl4pPr>
            <a:lvl5pPr>
              <a:defRPr sz="1029"/>
            </a:lvl5pPr>
            <a:lvl6pPr>
              <a:defRPr sz="1029"/>
            </a:lvl6pPr>
            <a:lvl7pPr>
              <a:defRPr sz="1029"/>
            </a:lvl7pPr>
            <a:lvl8pPr>
              <a:defRPr sz="1029"/>
            </a:lvl8pPr>
            <a:lvl9pPr>
              <a:defRPr sz="10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4" y="6339115"/>
            <a:ext cx="18576925" cy="13168086"/>
          </a:xfrm>
        </p:spPr>
        <p:txBody>
          <a:bodyPr/>
          <a:lstStyle>
            <a:lvl1pPr>
              <a:defRPr sz="1600"/>
            </a:lvl1pPr>
            <a:lvl2pPr>
              <a:defRPr sz="1371"/>
            </a:lvl2pPr>
            <a:lvl3pPr>
              <a:defRPr sz="1143"/>
            </a:lvl3pPr>
            <a:lvl4pPr>
              <a:defRPr sz="1029"/>
            </a:lvl4pPr>
            <a:lvl5pPr>
              <a:defRPr sz="1029"/>
            </a:lvl5pPr>
            <a:lvl6pPr>
              <a:defRPr sz="1029"/>
            </a:lvl6pPr>
            <a:lvl7pPr>
              <a:defRPr sz="1029"/>
            </a:lvl7pPr>
            <a:lvl8pPr>
              <a:defRPr sz="1029"/>
            </a:lvl8pPr>
            <a:lvl9pPr>
              <a:defRPr sz="10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AU" altLang="en-US"/>
          </a:p>
        </p:txBody>
      </p:sp>
      <p:sp>
        <p:nvSpPr>
          <p:cNvPr id="6" name="Footer Placeholder 5"/>
          <p:cNvSpPr>
            <a:spLocks noGrp="1"/>
          </p:cNvSpPr>
          <p:nvPr>
            <p:ph type="ftr" sz="quarter" idx="11"/>
          </p:nvPr>
        </p:nvSpPr>
        <p:spPr/>
        <p:txBody>
          <a:bodyPr/>
          <a:lstStyle>
            <a:lvl1pPr>
              <a:defRPr/>
            </a:lvl1pPr>
          </a:lstStyle>
          <a:p>
            <a:endParaRPr lang="en-AU" altLang="en-US"/>
          </a:p>
        </p:txBody>
      </p:sp>
      <p:sp>
        <p:nvSpPr>
          <p:cNvPr id="7" name="Slide Number Placeholder 6"/>
          <p:cNvSpPr>
            <a:spLocks noGrp="1"/>
          </p:cNvSpPr>
          <p:nvPr>
            <p:ph type="sldNum" sz="quarter" idx="12"/>
          </p:nvPr>
        </p:nvSpPr>
        <p:spPr/>
        <p:txBody>
          <a:bodyPr/>
          <a:lstStyle>
            <a:lvl1pPr>
              <a:defRPr/>
            </a:lvl1pPr>
          </a:lstStyle>
          <a:p>
            <a:fld id="{17EC6769-9FD1-495B-AF37-D39FB4533727}" type="slidenum">
              <a:rPr lang="en-AU" altLang="en-US"/>
              <a:pPr/>
              <a:t>‹#›</a:t>
            </a:fld>
            <a:endParaRPr lang="en-AU" altLang="en-US"/>
          </a:p>
        </p:txBody>
      </p:sp>
    </p:spTree>
    <p:extLst>
      <p:ext uri="{BB962C8B-B14F-4D97-AF65-F5344CB8AC3E}">
        <p14:creationId xmlns:p14="http://schemas.microsoft.com/office/powerpoint/2010/main" val="2919201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7" y="879022"/>
            <a:ext cx="39503351" cy="3657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4" y="4912182"/>
            <a:ext cx="19392901" cy="2047421"/>
          </a:xfrm>
        </p:spPr>
        <p:txBody>
          <a:bodyPr anchor="b"/>
          <a:lstStyle>
            <a:lvl1pPr marL="0" indent="0">
              <a:buNone/>
              <a:defRPr sz="1371" b="1"/>
            </a:lvl1pPr>
            <a:lvl2pPr marL="261238" indent="0">
              <a:buNone/>
              <a:defRPr sz="1143" b="1"/>
            </a:lvl2pPr>
            <a:lvl3pPr marL="522475" indent="0">
              <a:buNone/>
              <a:defRPr sz="1029" b="1"/>
            </a:lvl3pPr>
            <a:lvl4pPr marL="783713" indent="0">
              <a:buNone/>
              <a:defRPr sz="914" b="1"/>
            </a:lvl4pPr>
            <a:lvl5pPr marL="1044950" indent="0">
              <a:buNone/>
              <a:defRPr sz="914" b="1"/>
            </a:lvl5pPr>
            <a:lvl6pPr marL="1306187" indent="0">
              <a:buNone/>
              <a:defRPr sz="914" b="1"/>
            </a:lvl6pPr>
            <a:lvl7pPr marL="1567425" indent="0">
              <a:buNone/>
              <a:defRPr sz="914" b="1"/>
            </a:lvl7pPr>
            <a:lvl8pPr marL="1828664" indent="0">
              <a:buNone/>
              <a:defRPr sz="914" b="1"/>
            </a:lvl8pPr>
            <a:lvl9pPr marL="2089901" indent="0">
              <a:buNone/>
              <a:defRPr sz="914" b="1"/>
            </a:lvl9pPr>
          </a:lstStyle>
          <a:p>
            <a:pPr lvl="0"/>
            <a:r>
              <a:rPr lang="en-US"/>
              <a:t>Click to edit Master text styles</a:t>
            </a:r>
          </a:p>
        </p:txBody>
      </p:sp>
      <p:sp>
        <p:nvSpPr>
          <p:cNvPr id="4" name="Content Placeholder 3"/>
          <p:cNvSpPr>
            <a:spLocks noGrp="1"/>
          </p:cNvSpPr>
          <p:nvPr>
            <p:ph sz="half" idx="2"/>
          </p:nvPr>
        </p:nvSpPr>
        <p:spPr>
          <a:xfrm>
            <a:off x="2193924" y="6959603"/>
            <a:ext cx="19392901" cy="12643757"/>
          </a:xfrm>
        </p:spPr>
        <p:txBody>
          <a:bodyPr/>
          <a:lstStyle>
            <a:lvl1pPr>
              <a:defRPr sz="1371"/>
            </a:lvl1pPr>
            <a:lvl2pPr>
              <a:defRPr sz="1143"/>
            </a:lvl2pPr>
            <a:lvl3pPr>
              <a:defRPr sz="1029"/>
            </a:lvl3pPr>
            <a:lvl4pPr>
              <a:defRPr sz="914"/>
            </a:lvl4pPr>
            <a:lvl5pPr>
              <a:defRPr sz="914"/>
            </a:lvl5pPr>
            <a:lvl6pPr>
              <a:defRPr sz="914"/>
            </a:lvl6pPr>
            <a:lvl7pPr>
              <a:defRPr sz="914"/>
            </a:lvl7pPr>
            <a:lvl8pPr>
              <a:defRPr sz="914"/>
            </a:lvl8pPr>
            <a:lvl9pPr>
              <a:defRPr sz="9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40" y="4912182"/>
            <a:ext cx="19400837" cy="2047421"/>
          </a:xfrm>
        </p:spPr>
        <p:txBody>
          <a:bodyPr anchor="b"/>
          <a:lstStyle>
            <a:lvl1pPr marL="0" indent="0">
              <a:buNone/>
              <a:defRPr sz="1371" b="1"/>
            </a:lvl1pPr>
            <a:lvl2pPr marL="261238" indent="0">
              <a:buNone/>
              <a:defRPr sz="1143" b="1"/>
            </a:lvl2pPr>
            <a:lvl3pPr marL="522475" indent="0">
              <a:buNone/>
              <a:defRPr sz="1029" b="1"/>
            </a:lvl3pPr>
            <a:lvl4pPr marL="783713" indent="0">
              <a:buNone/>
              <a:defRPr sz="914" b="1"/>
            </a:lvl4pPr>
            <a:lvl5pPr marL="1044950" indent="0">
              <a:buNone/>
              <a:defRPr sz="914" b="1"/>
            </a:lvl5pPr>
            <a:lvl6pPr marL="1306187" indent="0">
              <a:buNone/>
              <a:defRPr sz="914" b="1"/>
            </a:lvl6pPr>
            <a:lvl7pPr marL="1567425" indent="0">
              <a:buNone/>
              <a:defRPr sz="914" b="1"/>
            </a:lvl7pPr>
            <a:lvl8pPr marL="1828664" indent="0">
              <a:buNone/>
              <a:defRPr sz="914" b="1"/>
            </a:lvl8pPr>
            <a:lvl9pPr marL="2089901" indent="0">
              <a:buNone/>
              <a:defRPr sz="914" b="1"/>
            </a:lvl9pPr>
          </a:lstStyle>
          <a:p>
            <a:pPr lvl="0"/>
            <a:r>
              <a:rPr lang="en-US"/>
              <a:t>Click to edit Master text styles</a:t>
            </a:r>
          </a:p>
        </p:txBody>
      </p:sp>
      <p:sp>
        <p:nvSpPr>
          <p:cNvPr id="6" name="Content Placeholder 5"/>
          <p:cNvSpPr>
            <a:spLocks noGrp="1"/>
          </p:cNvSpPr>
          <p:nvPr>
            <p:ph sz="quarter" idx="4"/>
          </p:nvPr>
        </p:nvSpPr>
        <p:spPr>
          <a:xfrm>
            <a:off x="22296440" y="6959603"/>
            <a:ext cx="19400837" cy="12643757"/>
          </a:xfrm>
        </p:spPr>
        <p:txBody>
          <a:bodyPr/>
          <a:lstStyle>
            <a:lvl1pPr>
              <a:defRPr sz="1371"/>
            </a:lvl1pPr>
            <a:lvl2pPr>
              <a:defRPr sz="1143"/>
            </a:lvl2pPr>
            <a:lvl3pPr>
              <a:defRPr sz="1029"/>
            </a:lvl3pPr>
            <a:lvl4pPr>
              <a:defRPr sz="914"/>
            </a:lvl4pPr>
            <a:lvl5pPr>
              <a:defRPr sz="914"/>
            </a:lvl5pPr>
            <a:lvl6pPr>
              <a:defRPr sz="914"/>
            </a:lvl6pPr>
            <a:lvl7pPr>
              <a:defRPr sz="914"/>
            </a:lvl7pPr>
            <a:lvl8pPr>
              <a:defRPr sz="914"/>
            </a:lvl8pPr>
            <a:lvl9pPr>
              <a:defRPr sz="9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AU" altLang="en-US"/>
          </a:p>
        </p:txBody>
      </p:sp>
      <p:sp>
        <p:nvSpPr>
          <p:cNvPr id="8" name="Footer Placeholder 7"/>
          <p:cNvSpPr>
            <a:spLocks noGrp="1"/>
          </p:cNvSpPr>
          <p:nvPr>
            <p:ph type="ftr" sz="quarter" idx="11"/>
          </p:nvPr>
        </p:nvSpPr>
        <p:spPr/>
        <p:txBody>
          <a:bodyPr/>
          <a:lstStyle>
            <a:lvl1pPr>
              <a:defRPr/>
            </a:lvl1pPr>
          </a:lstStyle>
          <a:p>
            <a:endParaRPr lang="en-AU" altLang="en-US"/>
          </a:p>
        </p:txBody>
      </p:sp>
      <p:sp>
        <p:nvSpPr>
          <p:cNvPr id="9" name="Slide Number Placeholder 8"/>
          <p:cNvSpPr>
            <a:spLocks noGrp="1"/>
          </p:cNvSpPr>
          <p:nvPr>
            <p:ph type="sldNum" sz="quarter" idx="12"/>
          </p:nvPr>
        </p:nvSpPr>
        <p:spPr/>
        <p:txBody>
          <a:bodyPr/>
          <a:lstStyle>
            <a:lvl1pPr>
              <a:defRPr/>
            </a:lvl1pPr>
          </a:lstStyle>
          <a:p>
            <a:fld id="{D814340B-C24E-4CF1-8F2E-94BDA66FD75D}" type="slidenum">
              <a:rPr lang="en-AU" altLang="en-US"/>
              <a:pPr/>
              <a:t>‹#›</a:t>
            </a:fld>
            <a:endParaRPr lang="en-AU" altLang="en-US"/>
          </a:p>
        </p:txBody>
      </p:sp>
    </p:spTree>
    <p:extLst>
      <p:ext uri="{BB962C8B-B14F-4D97-AF65-F5344CB8AC3E}">
        <p14:creationId xmlns:p14="http://schemas.microsoft.com/office/powerpoint/2010/main" val="1012455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AU" altLang="en-US"/>
          </a:p>
        </p:txBody>
      </p:sp>
      <p:sp>
        <p:nvSpPr>
          <p:cNvPr id="4" name="Footer Placeholder 3"/>
          <p:cNvSpPr>
            <a:spLocks noGrp="1"/>
          </p:cNvSpPr>
          <p:nvPr>
            <p:ph type="ftr" sz="quarter" idx="11"/>
          </p:nvPr>
        </p:nvSpPr>
        <p:spPr/>
        <p:txBody>
          <a:bodyPr/>
          <a:lstStyle>
            <a:lvl1pPr>
              <a:defRPr/>
            </a:lvl1pPr>
          </a:lstStyle>
          <a:p>
            <a:endParaRPr lang="en-AU" altLang="en-US"/>
          </a:p>
        </p:txBody>
      </p:sp>
      <p:sp>
        <p:nvSpPr>
          <p:cNvPr id="5" name="Slide Number Placeholder 4"/>
          <p:cNvSpPr>
            <a:spLocks noGrp="1"/>
          </p:cNvSpPr>
          <p:nvPr>
            <p:ph type="sldNum" sz="quarter" idx="12"/>
          </p:nvPr>
        </p:nvSpPr>
        <p:spPr/>
        <p:txBody>
          <a:bodyPr/>
          <a:lstStyle>
            <a:lvl1pPr>
              <a:defRPr/>
            </a:lvl1pPr>
          </a:lstStyle>
          <a:p>
            <a:fld id="{8D7FF473-A988-4642-B695-D572F60BC774}" type="slidenum">
              <a:rPr lang="en-AU" altLang="en-US"/>
              <a:pPr/>
              <a:t>‹#›</a:t>
            </a:fld>
            <a:endParaRPr lang="en-AU" altLang="en-US"/>
          </a:p>
        </p:txBody>
      </p:sp>
      <p:sp>
        <p:nvSpPr>
          <p:cNvPr id="6" name="Rectangle 5">
            <a:extLst>
              <a:ext uri="{FF2B5EF4-FFF2-40B4-BE49-F238E27FC236}">
                <a16:creationId xmlns:a16="http://schemas.microsoft.com/office/drawing/2014/main" id="{B8DFA2F5-AF6C-48B2-AC53-85384609B04A}"/>
              </a:ext>
            </a:extLst>
          </p:cNvPr>
          <p:cNvSpPr/>
          <p:nvPr userDrawn="1"/>
        </p:nvSpPr>
        <p:spPr bwMode="auto">
          <a:xfrm>
            <a:off x="0" y="0"/>
            <a:ext cx="43891200" cy="219456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378"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extLst>
      <p:ext uri="{BB962C8B-B14F-4D97-AF65-F5344CB8AC3E}">
        <p14:creationId xmlns:p14="http://schemas.microsoft.com/office/powerpoint/2010/main" val="976026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post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AU" altLang="en-US"/>
          </a:p>
        </p:txBody>
      </p:sp>
      <p:sp>
        <p:nvSpPr>
          <p:cNvPr id="4" name="Footer Placeholder 3"/>
          <p:cNvSpPr>
            <a:spLocks noGrp="1"/>
          </p:cNvSpPr>
          <p:nvPr>
            <p:ph type="ftr" sz="quarter" idx="11"/>
          </p:nvPr>
        </p:nvSpPr>
        <p:spPr/>
        <p:txBody>
          <a:bodyPr/>
          <a:lstStyle>
            <a:lvl1pPr>
              <a:defRPr/>
            </a:lvl1pPr>
          </a:lstStyle>
          <a:p>
            <a:endParaRPr lang="en-AU" altLang="en-US"/>
          </a:p>
        </p:txBody>
      </p:sp>
      <p:sp>
        <p:nvSpPr>
          <p:cNvPr id="5" name="Slide Number Placeholder 4"/>
          <p:cNvSpPr>
            <a:spLocks noGrp="1"/>
          </p:cNvSpPr>
          <p:nvPr>
            <p:ph type="sldNum" sz="quarter" idx="12"/>
          </p:nvPr>
        </p:nvSpPr>
        <p:spPr/>
        <p:txBody>
          <a:bodyPr/>
          <a:lstStyle>
            <a:lvl1pPr>
              <a:defRPr/>
            </a:lvl1pPr>
          </a:lstStyle>
          <a:p>
            <a:fld id="{8D7FF473-A988-4642-B695-D572F60BC774}" type="slidenum">
              <a:rPr lang="en-AU" altLang="en-US"/>
              <a:pPr/>
              <a:t>‹#›</a:t>
            </a:fld>
            <a:endParaRPr lang="en-AU" altLang="en-US"/>
          </a:p>
        </p:txBody>
      </p:sp>
      <p:sp>
        <p:nvSpPr>
          <p:cNvPr id="6" name="Rectangle 5">
            <a:extLst>
              <a:ext uri="{FF2B5EF4-FFF2-40B4-BE49-F238E27FC236}">
                <a16:creationId xmlns:a16="http://schemas.microsoft.com/office/drawing/2014/main" id="{B8DFA2F5-AF6C-48B2-AC53-85384609B04A}"/>
              </a:ext>
            </a:extLst>
          </p:cNvPr>
          <p:cNvSpPr/>
          <p:nvPr userDrawn="1"/>
        </p:nvSpPr>
        <p:spPr bwMode="auto">
          <a:xfrm>
            <a:off x="0" y="0"/>
            <a:ext cx="43891200" cy="219456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378"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 name="Rectangle 6">
            <a:extLst>
              <a:ext uri="{FF2B5EF4-FFF2-40B4-BE49-F238E27FC236}">
                <a16:creationId xmlns:a16="http://schemas.microsoft.com/office/drawing/2014/main" id="{A14A2569-CA3F-4BDF-98CC-32FBBD3E5527}"/>
              </a:ext>
            </a:extLst>
          </p:cNvPr>
          <p:cNvSpPr>
            <a:spLocks/>
          </p:cNvSpPr>
          <p:nvPr userDrawn="1"/>
        </p:nvSpPr>
        <p:spPr bwMode="auto">
          <a:xfrm>
            <a:off x="-266700" y="-95663"/>
            <a:ext cx="9308617" cy="22180411"/>
          </a:xfrm>
          <a:prstGeom prst="rect">
            <a:avLst/>
          </a:prstGeom>
          <a:solidFill>
            <a:srgbClr val="CFB99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Times" charset="0"/>
            </a:endParaRPr>
          </a:p>
        </p:txBody>
      </p:sp>
      <p:sp>
        <p:nvSpPr>
          <p:cNvPr id="8" name="Rectangle 7">
            <a:extLst>
              <a:ext uri="{FF2B5EF4-FFF2-40B4-BE49-F238E27FC236}">
                <a16:creationId xmlns:a16="http://schemas.microsoft.com/office/drawing/2014/main" id="{07E55F5B-1961-4800-859B-5410B9E5F19C}"/>
              </a:ext>
            </a:extLst>
          </p:cNvPr>
          <p:cNvSpPr>
            <a:spLocks/>
          </p:cNvSpPr>
          <p:nvPr userDrawn="1"/>
        </p:nvSpPr>
        <p:spPr bwMode="auto">
          <a:xfrm>
            <a:off x="34573843" y="-95663"/>
            <a:ext cx="9613448" cy="22180410"/>
          </a:xfrm>
          <a:prstGeom prst="rect">
            <a:avLst/>
          </a:prstGeom>
          <a:solidFill>
            <a:srgbClr val="CFB99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p:txBody>
      </p:sp>
    </p:spTree>
    <p:extLst>
      <p:ext uri="{BB962C8B-B14F-4D97-AF65-F5344CB8AC3E}">
        <p14:creationId xmlns:p14="http://schemas.microsoft.com/office/powerpoint/2010/main" val="641653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AU" altLang="en-US"/>
          </a:p>
        </p:txBody>
      </p:sp>
      <p:sp>
        <p:nvSpPr>
          <p:cNvPr id="3" name="Footer Placeholder 2"/>
          <p:cNvSpPr>
            <a:spLocks noGrp="1"/>
          </p:cNvSpPr>
          <p:nvPr>
            <p:ph type="ftr" sz="quarter" idx="11"/>
          </p:nvPr>
        </p:nvSpPr>
        <p:spPr/>
        <p:txBody>
          <a:bodyPr/>
          <a:lstStyle>
            <a:lvl1pPr>
              <a:defRPr/>
            </a:lvl1pPr>
          </a:lstStyle>
          <a:p>
            <a:endParaRPr lang="en-AU" altLang="en-US"/>
          </a:p>
        </p:txBody>
      </p:sp>
      <p:sp>
        <p:nvSpPr>
          <p:cNvPr id="4" name="Slide Number Placeholder 3"/>
          <p:cNvSpPr>
            <a:spLocks noGrp="1"/>
          </p:cNvSpPr>
          <p:nvPr>
            <p:ph type="sldNum" sz="quarter" idx="12"/>
          </p:nvPr>
        </p:nvSpPr>
        <p:spPr/>
        <p:txBody>
          <a:bodyPr/>
          <a:lstStyle>
            <a:lvl1pPr>
              <a:defRPr/>
            </a:lvl1pPr>
          </a:lstStyle>
          <a:p>
            <a:fld id="{D1171CD6-50C3-42F5-B102-ECB5C1E5D853}" type="slidenum">
              <a:rPr lang="en-AU" altLang="en-US"/>
              <a:pPr/>
              <a:t>‹#›</a:t>
            </a:fld>
            <a:endParaRPr lang="en-AU" altLang="en-US"/>
          </a:p>
        </p:txBody>
      </p:sp>
    </p:spTree>
    <p:extLst>
      <p:ext uri="{BB962C8B-B14F-4D97-AF65-F5344CB8AC3E}">
        <p14:creationId xmlns:p14="http://schemas.microsoft.com/office/powerpoint/2010/main" val="467171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7" y="873580"/>
            <a:ext cx="14439901" cy="3718378"/>
          </a:xfrm>
        </p:spPr>
        <p:txBody>
          <a:bodyPr anchor="b"/>
          <a:lstStyle>
            <a:lvl1pPr algn="l">
              <a:defRPr sz="1143" b="1"/>
            </a:lvl1pPr>
          </a:lstStyle>
          <a:p>
            <a:r>
              <a:rPr lang="en-US"/>
              <a:t>Click to edit Master title style</a:t>
            </a:r>
          </a:p>
        </p:txBody>
      </p:sp>
      <p:sp>
        <p:nvSpPr>
          <p:cNvPr id="3" name="Content Placeholder 2"/>
          <p:cNvSpPr>
            <a:spLocks noGrp="1"/>
          </p:cNvSpPr>
          <p:nvPr>
            <p:ph idx="1"/>
          </p:nvPr>
        </p:nvSpPr>
        <p:spPr>
          <a:xfrm>
            <a:off x="17160875" y="873580"/>
            <a:ext cx="24536400" cy="18729778"/>
          </a:xfrm>
        </p:spPr>
        <p:txBody>
          <a:bodyPr/>
          <a:lstStyle>
            <a:lvl1pPr>
              <a:defRPr sz="1828"/>
            </a:lvl1pPr>
            <a:lvl2pPr>
              <a:defRPr sz="1600"/>
            </a:lvl2pPr>
            <a:lvl3pPr>
              <a:defRPr sz="1371"/>
            </a:lvl3pPr>
            <a:lvl4pPr>
              <a:defRPr sz="1143"/>
            </a:lvl4pPr>
            <a:lvl5pPr>
              <a:defRPr sz="1143"/>
            </a:lvl5pPr>
            <a:lvl6pPr>
              <a:defRPr sz="1143"/>
            </a:lvl6pPr>
            <a:lvl7pPr>
              <a:defRPr sz="1143"/>
            </a:lvl7pPr>
            <a:lvl8pPr>
              <a:defRPr sz="1143"/>
            </a:lvl8pPr>
            <a:lvl9pPr>
              <a:defRPr sz="114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7" y="4591957"/>
            <a:ext cx="14439901" cy="15011400"/>
          </a:xfrm>
        </p:spPr>
        <p:txBody>
          <a:bodyPr/>
          <a:lstStyle>
            <a:lvl1pPr marL="0" indent="0">
              <a:buNone/>
              <a:defRPr sz="800"/>
            </a:lvl1pPr>
            <a:lvl2pPr marL="261238" indent="0">
              <a:buNone/>
              <a:defRPr sz="686"/>
            </a:lvl2pPr>
            <a:lvl3pPr marL="522475" indent="0">
              <a:buNone/>
              <a:defRPr sz="571"/>
            </a:lvl3pPr>
            <a:lvl4pPr marL="783713" indent="0">
              <a:buNone/>
              <a:defRPr sz="514"/>
            </a:lvl4pPr>
            <a:lvl5pPr marL="1044950" indent="0">
              <a:buNone/>
              <a:defRPr sz="514"/>
            </a:lvl5pPr>
            <a:lvl6pPr marL="1306187" indent="0">
              <a:buNone/>
              <a:defRPr sz="514"/>
            </a:lvl6pPr>
            <a:lvl7pPr marL="1567425" indent="0">
              <a:buNone/>
              <a:defRPr sz="514"/>
            </a:lvl7pPr>
            <a:lvl8pPr marL="1828664" indent="0">
              <a:buNone/>
              <a:defRPr sz="514"/>
            </a:lvl8pPr>
            <a:lvl9pPr marL="2089901" indent="0">
              <a:buNone/>
              <a:defRPr sz="514"/>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AU" altLang="en-US"/>
          </a:p>
        </p:txBody>
      </p:sp>
      <p:sp>
        <p:nvSpPr>
          <p:cNvPr id="6" name="Footer Placeholder 5"/>
          <p:cNvSpPr>
            <a:spLocks noGrp="1"/>
          </p:cNvSpPr>
          <p:nvPr>
            <p:ph type="ftr" sz="quarter" idx="11"/>
          </p:nvPr>
        </p:nvSpPr>
        <p:spPr/>
        <p:txBody>
          <a:bodyPr/>
          <a:lstStyle>
            <a:lvl1pPr>
              <a:defRPr/>
            </a:lvl1pPr>
          </a:lstStyle>
          <a:p>
            <a:endParaRPr lang="en-AU" altLang="en-US"/>
          </a:p>
        </p:txBody>
      </p:sp>
      <p:sp>
        <p:nvSpPr>
          <p:cNvPr id="7" name="Slide Number Placeholder 6"/>
          <p:cNvSpPr>
            <a:spLocks noGrp="1"/>
          </p:cNvSpPr>
          <p:nvPr>
            <p:ph type="sldNum" sz="quarter" idx="12"/>
          </p:nvPr>
        </p:nvSpPr>
        <p:spPr/>
        <p:txBody>
          <a:bodyPr/>
          <a:lstStyle>
            <a:lvl1pPr>
              <a:defRPr/>
            </a:lvl1pPr>
          </a:lstStyle>
          <a:p>
            <a:fld id="{1F27BF72-D86B-4CC1-A0A4-AB6BFFE07AFD}" type="slidenum">
              <a:rPr lang="en-AU" altLang="en-US"/>
              <a:pPr/>
              <a:t>‹#›</a:t>
            </a:fld>
            <a:endParaRPr lang="en-AU" altLang="en-US"/>
          </a:p>
        </p:txBody>
      </p:sp>
    </p:spTree>
    <p:extLst>
      <p:ext uri="{BB962C8B-B14F-4D97-AF65-F5344CB8AC3E}">
        <p14:creationId xmlns:p14="http://schemas.microsoft.com/office/powerpoint/2010/main" val="2667759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4" y="15361558"/>
            <a:ext cx="26335037" cy="1814286"/>
          </a:xfrm>
        </p:spPr>
        <p:txBody>
          <a:bodyPr anchor="b"/>
          <a:lstStyle>
            <a:lvl1pPr algn="l">
              <a:defRPr sz="1143" b="1"/>
            </a:lvl1pPr>
          </a:lstStyle>
          <a:p>
            <a:r>
              <a:rPr lang="en-US"/>
              <a:t>Click to edit Master title style</a:t>
            </a:r>
          </a:p>
        </p:txBody>
      </p:sp>
      <p:sp>
        <p:nvSpPr>
          <p:cNvPr id="3" name="Picture Placeholder 2"/>
          <p:cNvSpPr>
            <a:spLocks noGrp="1"/>
          </p:cNvSpPr>
          <p:nvPr>
            <p:ph type="pic" idx="1"/>
          </p:nvPr>
        </p:nvSpPr>
        <p:spPr>
          <a:xfrm>
            <a:off x="8602664" y="1961246"/>
            <a:ext cx="26335037" cy="13167179"/>
          </a:xfrm>
        </p:spPr>
        <p:txBody>
          <a:bodyPr/>
          <a:lstStyle>
            <a:lvl1pPr marL="0" indent="0">
              <a:buNone/>
              <a:defRPr sz="1828"/>
            </a:lvl1pPr>
            <a:lvl2pPr marL="261238" indent="0">
              <a:buNone/>
              <a:defRPr sz="1600"/>
            </a:lvl2pPr>
            <a:lvl3pPr marL="522475" indent="0">
              <a:buNone/>
              <a:defRPr sz="1371"/>
            </a:lvl3pPr>
            <a:lvl4pPr marL="783713" indent="0">
              <a:buNone/>
              <a:defRPr sz="1143"/>
            </a:lvl4pPr>
            <a:lvl5pPr marL="1044950" indent="0">
              <a:buNone/>
              <a:defRPr sz="1143"/>
            </a:lvl5pPr>
            <a:lvl6pPr marL="1306187" indent="0">
              <a:buNone/>
              <a:defRPr sz="1143"/>
            </a:lvl6pPr>
            <a:lvl7pPr marL="1567425" indent="0">
              <a:buNone/>
              <a:defRPr sz="1143"/>
            </a:lvl7pPr>
            <a:lvl8pPr marL="1828664" indent="0">
              <a:buNone/>
              <a:defRPr sz="1143"/>
            </a:lvl8pPr>
            <a:lvl9pPr marL="2089901" indent="0">
              <a:buNone/>
              <a:defRPr sz="1143"/>
            </a:lvl9pPr>
          </a:lstStyle>
          <a:p>
            <a:r>
              <a:rPr lang="en-US"/>
              <a:t>Click icon to add picture</a:t>
            </a:r>
          </a:p>
        </p:txBody>
      </p:sp>
      <p:sp>
        <p:nvSpPr>
          <p:cNvPr id="4" name="Text Placeholder 3"/>
          <p:cNvSpPr>
            <a:spLocks noGrp="1"/>
          </p:cNvSpPr>
          <p:nvPr>
            <p:ph type="body" sz="half" idx="2"/>
          </p:nvPr>
        </p:nvSpPr>
        <p:spPr>
          <a:xfrm>
            <a:off x="8602664" y="17175846"/>
            <a:ext cx="26335037" cy="2575379"/>
          </a:xfrm>
        </p:spPr>
        <p:txBody>
          <a:bodyPr/>
          <a:lstStyle>
            <a:lvl1pPr marL="0" indent="0">
              <a:buNone/>
              <a:defRPr sz="800"/>
            </a:lvl1pPr>
            <a:lvl2pPr marL="261238" indent="0">
              <a:buNone/>
              <a:defRPr sz="686"/>
            </a:lvl2pPr>
            <a:lvl3pPr marL="522475" indent="0">
              <a:buNone/>
              <a:defRPr sz="571"/>
            </a:lvl3pPr>
            <a:lvl4pPr marL="783713" indent="0">
              <a:buNone/>
              <a:defRPr sz="514"/>
            </a:lvl4pPr>
            <a:lvl5pPr marL="1044950" indent="0">
              <a:buNone/>
              <a:defRPr sz="514"/>
            </a:lvl5pPr>
            <a:lvl6pPr marL="1306187" indent="0">
              <a:buNone/>
              <a:defRPr sz="514"/>
            </a:lvl6pPr>
            <a:lvl7pPr marL="1567425" indent="0">
              <a:buNone/>
              <a:defRPr sz="514"/>
            </a:lvl7pPr>
            <a:lvl8pPr marL="1828664" indent="0">
              <a:buNone/>
              <a:defRPr sz="514"/>
            </a:lvl8pPr>
            <a:lvl9pPr marL="2089901" indent="0">
              <a:buNone/>
              <a:defRPr sz="514"/>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AU" altLang="en-US"/>
          </a:p>
        </p:txBody>
      </p:sp>
      <p:sp>
        <p:nvSpPr>
          <p:cNvPr id="6" name="Footer Placeholder 5"/>
          <p:cNvSpPr>
            <a:spLocks noGrp="1"/>
          </p:cNvSpPr>
          <p:nvPr>
            <p:ph type="ftr" sz="quarter" idx="11"/>
          </p:nvPr>
        </p:nvSpPr>
        <p:spPr/>
        <p:txBody>
          <a:bodyPr/>
          <a:lstStyle>
            <a:lvl1pPr>
              <a:defRPr/>
            </a:lvl1pPr>
          </a:lstStyle>
          <a:p>
            <a:endParaRPr lang="en-AU" altLang="en-US"/>
          </a:p>
        </p:txBody>
      </p:sp>
      <p:sp>
        <p:nvSpPr>
          <p:cNvPr id="7" name="Slide Number Placeholder 6"/>
          <p:cNvSpPr>
            <a:spLocks noGrp="1"/>
          </p:cNvSpPr>
          <p:nvPr>
            <p:ph type="sldNum" sz="quarter" idx="12"/>
          </p:nvPr>
        </p:nvSpPr>
        <p:spPr/>
        <p:txBody>
          <a:bodyPr/>
          <a:lstStyle>
            <a:lvl1pPr>
              <a:defRPr/>
            </a:lvl1pPr>
          </a:lstStyle>
          <a:p>
            <a:fld id="{A3388DA4-D5E8-40AB-8BF2-B8F067ACA6A5}" type="slidenum">
              <a:rPr lang="en-AU" altLang="en-US"/>
              <a:pPr/>
              <a:t>‹#›</a:t>
            </a:fld>
            <a:endParaRPr lang="en-AU" altLang="en-US"/>
          </a:p>
        </p:txBody>
      </p:sp>
    </p:spTree>
    <p:extLst>
      <p:ext uri="{BB962C8B-B14F-4D97-AF65-F5344CB8AC3E}">
        <p14:creationId xmlns:p14="http://schemas.microsoft.com/office/powerpoint/2010/main" val="4204007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F497D"/>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3131672-2629-446D-8683-037301D2F054}"/>
              </a:ext>
            </a:extLst>
          </p:cNvPr>
          <p:cNvGraphicFramePr>
            <a:graphicFrameLocks noChangeAspect="1"/>
          </p:cNvGraphicFramePr>
          <p:nvPr userDrawn="1">
            <p:custDataLst>
              <p:tags r:id="rId14"/>
            </p:custDataLst>
            <p:extLst>
              <p:ext uri="{D42A27DB-BD31-4B8C-83A1-F6EECF244321}">
                <p14:modId xmlns:p14="http://schemas.microsoft.com/office/powerpoint/2010/main" val="3965465374"/>
              </p:ext>
            </p:extLst>
          </p:nvPr>
        </p:nvGraphicFramePr>
        <p:xfrm>
          <a:off x="2117" y="1588"/>
          <a:ext cx="2117" cy="1588"/>
        </p:xfrm>
        <a:graphic>
          <a:graphicData uri="http://schemas.openxmlformats.org/presentationml/2006/ole">
            <mc:AlternateContent xmlns:mc="http://schemas.openxmlformats.org/markup-compatibility/2006">
              <mc:Choice xmlns:v="urn:schemas-microsoft-com:vml" Requires="v">
                <p:oleObj spid="_x0000_s25182" name="think-cell Slide" r:id="rId16" imgW="425" imgH="424" progId="TCLayout.ActiveDocument.1">
                  <p:embed/>
                </p:oleObj>
              </mc:Choice>
              <mc:Fallback>
                <p:oleObj name="think-cell Slide" r:id="rId16" imgW="425" imgH="424" progId="TCLayout.ActiveDocument.1">
                  <p:embed/>
                  <p:pic>
                    <p:nvPicPr>
                      <p:cNvPr id="3" name="Object 2" hidden="1">
                        <a:extLst>
                          <a:ext uri="{FF2B5EF4-FFF2-40B4-BE49-F238E27FC236}">
                            <a16:creationId xmlns:a16="http://schemas.microsoft.com/office/drawing/2014/main" id="{D3131672-2629-446D-8683-037301D2F054}"/>
                          </a:ext>
                        </a:extLst>
                      </p:cNvPr>
                      <p:cNvPicPr/>
                      <p:nvPr/>
                    </p:nvPicPr>
                    <p:blipFill>
                      <a:blip r:embed="rId17"/>
                      <a:stretch>
                        <a:fillRect/>
                      </a:stretch>
                    </p:blipFill>
                    <p:spPr>
                      <a:xfrm>
                        <a:off x="2117" y="1588"/>
                        <a:ext cx="2117"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8F025DE-683A-4BA3-8837-69516B12386A}"/>
              </a:ext>
            </a:extLst>
          </p:cNvPr>
          <p:cNvSpPr/>
          <p:nvPr userDrawn="1">
            <p:custDataLst>
              <p:tags r:id="rId15"/>
            </p:custDataLst>
          </p:nvPr>
        </p:nvSpPr>
        <p:spPr bwMode="auto">
          <a:xfrm>
            <a:off x="1" y="0"/>
            <a:ext cx="211667" cy="15875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marL="0" marR="0" lvl="0" indent="0" algn="l" defTabSz="914378" rtl="0" eaLnBrk="0" fontAlgn="base" latinLnBrk="0" hangingPunct="0">
              <a:lnSpc>
                <a:spcPct val="100000"/>
              </a:lnSpc>
              <a:spcBef>
                <a:spcPct val="0"/>
              </a:spcBef>
              <a:spcAft>
                <a:spcPct val="0"/>
              </a:spcAft>
              <a:buClrTx/>
              <a:buSzTx/>
              <a:buFontTx/>
              <a:buNone/>
              <a:tabLst/>
            </a:pPr>
            <a:endParaRPr kumimoji="0" lang="en-US" sz="12057" b="0" i="0" u="none" strike="noStrike" cap="none" normalizeH="0" baseline="0">
              <a:ln>
                <a:noFill/>
              </a:ln>
              <a:solidFill>
                <a:schemeClr val="tx1"/>
              </a:solidFill>
              <a:effectLst/>
              <a:latin typeface="Times" panose="02020603050405020304" pitchFamily="18" charset="0"/>
              <a:ea typeface="+mj-ea"/>
              <a:cs typeface="+mj-cs"/>
              <a:sym typeface="Times" panose="02020603050405020304" pitchFamily="18" charset="0"/>
            </a:endParaRPr>
          </a:p>
        </p:txBody>
      </p:sp>
      <p:sp>
        <p:nvSpPr>
          <p:cNvPr id="1026" name="Rectangle 2"/>
          <p:cNvSpPr>
            <a:spLocks noGrp="1" noChangeArrowheads="1"/>
          </p:cNvSpPr>
          <p:nvPr>
            <p:ph type="title"/>
          </p:nvPr>
        </p:nvSpPr>
        <p:spPr bwMode="auto">
          <a:xfrm>
            <a:off x="3292477" y="1950360"/>
            <a:ext cx="37306251" cy="3658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ctr" anchorCtr="0" compatLnSpc="1">
            <a:prstTxWarp prst="textNoShape">
              <a:avLst/>
            </a:prstTxWarp>
          </a:bodyPr>
          <a:lstStyle/>
          <a:p>
            <a:pPr lvl="0"/>
            <a:r>
              <a:rPr lang="en-US" altLang="en-US"/>
              <a:t>Click to edit Master title style</a:t>
            </a:r>
            <a:endParaRPr lang="en-AU" altLang="en-US"/>
          </a:p>
        </p:txBody>
      </p:sp>
      <p:sp>
        <p:nvSpPr>
          <p:cNvPr id="1027" name="Rectangle 3"/>
          <p:cNvSpPr>
            <a:spLocks noGrp="1" noChangeArrowheads="1"/>
          </p:cNvSpPr>
          <p:nvPr>
            <p:ph type="body" idx="1"/>
          </p:nvPr>
        </p:nvSpPr>
        <p:spPr bwMode="auto">
          <a:xfrm>
            <a:off x="3292477" y="6339115"/>
            <a:ext cx="37306251" cy="13168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AU" altLang="en-US"/>
          </a:p>
        </p:txBody>
      </p:sp>
      <p:sp>
        <p:nvSpPr>
          <p:cNvPr id="1028" name="Rectangle 4"/>
          <p:cNvSpPr>
            <a:spLocks noGrp="1" noChangeArrowheads="1"/>
          </p:cNvSpPr>
          <p:nvPr>
            <p:ph type="dt" sz="half" idx="2"/>
          </p:nvPr>
        </p:nvSpPr>
        <p:spPr bwMode="auto">
          <a:xfrm>
            <a:off x="3292475" y="19995243"/>
            <a:ext cx="9144000" cy="1463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lvl1pPr defTabSz="2508062">
              <a:defRPr sz="3828"/>
            </a:lvl1pPr>
          </a:lstStyle>
          <a:p>
            <a:endParaRPr lang="en-AU" altLang="en-US"/>
          </a:p>
        </p:txBody>
      </p:sp>
      <p:sp>
        <p:nvSpPr>
          <p:cNvPr id="1029" name="Rectangle 5"/>
          <p:cNvSpPr>
            <a:spLocks noGrp="1" noChangeArrowheads="1"/>
          </p:cNvSpPr>
          <p:nvPr>
            <p:ph type="ftr" sz="quarter" idx="3"/>
          </p:nvPr>
        </p:nvSpPr>
        <p:spPr bwMode="auto">
          <a:xfrm>
            <a:off x="14997117" y="19995243"/>
            <a:ext cx="13896975" cy="1463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lvl1pPr algn="ctr" defTabSz="2508062">
              <a:defRPr sz="3828"/>
            </a:lvl1pPr>
          </a:lstStyle>
          <a:p>
            <a:endParaRPr lang="en-AU" altLang="en-US"/>
          </a:p>
        </p:txBody>
      </p:sp>
      <p:sp>
        <p:nvSpPr>
          <p:cNvPr id="1030" name="Rectangle 6"/>
          <p:cNvSpPr>
            <a:spLocks noGrp="1" noChangeArrowheads="1"/>
          </p:cNvSpPr>
          <p:nvPr>
            <p:ph type="sldNum" sz="quarter" idx="4"/>
          </p:nvPr>
        </p:nvSpPr>
        <p:spPr bwMode="auto">
          <a:xfrm>
            <a:off x="31454725" y="19995243"/>
            <a:ext cx="9144000" cy="1463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lvl1pPr algn="r" defTabSz="2508062">
              <a:defRPr sz="3828"/>
            </a:lvl1pPr>
          </a:lstStyle>
          <a:p>
            <a:fld id="{777CDA11-CE27-4048-AD59-A3D9E025B8A2}" type="slidenum">
              <a:rPr lang="en-AU" altLang="en-US"/>
              <a:pPr/>
              <a:t>‹#›</a:t>
            </a:fld>
            <a:endParaRPr lang="en-AU" altLang="en-US"/>
          </a:p>
        </p:txBody>
      </p:sp>
      <p:sp>
        <p:nvSpPr>
          <p:cNvPr id="1031" name="Rectangle 7"/>
          <p:cNvSpPr>
            <a:spLocks noChangeArrowheads="1"/>
          </p:cNvSpPr>
          <p:nvPr/>
        </p:nvSpPr>
        <p:spPr bwMode="auto">
          <a:xfrm>
            <a:off x="0" y="0"/>
            <a:ext cx="43891200" cy="219456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14"/>
          </a:p>
        </p:txBody>
      </p:sp>
      <p:sp>
        <p:nvSpPr>
          <p:cNvPr id="10" name="Rectangle 9">
            <a:extLst>
              <a:ext uri="{FF2B5EF4-FFF2-40B4-BE49-F238E27FC236}">
                <a16:creationId xmlns:a16="http://schemas.microsoft.com/office/drawing/2014/main" id="{3193C017-DFEF-4FF3-B40E-2496F137D9AB}"/>
              </a:ext>
            </a:extLst>
          </p:cNvPr>
          <p:cNvSpPr/>
          <p:nvPr userDrawn="1"/>
        </p:nvSpPr>
        <p:spPr bwMode="auto">
          <a:xfrm>
            <a:off x="-101600" y="0"/>
            <a:ext cx="43992800" cy="219456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378"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60" r:id="rId6"/>
    <p:sldLayoutId id="2147483655" r:id="rId7"/>
    <p:sldLayoutId id="2147483656" r:id="rId8"/>
    <p:sldLayoutId id="2147483657" r:id="rId9"/>
    <p:sldLayoutId id="2147483658" r:id="rId10"/>
    <p:sldLayoutId id="2147483659" r:id="rId11"/>
  </p:sldLayoutIdLst>
  <p:txStyles>
    <p:titleStyle>
      <a:lvl1pPr algn="ctr" defTabSz="2508062" rtl="0" eaLnBrk="1" fontAlgn="base" hangingPunct="1">
        <a:spcBef>
          <a:spcPct val="0"/>
        </a:spcBef>
        <a:spcAft>
          <a:spcPct val="0"/>
        </a:spcAft>
        <a:defRPr sz="12057">
          <a:solidFill>
            <a:schemeClr val="tx2"/>
          </a:solidFill>
          <a:latin typeface="+mj-lt"/>
          <a:ea typeface="+mj-ea"/>
          <a:cs typeface="+mj-cs"/>
        </a:defRPr>
      </a:lvl1pPr>
      <a:lvl2pPr algn="ctr" defTabSz="2508062" rtl="0" eaLnBrk="1" fontAlgn="base" hangingPunct="1">
        <a:spcBef>
          <a:spcPct val="0"/>
        </a:spcBef>
        <a:spcAft>
          <a:spcPct val="0"/>
        </a:spcAft>
        <a:defRPr sz="12057">
          <a:solidFill>
            <a:schemeClr val="tx2"/>
          </a:solidFill>
          <a:latin typeface="Times" charset="0"/>
        </a:defRPr>
      </a:lvl2pPr>
      <a:lvl3pPr algn="ctr" defTabSz="2508062" rtl="0" eaLnBrk="1" fontAlgn="base" hangingPunct="1">
        <a:spcBef>
          <a:spcPct val="0"/>
        </a:spcBef>
        <a:spcAft>
          <a:spcPct val="0"/>
        </a:spcAft>
        <a:defRPr sz="12057">
          <a:solidFill>
            <a:schemeClr val="tx2"/>
          </a:solidFill>
          <a:latin typeface="Times" charset="0"/>
        </a:defRPr>
      </a:lvl3pPr>
      <a:lvl4pPr algn="ctr" defTabSz="2508062" rtl="0" eaLnBrk="1" fontAlgn="base" hangingPunct="1">
        <a:spcBef>
          <a:spcPct val="0"/>
        </a:spcBef>
        <a:spcAft>
          <a:spcPct val="0"/>
        </a:spcAft>
        <a:defRPr sz="12057">
          <a:solidFill>
            <a:schemeClr val="tx2"/>
          </a:solidFill>
          <a:latin typeface="Times" charset="0"/>
        </a:defRPr>
      </a:lvl4pPr>
      <a:lvl5pPr algn="ctr" defTabSz="2508062" rtl="0" eaLnBrk="1" fontAlgn="base" hangingPunct="1">
        <a:spcBef>
          <a:spcPct val="0"/>
        </a:spcBef>
        <a:spcAft>
          <a:spcPct val="0"/>
        </a:spcAft>
        <a:defRPr sz="12057">
          <a:solidFill>
            <a:schemeClr val="tx2"/>
          </a:solidFill>
          <a:latin typeface="Times" charset="0"/>
        </a:defRPr>
      </a:lvl5pPr>
      <a:lvl6pPr marL="261238" algn="ctr" defTabSz="2508062" rtl="0" eaLnBrk="1" fontAlgn="base" hangingPunct="1">
        <a:spcBef>
          <a:spcPct val="0"/>
        </a:spcBef>
        <a:spcAft>
          <a:spcPct val="0"/>
        </a:spcAft>
        <a:defRPr sz="12057">
          <a:solidFill>
            <a:schemeClr val="tx2"/>
          </a:solidFill>
          <a:latin typeface="Times" charset="0"/>
        </a:defRPr>
      </a:lvl6pPr>
      <a:lvl7pPr marL="522475" algn="ctr" defTabSz="2508062" rtl="0" eaLnBrk="1" fontAlgn="base" hangingPunct="1">
        <a:spcBef>
          <a:spcPct val="0"/>
        </a:spcBef>
        <a:spcAft>
          <a:spcPct val="0"/>
        </a:spcAft>
        <a:defRPr sz="12057">
          <a:solidFill>
            <a:schemeClr val="tx2"/>
          </a:solidFill>
          <a:latin typeface="Times" charset="0"/>
        </a:defRPr>
      </a:lvl7pPr>
      <a:lvl8pPr marL="783713" algn="ctr" defTabSz="2508062" rtl="0" eaLnBrk="1" fontAlgn="base" hangingPunct="1">
        <a:spcBef>
          <a:spcPct val="0"/>
        </a:spcBef>
        <a:spcAft>
          <a:spcPct val="0"/>
        </a:spcAft>
        <a:defRPr sz="12057">
          <a:solidFill>
            <a:schemeClr val="tx2"/>
          </a:solidFill>
          <a:latin typeface="Times" charset="0"/>
        </a:defRPr>
      </a:lvl8pPr>
      <a:lvl9pPr marL="1044950" algn="ctr" defTabSz="2508062" rtl="0" eaLnBrk="1" fontAlgn="base" hangingPunct="1">
        <a:spcBef>
          <a:spcPct val="0"/>
        </a:spcBef>
        <a:spcAft>
          <a:spcPct val="0"/>
        </a:spcAft>
        <a:defRPr sz="12057">
          <a:solidFill>
            <a:schemeClr val="tx2"/>
          </a:solidFill>
          <a:latin typeface="Times" charset="0"/>
        </a:defRPr>
      </a:lvl9pPr>
    </p:titleStyle>
    <p:bodyStyle>
      <a:lvl1pPr marL="940637" indent="-940637" algn="l" defTabSz="2508062" rtl="0" eaLnBrk="1" fontAlgn="base" hangingPunct="1">
        <a:spcBef>
          <a:spcPct val="20000"/>
        </a:spcBef>
        <a:spcAft>
          <a:spcPct val="0"/>
        </a:spcAft>
        <a:buChar char="•"/>
        <a:defRPr sz="8742">
          <a:solidFill>
            <a:schemeClr val="tx1"/>
          </a:solidFill>
          <a:latin typeface="+mn-lt"/>
          <a:ea typeface="+mn-ea"/>
          <a:cs typeface="+mn-cs"/>
        </a:defRPr>
      </a:lvl1pPr>
      <a:lvl2pPr marL="2037290" indent="-783713" algn="l" defTabSz="2508062" rtl="0" eaLnBrk="1" fontAlgn="base" hangingPunct="1">
        <a:spcBef>
          <a:spcPct val="20000"/>
        </a:spcBef>
        <a:spcAft>
          <a:spcPct val="0"/>
        </a:spcAft>
        <a:buChar char="–"/>
        <a:defRPr sz="7714">
          <a:solidFill>
            <a:schemeClr val="tx1"/>
          </a:solidFill>
          <a:latin typeface="+mn-lt"/>
        </a:defRPr>
      </a:lvl2pPr>
      <a:lvl3pPr marL="3134851" indent="-626789" algn="l" defTabSz="2508062" rtl="0" eaLnBrk="1" fontAlgn="base" hangingPunct="1">
        <a:spcBef>
          <a:spcPct val="20000"/>
        </a:spcBef>
        <a:spcAft>
          <a:spcPct val="0"/>
        </a:spcAft>
        <a:buChar char="•"/>
        <a:defRPr sz="6571">
          <a:solidFill>
            <a:schemeClr val="tx1"/>
          </a:solidFill>
          <a:latin typeface="+mn-lt"/>
        </a:defRPr>
      </a:lvl3pPr>
      <a:lvl4pPr marL="4388429" indent="-626789" algn="l" defTabSz="2508062" rtl="0" eaLnBrk="1" fontAlgn="base" hangingPunct="1">
        <a:spcBef>
          <a:spcPct val="20000"/>
        </a:spcBef>
        <a:spcAft>
          <a:spcPct val="0"/>
        </a:spcAft>
        <a:buChar char="–"/>
        <a:defRPr sz="5485">
          <a:solidFill>
            <a:schemeClr val="tx1"/>
          </a:solidFill>
          <a:latin typeface="+mn-lt"/>
        </a:defRPr>
      </a:lvl4pPr>
      <a:lvl5pPr marL="5641099" indent="-625881" algn="l" defTabSz="2508062" rtl="0" eaLnBrk="1" fontAlgn="base" hangingPunct="1">
        <a:spcBef>
          <a:spcPct val="20000"/>
        </a:spcBef>
        <a:spcAft>
          <a:spcPct val="0"/>
        </a:spcAft>
        <a:buChar char="»"/>
        <a:defRPr sz="5485">
          <a:solidFill>
            <a:schemeClr val="tx1"/>
          </a:solidFill>
          <a:latin typeface="+mn-lt"/>
        </a:defRPr>
      </a:lvl5pPr>
      <a:lvl6pPr marL="5902337" indent="-625881" algn="l" defTabSz="2508062" rtl="0" eaLnBrk="1" fontAlgn="base" hangingPunct="1">
        <a:spcBef>
          <a:spcPct val="20000"/>
        </a:spcBef>
        <a:spcAft>
          <a:spcPct val="0"/>
        </a:spcAft>
        <a:buChar char="»"/>
        <a:defRPr sz="5485">
          <a:solidFill>
            <a:schemeClr val="tx1"/>
          </a:solidFill>
          <a:latin typeface="+mn-lt"/>
        </a:defRPr>
      </a:lvl6pPr>
      <a:lvl7pPr marL="6163574" indent="-625881" algn="l" defTabSz="2508062" rtl="0" eaLnBrk="1" fontAlgn="base" hangingPunct="1">
        <a:spcBef>
          <a:spcPct val="20000"/>
        </a:spcBef>
        <a:spcAft>
          <a:spcPct val="0"/>
        </a:spcAft>
        <a:buChar char="»"/>
        <a:defRPr sz="5485">
          <a:solidFill>
            <a:schemeClr val="tx1"/>
          </a:solidFill>
          <a:latin typeface="+mn-lt"/>
        </a:defRPr>
      </a:lvl7pPr>
      <a:lvl8pPr marL="6424811" indent="-625881" algn="l" defTabSz="2508062" rtl="0" eaLnBrk="1" fontAlgn="base" hangingPunct="1">
        <a:spcBef>
          <a:spcPct val="20000"/>
        </a:spcBef>
        <a:spcAft>
          <a:spcPct val="0"/>
        </a:spcAft>
        <a:buChar char="»"/>
        <a:defRPr sz="5485">
          <a:solidFill>
            <a:schemeClr val="tx1"/>
          </a:solidFill>
          <a:latin typeface="+mn-lt"/>
        </a:defRPr>
      </a:lvl8pPr>
      <a:lvl9pPr marL="6686049" indent="-625881" algn="l" defTabSz="2508062" rtl="0" eaLnBrk="1" fontAlgn="base" hangingPunct="1">
        <a:spcBef>
          <a:spcPct val="20000"/>
        </a:spcBef>
        <a:spcAft>
          <a:spcPct val="0"/>
        </a:spcAft>
        <a:buChar char="»"/>
        <a:defRPr sz="5485">
          <a:solidFill>
            <a:schemeClr val="tx1"/>
          </a:solidFill>
          <a:latin typeface="+mn-lt"/>
        </a:defRPr>
      </a:lvl9pPr>
    </p:bodyStyle>
    <p:otherStyle>
      <a:defPPr>
        <a:defRPr lang="en-US"/>
      </a:defPPr>
      <a:lvl1pPr marL="0" algn="l" defTabSz="522475" rtl="0" eaLnBrk="1" latinLnBrk="0" hangingPunct="1">
        <a:defRPr sz="1029" kern="1200">
          <a:solidFill>
            <a:schemeClr val="tx1"/>
          </a:solidFill>
          <a:latin typeface="+mn-lt"/>
          <a:ea typeface="+mn-ea"/>
          <a:cs typeface="+mn-cs"/>
        </a:defRPr>
      </a:lvl1pPr>
      <a:lvl2pPr marL="261238" algn="l" defTabSz="522475" rtl="0" eaLnBrk="1" latinLnBrk="0" hangingPunct="1">
        <a:defRPr sz="1029" kern="1200">
          <a:solidFill>
            <a:schemeClr val="tx1"/>
          </a:solidFill>
          <a:latin typeface="+mn-lt"/>
          <a:ea typeface="+mn-ea"/>
          <a:cs typeface="+mn-cs"/>
        </a:defRPr>
      </a:lvl2pPr>
      <a:lvl3pPr marL="522475" algn="l" defTabSz="522475" rtl="0" eaLnBrk="1" latinLnBrk="0" hangingPunct="1">
        <a:defRPr sz="1029" kern="1200">
          <a:solidFill>
            <a:schemeClr val="tx1"/>
          </a:solidFill>
          <a:latin typeface="+mn-lt"/>
          <a:ea typeface="+mn-ea"/>
          <a:cs typeface="+mn-cs"/>
        </a:defRPr>
      </a:lvl3pPr>
      <a:lvl4pPr marL="783713" algn="l" defTabSz="522475" rtl="0" eaLnBrk="1" latinLnBrk="0" hangingPunct="1">
        <a:defRPr sz="1029" kern="1200">
          <a:solidFill>
            <a:schemeClr val="tx1"/>
          </a:solidFill>
          <a:latin typeface="+mn-lt"/>
          <a:ea typeface="+mn-ea"/>
          <a:cs typeface="+mn-cs"/>
        </a:defRPr>
      </a:lvl4pPr>
      <a:lvl5pPr marL="1044950" algn="l" defTabSz="522475" rtl="0" eaLnBrk="1" latinLnBrk="0" hangingPunct="1">
        <a:defRPr sz="1029" kern="1200">
          <a:solidFill>
            <a:schemeClr val="tx1"/>
          </a:solidFill>
          <a:latin typeface="+mn-lt"/>
          <a:ea typeface="+mn-ea"/>
          <a:cs typeface="+mn-cs"/>
        </a:defRPr>
      </a:lvl5pPr>
      <a:lvl6pPr marL="1306187" algn="l" defTabSz="522475" rtl="0" eaLnBrk="1" latinLnBrk="0" hangingPunct="1">
        <a:defRPr sz="1029" kern="1200">
          <a:solidFill>
            <a:schemeClr val="tx1"/>
          </a:solidFill>
          <a:latin typeface="+mn-lt"/>
          <a:ea typeface="+mn-ea"/>
          <a:cs typeface="+mn-cs"/>
        </a:defRPr>
      </a:lvl6pPr>
      <a:lvl7pPr marL="1567425" algn="l" defTabSz="522475" rtl="0" eaLnBrk="1" latinLnBrk="0" hangingPunct="1">
        <a:defRPr sz="1029" kern="1200">
          <a:solidFill>
            <a:schemeClr val="tx1"/>
          </a:solidFill>
          <a:latin typeface="+mn-lt"/>
          <a:ea typeface="+mn-ea"/>
          <a:cs typeface="+mn-cs"/>
        </a:defRPr>
      </a:lvl7pPr>
      <a:lvl8pPr marL="1828664" algn="l" defTabSz="522475" rtl="0" eaLnBrk="1" latinLnBrk="0" hangingPunct="1">
        <a:defRPr sz="1029" kern="1200">
          <a:solidFill>
            <a:schemeClr val="tx1"/>
          </a:solidFill>
          <a:latin typeface="+mn-lt"/>
          <a:ea typeface="+mn-ea"/>
          <a:cs typeface="+mn-cs"/>
        </a:defRPr>
      </a:lvl8pPr>
      <a:lvl9pPr marL="2089901" algn="l" defTabSz="522475" rtl="0" eaLnBrk="1" latinLnBrk="0" hangingPunct="1">
        <a:defRPr sz="102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3" Type="http://schemas.openxmlformats.org/officeDocument/2006/relationships/image" Target="../media/image2.emf"/><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png"/><Relationship Id="rId2" Type="http://schemas.microsoft.com/office/2018/10/relationships/comments" Target="../comments/modernComment_109_CB36421A.xml"/><Relationship Id="rId16" Type="http://schemas.openxmlformats.org/officeDocument/2006/relationships/image" Target="../media/image15.png"/><Relationship Id="rId1" Type="http://schemas.openxmlformats.org/officeDocument/2006/relationships/slideLayout" Target="../slideLayouts/slideLayout6.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emf"/><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sv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6">
            <a:extLst>
              <a:ext uri="{FF2B5EF4-FFF2-40B4-BE49-F238E27FC236}">
                <a16:creationId xmlns:a16="http://schemas.microsoft.com/office/drawing/2014/main" id="{E3D8F543-17A8-4F36-9591-2BAB2450E457}"/>
              </a:ext>
            </a:extLst>
          </p:cNvPr>
          <p:cNvSpPr txBox="1">
            <a:spLocks noChangeArrowheads="1"/>
          </p:cNvSpPr>
          <p:nvPr/>
        </p:nvSpPr>
        <p:spPr bwMode="auto">
          <a:xfrm>
            <a:off x="492042" y="5055056"/>
            <a:ext cx="7860379"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nchor="t">
            <a:spAutoFit/>
          </a:bodyPr>
          <a:lstStyle/>
          <a:p>
            <a:pPr>
              <a:spcBef>
                <a:spcPct val="50000"/>
              </a:spcBef>
            </a:pPr>
            <a:r>
              <a:rPr lang="en-US" sz="3600" b="1" dirty="0">
                <a:latin typeface="Arial" panose="020B0604020202020204" pitchFamily="34" charset="0"/>
                <a:cs typeface="Arial" panose="020B0604020202020204" pitchFamily="34" charset="0"/>
              </a:rPr>
              <a:t>Product Pattern Ratio Optimization and Customer Demand Prediction for Pattern Making Company</a:t>
            </a:r>
            <a:endParaRPr lang="en-US" altLang="en-US" sz="3600" b="1"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8157D997-B3C2-4603-B22B-94078B26334B}"/>
              </a:ext>
            </a:extLst>
          </p:cNvPr>
          <p:cNvSpPr txBox="1"/>
          <p:nvPr/>
        </p:nvSpPr>
        <p:spPr>
          <a:xfrm>
            <a:off x="385361" y="6981255"/>
            <a:ext cx="8296009" cy="1815882"/>
          </a:xfrm>
          <a:prstGeom prst="rect">
            <a:avLst/>
          </a:prstGeom>
          <a:noFill/>
        </p:spPr>
        <p:txBody>
          <a:bodyPr wrap="square" lIns="91440" tIns="45720" rIns="91440" bIns="45720" anchor="t">
            <a:spAutoFit/>
          </a:bodyPr>
          <a:lstStyle/>
          <a:p>
            <a:pPr>
              <a:spcBef>
                <a:spcPct val="20000"/>
              </a:spcBef>
            </a:pPr>
            <a:r>
              <a:rPr lang="en-IN" sz="2000" b="1" dirty="0">
                <a:latin typeface="Arial" panose="020B0604020202020204" pitchFamily="34" charset="0"/>
                <a:cs typeface="Arial" panose="020B0604020202020204" pitchFamily="34" charset="0"/>
              </a:rPr>
              <a:t>Soyeon Baik, Yen Tzu Huang, Ting-Yun Cheng, </a:t>
            </a:r>
            <a:r>
              <a:rPr lang="en-IN" sz="2000" b="1" dirty="0" err="1">
                <a:latin typeface="Arial" panose="020B0604020202020204" pitchFamily="34" charset="0"/>
                <a:cs typeface="Arial" panose="020B0604020202020204" pitchFamily="34" charset="0"/>
              </a:rPr>
              <a:t>Huihui</a:t>
            </a:r>
            <a:r>
              <a:rPr lang="en-IN" sz="2000" b="1" dirty="0">
                <a:latin typeface="Arial" panose="020B0604020202020204" pitchFamily="34" charset="0"/>
                <a:cs typeface="Arial" panose="020B0604020202020204" pitchFamily="34" charset="0"/>
              </a:rPr>
              <a:t> Zhang, </a:t>
            </a:r>
          </a:p>
          <a:p>
            <a:pPr>
              <a:spcBef>
                <a:spcPct val="20000"/>
              </a:spcBef>
            </a:pPr>
            <a:r>
              <a:rPr lang="en-IN" sz="2000" b="1" dirty="0" err="1">
                <a:latin typeface="Arial" panose="020B0604020202020204" pitchFamily="34" charset="0"/>
                <a:cs typeface="Arial" panose="020B0604020202020204" pitchFamily="34" charset="0"/>
              </a:rPr>
              <a:t>Srinikhil</a:t>
            </a:r>
            <a:r>
              <a:rPr lang="en-IN" sz="2000" b="1" dirty="0">
                <a:latin typeface="Arial" panose="020B0604020202020204" pitchFamily="34" charset="0"/>
                <a:cs typeface="Arial" panose="020B0604020202020204" pitchFamily="34" charset="0"/>
              </a:rPr>
              <a:t> </a:t>
            </a:r>
            <a:r>
              <a:rPr lang="en-IN" sz="2000" b="1" dirty="0" err="1">
                <a:latin typeface="Arial" panose="020B0604020202020204" pitchFamily="34" charset="0"/>
                <a:cs typeface="Arial" panose="020B0604020202020204" pitchFamily="34" charset="0"/>
              </a:rPr>
              <a:t>Bolneyti</a:t>
            </a:r>
            <a:r>
              <a:rPr lang="en-IN" sz="2000" b="1" dirty="0">
                <a:latin typeface="Arial" panose="020B0604020202020204" pitchFamily="34" charset="0"/>
                <a:cs typeface="Arial" panose="020B0604020202020204" pitchFamily="34" charset="0"/>
              </a:rPr>
              <a:t>, Yang Wang</a:t>
            </a:r>
          </a:p>
          <a:p>
            <a:pPr>
              <a:spcBef>
                <a:spcPct val="20000"/>
              </a:spcBef>
            </a:pPr>
            <a:r>
              <a:rPr lang="en-IN" sz="2000" dirty="0">
                <a:latin typeface="Arial" panose="020B0604020202020204" pitchFamily="34" charset="0"/>
                <a:cs typeface="Arial" panose="020B0604020202020204" pitchFamily="34" charset="0"/>
              </a:rPr>
              <a:t>Purdue University, Krannert School of Management</a:t>
            </a:r>
          </a:p>
          <a:p>
            <a:pPr>
              <a:spcBef>
                <a:spcPct val="20000"/>
              </a:spcBef>
            </a:pPr>
            <a:r>
              <a:rPr lang="en-IN" altLang="en-US" sz="2000" dirty="0">
                <a:latin typeface="Arial" panose="020B0604020202020204" pitchFamily="34" charset="0"/>
                <a:cs typeface="Arial" panose="020B0604020202020204" pitchFamily="34" charset="0"/>
              </a:rPr>
              <a:t>baik6@purdue.edu;</a:t>
            </a:r>
            <a:r>
              <a:rPr lang="en-IN" sz="2000" dirty="0">
                <a:latin typeface="Arial" panose="020B0604020202020204" pitchFamily="34" charset="0"/>
                <a:cs typeface="Arial" panose="020B0604020202020204" pitchFamily="34" charset="0"/>
              </a:rPr>
              <a:t>huan1627@purdue.edu</a:t>
            </a:r>
            <a:r>
              <a:rPr lang="en-IN" altLang="en-US" sz="2000"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cheng497@purdue.edu</a:t>
            </a:r>
            <a:r>
              <a:rPr lang="en-IN" altLang="en-US" sz="2000"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zhan4110@purdue.edu</a:t>
            </a:r>
            <a:r>
              <a:rPr lang="en-IN" altLang="en-US" sz="2000" dirty="0">
                <a:latin typeface="Arial" panose="020B0604020202020204" pitchFamily="34" charset="0"/>
                <a:cs typeface="Arial" panose="020B0604020202020204" pitchFamily="34" charset="0"/>
              </a:rPr>
              <a:t>; </a:t>
            </a:r>
            <a:r>
              <a:rPr lang="en-IN" sz="2000" dirty="0" err="1">
                <a:latin typeface="Arial" panose="020B0604020202020204" pitchFamily="34" charset="0"/>
                <a:cs typeface="Arial" panose="020B0604020202020204" pitchFamily="34" charset="0"/>
              </a:rPr>
              <a:t>sbolneyt@purdue.edu</a:t>
            </a:r>
            <a:r>
              <a:rPr lang="en-IN" altLang="en-US" sz="2000" dirty="0" err="1">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yangwang@purdue.edu</a:t>
            </a:r>
            <a:endParaRPr lang="en-GB" sz="20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59590791-8D75-4307-8BD8-534ED498CABB}"/>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3836738" y="-2408257"/>
            <a:ext cx="7684944" cy="833850"/>
          </a:xfrm>
          <a:prstGeom prst="rect">
            <a:avLst/>
          </a:prstGeom>
        </p:spPr>
      </p:pic>
      <p:grpSp>
        <p:nvGrpSpPr>
          <p:cNvPr id="109" name="Group 108">
            <a:extLst>
              <a:ext uri="{FF2B5EF4-FFF2-40B4-BE49-F238E27FC236}">
                <a16:creationId xmlns:a16="http://schemas.microsoft.com/office/drawing/2014/main" id="{C6E70348-AFC4-49C7-83F5-AB56C22548A1}"/>
              </a:ext>
            </a:extLst>
          </p:cNvPr>
          <p:cNvGrpSpPr/>
          <p:nvPr/>
        </p:nvGrpSpPr>
        <p:grpSpPr>
          <a:xfrm>
            <a:off x="-168966" y="9359038"/>
            <a:ext cx="3104529" cy="523220"/>
            <a:chOff x="-168966" y="8783303"/>
            <a:chExt cx="3104529" cy="523220"/>
          </a:xfrm>
        </p:grpSpPr>
        <p:sp>
          <p:nvSpPr>
            <p:cNvPr id="7" name="Rectangle 6">
              <a:extLst>
                <a:ext uri="{FF2B5EF4-FFF2-40B4-BE49-F238E27FC236}">
                  <a16:creationId xmlns:a16="http://schemas.microsoft.com/office/drawing/2014/main" id="{8B0517E2-D568-4999-A072-4AB15E79DBF5}"/>
                </a:ext>
              </a:extLst>
            </p:cNvPr>
            <p:cNvSpPr/>
            <p:nvPr/>
          </p:nvSpPr>
          <p:spPr bwMode="auto">
            <a:xfrm>
              <a:off x="-168966" y="8783303"/>
              <a:ext cx="3104529" cy="523220"/>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E31249C6-8418-4B2A-8579-3F788AE312CD}"/>
                </a:ext>
              </a:extLst>
            </p:cNvPr>
            <p:cNvSpPr/>
            <p:nvPr/>
          </p:nvSpPr>
          <p:spPr>
            <a:xfrm>
              <a:off x="559382" y="8783303"/>
              <a:ext cx="2231486" cy="523220"/>
            </a:xfrm>
            <a:prstGeom prst="rect">
              <a:avLst/>
            </a:prstGeom>
          </p:spPr>
          <p:txBody>
            <a:bodyPr wrap="square">
              <a:spAutoFit/>
            </a:bodyPr>
            <a:lstStyle/>
            <a:p>
              <a:r>
                <a:rPr lang="en-US" altLang="en-US" sz="2800" b="1" dirty="0">
                  <a:solidFill>
                    <a:srgbClr val="CFB991"/>
                  </a:solidFill>
                  <a:latin typeface="Arial" panose="020B0604020202020204" pitchFamily="34" charset="0"/>
                  <a:cs typeface="Arial" panose="020B0604020202020204" pitchFamily="34" charset="0"/>
                </a:rPr>
                <a:t>ABSTRACT</a:t>
              </a:r>
              <a:endParaRPr lang="en-US" sz="2800" b="1" dirty="0">
                <a:solidFill>
                  <a:srgbClr val="CFB991"/>
                </a:solidFill>
                <a:latin typeface="Arial" panose="020B0604020202020204" pitchFamily="34" charset="0"/>
                <a:cs typeface="Arial" panose="020B0604020202020204" pitchFamily="34" charset="0"/>
              </a:endParaRPr>
            </a:p>
          </p:txBody>
        </p:sp>
      </p:grpSp>
      <p:sp>
        <p:nvSpPr>
          <p:cNvPr id="9" name="Rectangle 106">
            <a:extLst>
              <a:ext uri="{FF2B5EF4-FFF2-40B4-BE49-F238E27FC236}">
                <a16:creationId xmlns:a16="http://schemas.microsoft.com/office/drawing/2014/main" id="{CD908238-DC77-45C1-AC34-00FACEA43C52}"/>
              </a:ext>
            </a:extLst>
          </p:cNvPr>
          <p:cNvSpPr>
            <a:spLocks noChangeArrowheads="1"/>
          </p:cNvSpPr>
          <p:nvPr/>
        </p:nvSpPr>
        <p:spPr bwMode="auto">
          <a:xfrm>
            <a:off x="492043" y="9902248"/>
            <a:ext cx="7873318" cy="2357963"/>
          </a:xfrm>
          <a:prstGeom prst="rect">
            <a:avLst/>
          </a:prstGeom>
          <a:noFill/>
          <a:ln>
            <a:noFill/>
          </a:ln>
          <a:effectLst/>
        </p:spPr>
        <p:txBody>
          <a:bodyPr lIns="199502" tIns="199502" rIns="199502" bIns="199502" anchor="t"/>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just"/>
            <a:r>
              <a:rPr lang="en-US" sz="2000" spc="10" dirty="0">
                <a:latin typeface="Arial" panose="020B0604020202020204" pitchFamily="34" charset="0"/>
                <a:cs typeface="Arial" panose="020B0604020202020204" pitchFamily="34" charset="0"/>
              </a:rPr>
              <a:t>Prediction and optimization methods are used to find the optimal ratio of pattern-to-solid for a pattern-making company. This will allow them to maximize sales under the control of specific conditions in their business. Prediction and optimization models from python libraries are applied to determine the quantity for each product category and maximize sales by controlling the pattern-to-solid ratio and other variables.</a:t>
            </a:r>
          </a:p>
          <a:p>
            <a:pPr algn="just"/>
            <a:endParaRPr lang="en-US" sz="2000" spc="10" dirty="0">
              <a:latin typeface="Arial" panose="020B0604020202020204" pitchFamily="34" charset="0"/>
              <a:cs typeface="Arial" panose="020B0604020202020204" pitchFamily="34" charset="0"/>
            </a:endParaRPr>
          </a:p>
        </p:txBody>
      </p:sp>
      <p:grpSp>
        <p:nvGrpSpPr>
          <p:cNvPr id="10" name="Group 9">
            <a:extLst>
              <a:ext uri="{FF2B5EF4-FFF2-40B4-BE49-F238E27FC236}">
                <a16:creationId xmlns:a16="http://schemas.microsoft.com/office/drawing/2014/main" id="{B3784D92-FBDE-409F-A22C-DA39E7D79AEF}"/>
              </a:ext>
            </a:extLst>
          </p:cNvPr>
          <p:cNvGrpSpPr/>
          <p:nvPr/>
        </p:nvGrpSpPr>
        <p:grpSpPr>
          <a:xfrm>
            <a:off x="-228600" y="12635529"/>
            <a:ext cx="4268972" cy="544485"/>
            <a:chOff x="-228600" y="10922325"/>
            <a:chExt cx="4268972" cy="544485"/>
          </a:xfrm>
        </p:grpSpPr>
        <p:sp>
          <p:nvSpPr>
            <p:cNvPr id="11" name="Rectangle 10">
              <a:extLst>
                <a:ext uri="{FF2B5EF4-FFF2-40B4-BE49-F238E27FC236}">
                  <a16:creationId xmlns:a16="http://schemas.microsoft.com/office/drawing/2014/main" id="{B9D0FC16-4B58-4A2E-80E3-19FF42B78DC8}"/>
                </a:ext>
              </a:extLst>
            </p:cNvPr>
            <p:cNvSpPr/>
            <p:nvPr/>
          </p:nvSpPr>
          <p:spPr bwMode="auto">
            <a:xfrm>
              <a:off x="-228600" y="10922325"/>
              <a:ext cx="3971260" cy="523220"/>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i="0" u="none" strike="noStrike" cap="none" normalizeH="0" baseline="0">
                <a:ln>
                  <a:noFill/>
                </a:ln>
                <a:solidFill>
                  <a:schemeClr val="tx1"/>
                </a:solidFill>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7CF4E56A-7F78-431D-AA26-0A6303310A08}"/>
                </a:ext>
              </a:extLst>
            </p:cNvPr>
            <p:cNvSpPr/>
            <p:nvPr/>
          </p:nvSpPr>
          <p:spPr>
            <a:xfrm>
              <a:off x="559382" y="10943590"/>
              <a:ext cx="3480990" cy="523220"/>
            </a:xfrm>
            <a:prstGeom prst="rect">
              <a:avLst/>
            </a:prstGeom>
          </p:spPr>
          <p:txBody>
            <a:bodyPr wrap="square">
              <a:spAutoFit/>
            </a:bodyPr>
            <a:lstStyle/>
            <a:p>
              <a:r>
                <a:rPr lang="en-US" sz="2800" b="1" dirty="0">
                  <a:solidFill>
                    <a:srgbClr val="CFB991"/>
                  </a:solidFill>
                  <a:latin typeface="Arial" panose="020B0604020202020204" pitchFamily="34" charset="0"/>
                  <a:cs typeface="Arial" panose="020B0604020202020204" pitchFamily="34" charset="0"/>
                </a:rPr>
                <a:t>INTRODUCTION</a:t>
              </a:r>
            </a:p>
          </p:txBody>
        </p:sp>
      </p:grpSp>
      <p:sp>
        <p:nvSpPr>
          <p:cNvPr id="13" name="Rectangle 106">
            <a:extLst>
              <a:ext uri="{FF2B5EF4-FFF2-40B4-BE49-F238E27FC236}">
                <a16:creationId xmlns:a16="http://schemas.microsoft.com/office/drawing/2014/main" id="{5A2C531C-EAFC-48F6-9BA4-8F3E9F2BA3F8}"/>
              </a:ext>
            </a:extLst>
          </p:cNvPr>
          <p:cNvSpPr>
            <a:spLocks noChangeArrowheads="1"/>
          </p:cNvSpPr>
          <p:nvPr/>
        </p:nvSpPr>
        <p:spPr bwMode="auto">
          <a:xfrm>
            <a:off x="492043" y="13184189"/>
            <a:ext cx="7860379" cy="5486467"/>
          </a:xfrm>
          <a:prstGeom prst="rect">
            <a:avLst/>
          </a:prstGeom>
          <a:noFill/>
          <a:ln>
            <a:noFill/>
          </a:ln>
          <a:effectLst/>
        </p:spPr>
        <p:txBody>
          <a:bodyPr lIns="199502" tIns="199502" rIns="199502" bIns="199502" anchor="t"/>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just"/>
            <a:r>
              <a:rPr lang="en-US" sz="2000" spc="10" dirty="0">
                <a:latin typeface="Arial" panose="020B0604020202020204" pitchFamily="34" charset="0"/>
                <a:cs typeface="Arial" panose="020B0604020202020204" pitchFamily="34" charset="0"/>
              </a:rPr>
              <a:t>Product assortment and its inventory problem are critical issues in the fast-changing fashion industry. These are especially true for the pattern-making fashion company where the importance of seasonality is greater than that of the solid item-based fashion company. </a:t>
            </a:r>
          </a:p>
          <a:p>
            <a:pPr algn="just"/>
            <a:endParaRPr lang="en-US" sz="2000" spc="10" dirty="0">
              <a:latin typeface="Arial" panose="020B0604020202020204" pitchFamily="34" charset="0"/>
              <a:cs typeface="Arial" panose="020B0604020202020204" pitchFamily="34" charset="0"/>
            </a:endParaRPr>
          </a:p>
          <a:p>
            <a:pPr algn="just"/>
            <a:r>
              <a:rPr lang="en-US" sz="2000" spc="10" dirty="0">
                <a:latin typeface="Arial" panose="020B0604020202020204" pitchFamily="34" charset="0"/>
                <a:cs typeface="Arial" panose="020B0604020202020204" pitchFamily="34" charset="0"/>
              </a:rPr>
              <a:t>We recognized the difference in the pattern-to-solid ratio of each product category and leveraged them into the sales optimization problem. Also, the discount rate is different between pattern and solid product, and that of the pattern is higher. This is an important issue that a pattern-making company should focus on. So, we used these parameters to optimize to maximize the sales.</a:t>
            </a:r>
          </a:p>
          <a:p>
            <a:pPr algn="just"/>
            <a:endParaRPr lang="en-US" sz="2000" spc="10" dirty="0">
              <a:latin typeface="Arial" panose="020B0604020202020204" pitchFamily="34" charset="0"/>
              <a:cs typeface="Arial" panose="020B0604020202020204" pitchFamily="34" charset="0"/>
            </a:endParaRPr>
          </a:p>
          <a:p>
            <a:pPr algn="just"/>
            <a:r>
              <a:rPr lang="en-US" sz="2000" spc="10" dirty="0">
                <a:latin typeface="Arial" panose="020B0604020202020204" pitchFamily="34" charset="0"/>
                <a:cs typeface="Arial" panose="020B0604020202020204" pitchFamily="34" charset="0"/>
              </a:rPr>
              <a:t>For the demand prediction, the time series approach and ensemble models, which include bagging and boosting methods are used. For the optimization, non-linear programming methods are used.</a:t>
            </a:r>
          </a:p>
        </p:txBody>
      </p:sp>
      <p:grpSp>
        <p:nvGrpSpPr>
          <p:cNvPr id="14" name="Group 13">
            <a:extLst>
              <a:ext uri="{FF2B5EF4-FFF2-40B4-BE49-F238E27FC236}">
                <a16:creationId xmlns:a16="http://schemas.microsoft.com/office/drawing/2014/main" id="{D8AEFFEC-5807-4C4D-A0C3-824E8B018481}"/>
              </a:ext>
            </a:extLst>
          </p:cNvPr>
          <p:cNvGrpSpPr/>
          <p:nvPr/>
        </p:nvGrpSpPr>
        <p:grpSpPr>
          <a:xfrm>
            <a:off x="-228601" y="19106592"/>
            <a:ext cx="6189783" cy="523220"/>
            <a:chOff x="-228601" y="19201015"/>
            <a:chExt cx="6189783" cy="523220"/>
          </a:xfrm>
        </p:grpSpPr>
        <p:sp>
          <p:nvSpPr>
            <p:cNvPr id="15" name="Rectangle 14">
              <a:extLst>
                <a:ext uri="{FF2B5EF4-FFF2-40B4-BE49-F238E27FC236}">
                  <a16:creationId xmlns:a16="http://schemas.microsoft.com/office/drawing/2014/main" id="{1FCD48F8-81B7-4313-AE3C-E6F0E2FB24DB}"/>
                </a:ext>
              </a:extLst>
            </p:cNvPr>
            <p:cNvSpPr/>
            <p:nvPr/>
          </p:nvSpPr>
          <p:spPr bwMode="auto">
            <a:xfrm>
              <a:off x="-228601" y="19201015"/>
              <a:ext cx="5401799" cy="523220"/>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B5DA52F1-9846-420B-9DAD-1EF9C9CDEF4A}"/>
                </a:ext>
              </a:extLst>
            </p:cNvPr>
            <p:cNvSpPr/>
            <p:nvPr/>
          </p:nvSpPr>
          <p:spPr>
            <a:xfrm>
              <a:off x="559382" y="19201015"/>
              <a:ext cx="5401800" cy="523220"/>
            </a:xfrm>
            <a:prstGeom prst="rect">
              <a:avLst/>
            </a:prstGeom>
          </p:spPr>
          <p:txBody>
            <a:bodyPr wrap="square">
              <a:spAutoFit/>
            </a:bodyPr>
            <a:lstStyle/>
            <a:p>
              <a:r>
                <a:rPr lang="en-US" altLang="en-US" sz="2800" b="1" dirty="0">
                  <a:solidFill>
                    <a:srgbClr val="CFB991"/>
                  </a:solidFill>
                  <a:latin typeface="Arial" panose="020B0604020202020204" pitchFamily="34" charset="0"/>
                  <a:cs typeface="Arial" panose="020B0604020202020204" pitchFamily="34" charset="0"/>
                </a:rPr>
                <a:t>RESEARCH OBJECTIVES</a:t>
              </a:r>
              <a:endParaRPr lang="en-US" sz="2800" b="1" dirty="0">
                <a:solidFill>
                  <a:srgbClr val="CFB991"/>
                </a:solidFill>
                <a:latin typeface="Arial" panose="020B0604020202020204" pitchFamily="34" charset="0"/>
                <a:cs typeface="Arial" panose="020B0604020202020204" pitchFamily="34" charset="0"/>
              </a:endParaRPr>
            </a:p>
          </p:txBody>
        </p:sp>
      </p:grpSp>
      <p:sp>
        <p:nvSpPr>
          <p:cNvPr id="17" name="TextBox 16">
            <a:extLst>
              <a:ext uri="{FF2B5EF4-FFF2-40B4-BE49-F238E27FC236}">
                <a16:creationId xmlns:a16="http://schemas.microsoft.com/office/drawing/2014/main" id="{CF584CF6-D3F2-41D3-B789-42CB54E96822}"/>
              </a:ext>
            </a:extLst>
          </p:cNvPr>
          <p:cNvSpPr txBox="1"/>
          <p:nvPr/>
        </p:nvSpPr>
        <p:spPr>
          <a:xfrm>
            <a:off x="306629" y="19832025"/>
            <a:ext cx="8045792" cy="1385700"/>
          </a:xfrm>
          <a:prstGeom prst="rect">
            <a:avLst/>
          </a:prstGeom>
          <a:noFill/>
        </p:spPr>
        <p:txBody>
          <a:bodyPr wrap="square" lIns="91440" tIns="45720" rIns="91440" bIns="45720" rtlCol="0" anchor="t">
            <a:spAutoFit/>
          </a:bodyPr>
          <a:lstStyle/>
          <a:p>
            <a:pPr marL="342265" indent="-342265">
              <a:lnSpc>
                <a:spcPct val="107000"/>
              </a:lnSpc>
              <a:spcBef>
                <a:spcPts val="0"/>
              </a:spcBef>
              <a:spcAft>
                <a:spcPts val="0"/>
              </a:spcAft>
              <a:buFont typeface="Arial,Sans-Serif"/>
              <a:buChar char="•"/>
            </a:pPr>
            <a:r>
              <a:rPr lang="en-US" sz="2000" dirty="0">
                <a:latin typeface="Arial" panose="020B0604020202020204" pitchFamily="34" charset="0"/>
                <a:cs typeface="Arial" panose="020B0604020202020204" pitchFamily="34" charset="0"/>
              </a:rPr>
              <a:t>What predictors play an important role in predicting sales quantity?</a:t>
            </a:r>
          </a:p>
          <a:p>
            <a:pPr marL="342265" indent="-342265">
              <a:lnSpc>
                <a:spcPct val="107000"/>
              </a:lnSpc>
              <a:spcBef>
                <a:spcPts val="0"/>
              </a:spcBef>
              <a:spcAft>
                <a:spcPts val="0"/>
              </a:spcAft>
              <a:buFont typeface="Arial,Sans-Serif"/>
              <a:buChar char="•"/>
            </a:pPr>
            <a:r>
              <a:rPr lang="en-US" sz="2000" dirty="0">
                <a:latin typeface="Arial" panose="020B0604020202020204" pitchFamily="34" charset="0"/>
                <a:cs typeface="Arial" panose="020B0604020202020204" pitchFamily="34" charset="0"/>
              </a:rPr>
              <a:t>Which model performs best in predicting customers’ demand?</a:t>
            </a:r>
          </a:p>
          <a:p>
            <a:pPr marL="342265" indent="-342265">
              <a:lnSpc>
                <a:spcPct val="107000"/>
              </a:lnSpc>
              <a:spcBef>
                <a:spcPts val="0"/>
              </a:spcBef>
              <a:spcAft>
                <a:spcPts val="0"/>
              </a:spcAft>
              <a:buFont typeface="Arial,Sans-Serif"/>
              <a:buChar char="•"/>
            </a:pPr>
            <a:r>
              <a:rPr lang="en-US" sz="2000" dirty="0">
                <a:latin typeface="Arial" panose="020B0604020202020204" pitchFamily="34" charset="0"/>
                <a:cs typeface="Arial" panose="020B0604020202020204" pitchFamily="34" charset="0"/>
              </a:rPr>
              <a:t>What is the optimal retail price, discount rate, and pattern-to-solid ratio for each product category that maximizes sales?</a:t>
            </a:r>
          </a:p>
        </p:txBody>
      </p:sp>
      <p:sp>
        <p:nvSpPr>
          <p:cNvPr id="20" name="Rectangle 19">
            <a:extLst>
              <a:ext uri="{FF2B5EF4-FFF2-40B4-BE49-F238E27FC236}">
                <a16:creationId xmlns:a16="http://schemas.microsoft.com/office/drawing/2014/main" id="{B559911E-AD6C-4AF8-940D-1F5D5D3E77A9}"/>
              </a:ext>
            </a:extLst>
          </p:cNvPr>
          <p:cNvSpPr/>
          <p:nvPr/>
        </p:nvSpPr>
        <p:spPr bwMode="auto">
          <a:xfrm>
            <a:off x="34630065" y="975072"/>
            <a:ext cx="6555904" cy="506754"/>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id="{CE7EB7A4-DDF1-4966-8B4F-A9B13AC6D656}"/>
              </a:ext>
            </a:extLst>
          </p:cNvPr>
          <p:cNvSpPr/>
          <p:nvPr/>
        </p:nvSpPr>
        <p:spPr>
          <a:xfrm>
            <a:off x="35358412" y="975072"/>
            <a:ext cx="6121550" cy="523220"/>
          </a:xfrm>
          <a:prstGeom prst="rect">
            <a:avLst/>
          </a:prstGeom>
        </p:spPr>
        <p:txBody>
          <a:bodyPr wrap="square">
            <a:spAutoFit/>
          </a:bodyPr>
          <a:lstStyle/>
          <a:p>
            <a:r>
              <a:rPr lang="en-US" sz="2800" b="1" dirty="0">
                <a:solidFill>
                  <a:srgbClr val="CFB991"/>
                </a:solidFill>
                <a:latin typeface="Arial" panose="020B0604020202020204" pitchFamily="34" charset="0"/>
                <a:cs typeface="Arial" panose="020B0604020202020204" pitchFamily="34" charset="0"/>
              </a:rPr>
              <a:t>EXPECTED  BUSINESSIMPACT</a:t>
            </a:r>
          </a:p>
        </p:txBody>
      </p:sp>
      <p:sp>
        <p:nvSpPr>
          <p:cNvPr id="23" name="Rectangle 22">
            <a:extLst>
              <a:ext uri="{FF2B5EF4-FFF2-40B4-BE49-F238E27FC236}">
                <a16:creationId xmlns:a16="http://schemas.microsoft.com/office/drawing/2014/main" id="{FD9F38D0-1553-4F0D-8542-8ADB91F28CFA}"/>
              </a:ext>
            </a:extLst>
          </p:cNvPr>
          <p:cNvSpPr/>
          <p:nvPr/>
        </p:nvSpPr>
        <p:spPr bwMode="auto">
          <a:xfrm>
            <a:off x="34604322" y="8601437"/>
            <a:ext cx="3971260" cy="523220"/>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847AFEAE-E880-4EAF-BBC8-EFA971D3B905}"/>
              </a:ext>
            </a:extLst>
          </p:cNvPr>
          <p:cNvSpPr/>
          <p:nvPr/>
        </p:nvSpPr>
        <p:spPr>
          <a:xfrm>
            <a:off x="35392304" y="8622702"/>
            <a:ext cx="3480990" cy="523220"/>
          </a:xfrm>
          <a:prstGeom prst="rect">
            <a:avLst/>
          </a:prstGeom>
        </p:spPr>
        <p:txBody>
          <a:bodyPr wrap="square">
            <a:spAutoFit/>
          </a:bodyPr>
          <a:lstStyle/>
          <a:p>
            <a:r>
              <a:rPr lang="en-US" sz="2800" b="1" dirty="0">
                <a:solidFill>
                  <a:srgbClr val="CFB991"/>
                </a:solidFill>
                <a:latin typeface="Arial" panose="020B0604020202020204" pitchFamily="34" charset="0"/>
                <a:cs typeface="Arial" panose="020B0604020202020204" pitchFamily="34" charset="0"/>
              </a:rPr>
              <a:t>CONCLUSIONS</a:t>
            </a:r>
          </a:p>
        </p:txBody>
      </p:sp>
      <p:sp>
        <p:nvSpPr>
          <p:cNvPr id="52" name="TextBox 51">
            <a:extLst>
              <a:ext uri="{FF2B5EF4-FFF2-40B4-BE49-F238E27FC236}">
                <a16:creationId xmlns:a16="http://schemas.microsoft.com/office/drawing/2014/main" id="{014BE759-1BDE-4B26-9067-FB099098793D}"/>
              </a:ext>
            </a:extLst>
          </p:cNvPr>
          <p:cNvSpPr txBox="1"/>
          <p:nvPr/>
        </p:nvSpPr>
        <p:spPr>
          <a:xfrm>
            <a:off x="35159720" y="9416736"/>
            <a:ext cx="8239438" cy="4401205"/>
          </a:xfrm>
          <a:prstGeom prst="rect">
            <a:avLst/>
          </a:prstGeom>
          <a:noFill/>
        </p:spPr>
        <p:txBody>
          <a:bodyPr wrap="square" lIns="91440" tIns="45720" rIns="91440" bIns="45720" rtlCol="0" anchor="t">
            <a:spAutoFit/>
          </a:bodyPr>
          <a:lstStyle/>
          <a:p>
            <a:pPr algn="just">
              <a:spcAft>
                <a:spcPts val="0"/>
              </a:spcAft>
            </a:pPr>
            <a:r>
              <a:rPr lang="en-US" sz="2000" dirty="0">
                <a:latin typeface="Arial" panose="020B0604020202020204" pitchFamily="34" charset="0"/>
                <a:ea typeface="DengXian" panose="02010600030101010101" pitchFamily="2" charset="-122"/>
                <a:cs typeface="Arial" panose="020B0604020202020204" pitchFamily="34" charset="0"/>
              </a:rPr>
              <a:t>To maximize the revenue for a fashion company, which has a specific business problem, we conducted two methods to optimize some decision variables-the pattern-to-solid ratio and price: Time series with non-linear programming optimization model and machine learning models with sensitivity analysis.</a:t>
            </a:r>
          </a:p>
          <a:p>
            <a:pPr algn="just">
              <a:spcAft>
                <a:spcPts val="0"/>
              </a:spcAft>
            </a:pPr>
            <a:endParaRPr lang="en-US" sz="2000" dirty="0">
              <a:latin typeface="Arial" panose="020B0604020202020204" pitchFamily="34" charset="0"/>
              <a:ea typeface="DengXian" panose="02010600030101010101" pitchFamily="2" charset="-122"/>
              <a:cs typeface="Arial" panose="020B0604020202020204" pitchFamily="34" charset="0"/>
            </a:endParaRPr>
          </a:p>
          <a:p>
            <a:pPr algn="just">
              <a:spcAft>
                <a:spcPts val="0"/>
              </a:spcAft>
            </a:pPr>
            <a:r>
              <a:rPr lang="en-US" sz="2000" dirty="0">
                <a:latin typeface="Arial" panose="020B0604020202020204" pitchFamily="34" charset="0"/>
                <a:ea typeface="DengXian" panose="02010600030101010101" pitchFamily="2" charset="-122"/>
                <a:cs typeface="Arial" panose="020B0604020202020204" pitchFamily="34" charset="0"/>
              </a:rPr>
              <a:t>In the sales prediction, time series analysis performed the best with an accuracy rate of 86.4%. Also, we found the different ratios of pattern-to-solid by each category, which can be utilized in the product planning for the future. </a:t>
            </a:r>
          </a:p>
          <a:p>
            <a:pPr algn="just">
              <a:spcAft>
                <a:spcPts val="0"/>
              </a:spcAft>
            </a:pPr>
            <a:endParaRPr lang="en-US" sz="2000" dirty="0">
              <a:latin typeface="Arial" panose="020B0604020202020204" pitchFamily="34" charset="0"/>
              <a:ea typeface="DengXian" panose="02010600030101010101" pitchFamily="2" charset="-122"/>
              <a:cs typeface="Arial" panose="020B0604020202020204" pitchFamily="34" charset="0"/>
            </a:endParaRPr>
          </a:p>
          <a:p>
            <a:pPr algn="just">
              <a:spcAft>
                <a:spcPts val="0"/>
              </a:spcAft>
            </a:pPr>
            <a:r>
              <a:rPr lang="en-US" sz="2000" dirty="0">
                <a:latin typeface="Arial" panose="020B0604020202020204" pitchFamily="34" charset="0"/>
                <a:ea typeface="DengXian" panose="02010600030101010101" pitchFamily="2" charset="-122"/>
                <a:cs typeface="Arial" panose="020B0604020202020204" pitchFamily="34" charset="0"/>
              </a:rPr>
              <a:t>Based on our study, the fashion company can determine the optimal price, discount rate, and pattern-to-solid ratio of each category that maximize that revenue. </a:t>
            </a:r>
          </a:p>
        </p:txBody>
      </p:sp>
      <p:sp>
        <p:nvSpPr>
          <p:cNvPr id="53" name="Rectangle 52">
            <a:extLst>
              <a:ext uri="{FF2B5EF4-FFF2-40B4-BE49-F238E27FC236}">
                <a16:creationId xmlns:a16="http://schemas.microsoft.com/office/drawing/2014/main" id="{23AC1F44-7CD5-4098-B44D-00F2894896C6}"/>
              </a:ext>
            </a:extLst>
          </p:cNvPr>
          <p:cNvSpPr/>
          <p:nvPr/>
        </p:nvSpPr>
        <p:spPr bwMode="auto">
          <a:xfrm>
            <a:off x="34604322" y="14687412"/>
            <a:ext cx="5124325" cy="523220"/>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latin typeface="Arial" panose="020B0604020202020204" pitchFamily="34" charset="0"/>
              <a:cs typeface="Arial" panose="020B0604020202020204" pitchFamily="34" charset="0"/>
            </a:endParaRPr>
          </a:p>
        </p:txBody>
      </p:sp>
      <p:sp>
        <p:nvSpPr>
          <p:cNvPr id="54" name="Rectangle 53">
            <a:extLst>
              <a:ext uri="{FF2B5EF4-FFF2-40B4-BE49-F238E27FC236}">
                <a16:creationId xmlns:a16="http://schemas.microsoft.com/office/drawing/2014/main" id="{58F251F6-AF16-4357-AB96-EE98248E1050}"/>
              </a:ext>
            </a:extLst>
          </p:cNvPr>
          <p:cNvSpPr/>
          <p:nvPr/>
        </p:nvSpPr>
        <p:spPr>
          <a:xfrm>
            <a:off x="35392304" y="14708677"/>
            <a:ext cx="4705362" cy="523220"/>
          </a:xfrm>
          <a:prstGeom prst="rect">
            <a:avLst/>
          </a:prstGeom>
        </p:spPr>
        <p:txBody>
          <a:bodyPr wrap="square">
            <a:spAutoFit/>
          </a:bodyPr>
          <a:lstStyle/>
          <a:p>
            <a:r>
              <a:rPr lang="en-US" sz="2800" b="1" dirty="0">
                <a:solidFill>
                  <a:srgbClr val="CFB991"/>
                </a:solidFill>
                <a:latin typeface="Arial" panose="020B0604020202020204" pitchFamily="34" charset="0"/>
                <a:cs typeface="Arial" panose="020B0604020202020204" pitchFamily="34" charset="0"/>
              </a:rPr>
              <a:t>ACKNOWLEDGEMENTS</a:t>
            </a:r>
          </a:p>
        </p:txBody>
      </p:sp>
      <p:sp>
        <p:nvSpPr>
          <p:cNvPr id="55" name="TextBox 54">
            <a:extLst>
              <a:ext uri="{FF2B5EF4-FFF2-40B4-BE49-F238E27FC236}">
                <a16:creationId xmlns:a16="http://schemas.microsoft.com/office/drawing/2014/main" id="{C2E8EA78-6043-410F-8312-E1689AB87732}"/>
              </a:ext>
            </a:extLst>
          </p:cNvPr>
          <p:cNvSpPr txBox="1"/>
          <p:nvPr/>
        </p:nvSpPr>
        <p:spPr>
          <a:xfrm>
            <a:off x="35437661" y="15691879"/>
            <a:ext cx="7860378" cy="1015663"/>
          </a:xfrm>
          <a:prstGeom prst="rect">
            <a:avLst/>
          </a:prstGeom>
          <a:noFill/>
        </p:spPr>
        <p:txBody>
          <a:bodyPr wrap="square" lIns="91440" tIns="45720" rIns="91440" bIns="45720" anchor="t">
            <a:spAutoFit/>
          </a:bodyPr>
          <a:lstStyle/>
          <a:p>
            <a:pPr algn="just"/>
            <a:r>
              <a:rPr lang="en-IN" sz="2000" spc="10" dirty="0">
                <a:latin typeface="Arial" panose="020B0604020202020204" pitchFamily="34" charset="0"/>
                <a:cs typeface="Arial" panose="020B0604020202020204" pitchFamily="34" charset="0"/>
              </a:rPr>
              <a:t>We would like to take this opportunity to thank Professor Matthew Lanham, Professor Yang Wang, and our industry partner for this experience, their guidance, and support on this project.</a:t>
            </a:r>
          </a:p>
        </p:txBody>
      </p:sp>
      <p:pic>
        <p:nvPicPr>
          <p:cNvPr id="56" name="Picture 55">
            <a:extLst>
              <a:ext uri="{FF2B5EF4-FFF2-40B4-BE49-F238E27FC236}">
                <a16:creationId xmlns:a16="http://schemas.microsoft.com/office/drawing/2014/main" id="{5D1234E1-3813-470C-95AD-C0CC8E0E9A41}"/>
              </a:ext>
            </a:extLst>
          </p:cNvPr>
          <p:cNvPicPr>
            <a:picLocks noChangeAspect="1"/>
          </p:cNvPicPr>
          <p:nvPr/>
        </p:nvPicPr>
        <p:blipFill rotWithShape="1">
          <a:blip r:embed="rId4" cstate="print">
            <a:extLst>
              <a:ext uri="{28A0092B-C50C-407E-A947-70E740481C1C}">
                <a14:useLocalDpi xmlns:a14="http://schemas.microsoft.com/office/drawing/2010/main"/>
              </a:ext>
            </a:extLst>
          </a:blip>
          <a:srcRect l="66" t="12600" r="2682"/>
          <a:stretch/>
        </p:blipFill>
        <p:spPr>
          <a:xfrm>
            <a:off x="-228600" y="-50800"/>
            <a:ext cx="9260958" cy="4639027"/>
          </a:xfrm>
          <a:prstGeom prst="rect">
            <a:avLst/>
          </a:prstGeom>
        </p:spPr>
      </p:pic>
      <p:sp>
        <p:nvSpPr>
          <p:cNvPr id="57" name="Rectangle 56">
            <a:extLst>
              <a:ext uri="{FF2B5EF4-FFF2-40B4-BE49-F238E27FC236}">
                <a16:creationId xmlns:a16="http://schemas.microsoft.com/office/drawing/2014/main" id="{B55A6B61-3934-46CA-AD81-18C2B868EFDF}"/>
              </a:ext>
            </a:extLst>
          </p:cNvPr>
          <p:cNvSpPr/>
          <p:nvPr/>
        </p:nvSpPr>
        <p:spPr bwMode="auto">
          <a:xfrm>
            <a:off x="9047612" y="963194"/>
            <a:ext cx="4789126" cy="523220"/>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latin typeface="Arial" panose="020B0604020202020204" pitchFamily="34" charset="0"/>
              <a:cs typeface="Arial" panose="020B0604020202020204" pitchFamily="34" charset="0"/>
            </a:endParaRPr>
          </a:p>
        </p:txBody>
      </p:sp>
      <p:sp>
        <p:nvSpPr>
          <p:cNvPr id="58" name="Rectangle 57">
            <a:extLst>
              <a:ext uri="{FF2B5EF4-FFF2-40B4-BE49-F238E27FC236}">
                <a16:creationId xmlns:a16="http://schemas.microsoft.com/office/drawing/2014/main" id="{EE1615C5-090D-4638-897D-31E8B88B0C41}"/>
              </a:ext>
            </a:extLst>
          </p:cNvPr>
          <p:cNvSpPr/>
          <p:nvPr/>
        </p:nvSpPr>
        <p:spPr>
          <a:xfrm>
            <a:off x="9808617" y="963194"/>
            <a:ext cx="4789126" cy="523220"/>
          </a:xfrm>
          <a:prstGeom prst="rect">
            <a:avLst/>
          </a:prstGeom>
        </p:spPr>
        <p:txBody>
          <a:bodyPr wrap="square">
            <a:spAutoFit/>
          </a:bodyPr>
          <a:lstStyle/>
          <a:p>
            <a:r>
              <a:rPr lang="en-US" sz="2800" b="1" dirty="0">
                <a:solidFill>
                  <a:srgbClr val="CFB991"/>
                </a:solidFill>
                <a:latin typeface="Arial" panose="020B0604020202020204" pitchFamily="34" charset="0"/>
                <a:cs typeface="Arial" panose="020B0604020202020204" pitchFamily="34" charset="0"/>
              </a:rPr>
              <a:t>LITERATURE REVIEW</a:t>
            </a:r>
          </a:p>
        </p:txBody>
      </p:sp>
      <p:sp>
        <p:nvSpPr>
          <p:cNvPr id="59" name="Rectangle 106">
            <a:extLst>
              <a:ext uri="{FF2B5EF4-FFF2-40B4-BE49-F238E27FC236}">
                <a16:creationId xmlns:a16="http://schemas.microsoft.com/office/drawing/2014/main" id="{4C8D067B-CDD5-4E16-802F-9F7D6191EF46}"/>
              </a:ext>
            </a:extLst>
          </p:cNvPr>
          <p:cNvSpPr>
            <a:spLocks noChangeArrowheads="1"/>
          </p:cNvSpPr>
          <p:nvPr/>
        </p:nvSpPr>
        <p:spPr bwMode="auto">
          <a:xfrm>
            <a:off x="9553573" y="1678783"/>
            <a:ext cx="11542440" cy="2238551"/>
          </a:xfrm>
          <a:prstGeom prst="rect">
            <a:avLst/>
          </a:prstGeom>
          <a:noFill/>
          <a:ln>
            <a:noFill/>
          </a:ln>
          <a:effectLst/>
        </p:spPr>
        <p:txBody>
          <a:bodyPr lIns="199502" tIns="199502" rIns="199502" bIns="199502" anchor="t"/>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just"/>
            <a:r>
              <a:rPr lang="en-US" sz="2000" spc="10" dirty="0">
                <a:latin typeface="Arial" panose="020B0604020202020204" pitchFamily="34" charset="0"/>
                <a:cs typeface="Arial" panose="020B0604020202020204" pitchFamily="34" charset="0"/>
              </a:rPr>
              <a:t>We referred to the following papers regarding demand forecasting and optimization for our study. </a:t>
            </a:r>
          </a:p>
          <a:p>
            <a:pPr algn="just"/>
            <a:endParaRPr lang="en-US" sz="2000" spc="10" dirty="0">
              <a:latin typeface="Arial" panose="020B0604020202020204" pitchFamily="34" charset="0"/>
              <a:cs typeface="Arial" panose="020B0604020202020204" pitchFamily="34" charset="0"/>
            </a:endParaRPr>
          </a:p>
          <a:p>
            <a:pPr algn="just"/>
            <a:r>
              <a:rPr lang="en-US" sz="2000" u="sng" spc="10" dirty="0">
                <a:latin typeface="Arial" panose="020B0604020202020204" pitchFamily="34" charset="0"/>
                <a:cs typeface="Arial" panose="020B0604020202020204" pitchFamily="34" charset="0"/>
              </a:rPr>
              <a:t>Prediction</a:t>
            </a:r>
            <a:r>
              <a:rPr lang="en-US" sz="2000" spc="10" dirty="0">
                <a:latin typeface="Arial" panose="020B0604020202020204" pitchFamily="34" charset="0"/>
                <a:cs typeface="Arial" panose="020B0604020202020204" pitchFamily="34" charset="0"/>
              </a:rPr>
              <a:t>: ARIMA time series modeling (</a:t>
            </a:r>
            <a:r>
              <a:rPr lang="en-US" sz="2000" spc="10" dirty="0" err="1">
                <a:latin typeface="Arial" panose="020B0604020202020204" pitchFamily="34" charset="0"/>
                <a:cs typeface="Arial" panose="020B0604020202020204" pitchFamily="34" charset="0"/>
              </a:rPr>
              <a:t>Shuyun</a:t>
            </a:r>
            <a:r>
              <a:rPr lang="en-US" sz="2000" spc="10" dirty="0">
                <a:latin typeface="Arial" panose="020B0604020202020204" pitchFamily="34" charset="0"/>
                <a:cs typeface="Arial" panose="020B0604020202020204" pitchFamily="34" charset="0"/>
              </a:rPr>
              <a:t> Ren et al., 2017), customer churn prediction (Andrés Martínez et al., 2020), forecasting retail sales deploying ARIMA and GLM (</a:t>
            </a:r>
            <a:r>
              <a:rPr lang="en-US" sz="2000" spc="10" dirty="0" err="1">
                <a:latin typeface="Arial" panose="020B0604020202020204" pitchFamily="34" charset="0"/>
                <a:cs typeface="Arial" panose="020B0604020202020204" pitchFamily="34" charset="0"/>
              </a:rPr>
              <a:t>Ilan</a:t>
            </a:r>
            <a:r>
              <a:rPr lang="en-US" sz="2000" spc="10" dirty="0">
                <a:latin typeface="Arial" panose="020B0604020202020204" pitchFamily="34" charset="0"/>
                <a:cs typeface="Arial" panose="020B0604020202020204" pitchFamily="34" charset="0"/>
              </a:rPr>
              <a:t> Alon et al., 2001)</a:t>
            </a:r>
          </a:p>
          <a:p>
            <a:pPr algn="just"/>
            <a:r>
              <a:rPr lang="en-US" sz="2000" u="sng" spc="10" dirty="0">
                <a:latin typeface="Arial" panose="020B0604020202020204" pitchFamily="34" charset="0"/>
                <a:cs typeface="Arial" panose="020B0604020202020204" pitchFamily="34" charset="0"/>
              </a:rPr>
              <a:t>Optimization</a:t>
            </a:r>
            <a:r>
              <a:rPr lang="en-US" sz="2000" spc="10" dirty="0">
                <a:latin typeface="Arial" panose="020B0604020202020204" pitchFamily="34" charset="0"/>
                <a:cs typeface="Arial" panose="020B0604020202020204" pitchFamily="34" charset="0"/>
              </a:rPr>
              <a:t>: Price optimization for an online fashion retailer (</a:t>
            </a:r>
            <a:r>
              <a:rPr lang="en-US" sz="2000" spc="10" dirty="0" err="1">
                <a:latin typeface="Arial" panose="020B0604020202020204" pitchFamily="34" charset="0"/>
                <a:cs typeface="Arial" panose="020B0604020202020204" pitchFamily="34" charset="0"/>
              </a:rPr>
              <a:t>Hanwei</a:t>
            </a:r>
            <a:r>
              <a:rPr lang="en-US" sz="2000" spc="10" dirty="0">
                <a:latin typeface="Arial" panose="020B0604020202020204" pitchFamily="34" charset="0"/>
                <a:cs typeface="Arial" panose="020B0604020202020204" pitchFamily="34" charset="0"/>
              </a:rPr>
              <a:t> Li) </a:t>
            </a:r>
          </a:p>
          <a:p>
            <a:pPr algn="just"/>
            <a:r>
              <a:rPr lang="en-US" sz="2000" spc="10" dirty="0">
                <a:latin typeface="Arial" panose="020B0604020202020204" pitchFamily="34" charset="0"/>
                <a:cs typeface="Arial" panose="020B0604020202020204" pitchFamily="34" charset="0"/>
              </a:rPr>
              <a:t>We chose the models with the best performance to predict the demand and adapted into the optimization function.</a:t>
            </a:r>
            <a:endParaRPr lang="en-US" sz="2000" dirty="0">
              <a:latin typeface="Arial" panose="020B0604020202020204" pitchFamily="34" charset="0"/>
              <a:cs typeface="Arial" panose="020B0604020202020204" pitchFamily="34" charset="0"/>
            </a:endParaRPr>
          </a:p>
          <a:p>
            <a:pPr algn="just">
              <a:lnSpc>
                <a:spcPct val="107000"/>
              </a:lnSpc>
              <a:spcBef>
                <a:spcPts val="0"/>
              </a:spcBef>
              <a:spcAft>
                <a:spcPts val="800"/>
              </a:spcAft>
            </a:pPr>
            <a:endParaRPr lang="en-US" sz="2000" dirty="0">
              <a:latin typeface="Arial" panose="020B0604020202020204" pitchFamily="34" charset="0"/>
              <a:cs typeface="Arial" panose="020B0604020202020204" pitchFamily="34" charset="0"/>
            </a:endParaRPr>
          </a:p>
        </p:txBody>
      </p:sp>
      <p:sp>
        <p:nvSpPr>
          <p:cNvPr id="61" name="Rectangle 60">
            <a:extLst>
              <a:ext uri="{FF2B5EF4-FFF2-40B4-BE49-F238E27FC236}">
                <a16:creationId xmlns:a16="http://schemas.microsoft.com/office/drawing/2014/main" id="{3914B209-56B0-411C-806E-E042DA231C95}"/>
              </a:ext>
            </a:extLst>
          </p:cNvPr>
          <p:cNvSpPr/>
          <p:nvPr/>
        </p:nvSpPr>
        <p:spPr>
          <a:xfrm>
            <a:off x="9979023" y="7647403"/>
            <a:ext cx="10397599" cy="409374"/>
          </a:xfrm>
          <a:prstGeom prst="rect">
            <a:avLst/>
          </a:prstGeom>
        </p:spPr>
        <p:txBody>
          <a:bodyPr wrap="square">
            <a:spAutoFit/>
          </a:bodyPr>
          <a:lstStyle/>
          <a:p>
            <a:pPr algn="ctr"/>
            <a:r>
              <a:rPr lang="en-US" sz="2000" dirty="0">
                <a:latin typeface="Arial" panose="020B0604020202020204" pitchFamily="34" charset="0"/>
                <a:ea typeface="Arial" charset="0"/>
                <a:cs typeface="Arial" panose="020B0604020202020204" pitchFamily="34" charset="0"/>
              </a:rPr>
              <a:t>Table 1. Literature Summary</a:t>
            </a:r>
          </a:p>
        </p:txBody>
      </p:sp>
      <p:sp>
        <p:nvSpPr>
          <p:cNvPr id="62" name="Rectangle 61">
            <a:extLst>
              <a:ext uri="{FF2B5EF4-FFF2-40B4-BE49-F238E27FC236}">
                <a16:creationId xmlns:a16="http://schemas.microsoft.com/office/drawing/2014/main" id="{DEFC86D8-1E88-45A1-8EA7-709EB0D6B5B4}"/>
              </a:ext>
            </a:extLst>
          </p:cNvPr>
          <p:cNvSpPr/>
          <p:nvPr/>
        </p:nvSpPr>
        <p:spPr bwMode="auto">
          <a:xfrm>
            <a:off x="9043895" y="8654785"/>
            <a:ext cx="4178531" cy="556601"/>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latin typeface="Arial" panose="020B0604020202020204" pitchFamily="34" charset="0"/>
              <a:cs typeface="Arial" panose="020B0604020202020204" pitchFamily="34" charset="0"/>
            </a:endParaRPr>
          </a:p>
        </p:txBody>
      </p:sp>
      <p:sp>
        <p:nvSpPr>
          <p:cNvPr id="63" name="Rectangle 62">
            <a:extLst>
              <a:ext uri="{FF2B5EF4-FFF2-40B4-BE49-F238E27FC236}">
                <a16:creationId xmlns:a16="http://schemas.microsoft.com/office/drawing/2014/main" id="{A96DC067-92C9-4F18-9315-2CEADB4E8A07}"/>
              </a:ext>
            </a:extLst>
          </p:cNvPr>
          <p:cNvSpPr/>
          <p:nvPr/>
        </p:nvSpPr>
        <p:spPr>
          <a:xfrm>
            <a:off x="9804900" y="8654786"/>
            <a:ext cx="4789126" cy="523220"/>
          </a:xfrm>
          <a:prstGeom prst="rect">
            <a:avLst/>
          </a:prstGeom>
        </p:spPr>
        <p:txBody>
          <a:bodyPr wrap="square">
            <a:spAutoFit/>
          </a:bodyPr>
          <a:lstStyle/>
          <a:p>
            <a:r>
              <a:rPr lang="en-US" sz="2800" b="1" dirty="0">
                <a:solidFill>
                  <a:srgbClr val="CFB991"/>
                </a:solidFill>
                <a:latin typeface="Arial" panose="020B0604020202020204" pitchFamily="34" charset="0"/>
                <a:cs typeface="Arial" panose="020B0604020202020204" pitchFamily="34" charset="0"/>
              </a:rPr>
              <a:t>METHODOLOGY</a:t>
            </a:r>
          </a:p>
        </p:txBody>
      </p:sp>
      <p:cxnSp>
        <p:nvCxnSpPr>
          <p:cNvPr id="64" name="Straight Connector 63">
            <a:extLst>
              <a:ext uri="{FF2B5EF4-FFF2-40B4-BE49-F238E27FC236}">
                <a16:creationId xmlns:a16="http://schemas.microsoft.com/office/drawing/2014/main" id="{EAB2B339-961C-418E-9AFF-5A6611EB67F8}"/>
              </a:ext>
            </a:extLst>
          </p:cNvPr>
          <p:cNvCxnSpPr/>
          <p:nvPr/>
        </p:nvCxnSpPr>
        <p:spPr bwMode="auto">
          <a:xfrm flipH="1">
            <a:off x="21479090" y="975072"/>
            <a:ext cx="40571" cy="20384859"/>
          </a:xfrm>
          <a:prstGeom prst="line">
            <a:avLst/>
          </a:prstGeom>
          <a:solidFill>
            <a:schemeClr val="accent1"/>
          </a:solidFill>
          <a:ln w="9525"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 name="Rectangle 64">
            <a:extLst>
              <a:ext uri="{FF2B5EF4-FFF2-40B4-BE49-F238E27FC236}">
                <a16:creationId xmlns:a16="http://schemas.microsoft.com/office/drawing/2014/main" id="{71276462-334C-422B-A242-813193B04359}"/>
              </a:ext>
            </a:extLst>
          </p:cNvPr>
          <p:cNvSpPr/>
          <p:nvPr/>
        </p:nvSpPr>
        <p:spPr bwMode="auto">
          <a:xfrm>
            <a:off x="21527673" y="901096"/>
            <a:ext cx="5558919" cy="585318"/>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latin typeface="Arial" panose="020B0604020202020204" pitchFamily="34" charset="0"/>
              <a:cs typeface="Arial" panose="020B0604020202020204" pitchFamily="34" charset="0"/>
            </a:endParaRPr>
          </a:p>
        </p:txBody>
      </p:sp>
      <p:sp>
        <p:nvSpPr>
          <p:cNvPr id="66" name="Rectangle 65">
            <a:extLst>
              <a:ext uri="{FF2B5EF4-FFF2-40B4-BE49-F238E27FC236}">
                <a16:creationId xmlns:a16="http://schemas.microsoft.com/office/drawing/2014/main" id="{ECFA90F0-FCF1-4173-90E3-BE54528AC8C2}"/>
              </a:ext>
            </a:extLst>
          </p:cNvPr>
          <p:cNvSpPr/>
          <p:nvPr/>
        </p:nvSpPr>
        <p:spPr>
          <a:xfrm>
            <a:off x="22558092" y="963194"/>
            <a:ext cx="4789126" cy="523220"/>
          </a:xfrm>
          <a:prstGeom prst="rect">
            <a:avLst/>
          </a:prstGeom>
        </p:spPr>
        <p:txBody>
          <a:bodyPr wrap="square">
            <a:spAutoFit/>
          </a:bodyPr>
          <a:lstStyle/>
          <a:p>
            <a:r>
              <a:rPr lang="en-US" sz="2800" b="1" dirty="0">
                <a:solidFill>
                  <a:srgbClr val="CFB991"/>
                </a:solidFill>
                <a:latin typeface="Arial" panose="020B0604020202020204" pitchFamily="34" charset="0"/>
                <a:cs typeface="Arial" panose="020B0604020202020204" pitchFamily="34" charset="0"/>
              </a:rPr>
              <a:t>STATISTICAL RESULTS</a:t>
            </a:r>
          </a:p>
        </p:txBody>
      </p:sp>
      <p:pic>
        <p:nvPicPr>
          <p:cNvPr id="75" name="Picture 74">
            <a:extLst>
              <a:ext uri="{FF2B5EF4-FFF2-40B4-BE49-F238E27FC236}">
                <a16:creationId xmlns:a16="http://schemas.microsoft.com/office/drawing/2014/main" id="{DAFC6354-BE9F-4C9E-8835-08C9A74A40CA}"/>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35287589" y="18169322"/>
            <a:ext cx="3669073" cy="2894238"/>
          </a:xfrm>
          <a:prstGeom prst="rect">
            <a:avLst/>
          </a:prstGeom>
        </p:spPr>
      </p:pic>
      <p:sp>
        <p:nvSpPr>
          <p:cNvPr id="77" name="Rectangle 76">
            <a:extLst>
              <a:ext uri="{FF2B5EF4-FFF2-40B4-BE49-F238E27FC236}">
                <a16:creationId xmlns:a16="http://schemas.microsoft.com/office/drawing/2014/main" id="{E4CF83B0-E8BC-496B-90BF-5CEDF2C61E21}"/>
              </a:ext>
            </a:extLst>
          </p:cNvPr>
          <p:cNvSpPr/>
          <p:nvPr/>
        </p:nvSpPr>
        <p:spPr>
          <a:xfrm>
            <a:off x="12281434" y="20494377"/>
            <a:ext cx="5911447" cy="400110"/>
          </a:xfrm>
          <a:prstGeom prst="rect">
            <a:avLst/>
          </a:prstGeom>
        </p:spPr>
        <p:txBody>
          <a:bodyPr wrap="square" lIns="91440" tIns="45720" rIns="91440" bIns="45720" anchor="t">
            <a:spAutoFit/>
          </a:bodyPr>
          <a:lstStyle/>
          <a:p>
            <a:pPr algn="ctr"/>
            <a:r>
              <a:rPr lang="en-US" sz="2000" dirty="0">
                <a:latin typeface="Arial" panose="020B0604020202020204" pitchFamily="34" charset="0"/>
                <a:ea typeface="Arial" charset="0"/>
                <a:cs typeface="Arial" panose="020B0604020202020204" pitchFamily="34" charset="0"/>
              </a:rPr>
              <a:t>Fig 1. Methodological Framework</a:t>
            </a:r>
          </a:p>
        </p:txBody>
      </p:sp>
      <p:graphicFrame>
        <p:nvGraphicFramePr>
          <p:cNvPr id="113" name="Table 112">
            <a:extLst>
              <a:ext uri="{FF2B5EF4-FFF2-40B4-BE49-F238E27FC236}">
                <a16:creationId xmlns:a16="http://schemas.microsoft.com/office/drawing/2014/main" id="{0B982F7E-E3E1-49F8-BF4B-56FDF569A9A3}"/>
              </a:ext>
            </a:extLst>
          </p:cNvPr>
          <p:cNvGraphicFramePr>
            <a:graphicFrameLocks noGrp="1"/>
          </p:cNvGraphicFramePr>
          <p:nvPr>
            <p:extLst>
              <p:ext uri="{D42A27DB-BD31-4B8C-83A1-F6EECF244321}">
                <p14:modId xmlns:p14="http://schemas.microsoft.com/office/powerpoint/2010/main" val="304153463"/>
              </p:ext>
            </p:extLst>
          </p:nvPr>
        </p:nvGraphicFramePr>
        <p:xfrm>
          <a:off x="9775725" y="4497909"/>
          <a:ext cx="10947400" cy="3017520"/>
        </p:xfrm>
        <a:graphic>
          <a:graphicData uri="http://schemas.openxmlformats.org/drawingml/2006/table">
            <a:tbl>
              <a:tblPr/>
              <a:tblGrid>
                <a:gridCol w="3390900">
                  <a:extLst>
                    <a:ext uri="{9D8B030D-6E8A-4147-A177-3AD203B41FA5}">
                      <a16:colId xmlns:a16="http://schemas.microsoft.com/office/drawing/2014/main" val="1551723384"/>
                    </a:ext>
                  </a:extLst>
                </a:gridCol>
                <a:gridCol w="1079500">
                  <a:extLst>
                    <a:ext uri="{9D8B030D-6E8A-4147-A177-3AD203B41FA5}">
                      <a16:colId xmlns:a16="http://schemas.microsoft.com/office/drawing/2014/main" val="2716133791"/>
                    </a:ext>
                  </a:extLst>
                </a:gridCol>
                <a:gridCol w="1079500">
                  <a:extLst>
                    <a:ext uri="{9D8B030D-6E8A-4147-A177-3AD203B41FA5}">
                      <a16:colId xmlns:a16="http://schemas.microsoft.com/office/drawing/2014/main" val="67684411"/>
                    </a:ext>
                  </a:extLst>
                </a:gridCol>
                <a:gridCol w="1079500">
                  <a:extLst>
                    <a:ext uri="{9D8B030D-6E8A-4147-A177-3AD203B41FA5}">
                      <a16:colId xmlns:a16="http://schemas.microsoft.com/office/drawing/2014/main" val="453646536"/>
                    </a:ext>
                  </a:extLst>
                </a:gridCol>
                <a:gridCol w="1079500">
                  <a:extLst>
                    <a:ext uri="{9D8B030D-6E8A-4147-A177-3AD203B41FA5}">
                      <a16:colId xmlns:a16="http://schemas.microsoft.com/office/drawing/2014/main" val="230162993"/>
                    </a:ext>
                  </a:extLst>
                </a:gridCol>
                <a:gridCol w="1079500">
                  <a:extLst>
                    <a:ext uri="{9D8B030D-6E8A-4147-A177-3AD203B41FA5}">
                      <a16:colId xmlns:a16="http://schemas.microsoft.com/office/drawing/2014/main" val="3048808782"/>
                    </a:ext>
                  </a:extLst>
                </a:gridCol>
                <a:gridCol w="1079500">
                  <a:extLst>
                    <a:ext uri="{9D8B030D-6E8A-4147-A177-3AD203B41FA5}">
                      <a16:colId xmlns:a16="http://schemas.microsoft.com/office/drawing/2014/main" val="998901464"/>
                    </a:ext>
                  </a:extLst>
                </a:gridCol>
                <a:gridCol w="1079500">
                  <a:extLst>
                    <a:ext uri="{9D8B030D-6E8A-4147-A177-3AD203B41FA5}">
                      <a16:colId xmlns:a16="http://schemas.microsoft.com/office/drawing/2014/main" val="3873826351"/>
                    </a:ext>
                  </a:extLst>
                </a:gridCol>
              </a:tblGrid>
              <a:tr h="480060">
                <a:tc rowSpan="2">
                  <a:txBody>
                    <a:bodyPr/>
                    <a:lstStyle/>
                    <a:p>
                      <a:pPr algn="ctr" rtl="0" fontAlgn="ctr"/>
                      <a:r>
                        <a:rPr lang="en-US" sz="2000" b="1" i="0" u="none" strike="noStrike" dirty="0">
                          <a:solidFill>
                            <a:srgbClr val="000000"/>
                          </a:solidFill>
                          <a:effectLst/>
                          <a:latin typeface="Arial" panose="020B0604020202020204" pitchFamily="34" charset="0"/>
                        </a:rPr>
                        <a:t>Study</a:t>
                      </a:r>
                    </a:p>
                  </a:txBody>
                  <a:tcPr marL="7620" marR="7620" marT="762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FB991"/>
                    </a:solidFill>
                  </a:tcPr>
                </a:tc>
                <a:tc gridSpan="5">
                  <a:txBody>
                    <a:bodyPr/>
                    <a:lstStyle/>
                    <a:p>
                      <a:pPr algn="ctr" rtl="0" fontAlgn="ctr"/>
                      <a:r>
                        <a:rPr lang="en-US" sz="2000" b="1" i="0" u="none" strike="noStrike" dirty="0">
                          <a:solidFill>
                            <a:srgbClr val="000000"/>
                          </a:solidFill>
                          <a:effectLst/>
                          <a:latin typeface="Arial" panose="020B0604020202020204" pitchFamily="34" charset="0"/>
                        </a:rPr>
                        <a:t>Prediction</a:t>
                      </a:r>
                    </a:p>
                  </a:txBody>
                  <a:tcPr marL="7620" marR="7620" marT="762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FB99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algn="ctr" rtl="0" fontAlgn="ctr"/>
                      <a:r>
                        <a:rPr lang="en-US" sz="2000" b="1" i="0" u="none" strike="noStrike">
                          <a:solidFill>
                            <a:srgbClr val="000000"/>
                          </a:solidFill>
                          <a:effectLst/>
                          <a:latin typeface="Arial" panose="020B0604020202020204" pitchFamily="34" charset="0"/>
                        </a:rPr>
                        <a:t>Optimization</a:t>
                      </a:r>
                    </a:p>
                  </a:txBody>
                  <a:tcPr marL="7620" marR="7620" marT="762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FB991"/>
                    </a:solidFill>
                  </a:tcPr>
                </a:tc>
                <a:tc hMerge="1">
                  <a:txBody>
                    <a:bodyPr/>
                    <a:lstStyle/>
                    <a:p>
                      <a:endParaRPr lang="en-US"/>
                    </a:p>
                  </a:txBody>
                  <a:tcPr/>
                </a:tc>
                <a:extLst>
                  <a:ext uri="{0D108BD9-81ED-4DB2-BD59-A6C34878D82A}">
                    <a16:rowId xmlns:a16="http://schemas.microsoft.com/office/drawing/2014/main" val="3269046128"/>
                  </a:ext>
                </a:extLst>
              </a:tr>
              <a:tr h="480060">
                <a:tc vMerge="1">
                  <a:txBody>
                    <a:bodyPr/>
                    <a:lstStyle/>
                    <a:p>
                      <a:endParaRPr lang="en-US"/>
                    </a:p>
                  </a:txBody>
                  <a:tcPr/>
                </a:tc>
                <a:tc>
                  <a:txBody>
                    <a:bodyPr/>
                    <a:lstStyle/>
                    <a:p>
                      <a:pPr algn="ctr" rtl="0" fontAlgn="ctr"/>
                      <a:r>
                        <a:rPr lang="en-US" sz="2000" b="1" i="0" u="none" strike="noStrike" dirty="0">
                          <a:solidFill>
                            <a:srgbClr val="000000"/>
                          </a:solidFill>
                          <a:effectLst/>
                          <a:latin typeface="Arial" panose="020B0604020202020204" pitchFamily="34" charset="0"/>
                        </a:rPr>
                        <a:t>ARIMA</a:t>
                      </a:r>
                    </a:p>
                  </a:txBody>
                  <a:tcPr marL="7620" marR="7620" marT="762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FB991"/>
                    </a:solidFill>
                  </a:tcPr>
                </a:tc>
                <a:tc>
                  <a:txBody>
                    <a:bodyPr/>
                    <a:lstStyle/>
                    <a:p>
                      <a:pPr algn="ctr" rtl="0" fontAlgn="ctr"/>
                      <a:r>
                        <a:rPr lang="en-US" sz="2000" b="1" i="0" u="none" strike="noStrike">
                          <a:solidFill>
                            <a:srgbClr val="000000"/>
                          </a:solidFill>
                          <a:effectLst/>
                          <a:latin typeface="Arial" panose="020B0604020202020204" pitchFamily="34" charset="0"/>
                        </a:rPr>
                        <a:t>LSTM</a:t>
                      </a:r>
                    </a:p>
                  </a:txBody>
                  <a:tcPr marL="7620" marR="7620" marT="762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FB991"/>
                    </a:solidFill>
                  </a:tcPr>
                </a:tc>
                <a:tc>
                  <a:txBody>
                    <a:bodyPr/>
                    <a:lstStyle/>
                    <a:p>
                      <a:pPr algn="ctr" rtl="0" fontAlgn="ctr"/>
                      <a:r>
                        <a:rPr lang="en-US" sz="2000" b="1" i="0" u="none" strike="noStrike">
                          <a:solidFill>
                            <a:srgbClr val="000000"/>
                          </a:solidFill>
                          <a:effectLst/>
                          <a:latin typeface="Arial" panose="020B0604020202020204" pitchFamily="34" charset="0"/>
                        </a:rPr>
                        <a:t>RF</a:t>
                      </a:r>
                    </a:p>
                  </a:txBody>
                  <a:tcPr marL="7620" marR="7620" marT="762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FB991"/>
                    </a:solidFill>
                  </a:tcPr>
                </a:tc>
                <a:tc>
                  <a:txBody>
                    <a:bodyPr/>
                    <a:lstStyle/>
                    <a:p>
                      <a:pPr algn="ctr" rtl="0" fontAlgn="ctr"/>
                      <a:r>
                        <a:rPr lang="en-US" sz="2000" b="1" i="0" u="none" strike="noStrike">
                          <a:solidFill>
                            <a:srgbClr val="000000"/>
                          </a:solidFill>
                          <a:effectLst/>
                          <a:latin typeface="Arial" panose="020B0604020202020204" pitchFamily="34" charset="0"/>
                        </a:rPr>
                        <a:t>GB</a:t>
                      </a:r>
                    </a:p>
                  </a:txBody>
                  <a:tcPr marL="7620" marR="7620" marT="762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FB991"/>
                    </a:solidFill>
                  </a:tcPr>
                </a:tc>
                <a:tc>
                  <a:txBody>
                    <a:bodyPr/>
                    <a:lstStyle/>
                    <a:p>
                      <a:pPr algn="ctr" rtl="0" fontAlgn="ctr"/>
                      <a:r>
                        <a:rPr lang="en-US" sz="2000" b="1" i="0" u="none" strike="noStrike">
                          <a:solidFill>
                            <a:srgbClr val="000000"/>
                          </a:solidFill>
                          <a:effectLst/>
                          <a:latin typeface="Arial" panose="020B0604020202020204" pitchFamily="34" charset="0"/>
                        </a:rPr>
                        <a:t>GLM</a:t>
                      </a:r>
                    </a:p>
                  </a:txBody>
                  <a:tcPr marL="7620" marR="7620" marT="762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FB991"/>
                    </a:solidFill>
                  </a:tcPr>
                </a:tc>
                <a:tc>
                  <a:txBody>
                    <a:bodyPr/>
                    <a:lstStyle/>
                    <a:p>
                      <a:pPr algn="ctr" rtl="0" fontAlgn="ctr"/>
                      <a:r>
                        <a:rPr lang="en-US" sz="2000" b="1" i="0" u="none" strike="noStrike">
                          <a:solidFill>
                            <a:srgbClr val="000000"/>
                          </a:solidFill>
                          <a:effectLst/>
                          <a:latin typeface="Arial" panose="020B0604020202020204" pitchFamily="34" charset="0"/>
                        </a:rPr>
                        <a:t>CP</a:t>
                      </a:r>
                    </a:p>
                  </a:txBody>
                  <a:tcPr marL="7620" marR="7620" marT="762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FB991"/>
                    </a:solidFill>
                  </a:tcPr>
                </a:tc>
                <a:tc>
                  <a:txBody>
                    <a:bodyPr/>
                    <a:lstStyle/>
                    <a:p>
                      <a:pPr algn="ctr" rtl="0" fontAlgn="ctr"/>
                      <a:r>
                        <a:rPr lang="en-US" sz="2000" b="1" i="0" u="none" strike="noStrike">
                          <a:solidFill>
                            <a:srgbClr val="000000"/>
                          </a:solidFill>
                          <a:effectLst/>
                          <a:latin typeface="Arial" panose="020B0604020202020204" pitchFamily="34" charset="0"/>
                        </a:rPr>
                        <a:t>GD</a:t>
                      </a:r>
                    </a:p>
                  </a:txBody>
                  <a:tcPr marL="7620" marR="7620" marT="762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FB991"/>
                    </a:solidFill>
                  </a:tcPr>
                </a:tc>
                <a:extLst>
                  <a:ext uri="{0D108BD9-81ED-4DB2-BD59-A6C34878D82A}">
                    <a16:rowId xmlns:a16="http://schemas.microsoft.com/office/drawing/2014/main" val="160181260"/>
                  </a:ext>
                </a:extLst>
              </a:tr>
              <a:tr h="411480">
                <a:tc>
                  <a:txBody>
                    <a:bodyPr/>
                    <a:lstStyle/>
                    <a:p>
                      <a:pPr algn="l" rtl="0" fontAlgn="ctr"/>
                      <a:r>
                        <a:rPr lang="en-US" sz="2000" b="0" i="0" u="none" strike="noStrike" dirty="0">
                          <a:solidFill>
                            <a:srgbClr val="000000"/>
                          </a:solidFill>
                          <a:effectLst/>
                          <a:latin typeface="Arial" panose="020B0604020202020204" pitchFamily="34" charset="0"/>
                        </a:rPr>
                        <a:t> </a:t>
                      </a:r>
                      <a:r>
                        <a:rPr lang="en-US" sz="2000" b="0" i="0" u="none" strike="noStrike" dirty="0" err="1">
                          <a:solidFill>
                            <a:srgbClr val="000000"/>
                          </a:solidFill>
                          <a:effectLst/>
                          <a:latin typeface="Arial" panose="020B0604020202020204" pitchFamily="34" charset="0"/>
                        </a:rPr>
                        <a:t>Shuyun</a:t>
                      </a:r>
                      <a:r>
                        <a:rPr lang="en-US" sz="2000" b="0" i="0" u="none" strike="noStrike" dirty="0">
                          <a:solidFill>
                            <a:srgbClr val="000000"/>
                          </a:solidFill>
                          <a:effectLst/>
                          <a:latin typeface="Arial" panose="020B0604020202020204" pitchFamily="34" charset="0"/>
                        </a:rPr>
                        <a:t> Ren et al. (2017)</a:t>
                      </a:r>
                    </a:p>
                  </a:txBody>
                  <a:tcPr marL="7620" marR="7620" marT="762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rtl="0" fontAlgn="ctr"/>
                      <a:r>
                        <a:rPr lang="en-US" sz="2000" b="0" i="0" u="none" strike="noStrike">
                          <a:solidFill>
                            <a:srgbClr val="000000"/>
                          </a:solidFill>
                          <a:effectLst/>
                          <a:latin typeface="Arial" panose="020B0604020202020204" pitchFamily="34" charset="0"/>
                        </a:rPr>
                        <a:t> V</a:t>
                      </a:r>
                    </a:p>
                  </a:txBody>
                  <a:tcPr marL="7620" marR="7620" marT="762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Arial" panose="020B0604020202020204" pitchFamily="34" charset="0"/>
                        </a:rPr>
                        <a:t> </a:t>
                      </a:r>
                    </a:p>
                  </a:txBody>
                  <a:tcPr marL="7620" marR="7620" marT="762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Arial" panose="020B0604020202020204" pitchFamily="34" charset="0"/>
                        </a:rPr>
                        <a:t> </a:t>
                      </a:r>
                    </a:p>
                  </a:txBody>
                  <a:tcPr marL="7620" marR="7620" marT="762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Arial" panose="020B0604020202020204" pitchFamily="34" charset="0"/>
                        </a:rPr>
                        <a:t> </a:t>
                      </a:r>
                    </a:p>
                  </a:txBody>
                  <a:tcPr marL="7620" marR="7620" marT="762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Arial" panose="020B0604020202020204" pitchFamily="34" charset="0"/>
                        </a:rPr>
                        <a:t> </a:t>
                      </a:r>
                    </a:p>
                  </a:txBody>
                  <a:tcPr marL="7620" marR="7620" marT="762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Arial" panose="020B0604020202020204" pitchFamily="34" charset="0"/>
                        </a:rPr>
                        <a:t> </a:t>
                      </a:r>
                    </a:p>
                  </a:txBody>
                  <a:tcPr marL="7620" marR="7620" marT="762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Arial" panose="020B0604020202020204" pitchFamily="34" charset="0"/>
                        </a:rPr>
                        <a:t> </a:t>
                      </a:r>
                    </a:p>
                  </a:txBody>
                  <a:tcPr marL="7620" marR="7620" marT="762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0684506"/>
                  </a:ext>
                </a:extLst>
              </a:tr>
              <a:tr h="411480">
                <a:tc>
                  <a:txBody>
                    <a:bodyPr/>
                    <a:lstStyle/>
                    <a:p>
                      <a:pPr algn="l" rtl="0" fontAlgn="ctr"/>
                      <a:r>
                        <a:rPr lang="fr-FR" sz="2000" b="0" i="0" u="none" strike="noStrike">
                          <a:solidFill>
                            <a:srgbClr val="000000"/>
                          </a:solidFill>
                          <a:effectLst/>
                          <a:latin typeface="Arial" panose="020B0604020202020204" pitchFamily="34" charset="0"/>
                        </a:rPr>
                        <a:t> Andrés Martínez et al. (2020)</a:t>
                      </a:r>
                    </a:p>
                  </a:txBody>
                  <a:tcPr marL="7620" marR="7620" marT="762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rtl="0" fontAlgn="ctr"/>
                      <a:r>
                        <a:rPr lang="en-US" sz="2000" b="0" i="0" u="none" strike="noStrike" dirty="0">
                          <a:solidFill>
                            <a:srgbClr val="000000"/>
                          </a:solidFill>
                          <a:effectLst/>
                          <a:latin typeface="Arial" panose="020B0604020202020204" pitchFamily="34" charset="0"/>
                        </a:rPr>
                        <a:t> </a:t>
                      </a:r>
                    </a:p>
                  </a:txBody>
                  <a:tcPr marL="7620" marR="7620" marT="762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Arial" panose="020B0604020202020204" pitchFamily="34" charset="0"/>
                        </a:rPr>
                        <a:t> </a:t>
                      </a:r>
                    </a:p>
                  </a:txBody>
                  <a:tcPr marL="7620" marR="7620" marT="762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Arial" panose="020B0604020202020204" pitchFamily="34" charset="0"/>
                        </a:rPr>
                        <a:t> </a:t>
                      </a:r>
                    </a:p>
                  </a:txBody>
                  <a:tcPr marL="7620" marR="7620" marT="762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Arial" panose="020B0604020202020204" pitchFamily="34" charset="0"/>
                        </a:rPr>
                        <a:t>V</a:t>
                      </a:r>
                    </a:p>
                  </a:txBody>
                  <a:tcPr marL="7620" marR="7620" marT="762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rtl="0" fontAlgn="ctr"/>
                      <a:r>
                        <a:rPr lang="en-US" sz="2000" b="0" i="0" u="none" strike="noStrike">
                          <a:solidFill>
                            <a:srgbClr val="000000"/>
                          </a:solidFill>
                          <a:effectLst/>
                          <a:latin typeface="Arial" panose="020B0604020202020204" pitchFamily="34" charset="0"/>
                        </a:rPr>
                        <a:t> </a:t>
                      </a:r>
                    </a:p>
                  </a:txBody>
                  <a:tcPr marL="7620" marR="7620" marT="762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Arial" panose="020B0604020202020204" pitchFamily="34" charset="0"/>
                        </a:rPr>
                        <a:t> </a:t>
                      </a:r>
                    </a:p>
                  </a:txBody>
                  <a:tcPr marL="7620" marR="7620" marT="762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Arial" panose="020B0604020202020204" pitchFamily="34" charset="0"/>
                        </a:rPr>
                        <a:t> </a:t>
                      </a:r>
                    </a:p>
                  </a:txBody>
                  <a:tcPr marL="7620" marR="7620" marT="762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7362920"/>
                  </a:ext>
                </a:extLst>
              </a:tr>
              <a:tr h="411480">
                <a:tc>
                  <a:txBody>
                    <a:bodyPr/>
                    <a:lstStyle/>
                    <a:p>
                      <a:pPr algn="l" rtl="0" fontAlgn="ctr"/>
                      <a:r>
                        <a:rPr lang="en-US" sz="2000" b="0" i="0" u="none" strike="noStrike">
                          <a:solidFill>
                            <a:srgbClr val="000000"/>
                          </a:solidFill>
                          <a:effectLst/>
                          <a:latin typeface="Arial" panose="020B0604020202020204" pitchFamily="34" charset="0"/>
                        </a:rPr>
                        <a:t> Ilan Alon et al. (2001)</a:t>
                      </a:r>
                    </a:p>
                  </a:txBody>
                  <a:tcPr marL="7620" marR="7620" marT="762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rtl="0" fontAlgn="ctr"/>
                      <a:r>
                        <a:rPr lang="en-US" sz="2000" b="0" i="0" u="none" strike="noStrike">
                          <a:solidFill>
                            <a:srgbClr val="000000"/>
                          </a:solidFill>
                          <a:effectLst/>
                          <a:latin typeface="Arial" panose="020B0604020202020204" pitchFamily="34" charset="0"/>
                        </a:rPr>
                        <a:t>V</a:t>
                      </a:r>
                    </a:p>
                  </a:txBody>
                  <a:tcPr marL="7620" marR="7620" marT="762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Arial" panose="020B0604020202020204" pitchFamily="34" charset="0"/>
                        </a:rPr>
                        <a:t> </a:t>
                      </a:r>
                    </a:p>
                  </a:txBody>
                  <a:tcPr marL="7620" marR="7620" marT="762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Arial" panose="020B0604020202020204" pitchFamily="34" charset="0"/>
                        </a:rPr>
                        <a:t> </a:t>
                      </a:r>
                    </a:p>
                  </a:txBody>
                  <a:tcPr marL="7620" marR="7620" marT="762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Arial" panose="020B0604020202020204" pitchFamily="34" charset="0"/>
                        </a:rPr>
                        <a:t> </a:t>
                      </a:r>
                    </a:p>
                  </a:txBody>
                  <a:tcPr marL="7620" marR="7620" marT="762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rtl="0" fontAlgn="ctr"/>
                      <a:r>
                        <a:rPr lang="en-US" sz="2000" b="0" i="0" u="none" strike="noStrike">
                          <a:solidFill>
                            <a:srgbClr val="000000"/>
                          </a:solidFill>
                          <a:effectLst/>
                          <a:latin typeface="Arial" panose="020B0604020202020204" pitchFamily="34" charset="0"/>
                        </a:rPr>
                        <a:t>V</a:t>
                      </a:r>
                    </a:p>
                  </a:txBody>
                  <a:tcPr marL="7620" marR="7620" marT="762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Arial" panose="020B0604020202020204" pitchFamily="34" charset="0"/>
                        </a:rPr>
                        <a:t> </a:t>
                      </a:r>
                    </a:p>
                  </a:txBody>
                  <a:tcPr marL="7620" marR="7620" marT="762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Arial" panose="020B0604020202020204" pitchFamily="34" charset="0"/>
                        </a:rPr>
                        <a:t> </a:t>
                      </a:r>
                    </a:p>
                  </a:txBody>
                  <a:tcPr marL="7620" marR="7620" marT="762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3783672"/>
                  </a:ext>
                </a:extLst>
              </a:tr>
              <a:tr h="411480">
                <a:tc>
                  <a:txBody>
                    <a:bodyPr/>
                    <a:lstStyle/>
                    <a:p>
                      <a:pPr algn="l" rtl="0" fontAlgn="ctr"/>
                      <a:r>
                        <a:rPr lang="it-IT" sz="2000" b="0" i="0" u="none" strike="noStrike">
                          <a:solidFill>
                            <a:srgbClr val="000000"/>
                          </a:solidFill>
                          <a:effectLst/>
                          <a:latin typeface="Arial" panose="020B0604020202020204" pitchFamily="34" charset="0"/>
                        </a:rPr>
                        <a:t> Hanwei Li et al. (2021)</a:t>
                      </a:r>
                    </a:p>
                  </a:txBody>
                  <a:tcPr marL="7620" marR="7620" marT="762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rtl="0" fontAlgn="ctr"/>
                      <a:r>
                        <a:rPr lang="en-US" sz="2000" b="0" i="0" u="none" strike="noStrike">
                          <a:solidFill>
                            <a:srgbClr val="000000"/>
                          </a:solidFill>
                          <a:effectLst/>
                          <a:latin typeface="Arial" panose="020B0604020202020204" pitchFamily="34" charset="0"/>
                        </a:rPr>
                        <a:t> </a:t>
                      </a:r>
                    </a:p>
                  </a:txBody>
                  <a:tcPr marL="7620" marR="7620" marT="762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Arial" panose="020B0604020202020204" pitchFamily="34" charset="0"/>
                        </a:rPr>
                        <a:t>V</a:t>
                      </a:r>
                    </a:p>
                  </a:txBody>
                  <a:tcPr marL="7620" marR="7620" marT="762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Arial" panose="020B0604020202020204" pitchFamily="34" charset="0"/>
                        </a:rPr>
                        <a:t> </a:t>
                      </a:r>
                    </a:p>
                  </a:txBody>
                  <a:tcPr marL="7620" marR="7620" marT="762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Arial" panose="020B0604020202020204" pitchFamily="34" charset="0"/>
                        </a:rPr>
                        <a:t> </a:t>
                      </a:r>
                    </a:p>
                  </a:txBody>
                  <a:tcPr marL="7620" marR="7620" marT="762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rtl="0" fontAlgn="ctr"/>
                      <a:r>
                        <a:rPr lang="en-US" sz="2000" b="0" i="0" u="none" strike="noStrike" dirty="0">
                          <a:solidFill>
                            <a:srgbClr val="000000"/>
                          </a:solidFill>
                          <a:effectLst/>
                          <a:latin typeface="Arial" panose="020B0604020202020204" pitchFamily="34" charset="0"/>
                        </a:rPr>
                        <a:t> </a:t>
                      </a:r>
                    </a:p>
                  </a:txBody>
                  <a:tcPr marL="7620" marR="7620" marT="762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Arial" panose="020B0604020202020204" pitchFamily="34" charset="0"/>
                        </a:rPr>
                        <a:t>V</a:t>
                      </a:r>
                    </a:p>
                  </a:txBody>
                  <a:tcPr marL="7620" marR="7620" marT="762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Arial" panose="020B0604020202020204" pitchFamily="34" charset="0"/>
                        </a:rPr>
                        <a:t> </a:t>
                      </a:r>
                    </a:p>
                  </a:txBody>
                  <a:tcPr marL="7620" marR="7620" marT="762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6844555"/>
                  </a:ext>
                </a:extLst>
              </a:tr>
              <a:tr h="411480">
                <a:tc>
                  <a:txBody>
                    <a:bodyPr/>
                    <a:lstStyle/>
                    <a:p>
                      <a:pPr algn="l" rtl="0" fontAlgn="ctr"/>
                      <a:r>
                        <a:rPr lang="en-US" sz="2000" b="1" i="0" u="none" strike="noStrike">
                          <a:solidFill>
                            <a:srgbClr val="000000"/>
                          </a:solidFill>
                          <a:effectLst/>
                          <a:latin typeface="Arial" panose="020B0604020202020204" pitchFamily="34" charset="0"/>
                        </a:rPr>
                        <a:t> Our Study (2022)</a:t>
                      </a:r>
                    </a:p>
                  </a:txBody>
                  <a:tcPr marL="7620" marR="7620" marT="762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Arial" panose="020B0604020202020204" pitchFamily="34" charset="0"/>
                        </a:rPr>
                        <a:t> </a:t>
                      </a:r>
                    </a:p>
                  </a:txBody>
                  <a:tcPr marL="7620" marR="7620" marT="762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rtl="0" fontAlgn="ctr"/>
                      <a:r>
                        <a:rPr lang="en-US" sz="2000" b="1" i="0" u="none" strike="noStrike">
                          <a:solidFill>
                            <a:srgbClr val="000000"/>
                          </a:solidFill>
                          <a:effectLst/>
                          <a:latin typeface="Arial" panose="020B0604020202020204" pitchFamily="34" charset="0"/>
                        </a:rPr>
                        <a:t>V</a:t>
                      </a:r>
                    </a:p>
                  </a:txBody>
                  <a:tcPr marL="7620" marR="7620" marT="762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rtl="0" fontAlgn="ctr"/>
                      <a:r>
                        <a:rPr lang="en-US" sz="2000" b="1" i="0" u="none" strike="noStrike" dirty="0">
                          <a:solidFill>
                            <a:srgbClr val="000000"/>
                          </a:solidFill>
                          <a:effectLst/>
                          <a:latin typeface="Arial" panose="020B0604020202020204" pitchFamily="34" charset="0"/>
                        </a:rPr>
                        <a:t>V</a:t>
                      </a:r>
                    </a:p>
                  </a:txBody>
                  <a:tcPr marL="7620" marR="7620" marT="762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rtl="0" fontAlgn="ctr"/>
                      <a:r>
                        <a:rPr lang="en-US" sz="2000" b="1" i="0" u="none" strike="noStrike">
                          <a:solidFill>
                            <a:srgbClr val="000000"/>
                          </a:solidFill>
                          <a:effectLst/>
                          <a:latin typeface="Arial" panose="020B0604020202020204" pitchFamily="34" charset="0"/>
                        </a:rPr>
                        <a:t>V</a:t>
                      </a:r>
                    </a:p>
                  </a:txBody>
                  <a:tcPr marL="7620" marR="7620" marT="762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rtl="0" fontAlgn="ctr"/>
                      <a:r>
                        <a:rPr lang="en-US" sz="2000" b="1" i="0" u="none" strike="noStrike">
                          <a:solidFill>
                            <a:srgbClr val="000000"/>
                          </a:solidFill>
                          <a:effectLst/>
                          <a:latin typeface="Arial" panose="020B0604020202020204" pitchFamily="34" charset="0"/>
                        </a:rPr>
                        <a:t>V</a:t>
                      </a:r>
                    </a:p>
                  </a:txBody>
                  <a:tcPr marL="7620" marR="7620" marT="762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rtl="0" fontAlgn="ctr"/>
                      <a:r>
                        <a:rPr lang="en-US" sz="2000" b="1" i="0" u="none" strike="noStrike" dirty="0">
                          <a:solidFill>
                            <a:srgbClr val="000000"/>
                          </a:solidFill>
                          <a:effectLst/>
                          <a:latin typeface="Arial" panose="020B0604020202020204" pitchFamily="34" charset="0"/>
                        </a:rPr>
                        <a:t> </a:t>
                      </a:r>
                    </a:p>
                  </a:txBody>
                  <a:tcPr marL="7620" marR="7620" marT="762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rtl="0" fontAlgn="ctr"/>
                      <a:r>
                        <a:rPr lang="en-US" sz="2000" b="1" i="0" u="none" strike="noStrike" dirty="0">
                          <a:solidFill>
                            <a:srgbClr val="000000"/>
                          </a:solidFill>
                          <a:effectLst/>
                          <a:latin typeface="Arial" panose="020B0604020202020204" pitchFamily="34" charset="0"/>
                        </a:rPr>
                        <a:t>V</a:t>
                      </a:r>
                    </a:p>
                  </a:txBody>
                  <a:tcPr marL="7620" marR="7620" marT="762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58789293"/>
                  </a:ext>
                </a:extLst>
              </a:tr>
            </a:tbl>
          </a:graphicData>
        </a:graphic>
      </p:graphicFrame>
      <p:sp>
        <p:nvSpPr>
          <p:cNvPr id="133" name="Rectangle 132">
            <a:extLst>
              <a:ext uri="{FF2B5EF4-FFF2-40B4-BE49-F238E27FC236}">
                <a16:creationId xmlns:a16="http://schemas.microsoft.com/office/drawing/2014/main" id="{BADB1743-1331-44BD-8F21-D853E1F5A7BD}"/>
              </a:ext>
            </a:extLst>
          </p:cNvPr>
          <p:cNvSpPr/>
          <p:nvPr/>
        </p:nvSpPr>
        <p:spPr>
          <a:xfrm>
            <a:off x="22886175" y="20477201"/>
            <a:ext cx="10077309" cy="400110"/>
          </a:xfrm>
          <a:prstGeom prst="rect">
            <a:avLst/>
          </a:prstGeom>
        </p:spPr>
        <p:txBody>
          <a:bodyPr wrap="square" lIns="91440" tIns="45720" rIns="91440" bIns="45720" anchor="t">
            <a:spAutoFit/>
          </a:bodyPr>
          <a:lstStyle/>
          <a:p>
            <a:pPr algn="ctr"/>
            <a:r>
              <a:rPr lang="en-US" sz="2000" dirty="0">
                <a:latin typeface="Arial" panose="020B0604020202020204" pitchFamily="34" charset="0"/>
                <a:ea typeface="Arial" charset="0"/>
                <a:cs typeface="Arial" panose="020B0604020202020204" pitchFamily="34" charset="0"/>
              </a:rPr>
              <a:t>Fig 4. Sales Prediction and Optimization Model (</a:t>
            </a:r>
            <a:r>
              <a:rPr lang="en-US" sz="2000" dirty="0" err="1">
                <a:latin typeface="Arial" panose="020B0604020202020204" pitchFamily="34" charset="0"/>
                <a:ea typeface="Arial" charset="0"/>
                <a:cs typeface="Arial" panose="020B0604020202020204" pitchFamily="34" charset="0"/>
              </a:rPr>
              <a:t>XGBoost</a:t>
            </a:r>
            <a:r>
              <a:rPr lang="en-US" sz="2000" dirty="0">
                <a:latin typeface="Arial" panose="020B0604020202020204" pitchFamily="34" charset="0"/>
                <a:ea typeface="Arial" charset="0"/>
                <a:cs typeface="Arial" panose="020B0604020202020204" pitchFamily="34" charset="0"/>
              </a:rPr>
              <a:t>)</a:t>
            </a:r>
          </a:p>
        </p:txBody>
      </p:sp>
      <p:sp>
        <p:nvSpPr>
          <p:cNvPr id="71" name="矩形 70">
            <a:extLst>
              <a:ext uri="{FF2B5EF4-FFF2-40B4-BE49-F238E27FC236}">
                <a16:creationId xmlns:a16="http://schemas.microsoft.com/office/drawing/2014/main" id="{A86182D9-2F29-814F-A62B-92195660B1FB}"/>
              </a:ext>
            </a:extLst>
          </p:cNvPr>
          <p:cNvSpPr/>
          <p:nvPr/>
        </p:nvSpPr>
        <p:spPr>
          <a:xfrm>
            <a:off x="35159718" y="1819002"/>
            <a:ext cx="8094939" cy="5632311"/>
          </a:xfrm>
          <a:prstGeom prst="rect">
            <a:avLst/>
          </a:prstGeom>
        </p:spPr>
        <p:txBody>
          <a:bodyPr wrap="square">
            <a:spAutoFit/>
          </a:bodyPr>
          <a:lstStyle/>
          <a:p>
            <a:pPr algn="just"/>
            <a:r>
              <a:rPr lang="en-US" sz="2000" dirty="0">
                <a:latin typeface="Arial" panose="020B0604020202020204" pitchFamily="34" charset="0"/>
                <a:ea typeface="DengXian" panose="02010600030101010101" pitchFamily="2" charset="-122"/>
                <a:cs typeface="Arial" panose="020B0604020202020204" pitchFamily="34" charset="0"/>
              </a:rPr>
              <a:t>We aim to optimize the products' pattern-to-solid ratio and the price of each item category. This will help the pattern-making company to maximize the sales with the best product mix decision, secure their loyal customer group, and attract new customers with the optimal discount rate without harming their business.  </a:t>
            </a:r>
          </a:p>
          <a:p>
            <a:pPr algn="just"/>
            <a:r>
              <a:rPr lang="en-US" sz="2000" dirty="0">
                <a:latin typeface="Arial" panose="020B0604020202020204" pitchFamily="34" charset="0"/>
                <a:ea typeface="DengXian" panose="02010600030101010101" pitchFamily="2" charset="-122"/>
                <a:cs typeface="Arial" panose="020B0604020202020204" pitchFamily="34" charset="0"/>
              </a:rPr>
              <a:t> </a:t>
            </a:r>
          </a:p>
          <a:p>
            <a:pPr marL="342900" indent="-342900" algn="just">
              <a:spcAft>
                <a:spcPts val="0"/>
              </a:spcAft>
              <a:buFont typeface="Symbol" pitchFamily="2" charset="2"/>
              <a:buChar char=""/>
            </a:pPr>
            <a:r>
              <a:rPr lang="en-US" sz="2000" dirty="0">
                <a:latin typeface="Arial" panose="020B0604020202020204" pitchFamily="34" charset="0"/>
                <a:ea typeface="DengXian" panose="02010600030101010101" pitchFamily="2" charset="-122"/>
                <a:cs typeface="Arial" panose="020B0604020202020204" pitchFamily="34" charset="0"/>
              </a:rPr>
              <a:t>Optimize the products' pattern-to-solid ratio and a healthy product portfolio.</a:t>
            </a:r>
          </a:p>
          <a:p>
            <a:pPr marL="342900" indent="-342900" algn="just">
              <a:spcAft>
                <a:spcPts val="0"/>
              </a:spcAft>
              <a:buFont typeface="Symbol" pitchFamily="2" charset="2"/>
              <a:buChar char=""/>
            </a:pPr>
            <a:r>
              <a:rPr lang="en-US" sz="2000" dirty="0">
                <a:latin typeface="Arial" panose="020B0604020202020204" pitchFamily="34" charset="0"/>
                <a:ea typeface="DengXian" panose="02010600030101010101" pitchFamily="2" charset="-122"/>
                <a:cs typeface="Arial" panose="020B0604020202020204" pitchFamily="34" charset="0"/>
              </a:rPr>
              <a:t>Set an optimal retail price and discount rate for each category to maximize the net sales ($).</a:t>
            </a:r>
          </a:p>
          <a:p>
            <a:pPr algn="just">
              <a:spcAft>
                <a:spcPts val="0"/>
              </a:spcAft>
            </a:pPr>
            <a:r>
              <a:rPr lang="en-US" altLang="zh-TW" sz="2000" dirty="0">
                <a:latin typeface="Arial" panose="020B0604020202020204" pitchFamily="34" charset="0"/>
                <a:ea typeface="DengXian" panose="02010600030101010101" pitchFamily="2" charset="-122"/>
                <a:cs typeface="Arial" panose="020B0604020202020204" pitchFamily="34" charset="0"/>
              </a:rPr>
              <a:t> </a:t>
            </a:r>
          </a:p>
          <a:p>
            <a:pPr algn="just">
              <a:spcAft>
                <a:spcPts val="0"/>
              </a:spcAft>
            </a:pPr>
            <a:r>
              <a:rPr lang="en-US" altLang="zh-TW" sz="2000" dirty="0">
                <a:latin typeface="Arial" panose="020B0604020202020204" pitchFamily="34" charset="0"/>
                <a:ea typeface="DengXian" panose="02010600030101010101" pitchFamily="2" charset="-122"/>
                <a:cs typeface="Arial" panose="020B0604020202020204" pitchFamily="34" charset="0"/>
              </a:rPr>
              <a:t>Based on the optimal ratio of pattern-to-solid for each category, the company can plan which product categories to focus on and how the pattern-to-solid ratio should be for the following year.</a:t>
            </a:r>
          </a:p>
          <a:p>
            <a:pPr algn="just">
              <a:spcAft>
                <a:spcPts val="0"/>
              </a:spcAft>
            </a:pPr>
            <a:endParaRPr lang="en-US" altLang="zh-TW" sz="2000" dirty="0">
              <a:latin typeface="Arial" panose="020B0604020202020204" pitchFamily="34" charset="0"/>
              <a:ea typeface="DengXian" panose="02010600030101010101" pitchFamily="2" charset="-122"/>
              <a:cs typeface="Arial" panose="020B0604020202020204" pitchFamily="34" charset="0"/>
            </a:endParaRPr>
          </a:p>
          <a:p>
            <a:pPr marL="342900" lvl="0" indent="-342900" algn="just">
              <a:spcAft>
                <a:spcPts val="0"/>
              </a:spcAft>
              <a:buFont typeface="Symbol" pitchFamily="2" charset="2"/>
              <a:buChar char=""/>
            </a:pPr>
            <a:r>
              <a:rPr lang="en-US" altLang="zh-TW" sz="2000" dirty="0">
                <a:latin typeface="Arial" panose="020B0604020202020204" pitchFamily="34" charset="0"/>
                <a:ea typeface="DengXian" panose="02010600030101010101" pitchFamily="2" charset="-122"/>
                <a:cs typeface="Arial" panose="020B0604020202020204" pitchFamily="34" charset="0"/>
              </a:rPr>
              <a:t>Help our clients to make the best decision on the items to maximize the sales.</a:t>
            </a:r>
          </a:p>
          <a:p>
            <a:pPr marL="342900" lvl="0" indent="-342900" algn="just">
              <a:spcAft>
                <a:spcPts val="0"/>
              </a:spcAft>
              <a:buFont typeface="Symbol" pitchFamily="2" charset="2"/>
              <a:buChar char=""/>
            </a:pPr>
            <a:r>
              <a:rPr lang="en-US" altLang="zh-TW" sz="2000" dirty="0">
                <a:latin typeface="Arial" panose="020B0604020202020204" pitchFamily="34" charset="0"/>
                <a:ea typeface="DengXian" panose="02010600030101010101" pitchFamily="2" charset="-122"/>
                <a:cs typeface="Arial" panose="020B0604020202020204" pitchFamily="34" charset="0"/>
              </a:rPr>
              <a:t>Assist the decision-making in campaign or promotion planning.</a:t>
            </a:r>
          </a:p>
        </p:txBody>
      </p:sp>
      <p:sp>
        <p:nvSpPr>
          <p:cNvPr id="73" name="TextBox 19">
            <a:extLst>
              <a:ext uri="{FF2B5EF4-FFF2-40B4-BE49-F238E27FC236}">
                <a16:creationId xmlns:a16="http://schemas.microsoft.com/office/drawing/2014/main" id="{36677DB8-A591-40F2-B6E8-A80F8882D68B}"/>
              </a:ext>
            </a:extLst>
          </p:cNvPr>
          <p:cNvSpPr txBox="1"/>
          <p:nvPr/>
        </p:nvSpPr>
        <p:spPr>
          <a:xfrm>
            <a:off x="21930164" y="1662732"/>
            <a:ext cx="11719756" cy="1046440"/>
          </a:xfrm>
          <a:prstGeom prst="rect">
            <a:avLst/>
          </a:prstGeom>
          <a:noFill/>
        </p:spPr>
        <p:txBody>
          <a:bodyPr wrap="square" lIns="91440" tIns="45720" rIns="91440" bIns="45720" rtlCol="0" anchor="t">
            <a:spAutoFit/>
          </a:bodyPr>
          <a:lstStyle/>
          <a:p>
            <a:pPr algn="just"/>
            <a:r>
              <a:rPr lang="en-US" altLang="en-US" sz="2200" b="1" u="sng" spc="10" dirty="0">
                <a:latin typeface="Arial" panose="020B0604020202020204" pitchFamily="34" charset="0"/>
                <a:cs typeface="Arial" panose="020B0604020202020204" pitchFamily="34" charset="0"/>
              </a:rPr>
              <a:t>Method 1</a:t>
            </a:r>
            <a:endParaRPr lang="en-US" altLang="en-US" sz="2200" u="sng" spc="10" dirty="0">
              <a:latin typeface="Arial" panose="020B0604020202020204" pitchFamily="34" charset="0"/>
              <a:cs typeface="Arial" panose="020B0604020202020204" pitchFamily="34" charset="0"/>
            </a:endParaRPr>
          </a:p>
          <a:p>
            <a:pPr algn="just"/>
            <a:r>
              <a:rPr lang="en-US" altLang="en-US" sz="2000" spc="10" dirty="0">
                <a:latin typeface="Arial" panose="020B0604020202020204" pitchFamily="34" charset="0"/>
                <a:cs typeface="Arial" panose="020B0604020202020204" pitchFamily="34" charset="0"/>
              </a:rPr>
              <a:t>(1) Predict sales quantity of each category using time series modeling on python</a:t>
            </a:r>
          </a:p>
          <a:p>
            <a:pPr algn="just"/>
            <a:r>
              <a:rPr lang="en-US" altLang="en-US" sz="2000" spc="10" dirty="0">
                <a:latin typeface="Arial" panose="020B0604020202020204" pitchFamily="34" charset="0"/>
                <a:cs typeface="Arial" panose="020B0604020202020204" pitchFamily="34" charset="0"/>
              </a:rPr>
              <a:t>(2) Optimize the price, discount rate, and pattern-to-solid ratio using non-linear programming on SAS</a:t>
            </a:r>
          </a:p>
        </p:txBody>
      </p:sp>
      <p:sp>
        <p:nvSpPr>
          <p:cNvPr id="74" name="TextBox 19">
            <a:extLst>
              <a:ext uri="{FF2B5EF4-FFF2-40B4-BE49-F238E27FC236}">
                <a16:creationId xmlns:a16="http://schemas.microsoft.com/office/drawing/2014/main" id="{89932907-C725-4890-A587-BD9C7EA8E2F9}"/>
              </a:ext>
            </a:extLst>
          </p:cNvPr>
          <p:cNvSpPr txBox="1"/>
          <p:nvPr/>
        </p:nvSpPr>
        <p:spPr>
          <a:xfrm>
            <a:off x="21930164" y="13485945"/>
            <a:ext cx="12576085" cy="1354217"/>
          </a:xfrm>
          <a:prstGeom prst="rect">
            <a:avLst/>
          </a:prstGeom>
          <a:noFill/>
        </p:spPr>
        <p:txBody>
          <a:bodyPr wrap="square" lIns="91440" tIns="45720" rIns="91440" bIns="45720" rtlCol="0" anchor="t">
            <a:spAutoFit/>
          </a:bodyPr>
          <a:lstStyle>
            <a:defPPr>
              <a:defRPr lang="en-AU"/>
            </a:defPPr>
            <a:lvl1pPr algn="l" rtl="0" eaLnBrk="0" fontAlgn="base" hangingPunct="0">
              <a:spcBef>
                <a:spcPct val="0"/>
              </a:spcBef>
              <a:spcAft>
                <a:spcPct val="0"/>
              </a:spcAft>
              <a:defRPr sz="1600" kern="1200">
                <a:solidFill>
                  <a:schemeClr val="tx1"/>
                </a:solidFill>
                <a:latin typeface="Times" charset="0"/>
                <a:ea typeface="+mn-ea"/>
                <a:cs typeface="+mn-cs"/>
              </a:defRPr>
            </a:lvl1pPr>
            <a:lvl2pPr marL="304770" algn="l" rtl="0" eaLnBrk="0" fontAlgn="base" hangingPunct="0">
              <a:spcBef>
                <a:spcPct val="0"/>
              </a:spcBef>
              <a:spcAft>
                <a:spcPct val="0"/>
              </a:spcAft>
              <a:defRPr sz="1600" kern="1200">
                <a:solidFill>
                  <a:schemeClr val="tx1"/>
                </a:solidFill>
                <a:latin typeface="Times" charset="0"/>
                <a:ea typeface="+mn-ea"/>
                <a:cs typeface="+mn-cs"/>
              </a:defRPr>
            </a:lvl2pPr>
            <a:lvl3pPr marL="609539" algn="l" rtl="0" eaLnBrk="0" fontAlgn="base" hangingPunct="0">
              <a:spcBef>
                <a:spcPct val="0"/>
              </a:spcBef>
              <a:spcAft>
                <a:spcPct val="0"/>
              </a:spcAft>
              <a:defRPr sz="1600" kern="1200">
                <a:solidFill>
                  <a:schemeClr val="tx1"/>
                </a:solidFill>
                <a:latin typeface="Times" charset="0"/>
                <a:ea typeface="+mn-ea"/>
                <a:cs typeface="+mn-cs"/>
              </a:defRPr>
            </a:lvl3pPr>
            <a:lvl4pPr marL="914309" algn="l" rtl="0" eaLnBrk="0" fontAlgn="base" hangingPunct="0">
              <a:spcBef>
                <a:spcPct val="0"/>
              </a:spcBef>
              <a:spcAft>
                <a:spcPct val="0"/>
              </a:spcAft>
              <a:defRPr sz="1600" kern="1200">
                <a:solidFill>
                  <a:schemeClr val="tx1"/>
                </a:solidFill>
                <a:latin typeface="Times" charset="0"/>
                <a:ea typeface="+mn-ea"/>
                <a:cs typeface="+mn-cs"/>
              </a:defRPr>
            </a:lvl4pPr>
            <a:lvl5pPr marL="1219078" algn="l" rtl="0" eaLnBrk="0" fontAlgn="base" hangingPunct="0">
              <a:spcBef>
                <a:spcPct val="0"/>
              </a:spcBef>
              <a:spcAft>
                <a:spcPct val="0"/>
              </a:spcAft>
              <a:defRPr sz="1600" kern="1200">
                <a:solidFill>
                  <a:schemeClr val="tx1"/>
                </a:solidFill>
                <a:latin typeface="Times" charset="0"/>
                <a:ea typeface="+mn-ea"/>
                <a:cs typeface="+mn-cs"/>
              </a:defRPr>
            </a:lvl5pPr>
            <a:lvl6pPr marL="1523848" algn="l" defTabSz="609539" rtl="0" eaLnBrk="1" latinLnBrk="0" hangingPunct="1">
              <a:defRPr sz="1600" kern="1200">
                <a:solidFill>
                  <a:schemeClr val="tx1"/>
                </a:solidFill>
                <a:latin typeface="Times" charset="0"/>
                <a:ea typeface="+mn-ea"/>
                <a:cs typeface="+mn-cs"/>
              </a:defRPr>
            </a:lvl6pPr>
            <a:lvl7pPr marL="1828617" algn="l" defTabSz="609539" rtl="0" eaLnBrk="1" latinLnBrk="0" hangingPunct="1">
              <a:defRPr sz="1600" kern="1200">
                <a:solidFill>
                  <a:schemeClr val="tx1"/>
                </a:solidFill>
                <a:latin typeface="Times" charset="0"/>
                <a:ea typeface="+mn-ea"/>
                <a:cs typeface="+mn-cs"/>
              </a:defRPr>
            </a:lvl7pPr>
            <a:lvl8pPr marL="2133387" algn="l" defTabSz="609539" rtl="0" eaLnBrk="1" latinLnBrk="0" hangingPunct="1">
              <a:defRPr sz="1600" kern="1200">
                <a:solidFill>
                  <a:schemeClr val="tx1"/>
                </a:solidFill>
                <a:latin typeface="Times" charset="0"/>
                <a:ea typeface="+mn-ea"/>
                <a:cs typeface="+mn-cs"/>
              </a:defRPr>
            </a:lvl8pPr>
            <a:lvl9pPr marL="2438156" algn="l" defTabSz="609539" rtl="0" eaLnBrk="1" latinLnBrk="0" hangingPunct="1">
              <a:defRPr sz="1600" kern="1200">
                <a:solidFill>
                  <a:schemeClr val="tx1"/>
                </a:solidFill>
                <a:latin typeface="Times" charset="0"/>
                <a:ea typeface="+mn-ea"/>
                <a:cs typeface="+mn-cs"/>
              </a:defRPr>
            </a:lvl9pPr>
          </a:lstStyle>
          <a:p>
            <a:pPr algn="just"/>
            <a:r>
              <a:rPr lang="en-US" altLang="en-US" sz="2200" b="1" u="sng" spc="10" dirty="0">
                <a:latin typeface="Arial" panose="020B0604020202020204" pitchFamily="34" charset="0"/>
                <a:cs typeface="Arial" panose="020B0604020202020204" pitchFamily="34" charset="0"/>
              </a:rPr>
              <a:t>Mehtod2</a:t>
            </a:r>
            <a:endParaRPr lang="en-US" sz="2200" b="1" u="sng" dirty="0">
              <a:latin typeface="Arial" panose="020B0604020202020204" pitchFamily="34" charset="0"/>
              <a:cs typeface="Arial" panose="020B0604020202020204" pitchFamily="34" charset="0"/>
            </a:endParaRPr>
          </a:p>
          <a:p>
            <a:pPr marL="457200" indent="-457200" algn="just">
              <a:buAutoNum type="arabicParenBoth"/>
            </a:pPr>
            <a:r>
              <a:rPr lang="en-US" altLang="en-US" sz="2000" spc="10" dirty="0">
                <a:latin typeface="Arial" panose="020B0604020202020204" pitchFamily="34" charset="0"/>
                <a:cs typeface="Arial" panose="020B0604020202020204" pitchFamily="34" charset="0"/>
              </a:rPr>
              <a:t>Predict sales quantity of each category using various machine learning models on python.</a:t>
            </a:r>
          </a:p>
          <a:p>
            <a:pPr marL="457200" indent="-457200" algn="just">
              <a:buAutoNum type="arabicParenBoth"/>
            </a:pPr>
            <a:r>
              <a:rPr lang="en-US" altLang="en-US" sz="2000" spc="10" dirty="0">
                <a:latin typeface="Arial" panose="020B0604020202020204" pitchFamily="34" charset="0"/>
                <a:cs typeface="Arial" panose="020B0604020202020204" pitchFamily="34" charset="0"/>
              </a:rPr>
              <a:t>Select models with the highest R-square value.</a:t>
            </a:r>
          </a:p>
          <a:p>
            <a:pPr marL="457200" indent="-457200" algn="just">
              <a:buAutoNum type="arabicParenBoth"/>
            </a:pPr>
            <a:r>
              <a:rPr lang="en-US" altLang="en-US" sz="2000" spc="10" dirty="0">
                <a:latin typeface="Arial" panose="020B0604020202020204" pitchFamily="34" charset="0"/>
                <a:cs typeface="Arial" panose="020B0604020202020204" pitchFamily="34" charset="0"/>
              </a:rPr>
              <a:t>Optimize price, discount rate, and pattern-to-solid ratio to maximize the net sales on python.</a:t>
            </a:r>
          </a:p>
        </p:txBody>
      </p:sp>
      <p:sp>
        <p:nvSpPr>
          <p:cNvPr id="175" name="Rectangle 174">
            <a:extLst>
              <a:ext uri="{FF2B5EF4-FFF2-40B4-BE49-F238E27FC236}">
                <a16:creationId xmlns:a16="http://schemas.microsoft.com/office/drawing/2014/main" id="{D199AE7C-5F87-4D43-8883-A642DB6F5F8C}"/>
              </a:ext>
            </a:extLst>
          </p:cNvPr>
          <p:cNvSpPr/>
          <p:nvPr/>
        </p:nvSpPr>
        <p:spPr>
          <a:xfrm>
            <a:off x="9655790" y="11330175"/>
            <a:ext cx="11084153" cy="3969144"/>
          </a:xfrm>
          <a:prstGeom prst="rect">
            <a:avLst/>
          </a:prstGeom>
          <a:solidFill>
            <a:srgbClr val="F7EECB"/>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lumMod val="85000"/>
                  </a:schemeClr>
                </a:solidFill>
              </a:ln>
              <a:solidFill>
                <a:schemeClr val="bg1">
                  <a:lumMod val="75000"/>
                </a:schemeClr>
              </a:solidFill>
              <a:latin typeface="Arial" panose="020B0604020202020204" pitchFamily="34" charset="0"/>
              <a:cs typeface="Arial" panose="020B0604020202020204" pitchFamily="34" charset="0"/>
            </a:endParaRPr>
          </a:p>
        </p:txBody>
      </p:sp>
      <p:sp>
        <p:nvSpPr>
          <p:cNvPr id="176" name="Rectangle 175">
            <a:extLst>
              <a:ext uri="{FF2B5EF4-FFF2-40B4-BE49-F238E27FC236}">
                <a16:creationId xmlns:a16="http://schemas.microsoft.com/office/drawing/2014/main" id="{E9C8068B-6E8B-F64C-9E32-8DA903734F71}"/>
              </a:ext>
            </a:extLst>
          </p:cNvPr>
          <p:cNvSpPr/>
          <p:nvPr/>
        </p:nvSpPr>
        <p:spPr>
          <a:xfrm>
            <a:off x="10230597" y="11762598"/>
            <a:ext cx="5089668" cy="333079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lumMod val="85000"/>
                  </a:schemeClr>
                </a:solidFill>
              </a:ln>
              <a:solidFill>
                <a:schemeClr val="bg1">
                  <a:lumMod val="75000"/>
                </a:schemeClr>
              </a:solidFill>
              <a:latin typeface="Arial" panose="020B0604020202020204" pitchFamily="34" charset="0"/>
              <a:cs typeface="Arial" panose="020B0604020202020204" pitchFamily="34" charset="0"/>
            </a:endParaRPr>
          </a:p>
        </p:txBody>
      </p:sp>
      <p:sp>
        <p:nvSpPr>
          <p:cNvPr id="177" name="Rectangle 176">
            <a:extLst>
              <a:ext uri="{FF2B5EF4-FFF2-40B4-BE49-F238E27FC236}">
                <a16:creationId xmlns:a16="http://schemas.microsoft.com/office/drawing/2014/main" id="{96A41C3E-4246-0740-AACF-90976AF849D7}"/>
              </a:ext>
            </a:extLst>
          </p:cNvPr>
          <p:cNvSpPr/>
          <p:nvPr/>
        </p:nvSpPr>
        <p:spPr>
          <a:xfrm>
            <a:off x="9655788" y="19635021"/>
            <a:ext cx="11084152" cy="581210"/>
          </a:xfrm>
          <a:prstGeom prst="rect">
            <a:avLst/>
          </a:prstGeom>
          <a:solidFill>
            <a:schemeClr val="bg2"/>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n w="0"/>
                <a:solidFill>
                  <a:schemeClr val="tx1"/>
                </a:solidFill>
                <a:latin typeface="Arial" panose="020B0604020202020204" pitchFamily="34" charset="0"/>
                <a:cs typeface="Arial" panose="020B0604020202020204" pitchFamily="34" charset="0"/>
              </a:rPr>
              <a:t>Deployment</a:t>
            </a:r>
            <a:endParaRPr lang="en-US" sz="2000" dirty="0">
              <a:ln>
                <a:solidFill>
                  <a:schemeClr val="bg1">
                    <a:lumMod val="85000"/>
                  </a:schemeClr>
                </a:solidFill>
              </a:ln>
              <a:solidFill>
                <a:schemeClr val="bg1">
                  <a:lumMod val="75000"/>
                </a:schemeClr>
              </a:solidFill>
              <a:latin typeface="Arial" panose="020B0604020202020204" pitchFamily="34" charset="0"/>
              <a:cs typeface="Arial" panose="020B0604020202020204" pitchFamily="34" charset="0"/>
            </a:endParaRPr>
          </a:p>
        </p:txBody>
      </p:sp>
      <p:sp>
        <p:nvSpPr>
          <p:cNvPr id="178" name="Rectangle 177">
            <a:extLst>
              <a:ext uri="{FF2B5EF4-FFF2-40B4-BE49-F238E27FC236}">
                <a16:creationId xmlns:a16="http://schemas.microsoft.com/office/drawing/2014/main" id="{E97BD91A-6CE0-094F-845F-08A13022116B}"/>
              </a:ext>
            </a:extLst>
          </p:cNvPr>
          <p:cNvSpPr/>
          <p:nvPr/>
        </p:nvSpPr>
        <p:spPr>
          <a:xfrm>
            <a:off x="15507270" y="11762598"/>
            <a:ext cx="5065327" cy="3354043"/>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lumMod val="85000"/>
                  </a:schemeClr>
                </a:solidFill>
              </a:ln>
              <a:solidFill>
                <a:schemeClr val="bg1">
                  <a:lumMod val="75000"/>
                </a:schemeClr>
              </a:solidFill>
              <a:latin typeface="Arial" panose="020B0604020202020204" pitchFamily="34" charset="0"/>
              <a:cs typeface="Arial" panose="020B0604020202020204" pitchFamily="34" charset="0"/>
            </a:endParaRPr>
          </a:p>
        </p:txBody>
      </p:sp>
      <p:sp>
        <p:nvSpPr>
          <p:cNvPr id="179" name="TextBox 178">
            <a:extLst>
              <a:ext uri="{FF2B5EF4-FFF2-40B4-BE49-F238E27FC236}">
                <a16:creationId xmlns:a16="http://schemas.microsoft.com/office/drawing/2014/main" id="{A1839A96-9F35-744E-8C0F-9B920F15004F}"/>
              </a:ext>
            </a:extLst>
          </p:cNvPr>
          <p:cNvSpPr txBox="1"/>
          <p:nvPr/>
        </p:nvSpPr>
        <p:spPr>
          <a:xfrm>
            <a:off x="9745352" y="11322138"/>
            <a:ext cx="492443" cy="4163646"/>
          </a:xfrm>
          <a:prstGeom prst="rect">
            <a:avLst/>
          </a:prstGeom>
          <a:noFill/>
          <a:ln>
            <a:noFill/>
          </a:ln>
        </p:spPr>
        <p:txBody>
          <a:bodyPr vert="vert270" wrap="square" rtlCol="0">
            <a:spAutoFit/>
          </a:bodyPr>
          <a:lstStyle/>
          <a:p>
            <a:pPr algn="ctr"/>
            <a:r>
              <a:rPr lang="en-US" sz="2000" b="1" dirty="0">
                <a:latin typeface="Arial" panose="020B0604020202020204" pitchFamily="34" charset="0"/>
                <a:cs typeface="Arial" panose="020B0604020202020204" pitchFamily="34" charset="0"/>
              </a:rPr>
              <a:t>Predictive Analysis</a:t>
            </a:r>
          </a:p>
        </p:txBody>
      </p:sp>
      <p:sp>
        <p:nvSpPr>
          <p:cNvPr id="180" name="Rectangle 179">
            <a:extLst>
              <a:ext uri="{FF2B5EF4-FFF2-40B4-BE49-F238E27FC236}">
                <a16:creationId xmlns:a16="http://schemas.microsoft.com/office/drawing/2014/main" id="{B1F14F39-9EA3-0F40-9B1F-EA4D9C3F9EF1}"/>
              </a:ext>
            </a:extLst>
          </p:cNvPr>
          <p:cNvSpPr/>
          <p:nvPr/>
        </p:nvSpPr>
        <p:spPr>
          <a:xfrm>
            <a:off x="10344033" y="12006428"/>
            <a:ext cx="4841916" cy="5357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n w="0"/>
                <a:solidFill>
                  <a:schemeClr val="tx1"/>
                </a:solidFill>
                <a:latin typeface="Arial" panose="020B0604020202020204" pitchFamily="34" charset="0"/>
                <a:cs typeface="Arial" panose="020B0604020202020204" pitchFamily="34" charset="0"/>
              </a:rPr>
              <a:t>Machine Learning Models</a:t>
            </a:r>
          </a:p>
        </p:txBody>
      </p:sp>
      <p:sp>
        <p:nvSpPr>
          <p:cNvPr id="181" name="Rectangle 180">
            <a:extLst>
              <a:ext uri="{FF2B5EF4-FFF2-40B4-BE49-F238E27FC236}">
                <a16:creationId xmlns:a16="http://schemas.microsoft.com/office/drawing/2014/main" id="{17279F42-8F1B-814D-81C5-27353484F327}"/>
              </a:ext>
            </a:extLst>
          </p:cNvPr>
          <p:cNvSpPr/>
          <p:nvPr/>
        </p:nvSpPr>
        <p:spPr>
          <a:xfrm>
            <a:off x="15641060" y="12004919"/>
            <a:ext cx="4735354" cy="5357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n w="0"/>
                <a:solidFill>
                  <a:schemeClr val="tx1"/>
                </a:solidFill>
                <a:latin typeface="Arial" panose="020B0604020202020204" pitchFamily="34" charset="0"/>
                <a:cs typeface="Arial" panose="020B0604020202020204" pitchFamily="34" charset="0"/>
              </a:rPr>
              <a:t>Time Series Models</a:t>
            </a:r>
          </a:p>
        </p:txBody>
      </p:sp>
      <p:sp>
        <p:nvSpPr>
          <p:cNvPr id="182" name="Rectangle 181">
            <a:extLst>
              <a:ext uri="{FF2B5EF4-FFF2-40B4-BE49-F238E27FC236}">
                <a16:creationId xmlns:a16="http://schemas.microsoft.com/office/drawing/2014/main" id="{2233BF7F-1988-1042-B273-535EEA697D18}"/>
              </a:ext>
            </a:extLst>
          </p:cNvPr>
          <p:cNvSpPr/>
          <p:nvPr/>
        </p:nvSpPr>
        <p:spPr>
          <a:xfrm>
            <a:off x="10351951" y="12897437"/>
            <a:ext cx="1506795" cy="6370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n w="0"/>
                <a:solidFill>
                  <a:schemeClr val="tx1"/>
                </a:solidFill>
                <a:latin typeface="Arial" panose="020B0604020202020204" pitchFamily="34" charset="0"/>
                <a:cs typeface="Arial" panose="020B0604020202020204" pitchFamily="34" charset="0"/>
              </a:rPr>
              <a:t>Linear Regression</a:t>
            </a:r>
          </a:p>
        </p:txBody>
      </p:sp>
      <p:sp>
        <p:nvSpPr>
          <p:cNvPr id="183" name="Rectangle 182">
            <a:extLst>
              <a:ext uri="{FF2B5EF4-FFF2-40B4-BE49-F238E27FC236}">
                <a16:creationId xmlns:a16="http://schemas.microsoft.com/office/drawing/2014/main" id="{0A8435A3-9D19-6C40-91E8-00F4B3891DBC}"/>
              </a:ext>
            </a:extLst>
          </p:cNvPr>
          <p:cNvSpPr/>
          <p:nvPr/>
        </p:nvSpPr>
        <p:spPr>
          <a:xfrm>
            <a:off x="12098866" y="12900408"/>
            <a:ext cx="1321191" cy="635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n w="0"/>
                <a:solidFill>
                  <a:schemeClr val="tx1"/>
                </a:solidFill>
                <a:latin typeface="Arial" panose="020B0604020202020204" pitchFamily="34" charset="0"/>
                <a:cs typeface="Arial" panose="020B0604020202020204" pitchFamily="34" charset="0"/>
              </a:rPr>
              <a:t>XG</a:t>
            </a:r>
          </a:p>
          <a:p>
            <a:pPr algn="ctr"/>
            <a:r>
              <a:rPr lang="en-US" sz="2000" dirty="0">
                <a:ln w="0"/>
                <a:solidFill>
                  <a:schemeClr val="tx1"/>
                </a:solidFill>
                <a:latin typeface="Arial" panose="020B0604020202020204" pitchFamily="34" charset="0"/>
                <a:cs typeface="Arial" panose="020B0604020202020204" pitchFamily="34" charset="0"/>
              </a:rPr>
              <a:t>Boost</a:t>
            </a:r>
          </a:p>
        </p:txBody>
      </p:sp>
      <p:sp>
        <p:nvSpPr>
          <p:cNvPr id="185" name="Rectangle 184">
            <a:extLst>
              <a:ext uri="{FF2B5EF4-FFF2-40B4-BE49-F238E27FC236}">
                <a16:creationId xmlns:a16="http://schemas.microsoft.com/office/drawing/2014/main" id="{48520ECF-08D2-214D-97B4-3E02306AA668}"/>
              </a:ext>
            </a:extLst>
          </p:cNvPr>
          <p:cNvSpPr/>
          <p:nvPr/>
        </p:nvSpPr>
        <p:spPr>
          <a:xfrm>
            <a:off x="13825853" y="12898658"/>
            <a:ext cx="1329921" cy="6686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n w="0"/>
                <a:solidFill>
                  <a:schemeClr val="tx1"/>
                </a:solidFill>
                <a:latin typeface="Arial" panose="020B0604020202020204" pitchFamily="34" charset="0"/>
                <a:cs typeface="Arial" panose="020B0604020202020204" pitchFamily="34" charset="0"/>
              </a:rPr>
              <a:t>Random Forest</a:t>
            </a:r>
          </a:p>
        </p:txBody>
      </p:sp>
      <p:sp>
        <p:nvSpPr>
          <p:cNvPr id="186" name="Rectangle 185">
            <a:extLst>
              <a:ext uri="{FF2B5EF4-FFF2-40B4-BE49-F238E27FC236}">
                <a16:creationId xmlns:a16="http://schemas.microsoft.com/office/drawing/2014/main" id="{A8E80ACE-FB68-8E4D-9D30-ABE19ACA5B6F}"/>
              </a:ext>
            </a:extLst>
          </p:cNvPr>
          <p:cNvSpPr/>
          <p:nvPr/>
        </p:nvSpPr>
        <p:spPr>
          <a:xfrm>
            <a:off x="10344033" y="13759652"/>
            <a:ext cx="4822626" cy="428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n w="0"/>
                <a:solidFill>
                  <a:schemeClr val="tx1"/>
                </a:solidFill>
                <a:latin typeface="Arial" panose="020B0604020202020204" pitchFamily="34" charset="0"/>
                <a:cs typeface="Arial" panose="020B0604020202020204" pitchFamily="34" charset="0"/>
              </a:rPr>
              <a:t>Model Comparison &amp; Evaluation (R^2, MSE)</a:t>
            </a:r>
          </a:p>
        </p:txBody>
      </p:sp>
      <p:sp>
        <p:nvSpPr>
          <p:cNvPr id="187" name="Rectangle 186">
            <a:extLst>
              <a:ext uri="{FF2B5EF4-FFF2-40B4-BE49-F238E27FC236}">
                <a16:creationId xmlns:a16="http://schemas.microsoft.com/office/drawing/2014/main" id="{AF189A50-1471-934C-A262-B24C312D4B7F}"/>
              </a:ext>
            </a:extLst>
          </p:cNvPr>
          <p:cNvSpPr/>
          <p:nvPr/>
        </p:nvSpPr>
        <p:spPr>
          <a:xfrm>
            <a:off x="10344033" y="14438748"/>
            <a:ext cx="4822626" cy="428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n w="0"/>
                <a:solidFill>
                  <a:schemeClr val="tx1"/>
                </a:solidFill>
                <a:latin typeface="Arial" panose="020B0604020202020204" pitchFamily="34" charset="0"/>
                <a:cs typeface="Arial" panose="020B0604020202020204" pitchFamily="34" charset="0"/>
              </a:rPr>
              <a:t>Remodeling &amp; Prediction</a:t>
            </a:r>
          </a:p>
        </p:txBody>
      </p:sp>
      <p:sp>
        <p:nvSpPr>
          <p:cNvPr id="188" name="Rectangle 187">
            <a:extLst>
              <a:ext uri="{FF2B5EF4-FFF2-40B4-BE49-F238E27FC236}">
                <a16:creationId xmlns:a16="http://schemas.microsoft.com/office/drawing/2014/main" id="{9BB39B28-5453-984E-9980-8C8BEC9EDE59}"/>
              </a:ext>
            </a:extLst>
          </p:cNvPr>
          <p:cNvSpPr/>
          <p:nvPr/>
        </p:nvSpPr>
        <p:spPr>
          <a:xfrm>
            <a:off x="9655790" y="15533301"/>
            <a:ext cx="11084153" cy="3806595"/>
          </a:xfrm>
          <a:prstGeom prst="rect">
            <a:avLst/>
          </a:prstGeom>
          <a:solidFill>
            <a:srgbClr val="F7EECB"/>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lumMod val="85000"/>
                  </a:schemeClr>
                </a:solidFill>
              </a:ln>
              <a:solidFill>
                <a:schemeClr val="bg1">
                  <a:lumMod val="75000"/>
                </a:schemeClr>
              </a:solidFill>
              <a:latin typeface="Arial" panose="020B0604020202020204" pitchFamily="34" charset="0"/>
              <a:cs typeface="Arial" panose="020B0604020202020204" pitchFamily="34" charset="0"/>
            </a:endParaRPr>
          </a:p>
        </p:txBody>
      </p:sp>
      <p:sp>
        <p:nvSpPr>
          <p:cNvPr id="189" name="TextBox 188">
            <a:extLst>
              <a:ext uri="{FF2B5EF4-FFF2-40B4-BE49-F238E27FC236}">
                <a16:creationId xmlns:a16="http://schemas.microsoft.com/office/drawing/2014/main" id="{354A8AA9-8757-8B40-84D4-8875592E18D4}"/>
              </a:ext>
            </a:extLst>
          </p:cNvPr>
          <p:cNvSpPr txBox="1"/>
          <p:nvPr/>
        </p:nvSpPr>
        <p:spPr>
          <a:xfrm>
            <a:off x="9688432" y="15719766"/>
            <a:ext cx="492443" cy="3470727"/>
          </a:xfrm>
          <a:prstGeom prst="rect">
            <a:avLst/>
          </a:prstGeom>
          <a:noFill/>
          <a:ln>
            <a:noFill/>
          </a:ln>
        </p:spPr>
        <p:txBody>
          <a:bodyPr vert="vert270" wrap="square" rtlCol="0">
            <a:spAutoFit/>
          </a:bodyPr>
          <a:lstStyle/>
          <a:p>
            <a:pPr algn="ctr"/>
            <a:r>
              <a:rPr lang="en-US" sz="2000" b="1" dirty="0">
                <a:latin typeface="Arial" panose="020B0604020202020204" pitchFamily="34" charset="0"/>
                <a:cs typeface="Arial" panose="020B0604020202020204" pitchFamily="34" charset="0"/>
              </a:rPr>
              <a:t>Optimization</a:t>
            </a:r>
          </a:p>
        </p:txBody>
      </p:sp>
      <p:sp>
        <p:nvSpPr>
          <p:cNvPr id="190" name="Rectangle 189">
            <a:extLst>
              <a:ext uri="{FF2B5EF4-FFF2-40B4-BE49-F238E27FC236}">
                <a16:creationId xmlns:a16="http://schemas.microsoft.com/office/drawing/2014/main" id="{C94CD0A3-DB09-9047-8FAB-4F3E466ED75F}"/>
              </a:ext>
            </a:extLst>
          </p:cNvPr>
          <p:cNvSpPr/>
          <p:nvPr/>
        </p:nvSpPr>
        <p:spPr>
          <a:xfrm>
            <a:off x="15500578" y="15862452"/>
            <a:ext cx="5080734" cy="260888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lumMod val="85000"/>
                  </a:schemeClr>
                </a:solidFill>
              </a:ln>
              <a:solidFill>
                <a:schemeClr val="bg1">
                  <a:lumMod val="75000"/>
                </a:schemeClr>
              </a:solidFill>
              <a:latin typeface="Arial" panose="020B0604020202020204" pitchFamily="34" charset="0"/>
              <a:cs typeface="Arial" panose="020B0604020202020204" pitchFamily="34" charset="0"/>
            </a:endParaRPr>
          </a:p>
        </p:txBody>
      </p:sp>
      <p:sp>
        <p:nvSpPr>
          <p:cNvPr id="191" name="Rectangle 190">
            <a:extLst>
              <a:ext uri="{FF2B5EF4-FFF2-40B4-BE49-F238E27FC236}">
                <a16:creationId xmlns:a16="http://schemas.microsoft.com/office/drawing/2014/main" id="{E5C7E41D-90EA-7F48-A654-76AA3D4E9729}"/>
              </a:ext>
            </a:extLst>
          </p:cNvPr>
          <p:cNvSpPr/>
          <p:nvPr/>
        </p:nvSpPr>
        <p:spPr>
          <a:xfrm>
            <a:off x="10230597" y="15870437"/>
            <a:ext cx="5089668" cy="260889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lumMod val="85000"/>
                  </a:schemeClr>
                </a:solidFill>
              </a:ln>
              <a:solidFill>
                <a:schemeClr val="bg1">
                  <a:lumMod val="75000"/>
                </a:schemeClr>
              </a:solidFill>
              <a:latin typeface="Arial" panose="020B0604020202020204" pitchFamily="34" charset="0"/>
              <a:cs typeface="Arial" panose="020B0604020202020204" pitchFamily="34" charset="0"/>
            </a:endParaRPr>
          </a:p>
        </p:txBody>
      </p:sp>
      <p:sp>
        <p:nvSpPr>
          <p:cNvPr id="192" name="Rectangle 191">
            <a:extLst>
              <a:ext uri="{FF2B5EF4-FFF2-40B4-BE49-F238E27FC236}">
                <a16:creationId xmlns:a16="http://schemas.microsoft.com/office/drawing/2014/main" id="{34FC0578-F529-3149-8689-2E16FB565132}"/>
              </a:ext>
            </a:extLst>
          </p:cNvPr>
          <p:cNvSpPr/>
          <p:nvPr/>
        </p:nvSpPr>
        <p:spPr>
          <a:xfrm>
            <a:off x="10345191" y="16038594"/>
            <a:ext cx="4841916" cy="5357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n w="0"/>
                <a:solidFill>
                  <a:schemeClr val="tx1"/>
                </a:solidFill>
                <a:latin typeface="Arial" panose="020B0604020202020204" pitchFamily="34" charset="0"/>
                <a:cs typeface="Arial" panose="020B0604020202020204" pitchFamily="34" charset="0"/>
              </a:rPr>
              <a:t>Sensitivity Analysis</a:t>
            </a:r>
          </a:p>
        </p:txBody>
      </p:sp>
      <p:sp>
        <p:nvSpPr>
          <p:cNvPr id="193" name="Rectangle 192">
            <a:extLst>
              <a:ext uri="{FF2B5EF4-FFF2-40B4-BE49-F238E27FC236}">
                <a16:creationId xmlns:a16="http://schemas.microsoft.com/office/drawing/2014/main" id="{EBB13AC6-8055-D64B-B23D-15ACD5AA3B93}"/>
              </a:ext>
            </a:extLst>
          </p:cNvPr>
          <p:cNvSpPr/>
          <p:nvPr/>
        </p:nvSpPr>
        <p:spPr>
          <a:xfrm>
            <a:off x="10328644" y="16890454"/>
            <a:ext cx="2164026" cy="6170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n w="0"/>
                <a:solidFill>
                  <a:schemeClr val="tx1"/>
                </a:solidFill>
                <a:latin typeface="Arial" panose="020B0604020202020204" pitchFamily="34" charset="0"/>
                <a:cs typeface="Arial" panose="020B0604020202020204" pitchFamily="34" charset="0"/>
              </a:rPr>
              <a:t>Retail Price</a:t>
            </a:r>
          </a:p>
        </p:txBody>
      </p:sp>
      <p:sp>
        <p:nvSpPr>
          <p:cNvPr id="194" name="Rectangle 193">
            <a:extLst>
              <a:ext uri="{FF2B5EF4-FFF2-40B4-BE49-F238E27FC236}">
                <a16:creationId xmlns:a16="http://schemas.microsoft.com/office/drawing/2014/main" id="{16407127-0ED1-F044-8E89-3F4E06B2C53E}"/>
              </a:ext>
            </a:extLst>
          </p:cNvPr>
          <p:cNvSpPr/>
          <p:nvPr/>
        </p:nvSpPr>
        <p:spPr>
          <a:xfrm>
            <a:off x="13014853" y="16890777"/>
            <a:ext cx="2164026" cy="6170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n w="0"/>
                <a:solidFill>
                  <a:schemeClr val="tx1"/>
                </a:solidFill>
                <a:latin typeface="Arial" panose="020B0604020202020204" pitchFamily="34" charset="0"/>
                <a:cs typeface="Arial" panose="020B0604020202020204" pitchFamily="34" charset="0"/>
              </a:rPr>
              <a:t>Discount Rate</a:t>
            </a:r>
          </a:p>
        </p:txBody>
      </p:sp>
      <p:sp>
        <p:nvSpPr>
          <p:cNvPr id="195" name="Rectangle 194">
            <a:extLst>
              <a:ext uri="{FF2B5EF4-FFF2-40B4-BE49-F238E27FC236}">
                <a16:creationId xmlns:a16="http://schemas.microsoft.com/office/drawing/2014/main" id="{1A5D2D6C-C710-2647-A7F7-037FC68FBF6C}"/>
              </a:ext>
            </a:extLst>
          </p:cNvPr>
          <p:cNvSpPr/>
          <p:nvPr/>
        </p:nvSpPr>
        <p:spPr>
          <a:xfrm>
            <a:off x="10344033" y="17912320"/>
            <a:ext cx="4850238" cy="428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n w="0"/>
                <a:solidFill>
                  <a:schemeClr val="tx1"/>
                </a:solidFill>
                <a:latin typeface="Arial" panose="020B0604020202020204" pitchFamily="34" charset="0"/>
                <a:cs typeface="Arial" panose="020B0604020202020204" pitchFamily="34" charset="0"/>
              </a:rPr>
              <a:t>Optimal Solutions with Maximum Net Sales</a:t>
            </a:r>
          </a:p>
        </p:txBody>
      </p:sp>
      <p:sp>
        <p:nvSpPr>
          <p:cNvPr id="196" name="Rectangle 195">
            <a:extLst>
              <a:ext uri="{FF2B5EF4-FFF2-40B4-BE49-F238E27FC236}">
                <a16:creationId xmlns:a16="http://schemas.microsoft.com/office/drawing/2014/main" id="{4B1B0412-89C9-7F46-889A-3CDA1E2B9CBD}"/>
              </a:ext>
            </a:extLst>
          </p:cNvPr>
          <p:cNvSpPr/>
          <p:nvPr/>
        </p:nvSpPr>
        <p:spPr>
          <a:xfrm>
            <a:off x="15651432" y="16038593"/>
            <a:ext cx="4781499" cy="5357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n w="0"/>
                <a:solidFill>
                  <a:schemeClr val="tx1"/>
                </a:solidFill>
                <a:latin typeface="Arial" panose="020B0604020202020204" pitchFamily="34" charset="0"/>
                <a:cs typeface="Arial" panose="020B0604020202020204" pitchFamily="34" charset="0"/>
              </a:rPr>
              <a:t>Non-linear Programming</a:t>
            </a:r>
          </a:p>
        </p:txBody>
      </p:sp>
      <p:sp>
        <p:nvSpPr>
          <p:cNvPr id="197" name="Rectangle 196">
            <a:extLst>
              <a:ext uri="{FF2B5EF4-FFF2-40B4-BE49-F238E27FC236}">
                <a16:creationId xmlns:a16="http://schemas.microsoft.com/office/drawing/2014/main" id="{BD539D2A-1983-1447-BB67-8309C6891EDC}"/>
              </a:ext>
            </a:extLst>
          </p:cNvPr>
          <p:cNvSpPr/>
          <p:nvPr/>
        </p:nvSpPr>
        <p:spPr>
          <a:xfrm>
            <a:off x="15647015" y="16904036"/>
            <a:ext cx="1380297" cy="6170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n w="0"/>
                <a:solidFill>
                  <a:schemeClr val="tx1"/>
                </a:solidFill>
                <a:latin typeface="Arial" panose="020B0604020202020204" pitchFamily="34" charset="0"/>
                <a:cs typeface="Arial" panose="020B0604020202020204" pitchFamily="34" charset="0"/>
              </a:rPr>
              <a:t>Objective Function</a:t>
            </a:r>
          </a:p>
        </p:txBody>
      </p:sp>
      <p:sp>
        <p:nvSpPr>
          <p:cNvPr id="198" name="Rectangle 197">
            <a:extLst>
              <a:ext uri="{FF2B5EF4-FFF2-40B4-BE49-F238E27FC236}">
                <a16:creationId xmlns:a16="http://schemas.microsoft.com/office/drawing/2014/main" id="{D9F2C46B-C1F3-DD48-93EB-6E9FA13EF4ED}"/>
              </a:ext>
            </a:extLst>
          </p:cNvPr>
          <p:cNvSpPr/>
          <p:nvPr/>
        </p:nvSpPr>
        <p:spPr>
          <a:xfrm>
            <a:off x="17422106" y="16913869"/>
            <a:ext cx="1244516" cy="6170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n w="0"/>
                <a:solidFill>
                  <a:schemeClr val="tx1"/>
                </a:solidFill>
                <a:latin typeface="Arial" panose="020B0604020202020204" pitchFamily="34" charset="0"/>
                <a:cs typeface="Arial" panose="020B0604020202020204" pitchFamily="34" charset="0"/>
              </a:rPr>
              <a:t>Decision Variables</a:t>
            </a:r>
          </a:p>
        </p:txBody>
      </p:sp>
      <p:sp>
        <p:nvSpPr>
          <p:cNvPr id="199" name="Rectangle 198">
            <a:extLst>
              <a:ext uri="{FF2B5EF4-FFF2-40B4-BE49-F238E27FC236}">
                <a16:creationId xmlns:a16="http://schemas.microsoft.com/office/drawing/2014/main" id="{4CAD6B8F-68C3-DF4A-9892-D5C54B0CE04E}"/>
              </a:ext>
            </a:extLst>
          </p:cNvPr>
          <p:cNvSpPr/>
          <p:nvPr/>
        </p:nvSpPr>
        <p:spPr>
          <a:xfrm>
            <a:off x="18921559" y="16904036"/>
            <a:ext cx="1498730" cy="6170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n w="0"/>
                <a:solidFill>
                  <a:schemeClr val="tx1"/>
                </a:solidFill>
                <a:latin typeface="Arial" panose="020B0604020202020204" pitchFamily="34" charset="0"/>
                <a:cs typeface="Arial" panose="020B0604020202020204" pitchFamily="34" charset="0"/>
              </a:rPr>
              <a:t>A set of Constraints</a:t>
            </a:r>
          </a:p>
        </p:txBody>
      </p:sp>
      <p:sp>
        <p:nvSpPr>
          <p:cNvPr id="200" name="Rectangle 199">
            <a:extLst>
              <a:ext uri="{FF2B5EF4-FFF2-40B4-BE49-F238E27FC236}">
                <a16:creationId xmlns:a16="http://schemas.microsoft.com/office/drawing/2014/main" id="{661B3C33-5808-6C4B-BDC5-7F46302794A3}"/>
              </a:ext>
            </a:extLst>
          </p:cNvPr>
          <p:cNvSpPr/>
          <p:nvPr/>
        </p:nvSpPr>
        <p:spPr>
          <a:xfrm>
            <a:off x="15652155" y="17899981"/>
            <a:ext cx="4773053" cy="4358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n w="0"/>
                <a:solidFill>
                  <a:schemeClr val="tx1"/>
                </a:solidFill>
                <a:latin typeface="Arial" panose="020B0604020202020204" pitchFamily="34" charset="0"/>
                <a:cs typeface="Arial" panose="020B0604020202020204" pitchFamily="34" charset="0"/>
              </a:rPr>
              <a:t>Optimal Solutions with Maximum Net Sales</a:t>
            </a:r>
          </a:p>
        </p:txBody>
      </p:sp>
      <p:sp>
        <p:nvSpPr>
          <p:cNvPr id="201" name="Rectangle 200">
            <a:extLst>
              <a:ext uri="{FF2B5EF4-FFF2-40B4-BE49-F238E27FC236}">
                <a16:creationId xmlns:a16="http://schemas.microsoft.com/office/drawing/2014/main" id="{953AEE50-77FD-1747-9076-10179C01CCCE}"/>
              </a:ext>
            </a:extLst>
          </p:cNvPr>
          <p:cNvSpPr/>
          <p:nvPr/>
        </p:nvSpPr>
        <p:spPr>
          <a:xfrm>
            <a:off x="10230597" y="18609662"/>
            <a:ext cx="10185875" cy="5808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n w="0"/>
                <a:solidFill>
                  <a:schemeClr val="tx1"/>
                </a:solidFill>
                <a:latin typeface="Arial" panose="020B0604020202020204" pitchFamily="34" charset="0"/>
                <a:cs typeface="Arial" panose="020B0604020202020204" pitchFamily="34" charset="0"/>
              </a:rPr>
              <a:t>Comparison of different Optimal Results</a:t>
            </a:r>
          </a:p>
        </p:txBody>
      </p:sp>
      <p:grpSp>
        <p:nvGrpSpPr>
          <p:cNvPr id="86" name="Group 85">
            <a:extLst>
              <a:ext uri="{FF2B5EF4-FFF2-40B4-BE49-F238E27FC236}">
                <a16:creationId xmlns:a16="http://schemas.microsoft.com/office/drawing/2014/main" id="{8CC8FF80-2DD7-42DE-B22B-B69D9307D6B2}"/>
              </a:ext>
            </a:extLst>
          </p:cNvPr>
          <p:cNvGrpSpPr/>
          <p:nvPr/>
        </p:nvGrpSpPr>
        <p:grpSpPr>
          <a:xfrm>
            <a:off x="9636804" y="9781864"/>
            <a:ext cx="11084153" cy="1263129"/>
            <a:chOff x="9636804" y="10235059"/>
            <a:chExt cx="11084153" cy="1263129"/>
          </a:xfrm>
        </p:grpSpPr>
        <p:sp>
          <p:nvSpPr>
            <p:cNvPr id="163" name="Rectangle 162">
              <a:extLst>
                <a:ext uri="{FF2B5EF4-FFF2-40B4-BE49-F238E27FC236}">
                  <a16:creationId xmlns:a16="http://schemas.microsoft.com/office/drawing/2014/main" id="{D2E23867-26D8-E74C-9A12-5BE38DCAFD58}"/>
                </a:ext>
              </a:extLst>
            </p:cNvPr>
            <p:cNvSpPr/>
            <p:nvPr/>
          </p:nvSpPr>
          <p:spPr>
            <a:xfrm>
              <a:off x="9636804" y="10235059"/>
              <a:ext cx="11084153" cy="1263129"/>
            </a:xfrm>
            <a:prstGeom prst="rect">
              <a:avLst/>
            </a:prstGeom>
            <a:solidFill>
              <a:schemeClr val="bg2"/>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lumMod val="85000"/>
                    </a:schemeClr>
                  </a:solidFill>
                </a:ln>
                <a:solidFill>
                  <a:schemeClr val="bg1">
                    <a:lumMod val="75000"/>
                  </a:schemeClr>
                </a:solidFill>
                <a:latin typeface="Arial" panose="020B0604020202020204" pitchFamily="34" charset="0"/>
                <a:cs typeface="Arial" panose="020B0604020202020204" pitchFamily="34" charset="0"/>
              </a:endParaRPr>
            </a:p>
          </p:txBody>
        </p:sp>
        <p:sp>
          <p:nvSpPr>
            <p:cNvPr id="164" name="Rounded Rectangle 163">
              <a:extLst>
                <a:ext uri="{FF2B5EF4-FFF2-40B4-BE49-F238E27FC236}">
                  <a16:creationId xmlns:a16="http://schemas.microsoft.com/office/drawing/2014/main" id="{F32AA259-FC3F-B049-988F-C52CDBD88375}"/>
                </a:ext>
              </a:extLst>
            </p:cNvPr>
            <p:cNvSpPr/>
            <p:nvPr/>
          </p:nvSpPr>
          <p:spPr>
            <a:xfrm>
              <a:off x="10006745" y="10486328"/>
              <a:ext cx="1385522" cy="814922"/>
            </a:xfrm>
            <a:prstGeom prst="round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65" name="TextBox 164">
              <a:extLst>
                <a:ext uri="{FF2B5EF4-FFF2-40B4-BE49-F238E27FC236}">
                  <a16:creationId xmlns:a16="http://schemas.microsoft.com/office/drawing/2014/main" id="{69BA2B52-7A72-8A41-B506-EA5447D17B28}"/>
                </a:ext>
              </a:extLst>
            </p:cNvPr>
            <p:cNvSpPr txBox="1"/>
            <p:nvPr/>
          </p:nvSpPr>
          <p:spPr>
            <a:xfrm>
              <a:off x="10695187" y="10539846"/>
              <a:ext cx="933105" cy="70788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Raw Data</a:t>
              </a:r>
            </a:p>
          </p:txBody>
        </p:sp>
        <p:pic>
          <p:nvPicPr>
            <p:cNvPr id="166" name="Graphic 165" descr="Database with solid fill">
              <a:extLst>
                <a:ext uri="{FF2B5EF4-FFF2-40B4-BE49-F238E27FC236}">
                  <a16:creationId xmlns:a16="http://schemas.microsoft.com/office/drawing/2014/main" id="{36B9255C-ECA8-1848-AB6D-E4E647D1EBB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006745" y="10516636"/>
              <a:ext cx="785181" cy="754307"/>
            </a:xfrm>
            <a:prstGeom prst="rect">
              <a:avLst/>
            </a:prstGeom>
          </p:spPr>
        </p:pic>
        <p:sp>
          <p:nvSpPr>
            <p:cNvPr id="167" name="Rounded Rectangle 166">
              <a:extLst>
                <a:ext uri="{FF2B5EF4-FFF2-40B4-BE49-F238E27FC236}">
                  <a16:creationId xmlns:a16="http://schemas.microsoft.com/office/drawing/2014/main" id="{A65028B8-CB6B-FE48-9C7E-87D7246436AA}"/>
                </a:ext>
              </a:extLst>
            </p:cNvPr>
            <p:cNvSpPr/>
            <p:nvPr/>
          </p:nvSpPr>
          <p:spPr>
            <a:xfrm>
              <a:off x="11861318" y="10486328"/>
              <a:ext cx="2431721" cy="814922"/>
            </a:xfrm>
            <a:prstGeom prst="round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68" name="TextBox 167">
              <a:extLst>
                <a:ext uri="{FF2B5EF4-FFF2-40B4-BE49-F238E27FC236}">
                  <a16:creationId xmlns:a16="http://schemas.microsoft.com/office/drawing/2014/main" id="{56CF1116-D265-0346-84B1-E5E201603ACD}"/>
                </a:ext>
              </a:extLst>
            </p:cNvPr>
            <p:cNvSpPr txBox="1"/>
            <p:nvPr/>
          </p:nvSpPr>
          <p:spPr>
            <a:xfrm>
              <a:off x="12874720" y="10539846"/>
              <a:ext cx="1526889" cy="70788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Data Pre-processing</a:t>
              </a:r>
            </a:p>
          </p:txBody>
        </p:sp>
        <p:pic>
          <p:nvPicPr>
            <p:cNvPr id="169" name="Graphic 168" descr="Workflow with solid fill">
              <a:extLst>
                <a:ext uri="{FF2B5EF4-FFF2-40B4-BE49-F238E27FC236}">
                  <a16:creationId xmlns:a16="http://schemas.microsoft.com/office/drawing/2014/main" id="{E67BF614-9E8C-624C-948E-3A96485FDC6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889593" y="10434514"/>
              <a:ext cx="956147" cy="918550"/>
            </a:xfrm>
            <a:prstGeom prst="rect">
              <a:avLst/>
            </a:prstGeom>
          </p:spPr>
        </p:pic>
        <p:pic>
          <p:nvPicPr>
            <p:cNvPr id="170" name="Graphic 169" descr="Magnifying glass with solid fill">
              <a:extLst>
                <a:ext uri="{FF2B5EF4-FFF2-40B4-BE49-F238E27FC236}">
                  <a16:creationId xmlns:a16="http://schemas.microsoft.com/office/drawing/2014/main" id="{D781A556-B2B2-804E-9AD6-E2DB6DF0FEB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4897289" y="10516636"/>
              <a:ext cx="785181" cy="754307"/>
            </a:xfrm>
            <a:prstGeom prst="rect">
              <a:avLst/>
            </a:prstGeom>
          </p:spPr>
        </p:pic>
        <p:sp>
          <p:nvSpPr>
            <p:cNvPr id="171" name="Rounded Rectangle 170">
              <a:extLst>
                <a:ext uri="{FF2B5EF4-FFF2-40B4-BE49-F238E27FC236}">
                  <a16:creationId xmlns:a16="http://schemas.microsoft.com/office/drawing/2014/main" id="{8D29FF8E-4CD0-A247-8BA8-19A54C16E451}"/>
                </a:ext>
              </a:extLst>
            </p:cNvPr>
            <p:cNvSpPr/>
            <p:nvPr/>
          </p:nvSpPr>
          <p:spPr>
            <a:xfrm>
              <a:off x="14868234" y="10486328"/>
              <a:ext cx="2431721" cy="814922"/>
            </a:xfrm>
            <a:prstGeom prst="round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72" name="TextBox 171">
              <a:extLst>
                <a:ext uri="{FF2B5EF4-FFF2-40B4-BE49-F238E27FC236}">
                  <a16:creationId xmlns:a16="http://schemas.microsoft.com/office/drawing/2014/main" id="{B529CD40-3328-AD41-AD3B-91D5E44E4029}"/>
                </a:ext>
              </a:extLst>
            </p:cNvPr>
            <p:cNvSpPr txBox="1"/>
            <p:nvPr/>
          </p:nvSpPr>
          <p:spPr>
            <a:xfrm>
              <a:off x="15602758" y="10539846"/>
              <a:ext cx="1884642" cy="70788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Exploratory</a:t>
              </a:r>
              <a:r>
                <a:rPr lang="zh-CN" altLang="en-US" sz="2000"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Data</a:t>
              </a:r>
              <a:r>
                <a:rPr lang="zh-CN" altLang="en-US" sz="2000"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Analysis</a:t>
              </a:r>
              <a:endParaRPr lang="en-US" sz="2000" dirty="0">
                <a:latin typeface="Arial" panose="020B0604020202020204" pitchFamily="34" charset="0"/>
                <a:cs typeface="Arial" panose="020B0604020202020204" pitchFamily="34" charset="0"/>
              </a:endParaRPr>
            </a:p>
          </p:txBody>
        </p:sp>
        <p:grpSp>
          <p:nvGrpSpPr>
            <p:cNvPr id="173" name="Group 172">
              <a:extLst>
                <a:ext uri="{FF2B5EF4-FFF2-40B4-BE49-F238E27FC236}">
                  <a16:creationId xmlns:a16="http://schemas.microsoft.com/office/drawing/2014/main" id="{B719957D-1B35-BE4C-A69E-39BBEEC1F4E0}"/>
                </a:ext>
              </a:extLst>
            </p:cNvPr>
            <p:cNvGrpSpPr/>
            <p:nvPr/>
          </p:nvGrpSpPr>
          <p:grpSpPr>
            <a:xfrm>
              <a:off x="18018651" y="10486328"/>
              <a:ext cx="2431721" cy="814922"/>
              <a:chOff x="5250106" y="502613"/>
              <a:chExt cx="1429785" cy="498764"/>
            </a:xfrm>
          </p:grpSpPr>
          <p:pic>
            <p:nvPicPr>
              <p:cNvPr id="240" name="Graphic 239" descr="Decision chart with solid fill">
                <a:extLst>
                  <a:ext uri="{FF2B5EF4-FFF2-40B4-BE49-F238E27FC236}">
                    <a16:creationId xmlns:a16="http://schemas.microsoft.com/office/drawing/2014/main" id="{CB3DF1E7-C35F-3E49-8BFC-53B0D0C03DEF}"/>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278583" y="519239"/>
                <a:ext cx="451426" cy="451426"/>
              </a:xfrm>
              <a:prstGeom prst="rect">
                <a:avLst/>
              </a:prstGeom>
            </p:spPr>
          </p:pic>
          <p:sp>
            <p:nvSpPr>
              <p:cNvPr id="241" name="Rounded Rectangle 240">
                <a:extLst>
                  <a:ext uri="{FF2B5EF4-FFF2-40B4-BE49-F238E27FC236}">
                    <a16:creationId xmlns:a16="http://schemas.microsoft.com/office/drawing/2014/main" id="{003C2215-A7FB-DA4D-8BF7-1D326A474AE5}"/>
                  </a:ext>
                </a:extLst>
              </p:cNvPr>
              <p:cNvSpPr/>
              <p:nvPr/>
            </p:nvSpPr>
            <p:spPr>
              <a:xfrm>
                <a:off x="5250106" y="502613"/>
                <a:ext cx="1429785" cy="498764"/>
              </a:xfrm>
              <a:prstGeom prst="round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sp>
          <p:nvSpPr>
            <p:cNvPr id="174" name="TextBox 173">
              <a:extLst>
                <a:ext uri="{FF2B5EF4-FFF2-40B4-BE49-F238E27FC236}">
                  <a16:creationId xmlns:a16="http://schemas.microsoft.com/office/drawing/2014/main" id="{AD6BBB5D-D69B-DA47-8F38-D00DC7C1721C}"/>
                </a:ext>
              </a:extLst>
            </p:cNvPr>
            <p:cNvSpPr txBox="1"/>
            <p:nvPr/>
          </p:nvSpPr>
          <p:spPr>
            <a:xfrm>
              <a:off x="18834460" y="10546363"/>
              <a:ext cx="1863266" cy="70788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Feature Engineering</a:t>
              </a:r>
            </a:p>
          </p:txBody>
        </p:sp>
        <p:cxnSp>
          <p:nvCxnSpPr>
            <p:cNvPr id="202" name="Straight Arrow Connector 201">
              <a:extLst>
                <a:ext uri="{FF2B5EF4-FFF2-40B4-BE49-F238E27FC236}">
                  <a16:creationId xmlns:a16="http://schemas.microsoft.com/office/drawing/2014/main" id="{740A72D7-52F0-C54B-8B82-EC9B13E0B994}"/>
                </a:ext>
              </a:extLst>
            </p:cNvPr>
            <p:cNvCxnSpPr>
              <a:cxnSpLocks/>
            </p:cNvCxnSpPr>
            <p:nvPr/>
          </p:nvCxnSpPr>
          <p:spPr>
            <a:xfrm>
              <a:off x="11392267" y="10893789"/>
              <a:ext cx="497326"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CDB746B7-0787-8A45-B196-3701EEDF01B8}"/>
                </a:ext>
              </a:extLst>
            </p:cNvPr>
            <p:cNvCxnSpPr>
              <a:cxnSpLocks/>
            </p:cNvCxnSpPr>
            <p:nvPr/>
          </p:nvCxnSpPr>
          <p:spPr>
            <a:xfrm>
              <a:off x="14293039" y="10892218"/>
              <a:ext cx="60425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5062E5C8-C73F-3541-849F-964C80E4211D}"/>
                </a:ext>
              </a:extLst>
            </p:cNvPr>
            <p:cNvCxnSpPr>
              <a:cxnSpLocks/>
            </p:cNvCxnSpPr>
            <p:nvPr/>
          </p:nvCxnSpPr>
          <p:spPr>
            <a:xfrm>
              <a:off x="17299954" y="10886999"/>
              <a:ext cx="718697" cy="31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05" name="Elbow Connector 204">
            <a:extLst>
              <a:ext uri="{FF2B5EF4-FFF2-40B4-BE49-F238E27FC236}">
                <a16:creationId xmlns:a16="http://schemas.microsoft.com/office/drawing/2014/main" id="{7BFC3FB0-A36D-2549-B9A0-68DC06A71D93}"/>
              </a:ext>
            </a:extLst>
          </p:cNvPr>
          <p:cNvCxnSpPr>
            <a:cxnSpLocks/>
            <a:stCxn id="163" idx="2"/>
            <a:endCxn id="180" idx="0"/>
          </p:cNvCxnSpPr>
          <p:nvPr/>
        </p:nvCxnSpPr>
        <p:spPr>
          <a:xfrm rot="5400000">
            <a:off x="13491219" y="10318765"/>
            <a:ext cx="961435" cy="241389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6" name="Elbow Connector 205">
            <a:extLst>
              <a:ext uri="{FF2B5EF4-FFF2-40B4-BE49-F238E27FC236}">
                <a16:creationId xmlns:a16="http://schemas.microsoft.com/office/drawing/2014/main" id="{AB723A9E-1DB5-9445-B741-299D277AC62E}"/>
              </a:ext>
            </a:extLst>
          </p:cNvPr>
          <p:cNvCxnSpPr>
            <a:cxnSpLocks/>
            <a:stCxn id="163" idx="2"/>
            <a:endCxn id="181" idx="0"/>
          </p:cNvCxnSpPr>
          <p:nvPr/>
        </p:nvCxnSpPr>
        <p:spPr>
          <a:xfrm rot="16200000" flipH="1">
            <a:off x="16113846" y="10110028"/>
            <a:ext cx="959926" cy="2829856"/>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7" name="Elbow Connector 206">
            <a:extLst>
              <a:ext uri="{FF2B5EF4-FFF2-40B4-BE49-F238E27FC236}">
                <a16:creationId xmlns:a16="http://schemas.microsoft.com/office/drawing/2014/main" id="{E08E2924-D1C1-5144-AD8F-1FE4E660A632}"/>
              </a:ext>
            </a:extLst>
          </p:cNvPr>
          <p:cNvCxnSpPr>
            <a:cxnSpLocks/>
            <a:stCxn id="180" idx="2"/>
            <a:endCxn id="182" idx="0"/>
          </p:cNvCxnSpPr>
          <p:nvPr/>
        </p:nvCxnSpPr>
        <p:spPr>
          <a:xfrm rot="5400000">
            <a:off x="11757534" y="11889979"/>
            <a:ext cx="355273" cy="165964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8" name="Elbow Connector 207">
            <a:extLst>
              <a:ext uri="{FF2B5EF4-FFF2-40B4-BE49-F238E27FC236}">
                <a16:creationId xmlns:a16="http://schemas.microsoft.com/office/drawing/2014/main" id="{3BEA32C0-343D-B94E-AC9B-1DF629453538}"/>
              </a:ext>
            </a:extLst>
          </p:cNvPr>
          <p:cNvCxnSpPr>
            <a:cxnSpLocks/>
            <a:stCxn id="180" idx="2"/>
            <a:endCxn id="183" idx="0"/>
          </p:cNvCxnSpPr>
          <p:nvPr/>
        </p:nvCxnSpPr>
        <p:spPr>
          <a:xfrm rot="5400000">
            <a:off x="12583104" y="12718521"/>
            <a:ext cx="358244" cy="5529"/>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0" name="Elbow Connector 209">
            <a:extLst>
              <a:ext uri="{FF2B5EF4-FFF2-40B4-BE49-F238E27FC236}">
                <a16:creationId xmlns:a16="http://schemas.microsoft.com/office/drawing/2014/main" id="{5F3C84AA-7E42-4240-B07A-A13A7F2E8655}"/>
              </a:ext>
            </a:extLst>
          </p:cNvPr>
          <p:cNvCxnSpPr>
            <a:cxnSpLocks/>
            <a:stCxn id="180" idx="2"/>
            <a:endCxn id="185" idx="0"/>
          </p:cNvCxnSpPr>
          <p:nvPr/>
        </p:nvCxnSpPr>
        <p:spPr>
          <a:xfrm rot="16200000" flipH="1">
            <a:off x="13449655" y="11857498"/>
            <a:ext cx="356494" cy="172582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EA314C0D-1E12-BD46-BC29-AFDD072B5EE3}"/>
              </a:ext>
            </a:extLst>
          </p:cNvPr>
          <p:cNvCxnSpPr>
            <a:cxnSpLocks/>
            <a:endCxn id="187" idx="0"/>
          </p:cNvCxnSpPr>
          <p:nvPr/>
        </p:nvCxnSpPr>
        <p:spPr>
          <a:xfrm flipH="1">
            <a:off x="12755346" y="14242821"/>
            <a:ext cx="9643" cy="1959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a16="http://schemas.microsoft.com/office/drawing/2014/main" id="{77ADEA25-5D3C-F74F-9409-A839D0FCBB7C}"/>
              </a:ext>
            </a:extLst>
          </p:cNvPr>
          <p:cNvCxnSpPr>
            <a:cxnSpLocks/>
            <a:stCxn id="176" idx="2"/>
            <a:endCxn id="192" idx="0"/>
          </p:cNvCxnSpPr>
          <p:nvPr/>
        </p:nvCxnSpPr>
        <p:spPr>
          <a:xfrm flipH="1">
            <a:off x="12766149" y="15093393"/>
            <a:ext cx="9282" cy="9452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7" name="Elbow Connector 216">
            <a:extLst>
              <a:ext uri="{FF2B5EF4-FFF2-40B4-BE49-F238E27FC236}">
                <a16:creationId xmlns:a16="http://schemas.microsoft.com/office/drawing/2014/main" id="{D76094E3-F56F-9349-8732-C1AFEE777FAC}"/>
              </a:ext>
            </a:extLst>
          </p:cNvPr>
          <p:cNvCxnSpPr>
            <a:cxnSpLocks/>
            <a:stCxn id="192" idx="2"/>
            <a:endCxn id="193" idx="0"/>
          </p:cNvCxnSpPr>
          <p:nvPr/>
        </p:nvCxnSpPr>
        <p:spPr>
          <a:xfrm rot="5400000">
            <a:off x="11930341" y="16054646"/>
            <a:ext cx="316124" cy="135549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8" name="Elbow Connector 217">
            <a:extLst>
              <a:ext uri="{FF2B5EF4-FFF2-40B4-BE49-F238E27FC236}">
                <a16:creationId xmlns:a16="http://schemas.microsoft.com/office/drawing/2014/main" id="{FAE21CF6-2215-0749-82FD-8B78ACDE482E}"/>
              </a:ext>
            </a:extLst>
          </p:cNvPr>
          <p:cNvCxnSpPr>
            <a:cxnSpLocks/>
            <a:stCxn id="192" idx="2"/>
            <a:endCxn id="194" idx="0"/>
          </p:cNvCxnSpPr>
          <p:nvPr/>
        </p:nvCxnSpPr>
        <p:spPr>
          <a:xfrm rot="16200000" flipH="1">
            <a:off x="13273283" y="16067194"/>
            <a:ext cx="316447" cy="1330717"/>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7F28B3C9-3B35-314D-B27D-920533A9E014}"/>
              </a:ext>
            </a:extLst>
          </p:cNvPr>
          <p:cNvCxnSpPr>
            <a:cxnSpLocks/>
            <a:stCxn id="195" idx="2"/>
          </p:cNvCxnSpPr>
          <p:nvPr/>
        </p:nvCxnSpPr>
        <p:spPr>
          <a:xfrm flipH="1">
            <a:off x="12766147" y="18341159"/>
            <a:ext cx="3005" cy="2739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1" name="Elbow Connector 220">
            <a:extLst>
              <a:ext uri="{FF2B5EF4-FFF2-40B4-BE49-F238E27FC236}">
                <a16:creationId xmlns:a16="http://schemas.microsoft.com/office/drawing/2014/main" id="{4994FCE9-AC09-0F4F-9019-DE11B2FF8D89}"/>
              </a:ext>
            </a:extLst>
          </p:cNvPr>
          <p:cNvCxnSpPr>
            <a:cxnSpLocks/>
            <a:stCxn id="193" idx="2"/>
            <a:endCxn id="195" idx="0"/>
          </p:cNvCxnSpPr>
          <p:nvPr/>
        </p:nvCxnSpPr>
        <p:spPr>
          <a:xfrm rot="16200000" flipH="1">
            <a:off x="11887519" y="17030687"/>
            <a:ext cx="404772" cy="1358495"/>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2" name="Elbow Connector 221">
            <a:extLst>
              <a:ext uri="{FF2B5EF4-FFF2-40B4-BE49-F238E27FC236}">
                <a16:creationId xmlns:a16="http://schemas.microsoft.com/office/drawing/2014/main" id="{84B89599-D347-1B4A-B7D6-4C28E1BF1A1E}"/>
              </a:ext>
            </a:extLst>
          </p:cNvPr>
          <p:cNvCxnSpPr>
            <a:cxnSpLocks/>
            <a:stCxn id="194" idx="2"/>
            <a:endCxn id="195" idx="0"/>
          </p:cNvCxnSpPr>
          <p:nvPr/>
        </p:nvCxnSpPr>
        <p:spPr>
          <a:xfrm rot="5400000">
            <a:off x="13230786" y="17046240"/>
            <a:ext cx="404448" cy="1327713"/>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3" name="Elbow Connector 222">
            <a:extLst>
              <a:ext uri="{FF2B5EF4-FFF2-40B4-BE49-F238E27FC236}">
                <a16:creationId xmlns:a16="http://schemas.microsoft.com/office/drawing/2014/main" id="{CCA1A071-BBEF-EE4F-9181-DC6875D454D7}"/>
              </a:ext>
            </a:extLst>
          </p:cNvPr>
          <p:cNvCxnSpPr>
            <a:cxnSpLocks/>
            <a:stCxn id="196" idx="2"/>
            <a:endCxn id="197" idx="0"/>
          </p:cNvCxnSpPr>
          <p:nvPr/>
        </p:nvCxnSpPr>
        <p:spPr>
          <a:xfrm rot="5400000">
            <a:off x="17024820" y="15886673"/>
            <a:ext cx="329706" cy="1705018"/>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4" name="Elbow Connector 223">
            <a:extLst>
              <a:ext uri="{FF2B5EF4-FFF2-40B4-BE49-F238E27FC236}">
                <a16:creationId xmlns:a16="http://schemas.microsoft.com/office/drawing/2014/main" id="{85148E38-F087-D14C-83FB-78ADF7447690}"/>
              </a:ext>
            </a:extLst>
          </p:cNvPr>
          <p:cNvCxnSpPr>
            <a:cxnSpLocks/>
            <a:stCxn id="196" idx="2"/>
            <a:endCxn id="199" idx="0"/>
          </p:cNvCxnSpPr>
          <p:nvPr/>
        </p:nvCxnSpPr>
        <p:spPr>
          <a:xfrm rot="16200000" flipH="1">
            <a:off x="18691700" y="15924811"/>
            <a:ext cx="329706" cy="1628743"/>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FA07EBC7-E7A8-C443-9210-43F695B4FD75}"/>
              </a:ext>
            </a:extLst>
          </p:cNvPr>
          <p:cNvCxnSpPr>
            <a:cxnSpLocks/>
            <a:stCxn id="196" idx="2"/>
            <a:endCxn id="198" idx="0"/>
          </p:cNvCxnSpPr>
          <p:nvPr/>
        </p:nvCxnSpPr>
        <p:spPr>
          <a:xfrm>
            <a:off x="18042183" y="16574328"/>
            <a:ext cx="2182" cy="3395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6" name="Elbow Connector 225">
            <a:extLst>
              <a:ext uri="{FF2B5EF4-FFF2-40B4-BE49-F238E27FC236}">
                <a16:creationId xmlns:a16="http://schemas.microsoft.com/office/drawing/2014/main" id="{64974B14-738C-DE45-B444-EFC664259716}"/>
              </a:ext>
            </a:extLst>
          </p:cNvPr>
          <p:cNvCxnSpPr>
            <a:cxnSpLocks/>
            <a:stCxn id="197" idx="2"/>
            <a:endCxn id="200" idx="0"/>
          </p:cNvCxnSpPr>
          <p:nvPr/>
        </p:nvCxnSpPr>
        <p:spPr>
          <a:xfrm rot="16200000" flipH="1">
            <a:off x="16998498" y="16859798"/>
            <a:ext cx="378850" cy="1701518"/>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7" name="Elbow Connector 226">
            <a:extLst>
              <a:ext uri="{FF2B5EF4-FFF2-40B4-BE49-F238E27FC236}">
                <a16:creationId xmlns:a16="http://schemas.microsoft.com/office/drawing/2014/main" id="{3063BCE9-B65F-AD45-9A83-E61BF807D2C2}"/>
              </a:ext>
            </a:extLst>
          </p:cNvPr>
          <p:cNvCxnSpPr>
            <a:cxnSpLocks/>
            <a:stCxn id="199" idx="2"/>
            <a:endCxn id="200" idx="0"/>
          </p:cNvCxnSpPr>
          <p:nvPr/>
        </p:nvCxnSpPr>
        <p:spPr>
          <a:xfrm rot="5400000">
            <a:off x="18665378" y="16894435"/>
            <a:ext cx="378850" cy="1632241"/>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8" name="Straight Arrow Connector 227">
            <a:extLst>
              <a:ext uri="{FF2B5EF4-FFF2-40B4-BE49-F238E27FC236}">
                <a16:creationId xmlns:a16="http://schemas.microsoft.com/office/drawing/2014/main" id="{9D1C88BB-8403-4849-9ABA-AA32106BF025}"/>
              </a:ext>
            </a:extLst>
          </p:cNvPr>
          <p:cNvCxnSpPr>
            <a:cxnSpLocks/>
            <a:stCxn id="198" idx="2"/>
            <a:endCxn id="200" idx="0"/>
          </p:cNvCxnSpPr>
          <p:nvPr/>
        </p:nvCxnSpPr>
        <p:spPr>
          <a:xfrm flipH="1">
            <a:off x="18038683" y="17530964"/>
            <a:ext cx="5682" cy="3690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9" name="Straight Arrow Connector 228">
            <a:extLst>
              <a:ext uri="{FF2B5EF4-FFF2-40B4-BE49-F238E27FC236}">
                <a16:creationId xmlns:a16="http://schemas.microsoft.com/office/drawing/2014/main" id="{B8A333CA-7FF1-5D47-9CB2-336C40C72BD5}"/>
              </a:ext>
            </a:extLst>
          </p:cNvPr>
          <p:cNvCxnSpPr>
            <a:cxnSpLocks/>
          </p:cNvCxnSpPr>
          <p:nvPr/>
        </p:nvCxnSpPr>
        <p:spPr>
          <a:xfrm flipH="1">
            <a:off x="15197864" y="19354545"/>
            <a:ext cx="1" cy="2804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0" name="Rectangle 229">
            <a:extLst>
              <a:ext uri="{FF2B5EF4-FFF2-40B4-BE49-F238E27FC236}">
                <a16:creationId xmlns:a16="http://schemas.microsoft.com/office/drawing/2014/main" id="{988F4399-20A3-244D-A43A-DA512403B3B4}"/>
              </a:ext>
            </a:extLst>
          </p:cNvPr>
          <p:cNvSpPr/>
          <p:nvPr/>
        </p:nvSpPr>
        <p:spPr>
          <a:xfrm>
            <a:off x="15650687" y="12879442"/>
            <a:ext cx="1511700" cy="6878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n w="0"/>
                <a:solidFill>
                  <a:schemeClr val="tx1"/>
                </a:solidFill>
                <a:latin typeface="Arial" panose="020B0604020202020204" pitchFamily="34" charset="0"/>
                <a:cs typeface="Arial" panose="020B0604020202020204" pitchFamily="34" charset="0"/>
              </a:rPr>
              <a:t>Linear Regression</a:t>
            </a:r>
          </a:p>
        </p:txBody>
      </p:sp>
      <p:sp>
        <p:nvSpPr>
          <p:cNvPr id="231" name="Rectangle 230">
            <a:extLst>
              <a:ext uri="{FF2B5EF4-FFF2-40B4-BE49-F238E27FC236}">
                <a16:creationId xmlns:a16="http://schemas.microsoft.com/office/drawing/2014/main" id="{67944B68-0413-0148-817E-8DD151E5F171}"/>
              </a:ext>
            </a:extLst>
          </p:cNvPr>
          <p:cNvSpPr/>
          <p:nvPr/>
        </p:nvSpPr>
        <p:spPr>
          <a:xfrm>
            <a:off x="19111721" y="12866000"/>
            <a:ext cx="1281480" cy="7012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n w="0"/>
                <a:solidFill>
                  <a:schemeClr val="tx1"/>
                </a:solidFill>
                <a:latin typeface="Arial" panose="020B0604020202020204" pitchFamily="34" charset="0"/>
                <a:cs typeface="Arial" panose="020B0604020202020204" pitchFamily="34" charset="0"/>
              </a:rPr>
              <a:t>LSTM</a:t>
            </a:r>
            <a:endParaRPr lang="en-US" sz="2000" dirty="0">
              <a:ln w="0"/>
              <a:solidFill>
                <a:schemeClr val="tx1"/>
              </a:solidFill>
              <a:latin typeface="Arial" panose="020B0604020202020204" pitchFamily="34" charset="0"/>
              <a:cs typeface="Arial" panose="020B0604020202020204" pitchFamily="34" charset="0"/>
            </a:endParaRPr>
          </a:p>
        </p:txBody>
      </p:sp>
      <p:sp>
        <p:nvSpPr>
          <p:cNvPr id="232" name="Rectangle 231">
            <a:extLst>
              <a:ext uri="{FF2B5EF4-FFF2-40B4-BE49-F238E27FC236}">
                <a16:creationId xmlns:a16="http://schemas.microsoft.com/office/drawing/2014/main" id="{68EBDE22-D8DC-3D42-9A3E-E5D8710327D6}"/>
              </a:ext>
            </a:extLst>
          </p:cNvPr>
          <p:cNvSpPr/>
          <p:nvPr/>
        </p:nvSpPr>
        <p:spPr>
          <a:xfrm>
            <a:off x="15640275" y="13753620"/>
            <a:ext cx="4757423" cy="4348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n w="0"/>
                <a:solidFill>
                  <a:schemeClr val="tx1"/>
                </a:solidFill>
                <a:latin typeface="Arial" panose="020B0604020202020204" pitchFamily="34" charset="0"/>
                <a:cs typeface="Arial" panose="020B0604020202020204" pitchFamily="34" charset="0"/>
              </a:rPr>
              <a:t>Model Comparison &amp; Evaluation (R^2, MSE)</a:t>
            </a:r>
          </a:p>
        </p:txBody>
      </p:sp>
      <p:sp>
        <p:nvSpPr>
          <p:cNvPr id="233" name="Rectangle 232">
            <a:extLst>
              <a:ext uri="{FF2B5EF4-FFF2-40B4-BE49-F238E27FC236}">
                <a16:creationId xmlns:a16="http://schemas.microsoft.com/office/drawing/2014/main" id="{25B1A5A3-67F4-B74E-A874-A84AE8FE1969}"/>
              </a:ext>
            </a:extLst>
          </p:cNvPr>
          <p:cNvSpPr/>
          <p:nvPr/>
        </p:nvSpPr>
        <p:spPr>
          <a:xfrm>
            <a:off x="15632518" y="14429046"/>
            <a:ext cx="4767569" cy="3857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n w="0"/>
                <a:solidFill>
                  <a:schemeClr val="tx1"/>
                </a:solidFill>
                <a:latin typeface="Arial" panose="020B0604020202020204" pitchFamily="34" charset="0"/>
                <a:cs typeface="Arial" panose="020B0604020202020204" pitchFamily="34" charset="0"/>
              </a:rPr>
              <a:t>Remodeling &amp; Prediction</a:t>
            </a:r>
          </a:p>
        </p:txBody>
      </p:sp>
      <p:cxnSp>
        <p:nvCxnSpPr>
          <p:cNvPr id="234" name="Elbow Connector 233">
            <a:extLst>
              <a:ext uri="{FF2B5EF4-FFF2-40B4-BE49-F238E27FC236}">
                <a16:creationId xmlns:a16="http://schemas.microsoft.com/office/drawing/2014/main" id="{6D35F2E5-4A67-4E42-90A4-1B02C5F9D7E3}"/>
              </a:ext>
            </a:extLst>
          </p:cNvPr>
          <p:cNvCxnSpPr>
            <a:cxnSpLocks/>
            <a:stCxn id="181" idx="2"/>
            <a:endCxn id="230" idx="0"/>
          </p:cNvCxnSpPr>
          <p:nvPr/>
        </p:nvCxnSpPr>
        <p:spPr>
          <a:xfrm rot="5400000">
            <a:off x="17038244" y="11908948"/>
            <a:ext cx="338787" cy="1602201"/>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5" name="Elbow Connector 234">
            <a:extLst>
              <a:ext uri="{FF2B5EF4-FFF2-40B4-BE49-F238E27FC236}">
                <a16:creationId xmlns:a16="http://schemas.microsoft.com/office/drawing/2014/main" id="{AA9207C8-A259-6641-A687-D6063B0B211F}"/>
              </a:ext>
            </a:extLst>
          </p:cNvPr>
          <p:cNvCxnSpPr>
            <a:cxnSpLocks/>
            <a:stCxn id="181" idx="2"/>
            <a:endCxn id="231" idx="0"/>
          </p:cNvCxnSpPr>
          <p:nvPr/>
        </p:nvCxnSpPr>
        <p:spPr>
          <a:xfrm rot="16200000" flipH="1">
            <a:off x="18717927" y="11831465"/>
            <a:ext cx="325345" cy="174372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8" name="Straight Arrow Connector 237">
            <a:extLst>
              <a:ext uri="{FF2B5EF4-FFF2-40B4-BE49-F238E27FC236}">
                <a16:creationId xmlns:a16="http://schemas.microsoft.com/office/drawing/2014/main" id="{0DE9BE99-B520-9842-8EFB-F99EFB71627D}"/>
              </a:ext>
            </a:extLst>
          </p:cNvPr>
          <p:cNvCxnSpPr>
            <a:cxnSpLocks/>
            <a:stCxn id="232" idx="2"/>
            <a:endCxn id="233" idx="0"/>
          </p:cNvCxnSpPr>
          <p:nvPr/>
        </p:nvCxnSpPr>
        <p:spPr>
          <a:xfrm flipH="1">
            <a:off x="18016302" y="14188491"/>
            <a:ext cx="2684" cy="2405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9" name="Straight Arrow Connector 238">
            <a:extLst>
              <a:ext uri="{FF2B5EF4-FFF2-40B4-BE49-F238E27FC236}">
                <a16:creationId xmlns:a16="http://schemas.microsoft.com/office/drawing/2014/main" id="{4011D068-7AE4-FE45-AAE0-3E7EB6F59C15}"/>
              </a:ext>
            </a:extLst>
          </p:cNvPr>
          <p:cNvCxnSpPr>
            <a:cxnSpLocks/>
            <a:stCxn id="178" idx="2"/>
            <a:endCxn id="196" idx="0"/>
          </p:cNvCxnSpPr>
          <p:nvPr/>
        </p:nvCxnSpPr>
        <p:spPr>
          <a:xfrm>
            <a:off x="18039934" y="15116641"/>
            <a:ext cx="2248" cy="9219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4" name="Rectangle 263">
            <a:extLst>
              <a:ext uri="{FF2B5EF4-FFF2-40B4-BE49-F238E27FC236}">
                <a16:creationId xmlns:a16="http://schemas.microsoft.com/office/drawing/2014/main" id="{88AC58F7-E85A-2242-964E-AAE567AFC4D7}"/>
              </a:ext>
            </a:extLst>
          </p:cNvPr>
          <p:cNvSpPr/>
          <p:nvPr/>
        </p:nvSpPr>
        <p:spPr>
          <a:xfrm>
            <a:off x="17370648" y="12866000"/>
            <a:ext cx="1288951" cy="7012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n w="0"/>
                <a:solidFill>
                  <a:schemeClr val="tx1"/>
                </a:solidFill>
                <a:latin typeface="Arial" panose="020B0604020202020204" pitchFamily="34" charset="0"/>
                <a:cs typeface="Arial" panose="020B0604020202020204" pitchFamily="34" charset="0"/>
              </a:rPr>
              <a:t>Random</a:t>
            </a:r>
          </a:p>
          <a:p>
            <a:pPr algn="ctr"/>
            <a:r>
              <a:rPr lang="en-US" sz="2000" dirty="0">
                <a:ln w="0"/>
                <a:solidFill>
                  <a:schemeClr val="tx1"/>
                </a:solidFill>
                <a:latin typeface="Arial" panose="020B0604020202020204" pitchFamily="34" charset="0"/>
                <a:cs typeface="Arial" panose="020B0604020202020204" pitchFamily="34" charset="0"/>
              </a:rPr>
              <a:t>Forest</a:t>
            </a:r>
          </a:p>
        </p:txBody>
      </p:sp>
      <p:cxnSp>
        <p:nvCxnSpPr>
          <p:cNvPr id="49" name="Straight Arrow Connector 48">
            <a:extLst>
              <a:ext uri="{FF2B5EF4-FFF2-40B4-BE49-F238E27FC236}">
                <a16:creationId xmlns:a16="http://schemas.microsoft.com/office/drawing/2014/main" id="{7808E187-BBBF-9B40-9278-D01C38B705CA}"/>
              </a:ext>
            </a:extLst>
          </p:cNvPr>
          <p:cNvCxnSpPr>
            <a:cxnSpLocks/>
            <a:stCxn id="181" idx="2"/>
            <a:endCxn id="264" idx="0"/>
          </p:cNvCxnSpPr>
          <p:nvPr/>
        </p:nvCxnSpPr>
        <p:spPr bwMode="auto">
          <a:xfrm>
            <a:off x="18008737" y="12540655"/>
            <a:ext cx="6387" cy="32534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 name="Straight Arrow Connector 66">
            <a:extLst>
              <a:ext uri="{FF2B5EF4-FFF2-40B4-BE49-F238E27FC236}">
                <a16:creationId xmlns:a16="http://schemas.microsoft.com/office/drawing/2014/main" id="{6C332E21-4A24-A74D-9B0D-B538B4A0A84D}"/>
              </a:ext>
            </a:extLst>
          </p:cNvPr>
          <p:cNvCxnSpPr>
            <a:cxnSpLocks/>
            <a:stCxn id="264" idx="2"/>
            <a:endCxn id="232" idx="0"/>
          </p:cNvCxnSpPr>
          <p:nvPr/>
        </p:nvCxnSpPr>
        <p:spPr bwMode="auto">
          <a:xfrm>
            <a:off x="18015124" y="13567299"/>
            <a:ext cx="3863" cy="18632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 name="Straight Arrow Connector 69">
            <a:extLst>
              <a:ext uri="{FF2B5EF4-FFF2-40B4-BE49-F238E27FC236}">
                <a16:creationId xmlns:a16="http://schemas.microsoft.com/office/drawing/2014/main" id="{FBFF3EAF-6B22-E549-91BB-52FCF2FB4E1E}"/>
              </a:ext>
            </a:extLst>
          </p:cNvPr>
          <p:cNvCxnSpPr>
            <a:cxnSpLocks/>
            <a:stCxn id="231" idx="2"/>
          </p:cNvCxnSpPr>
          <p:nvPr/>
        </p:nvCxnSpPr>
        <p:spPr bwMode="auto">
          <a:xfrm>
            <a:off x="19752460" y="13567299"/>
            <a:ext cx="209" cy="18632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TextBox 31">
            <a:extLst>
              <a:ext uri="{FF2B5EF4-FFF2-40B4-BE49-F238E27FC236}">
                <a16:creationId xmlns:a16="http://schemas.microsoft.com/office/drawing/2014/main" id="{BFD79FAD-B6E1-A745-8A86-1E461F75E173}"/>
              </a:ext>
            </a:extLst>
          </p:cNvPr>
          <p:cNvSpPr txBox="1"/>
          <p:nvPr/>
        </p:nvSpPr>
        <p:spPr>
          <a:xfrm>
            <a:off x="21005800" y="22225000"/>
            <a:ext cx="184731" cy="338554"/>
          </a:xfrm>
          <a:prstGeom prst="rect">
            <a:avLst/>
          </a:prstGeom>
          <a:noFill/>
        </p:spPr>
        <p:txBody>
          <a:bodyPr wrap="none" rtlCol="0">
            <a:spAutoFit/>
          </a:bodyPr>
          <a:lstStyle/>
          <a:p>
            <a:endParaRPr lang="en-US" dirty="0">
              <a:latin typeface="Arial" panose="020B0604020202020204" pitchFamily="34" charset="0"/>
              <a:cs typeface="Arial" panose="020B0604020202020204" pitchFamily="34" charset="0"/>
            </a:endParaRPr>
          </a:p>
        </p:txBody>
      </p:sp>
      <p:cxnSp>
        <p:nvCxnSpPr>
          <p:cNvPr id="97" name="Straight Arrow Connector 96">
            <a:extLst>
              <a:ext uri="{FF2B5EF4-FFF2-40B4-BE49-F238E27FC236}">
                <a16:creationId xmlns:a16="http://schemas.microsoft.com/office/drawing/2014/main" id="{B95D8D2C-04C2-DD48-85BA-39822DD8C4FE}"/>
              </a:ext>
            </a:extLst>
          </p:cNvPr>
          <p:cNvCxnSpPr>
            <a:stCxn id="182" idx="2"/>
          </p:cNvCxnSpPr>
          <p:nvPr/>
        </p:nvCxnSpPr>
        <p:spPr bwMode="auto">
          <a:xfrm>
            <a:off x="11105349" y="13534446"/>
            <a:ext cx="0" cy="21917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0" name="Straight Arrow Connector 99">
            <a:extLst>
              <a:ext uri="{FF2B5EF4-FFF2-40B4-BE49-F238E27FC236}">
                <a16:creationId xmlns:a16="http://schemas.microsoft.com/office/drawing/2014/main" id="{CDC0CA2A-231E-2042-9B81-420CA4573578}"/>
              </a:ext>
            </a:extLst>
          </p:cNvPr>
          <p:cNvCxnSpPr>
            <a:stCxn id="183" idx="2"/>
            <a:endCxn id="186" idx="0"/>
          </p:cNvCxnSpPr>
          <p:nvPr/>
        </p:nvCxnSpPr>
        <p:spPr bwMode="auto">
          <a:xfrm flipH="1">
            <a:off x="12755346" y="13535440"/>
            <a:ext cx="4116" cy="22421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8" name="Straight Arrow Connector 107">
            <a:extLst>
              <a:ext uri="{FF2B5EF4-FFF2-40B4-BE49-F238E27FC236}">
                <a16:creationId xmlns:a16="http://schemas.microsoft.com/office/drawing/2014/main" id="{C8A5F35F-FD22-4F43-9496-AF08161950CA}"/>
              </a:ext>
            </a:extLst>
          </p:cNvPr>
          <p:cNvCxnSpPr>
            <a:stCxn id="185" idx="2"/>
          </p:cNvCxnSpPr>
          <p:nvPr/>
        </p:nvCxnSpPr>
        <p:spPr bwMode="auto">
          <a:xfrm flipH="1">
            <a:off x="14488886" y="13567300"/>
            <a:ext cx="1928" cy="18632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39" name="Straight Arrow Connector 25638">
            <a:extLst>
              <a:ext uri="{FF2B5EF4-FFF2-40B4-BE49-F238E27FC236}">
                <a16:creationId xmlns:a16="http://schemas.microsoft.com/office/drawing/2014/main" id="{134EC2D1-E5EC-484B-A50D-4E9899FAC92D}"/>
              </a:ext>
            </a:extLst>
          </p:cNvPr>
          <p:cNvCxnSpPr>
            <a:stCxn id="230" idx="2"/>
          </p:cNvCxnSpPr>
          <p:nvPr/>
        </p:nvCxnSpPr>
        <p:spPr bwMode="auto">
          <a:xfrm flipH="1">
            <a:off x="16404771" y="13567300"/>
            <a:ext cx="1766" cy="18632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80" name="Group 79">
            <a:extLst>
              <a:ext uri="{FF2B5EF4-FFF2-40B4-BE49-F238E27FC236}">
                <a16:creationId xmlns:a16="http://schemas.microsoft.com/office/drawing/2014/main" id="{B3A2C19E-01C6-436F-A4C8-87B9483FCF9D}"/>
              </a:ext>
            </a:extLst>
          </p:cNvPr>
          <p:cNvGrpSpPr/>
          <p:nvPr/>
        </p:nvGrpSpPr>
        <p:grpSpPr>
          <a:xfrm>
            <a:off x="22287162" y="3094441"/>
            <a:ext cx="11261518" cy="4224258"/>
            <a:chOff x="22292406" y="3003001"/>
            <a:chExt cx="11261518" cy="4224258"/>
          </a:xfrm>
        </p:grpSpPr>
        <p:sp>
          <p:nvSpPr>
            <p:cNvPr id="132" name="Rectangle 131">
              <a:extLst>
                <a:ext uri="{FF2B5EF4-FFF2-40B4-BE49-F238E27FC236}">
                  <a16:creationId xmlns:a16="http://schemas.microsoft.com/office/drawing/2014/main" id="{6EF934D9-9D67-432D-8267-D2133FAEDD92}"/>
                </a:ext>
              </a:extLst>
            </p:cNvPr>
            <p:cNvSpPr/>
            <p:nvPr/>
          </p:nvSpPr>
          <p:spPr>
            <a:xfrm>
              <a:off x="22525217" y="6827149"/>
              <a:ext cx="10795894" cy="400110"/>
            </a:xfrm>
            <a:prstGeom prst="rect">
              <a:avLst/>
            </a:prstGeom>
          </p:spPr>
          <p:txBody>
            <a:bodyPr wrap="square">
              <a:spAutoFit/>
            </a:bodyPr>
            <a:lstStyle/>
            <a:p>
              <a:pPr algn="ctr"/>
              <a:r>
                <a:rPr lang="en-US" sz="2000" dirty="0">
                  <a:latin typeface="Arial" panose="020B0604020202020204" pitchFamily="34" charset="0"/>
                  <a:ea typeface="Arial" charset="0"/>
                  <a:cs typeface="Arial" panose="020B0604020202020204" pitchFamily="34" charset="0"/>
                </a:rPr>
                <a:t>Fig 2. Sales Trend (Time Series) and Prediction Model (Random Forest)</a:t>
              </a:r>
            </a:p>
          </p:txBody>
        </p:sp>
        <p:grpSp>
          <p:nvGrpSpPr>
            <p:cNvPr id="79" name="Group 78">
              <a:extLst>
                <a:ext uri="{FF2B5EF4-FFF2-40B4-BE49-F238E27FC236}">
                  <a16:creationId xmlns:a16="http://schemas.microsoft.com/office/drawing/2014/main" id="{759FF54A-9C4A-4573-9B3E-9EC9031A60C1}"/>
                </a:ext>
              </a:extLst>
            </p:cNvPr>
            <p:cNvGrpSpPr/>
            <p:nvPr/>
          </p:nvGrpSpPr>
          <p:grpSpPr>
            <a:xfrm>
              <a:off x="22292406" y="3003001"/>
              <a:ext cx="11261518" cy="3633281"/>
              <a:chOff x="22292406" y="2945127"/>
              <a:chExt cx="11261518" cy="3633281"/>
            </a:xfrm>
          </p:grpSpPr>
          <p:grpSp>
            <p:nvGrpSpPr>
              <p:cNvPr id="76" name="Group 75">
                <a:extLst>
                  <a:ext uri="{FF2B5EF4-FFF2-40B4-BE49-F238E27FC236}">
                    <a16:creationId xmlns:a16="http://schemas.microsoft.com/office/drawing/2014/main" id="{0A2A4A94-C2AA-49BB-AF45-DE51CBF3CF78}"/>
                  </a:ext>
                </a:extLst>
              </p:cNvPr>
              <p:cNvGrpSpPr/>
              <p:nvPr/>
            </p:nvGrpSpPr>
            <p:grpSpPr>
              <a:xfrm>
                <a:off x="22292406" y="2945127"/>
                <a:ext cx="5507267" cy="3633281"/>
                <a:chOff x="22292406" y="2945127"/>
                <a:chExt cx="5507267" cy="3633281"/>
              </a:xfrm>
            </p:grpSpPr>
            <p:sp>
              <p:nvSpPr>
                <p:cNvPr id="295" name="TextBox 294">
                  <a:extLst>
                    <a:ext uri="{FF2B5EF4-FFF2-40B4-BE49-F238E27FC236}">
                      <a16:creationId xmlns:a16="http://schemas.microsoft.com/office/drawing/2014/main" id="{5202E4C6-0A7C-469C-85BE-D210EC235629}"/>
                    </a:ext>
                  </a:extLst>
                </p:cNvPr>
                <p:cNvSpPr txBox="1"/>
                <p:nvPr/>
              </p:nvSpPr>
              <p:spPr>
                <a:xfrm rot="16200000">
                  <a:off x="21405627" y="4204355"/>
                  <a:ext cx="2173668"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Sales Quantity</a:t>
                  </a:r>
                </a:p>
              </p:txBody>
            </p:sp>
            <p:pic>
              <p:nvPicPr>
                <p:cNvPr id="45" name="Picture 44" descr="Chart, line chart&#10;&#10;Description automatically generated">
                  <a:extLst>
                    <a:ext uri="{FF2B5EF4-FFF2-40B4-BE49-F238E27FC236}">
                      <a16:creationId xmlns:a16="http://schemas.microsoft.com/office/drawing/2014/main" id="{CF42664F-B3C9-417D-BE43-32A514F6762B}"/>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2679160" y="3317575"/>
                  <a:ext cx="5022113" cy="2173670"/>
                </a:xfrm>
                <a:prstGeom prst="rect">
                  <a:avLst/>
                </a:prstGeom>
              </p:spPr>
            </p:pic>
            <p:grpSp>
              <p:nvGrpSpPr>
                <p:cNvPr id="72" name="Group 71">
                  <a:extLst>
                    <a:ext uri="{FF2B5EF4-FFF2-40B4-BE49-F238E27FC236}">
                      <a16:creationId xmlns:a16="http://schemas.microsoft.com/office/drawing/2014/main" id="{DAE7D7FD-3745-4F4B-9905-BAF9FC8CF448}"/>
                    </a:ext>
                  </a:extLst>
                </p:cNvPr>
                <p:cNvGrpSpPr/>
                <p:nvPr/>
              </p:nvGrpSpPr>
              <p:grpSpPr>
                <a:xfrm>
                  <a:off x="23368756" y="6171264"/>
                  <a:ext cx="3642921" cy="407144"/>
                  <a:chOff x="23205637" y="5950682"/>
                  <a:chExt cx="3642921" cy="407144"/>
                </a:xfrm>
              </p:grpSpPr>
              <p:grpSp>
                <p:nvGrpSpPr>
                  <p:cNvPr id="68" name="Group 67">
                    <a:extLst>
                      <a:ext uri="{FF2B5EF4-FFF2-40B4-BE49-F238E27FC236}">
                        <a16:creationId xmlns:a16="http://schemas.microsoft.com/office/drawing/2014/main" id="{03A58B5E-0592-44C3-937C-E54A50832C95}"/>
                      </a:ext>
                    </a:extLst>
                  </p:cNvPr>
                  <p:cNvGrpSpPr/>
                  <p:nvPr/>
                </p:nvGrpSpPr>
                <p:grpSpPr>
                  <a:xfrm>
                    <a:off x="23205637" y="5950682"/>
                    <a:ext cx="1629241" cy="407144"/>
                    <a:chOff x="22980469" y="5595594"/>
                    <a:chExt cx="1629241" cy="407144"/>
                  </a:xfrm>
                </p:grpSpPr>
                <p:sp>
                  <p:nvSpPr>
                    <p:cNvPr id="320" name="Rectangle 319">
                      <a:extLst>
                        <a:ext uri="{FF2B5EF4-FFF2-40B4-BE49-F238E27FC236}">
                          <a16:creationId xmlns:a16="http://schemas.microsoft.com/office/drawing/2014/main" id="{B89FBFF7-7EB2-4060-9C25-D979B525491A}"/>
                        </a:ext>
                      </a:extLst>
                    </p:cNvPr>
                    <p:cNvSpPr/>
                    <p:nvPr/>
                  </p:nvSpPr>
                  <p:spPr bwMode="auto">
                    <a:xfrm>
                      <a:off x="22980469" y="5783926"/>
                      <a:ext cx="274320" cy="27432"/>
                    </a:xfrm>
                    <a:prstGeom prst="rect">
                      <a:avLst/>
                    </a:prstGeom>
                    <a:solidFill>
                      <a:srgbClr val="DB456C"/>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endParaRPr lang="en-US" sz="2400" b="1" dirty="0">
                        <a:latin typeface="Arial" panose="020B0604020202020204" pitchFamily="34" charset="0"/>
                        <a:cs typeface="Arial" panose="020B0604020202020204" pitchFamily="34" charset="0"/>
                      </a:endParaRPr>
                    </a:p>
                  </p:txBody>
                </p:sp>
                <p:sp>
                  <p:nvSpPr>
                    <p:cNvPr id="321" name="Rectangle 320">
                      <a:extLst>
                        <a:ext uri="{FF2B5EF4-FFF2-40B4-BE49-F238E27FC236}">
                          <a16:creationId xmlns:a16="http://schemas.microsoft.com/office/drawing/2014/main" id="{78F9B6C4-830D-4893-B7BA-FF40232D80A7}"/>
                        </a:ext>
                      </a:extLst>
                    </p:cNvPr>
                    <p:cNvSpPr/>
                    <p:nvPr/>
                  </p:nvSpPr>
                  <p:spPr>
                    <a:xfrm>
                      <a:off x="23250764" y="5595594"/>
                      <a:ext cx="1358946" cy="407144"/>
                    </a:xfrm>
                    <a:prstGeom prst="rect">
                      <a:avLst/>
                    </a:prstGeom>
                  </p:spPr>
                  <p:txBody>
                    <a:bodyPr wrap="square">
                      <a:spAutoFit/>
                    </a:bodyPr>
                    <a:lstStyle/>
                    <a:p>
                      <a:r>
                        <a:rPr lang="en-US" sz="2000" dirty="0">
                          <a:latin typeface="Arial" panose="020B0604020202020204" pitchFamily="34" charset="0"/>
                          <a:ea typeface="Arial" charset="0"/>
                          <a:cs typeface="Arial" panose="020B0604020202020204" pitchFamily="34" charset="0"/>
                        </a:rPr>
                        <a:t>Total Sale</a:t>
                      </a:r>
                    </a:p>
                  </p:txBody>
                </p:sp>
              </p:grpSp>
              <p:grpSp>
                <p:nvGrpSpPr>
                  <p:cNvPr id="60" name="Group 59">
                    <a:extLst>
                      <a:ext uri="{FF2B5EF4-FFF2-40B4-BE49-F238E27FC236}">
                        <a16:creationId xmlns:a16="http://schemas.microsoft.com/office/drawing/2014/main" id="{1B39B73C-1851-46CE-9F5A-657E456964F4}"/>
                      </a:ext>
                    </a:extLst>
                  </p:cNvPr>
                  <p:cNvGrpSpPr/>
                  <p:nvPr/>
                </p:nvGrpSpPr>
                <p:grpSpPr>
                  <a:xfrm>
                    <a:off x="25201159" y="5950682"/>
                    <a:ext cx="1647399" cy="407144"/>
                    <a:chOff x="22975841" y="5983008"/>
                    <a:chExt cx="1647399" cy="407144"/>
                  </a:xfrm>
                </p:grpSpPr>
                <p:sp>
                  <p:nvSpPr>
                    <p:cNvPr id="322" name="Rectangle 321">
                      <a:extLst>
                        <a:ext uri="{FF2B5EF4-FFF2-40B4-BE49-F238E27FC236}">
                          <a16:creationId xmlns:a16="http://schemas.microsoft.com/office/drawing/2014/main" id="{F0294A4C-3614-42DA-A500-1784890FCF22}"/>
                        </a:ext>
                      </a:extLst>
                    </p:cNvPr>
                    <p:cNvSpPr/>
                    <p:nvPr/>
                  </p:nvSpPr>
                  <p:spPr bwMode="auto">
                    <a:xfrm>
                      <a:off x="22975841" y="6151020"/>
                      <a:ext cx="274320" cy="27432"/>
                    </a:xfrm>
                    <a:prstGeom prst="rect">
                      <a:avLst/>
                    </a:prstGeom>
                    <a:solidFill>
                      <a:srgbClr val="BEBEB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2400" dirty="0">
                        <a:latin typeface="Arial" panose="020B0604020202020204" pitchFamily="34" charset="0"/>
                        <a:cs typeface="Arial" panose="020B0604020202020204" pitchFamily="34" charset="0"/>
                      </a:endParaRPr>
                    </a:p>
                  </p:txBody>
                </p:sp>
                <p:sp>
                  <p:nvSpPr>
                    <p:cNvPr id="323" name="Rectangle 322">
                      <a:extLst>
                        <a:ext uri="{FF2B5EF4-FFF2-40B4-BE49-F238E27FC236}">
                          <a16:creationId xmlns:a16="http://schemas.microsoft.com/office/drawing/2014/main" id="{0F310E8E-5721-4526-8A62-4209259A6E3A}"/>
                        </a:ext>
                      </a:extLst>
                    </p:cNvPr>
                    <p:cNvSpPr/>
                    <p:nvPr/>
                  </p:nvSpPr>
                  <p:spPr>
                    <a:xfrm>
                      <a:off x="23264294" y="5983008"/>
                      <a:ext cx="1358946" cy="407144"/>
                    </a:xfrm>
                    <a:prstGeom prst="rect">
                      <a:avLst/>
                    </a:prstGeom>
                  </p:spPr>
                  <p:txBody>
                    <a:bodyPr wrap="square">
                      <a:spAutoFit/>
                    </a:bodyPr>
                    <a:lstStyle/>
                    <a:p>
                      <a:r>
                        <a:rPr lang="en-US" sz="2000" dirty="0">
                          <a:latin typeface="Arial" panose="020B0604020202020204" pitchFamily="34" charset="0"/>
                          <a:ea typeface="Arial" charset="0"/>
                          <a:cs typeface="Arial" panose="020B0604020202020204" pitchFamily="34" charset="0"/>
                        </a:rPr>
                        <a:t>Avg Sale</a:t>
                      </a:r>
                    </a:p>
                  </p:txBody>
                </p:sp>
              </p:grpSp>
            </p:grpSp>
            <p:grpSp>
              <p:nvGrpSpPr>
                <p:cNvPr id="51" name="Group 50">
                  <a:extLst>
                    <a:ext uri="{FF2B5EF4-FFF2-40B4-BE49-F238E27FC236}">
                      <a16:creationId xmlns:a16="http://schemas.microsoft.com/office/drawing/2014/main" id="{9BDCCD53-0FD6-4648-AB32-51078226D2BE}"/>
                    </a:ext>
                  </a:extLst>
                </p:cNvPr>
                <p:cNvGrpSpPr/>
                <p:nvPr/>
              </p:nvGrpSpPr>
              <p:grpSpPr>
                <a:xfrm>
                  <a:off x="22541754" y="5516580"/>
                  <a:ext cx="5257919" cy="655034"/>
                  <a:chOff x="22541754" y="5109431"/>
                  <a:chExt cx="5257919" cy="655034"/>
                </a:xfrm>
              </p:grpSpPr>
              <p:grpSp>
                <p:nvGrpSpPr>
                  <p:cNvPr id="48" name="Group 47">
                    <a:extLst>
                      <a:ext uri="{FF2B5EF4-FFF2-40B4-BE49-F238E27FC236}">
                        <a16:creationId xmlns:a16="http://schemas.microsoft.com/office/drawing/2014/main" id="{8230B393-C1A1-4B13-970C-9D53244087C9}"/>
                      </a:ext>
                    </a:extLst>
                  </p:cNvPr>
                  <p:cNvGrpSpPr/>
                  <p:nvPr/>
                </p:nvGrpSpPr>
                <p:grpSpPr>
                  <a:xfrm>
                    <a:off x="22541754" y="5109431"/>
                    <a:ext cx="5257919" cy="410278"/>
                    <a:chOff x="22541754" y="5109431"/>
                    <a:chExt cx="5257919" cy="410278"/>
                  </a:xfrm>
                </p:grpSpPr>
                <p:sp>
                  <p:nvSpPr>
                    <p:cNvPr id="309" name="Rectangle 308">
                      <a:extLst>
                        <a:ext uri="{FF2B5EF4-FFF2-40B4-BE49-F238E27FC236}">
                          <a16:creationId xmlns:a16="http://schemas.microsoft.com/office/drawing/2014/main" id="{6BFE4CB6-3669-498E-960B-CB7056B3D971}"/>
                        </a:ext>
                      </a:extLst>
                    </p:cNvPr>
                    <p:cNvSpPr/>
                    <p:nvPr/>
                  </p:nvSpPr>
                  <p:spPr bwMode="auto">
                    <a:xfrm>
                      <a:off x="22541754" y="5109431"/>
                      <a:ext cx="1055629" cy="41027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latin typeface="Arial" panose="020B0604020202020204" pitchFamily="34" charset="0"/>
                          <a:cs typeface="Arial" panose="020B0604020202020204" pitchFamily="34" charset="0"/>
                        </a:rPr>
                        <a:t>2018</a:t>
                      </a:r>
                    </a:p>
                  </p:txBody>
                </p:sp>
                <p:sp>
                  <p:nvSpPr>
                    <p:cNvPr id="310" name="Rectangle 309">
                      <a:extLst>
                        <a:ext uri="{FF2B5EF4-FFF2-40B4-BE49-F238E27FC236}">
                          <a16:creationId xmlns:a16="http://schemas.microsoft.com/office/drawing/2014/main" id="{25307FED-2682-4AFE-8C7E-9BD63278CAF6}"/>
                        </a:ext>
                      </a:extLst>
                    </p:cNvPr>
                    <p:cNvSpPr/>
                    <p:nvPr/>
                  </p:nvSpPr>
                  <p:spPr bwMode="auto">
                    <a:xfrm>
                      <a:off x="23333375" y="5109431"/>
                      <a:ext cx="1502685" cy="372859"/>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latin typeface="Arial" panose="020B0604020202020204" pitchFamily="34" charset="0"/>
                          <a:cs typeface="Arial" panose="020B0604020202020204" pitchFamily="34" charset="0"/>
                        </a:rPr>
                        <a:t>2019</a:t>
                      </a:r>
                    </a:p>
                  </p:txBody>
                </p:sp>
                <p:sp>
                  <p:nvSpPr>
                    <p:cNvPr id="311" name="Rectangle 310">
                      <a:extLst>
                        <a:ext uri="{FF2B5EF4-FFF2-40B4-BE49-F238E27FC236}">
                          <a16:creationId xmlns:a16="http://schemas.microsoft.com/office/drawing/2014/main" id="{FABA1989-8454-4B97-BFF6-4A451D4BD1C3}"/>
                        </a:ext>
                      </a:extLst>
                    </p:cNvPr>
                    <p:cNvSpPr/>
                    <p:nvPr/>
                  </p:nvSpPr>
                  <p:spPr bwMode="auto">
                    <a:xfrm>
                      <a:off x="24572052" y="5109431"/>
                      <a:ext cx="1502685" cy="372859"/>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latin typeface="Arial" panose="020B0604020202020204" pitchFamily="34" charset="0"/>
                          <a:cs typeface="Arial" panose="020B0604020202020204" pitchFamily="34" charset="0"/>
                        </a:rPr>
                        <a:t>2020</a:t>
                      </a:r>
                    </a:p>
                  </p:txBody>
                </p:sp>
                <p:sp>
                  <p:nvSpPr>
                    <p:cNvPr id="312" name="Rectangle 311">
                      <a:extLst>
                        <a:ext uri="{FF2B5EF4-FFF2-40B4-BE49-F238E27FC236}">
                          <a16:creationId xmlns:a16="http://schemas.microsoft.com/office/drawing/2014/main" id="{7C442E89-18FC-457D-8FDE-CD9BE8EDFA80}"/>
                        </a:ext>
                      </a:extLst>
                    </p:cNvPr>
                    <p:cNvSpPr/>
                    <p:nvPr/>
                  </p:nvSpPr>
                  <p:spPr bwMode="auto">
                    <a:xfrm>
                      <a:off x="25810729" y="5109431"/>
                      <a:ext cx="1502685" cy="372859"/>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latin typeface="Arial" panose="020B0604020202020204" pitchFamily="34" charset="0"/>
                          <a:cs typeface="Arial" panose="020B0604020202020204" pitchFamily="34" charset="0"/>
                        </a:rPr>
                        <a:t>2021</a:t>
                      </a:r>
                    </a:p>
                  </p:txBody>
                </p:sp>
                <p:sp>
                  <p:nvSpPr>
                    <p:cNvPr id="313" name="Rectangle 312">
                      <a:extLst>
                        <a:ext uri="{FF2B5EF4-FFF2-40B4-BE49-F238E27FC236}">
                          <a16:creationId xmlns:a16="http://schemas.microsoft.com/office/drawing/2014/main" id="{12DD01DE-C0A0-4339-9368-3ADEE65FFCEA}"/>
                        </a:ext>
                      </a:extLst>
                    </p:cNvPr>
                    <p:cNvSpPr/>
                    <p:nvPr/>
                  </p:nvSpPr>
                  <p:spPr bwMode="auto">
                    <a:xfrm>
                      <a:off x="27049407" y="5109431"/>
                      <a:ext cx="750266" cy="372859"/>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latin typeface="Arial" panose="020B0604020202020204" pitchFamily="34" charset="0"/>
                          <a:cs typeface="Arial" panose="020B0604020202020204" pitchFamily="34" charset="0"/>
                        </a:rPr>
                        <a:t>2022</a:t>
                      </a:r>
                    </a:p>
                  </p:txBody>
                </p:sp>
              </p:grpSp>
              <p:sp>
                <p:nvSpPr>
                  <p:cNvPr id="324" name="Rectangle 323">
                    <a:extLst>
                      <a:ext uri="{FF2B5EF4-FFF2-40B4-BE49-F238E27FC236}">
                        <a16:creationId xmlns:a16="http://schemas.microsoft.com/office/drawing/2014/main" id="{D8BC62A5-61CA-41CF-9825-F52F8DBB8A3E}"/>
                      </a:ext>
                    </a:extLst>
                  </p:cNvPr>
                  <p:cNvSpPr/>
                  <p:nvPr/>
                </p:nvSpPr>
                <p:spPr bwMode="auto">
                  <a:xfrm>
                    <a:off x="24419371" y="5391606"/>
                    <a:ext cx="1502685" cy="372859"/>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latin typeface="Arial" panose="020B0604020202020204" pitchFamily="34" charset="0"/>
                        <a:cs typeface="Arial" panose="020B0604020202020204" pitchFamily="34" charset="0"/>
                      </a:rPr>
                      <a:t>Date</a:t>
                    </a:r>
                  </a:p>
                </p:txBody>
              </p:sp>
            </p:grpSp>
            <p:sp>
              <p:nvSpPr>
                <p:cNvPr id="326" name="Rectangle 325">
                  <a:extLst>
                    <a:ext uri="{FF2B5EF4-FFF2-40B4-BE49-F238E27FC236}">
                      <a16:creationId xmlns:a16="http://schemas.microsoft.com/office/drawing/2014/main" id="{C2336EA7-60CC-410E-8007-1E47A5742039}"/>
                    </a:ext>
                  </a:extLst>
                </p:cNvPr>
                <p:cNvSpPr/>
                <p:nvPr/>
              </p:nvSpPr>
              <p:spPr>
                <a:xfrm>
                  <a:off x="22849709" y="2945127"/>
                  <a:ext cx="4681015" cy="400110"/>
                </a:xfrm>
                <a:prstGeom prst="rect">
                  <a:avLst/>
                </a:prstGeom>
              </p:spPr>
              <p:txBody>
                <a:bodyPr wrap="square">
                  <a:spAutoFit/>
                </a:bodyPr>
                <a:lstStyle/>
                <a:p>
                  <a:pPr algn="ctr"/>
                  <a:r>
                    <a:rPr lang="en-US" sz="2000" u="sng" dirty="0">
                      <a:latin typeface="Arial" panose="020B0604020202020204" pitchFamily="34" charset="0"/>
                      <a:ea typeface="Arial" charset="0"/>
                      <a:cs typeface="Arial" panose="020B0604020202020204" pitchFamily="34" charset="0"/>
                    </a:rPr>
                    <a:t>Time Series Trend in Sales</a:t>
                  </a:r>
                </a:p>
              </p:txBody>
            </p:sp>
          </p:grpSp>
          <p:grpSp>
            <p:nvGrpSpPr>
              <p:cNvPr id="78" name="Group 77">
                <a:extLst>
                  <a:ext uri="{FF2B5EF4-FFF2-40B4-BE49-F238E27FC236}">
                    <a16:creationId xmlns:a16="http://schemas.microsoft.com/office/drawing/2014/main" id="{73A25B47-FCD7-432F-B53B-70E1D664BA3B}"/>
                  </a:ext>
                </a:extLst>
              </p:cNvPr>
              <p:cNvGrpSpPr/>
              <p:nvPr/>
            </p:nvGrpSpPr>
            <p:grpSpPr>
              <a:xfrm>
                <a:off x="28076027" y="2945127"/>
                <a:ext cx="5477897" cy="3633281"/>
                <a:chOff x="28076027" y="2945127"/>
                <a:chExt cx="5477897" cy="3633281"/>
              </a:xfrm>
            </p:grpSpPr>
            <p:pic>
              <p:nvPicPr>
                <p:cNvPr id="308" name="Picture 307" descr="Chart, line chart&#10;&#10;Description automatically generated">
                  <a:extLst>
                    <a:ext uri="{FF2B5EF4-FFF2-40B4-BE49-F238E27FC236}">
                      <a16:creationId xmlns:a16="http://schemas.microsoft.com/office/drawing/2014/main" id="{E55A2B7D-1EE8-4572-B3A6-139B2E348347}"/>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8465595" y="3313643"/>
                  <a:ext cx="5041100" cy="2181534"/>
                </a:xfrm>
                <a:prstGeom prst="rect">
                  <a:avLst/>
                </a:prstGeom>
              </p:spPr>
            </p:pic>
            <p:sp>
              <p:nvSpPr>
                <p:cNvPr id="306" name="Rectangle 305">
                  <a:extLst>
                    <a:ext uri="{FF2B5EF4-FFF2-40B4-BE49-F238E27FC236}">
                      <a16:creationId xmlns:a16="http://schemas.microsoft.com/office/drawing/2014/main" id="{4AEC7FFA-FCC8-4D72-99D8-5EBF8AC26D9E}"/>
                    </a:ext>
                  </a:extLst>
                </p:cNvPr>
                <p:cNvSpPr/>
                <p:nvPr/>
              </p:nvSpPr>
              <p:spPr>
                <a:xfrm>
                  <a:off x="28527925" y="2945127"/>
                  <a:ext cx="4916440" cy="400110"/>
                </a:xfrm>
                <a:prstGeom prst="rect">
                  <a:avLst/>
                </a:prstGeom>
              </p:spPr>
              <p:txBody>
                <a:bodyPr wrap="square">
                  <a:spAutoFit/>
                </a:bodyPr>
                <a:lstStyle/>
                <a:p>
                  <a:pPr algn="ctr"/>
                  <a:r>
                    <a:rPr lang="en-US" sz="2000" u="sng" dirty="0">
                      <a:latin typeface="Arial" panose="020B0604020202020204" pitchFamily="34" charset="0"/>
                      <a:ea typeface="Arial" charset="0"/>
                      <a:cs typeface="Arial" panose="020B0604020202020204" pitchFamily="34" charset="0"/>
                    </a:rPr>
                    <a:t>Sales Prediction (Random Forest)</a:t>
                  </a:r>
                </a:p>
              </p:txBody>
            </p:sp>
            <p:grpSp>
              <p:nvGrpSpPr>
                <p:cNvPr id="50" name="Group 49">
                  <a:extLst>
                    <a:ext uri="{FF2B5EF4-FFF2-40B4-BE49-F238E27FC236}">
                      <a16:creationId xmlns:a16="http://schemas.microsoft.com/office/drawing/2014/main" id="{20D25B8F-FFE3-480A-889D-2F1A2F083859}"/>
                    </a:ext>
                  </a:extLst>
                </p:cNvPr>
                <p:cNvGrpSpPr/>
                <p:nvPr/>
              </p:nvGrpSpPr>
              <p:grpSpPr>
                <a:xfrm>
                  <a:off x="28296005" y="5516580"/>
                  <a:ext cx="5257919" cy="655034"/>
                  <a:chOff x="27856166" y="5093717"/>
                  <a:chExt cx="5257919" cy="655034"/>
                </a:xfrm>
              </p:grpSpPr>
              <p:grpSp>
                <p:nvGrpSpPr>
                  <p:cNvPr id="327" name="Group 326">
                    <a:extLst>
                      <a:ext uri="{FF2B5EF4-FFF2-40B4-BE49-F238E27FC236}">
                        <a16:creationId xmlns:a16="http://schemas.microsoft.com/office/drawing/2014/main" id="{67285C1A-9BA7-447B-8097-086638F1F288}"/>
                      </a:ext>
                    </a:extLst>
                  </p:cNvPr>
                  <p:cNvGrpSpPr/>
                  <p:nvPr/>
                </p:nvGrpSpPr>
                <p:grpSpPr>
                  <a:xfrm>
                    <a:off x="27856166" y="5093717"/>
                    <a:ext cx="5257919" cy="410278"/>
                    <a:chOff x="22541754" y="5109431"/>
                    <a:chExt cx="5257919" cy="410278"/>
                  </a:xfrm>
                </p:grpSpPr>
                <p:sp>
                  <p:nvSpPr>
                    <p:cNvPr id="328" name="Rectangle 327">
                      <a:extLst>
                        <a:ext uri="{FF2B5EF4-FFF2-40B4-BE49-F238E27FC236}">
                          <a16:creationId xmlns:a16="http://schemas.microsoft.com/office/drawing/2014/main" id="{4F01C2EC-63A8-444E-8039-8B3E3D6F1185}"/>
                        </a:ext>
                      </a:extLst>
                    </p:cNvPr>
                    <p:cNvSpPr/>
                    <p:nvPr/>
                  </p:nvSpPr>
                  <p:spPr bwMode="auto">
                    <a:xfrm>
                      <a:off x="22541754" y="5109431"/>
                      <a:ext cx="1055629" cy="41027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latin typeface="Arial" panose="020B0604020202020204" pitchFamily="34" charset="0"/>
                          <a:cs typeface="Arial" panose="020B0604020202020204" pitchFamily="34" charset="0"/>
                        </a:rPr>
                        <a:t>2018</a:t>
                      </a:r>
                    </a:p>
                  </p:txBody>
                </p:sp>
                <p:sp>
                  <p:nvSpPr>
                    <p:cNvPr id="329" name="Rectangle 328">
                      <a:extLst>
                        <a:ext uri="{FF2B5EF4-FFF2-40B4-BE49-F238E27FC236}">
                          <a16:creationId xmlns:a16="http://schemas.microsoft.com/office/drawing/2014/main" id="{A7A201E7-AA85-43B5-9E45-378EBD486BAD}"/>
                        </a:ext>
                      </a:extLst>
                    </p:cNvPr>
                    <p:cNvSpPr/>
                    <p:nvPr/>
                  </p:nvSpPr>
                  <p:spPr bwMode="auto">
                    <a:xfrm>
                      <a:off x="23333375" y="5109431"/>
                      <a:ext cx="1502685" cy="372859"/>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latin typeface="Arial" panose="020B0604020202020204" pitchFamily="34" charset="0"/>
                          <a:cs typeface="Arial" panose="020B0604020202020204" pitchFamily="34" charset="0"/>
                        </a:rPr>
                        <a:t>2019</a:t>
                      </a:r>
                    </a:p>
                  </p:txBody>
                </p:sp>
                <p:sp>
                  <p:nvSpPr>
                    <p:cNvPr id="330" name="Rectangle 329">
                      <a:extLst>
                        <a:ext uri="{FF2B5EF4-FFF2-40B4-BE49-F238E27FC236}">
                          <a16:creationId xmlns:a16="http://schemas.microsoft.com/office/drawing/2014/main" id="{FC78FDBC-71F1-48EA-8835-D06AFD30F55A}"/>
                        </a:ext>
                      </a:extLst>
                    </p:cNvPr>
                    <p:cNvSpPr/>
                    <p:nvPr/>
                  </p:nvSpPr>
                  <p:spPr bwMode="auto">
                    <a:xfrm>
                      <a:off x="24572052" y="5109431"/>
                      <a:ext cx="1502685" cy="372859"/>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latin typeface="Arial" panose="020B0604020202020204" pitchFamily="34" charset="0"/>
                          <a:cs typeface="Arial" panose="020B0604020202020204" pitchFamily="34" charset="0"/>
                        </a:rPr>
                        <a:t>2020</a:t>
                      </a:r>
                    </a:p>
                  </p:txBody>
                </p:sp>
                <p:sp>
                  <p:nvSpPr>
                    <p:cNvPr id="331" name="Rectangle 330">
                      <a:extLst>
                        <a:ext uri="{FF2B5EF4-FFF2-40B4-BE49-F238E27FC236}">
                          <a16:creationId xmlns:a16="http://schemas.microsoft.com/office/drawing/2014/main" id="{E417D86B-2409-4AE6-8761-9E761D9C0929}"/>
                        </a:ext>
                      </a:extLst>
                    </p:cNvPr>
                    <p:cNvSpPr/>
                    <p:nvPr/>
                  </p:nvSpPr>
                  <p:spPr bwMode="auto">
                    <a:xfrm>
                      <a:off x="25810729" y="5109431"/>
                      <a:ext cx="1502685" cy="372859"/>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latin typeface="Arial" panose="020B0604020202020204" pitchFamily="34" charset="0"/>
                          <a:cs typeface="Arial" panose="020B0604020202020204" pitchFamily="34" charset="0"/>
                        </a:rPr>
                        <a:t>2021</a:t>
                      </a:r>
                    </a:p>
                  </p:txBody>
                </p:sp>
                <p:sp>
                  <p:nvSpPr>
                    <p:cNvPr id="332" name="Rectangle 331">
                      <a:extLst>
                        <a:ext uri="{FF2B5EF4-FFF2-40B4-BE49-F238E27FC236}">
                          <a16:creationId xmlns:a16="http://schemas.microsoft.com/office/drawing/2014/main" id="{03C164FA-919E-4766-9AC8-D00A6A63F8E4}"/>
                        </a:ext>
                      </a:extLst>
                    </p:cNvPr>
                    <p:cNvSpPr/>
                    <p:nvPr/>
                  </p:nvSpPr>
                  <p:spPr bwMode="auto">
                    <a:xfrm>
                      <a:off x="27049407" y="5109431"/>
                      <a:ext cx="750266" cy="372859"/>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latin typeface="Arial" panose="020B0604020202020204" pitchFamily="34" charset="0"/>
                          <a:cs typeface="Arial" panose="020B0604020202020204" pitchFamily="34" charset="0"/>
                        </a:rPr>
                        <a:t>2022</a:t>
                      </a:r>
                    </a:p>
                  </p:txBody>
                </p:sp>
              </p:grpSp>
              <p:sp>
                <p:nvSpPr>
                  <p:cNvPr id="333" name="Rectangle 332">
                    <a:extLst>
                      <a:ext uri="{FF2B5EF4-FFF2-40B4-BE49-F238E27FC236}">
                        <a16:creationId xmlns:a16="http://schemas.microsoft.com/office/drawing/2014/main" id="{5EAC8B48-1049-4A51-9EA3-4C05E93A7D3F}"/>
                      </a:ext>
                    </a:extLst>
                  </p:cNvPr>
                  <p:cNvSpPr/>
                  <p:nvPr/>
                </p:nvSpPr>
                <p:spPr bwMode="auto">
                  <a:xfrm>
                    <a:off x="29733783" y="5375892"/>
                    <a:ext cx="1502685" cy="372859"/>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latin typeface="Arial" panose="020B0604020202020204" pitchFamily="34" charset="0"/>
                        <a:cs typeface="Arial" panose="020B0604020202020204" pitchFamily="34" charset="0"/>
                      </a:rPr>
                      <a:t>Date</a:t>
                    </a:r>
                  </a:p>
                </p:txBody>
              </p:sp>
            </p:grpSp>
            <p:grpSp>
              <p:nvGrpSpPr>
                <p:cNvPr id="340" name="Group 339">
                  <a:extLst>
                    <a:ext uri="{FF2B5EF4-FFF2-40B4-BE49-F238E27FC236}">
                      <a16:creationId xmlns:a16="http://schemas.microsoft.com/office/drawing/2014/main" id="{7EDC83C9-B329-4E0E-9972-E520DABB491C}"/>
                    </a:ext>
                  </a:extLst>
                </p:cNvPr>
                <p:cNvGrpSpPr/>
                <p:nvPr/>
              </p:nvGrpSpPr>
              <p:grpSpPr>
                <a:xfrm>
                  <a:off x="29164685" y="6171264"/>
                  <a:ext cx="3642921" cy="407144"/>
                  <a:chOff x="23205637" y="5950682"/>
                  <a:chExt cx="3642921" cy="407144"/>
                </a:xfrm>
              </p:grpSpPr>
              <p:grpSp>
                <p:nvGrpSpPr>
                  <p:cNvPr id="341" name="Group 340">
                    <a:extLst>
                      <a:ext uri="{FF2B5EF4-FFF2-40B4-BE49-F238E27FC236}">
                        <a16:creationId xmlns:a16="http://schemas.microsoft.com/office/drawing/2014/main" id="{D63D2E10-B87F-401F-A3D0-0FA0A232C04F}"/>
                      </a:ext>
                    </a:extLst>
                  </p:cNvPr>
                  <p:cNvGrpSpPr/>
                  <p:nvPr/>
                </p:nvGrpSpPr>
                <p:grpSpPr>
                  <a:xfrm>
                    <a:off x="23205637" y="5950682"/>
                    <a:ext cx="1629241" cy="400110"/>
                    <a:chOff x="22980469" y="5595594"/>
                    <a:chExt cx="1629241" cy="400110"/>
                  </a:xfrm>
                </p:grpSpPr>
                <p:sp>
                  <p:nvSpPr>
                    <p:cNvPr id="345" name="Rectangle 344">
                      <a:extLst>
                        <a:ext uri="{FF2B5EF4-FFF2-40B4-BE49-F238E27FC236}">
                          <a16:creationId xmlns:a16="http://schemas.microsoft.com/office/drawing/2014/main" id="{71A40727-0693-4731-957B-FCE35FB38A97}"/>
                        </a:ext>
                      </a:extLst>
                    </p:cNvPr>
                    <p:cNvSpPr/>
                    <p:nvPr/>
                  </p:nvSpPr>
                  <p:spPr bwMode="auto">
                    <a:xfrm>
                      <a:off x="22980469" y="5783926"/>
                      <a:ext cx="274320" cy="27432"/>
                    </a:xfrm>
                    <a:prstGeom prst="rect">
                      <a:avLst/>
                    </a:prstGeom>
                    <a:solidFill>
                      <a:srgbClr val="DB456C"/>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endParaRPr lang="en-US" sz="2400" b="1" dirty="0">
                        <a:latin typeface="Arial" panose="020B0604020202020204" pitchFamily="34" charset="0"/>
                        <a:cs typeface="Arial" panose="020B0604020202020204" pitchFamily="34" charset="0"/>
                      </a:endParaRPr>
                    </a:p>
                  </p:txBody>
                </p:sp>
                <p:sp>
                  <p:nvSpPr>
                    <p:cNvPr id="346" name="Rectangle 345">
                      <a:extLst>
                        <a:ext uri="{FF2B5EF4-FFF2-40B4-BE49-F238E27FC236}">
                          <a16:creationId xmlns:a16="http://schemas.microsoft.com/office/drawing/2014/main" id="{CB18DA8A-9FBA-4251-9531-FFBCB7A9191D}"/>
                        </a:ext>
                      </a:extLst>
                    </p:cNvPr>
                    <p:cNvSpPr/>
                    <p:nvPr/>
                  </p:nvSpPr>
                  <p:spPr>
                    <a:xfrm>
                      <a:off x="23250764" y="5595594"/>
                      <a:ext cx="1358946" cy="400110"/>
                    </a:xfrm>
                    <a:prstGeom prst="rect">
                      <a:avLst/>
                    </a:prstGeom>
                  </p:spPr>
                  <p:txBody>
                    <a:bodyPr wrap="square">
                      <a:spAutoFit/>
                    </a:bodyPr>
                    <a:lstStyle/>
                    <a:p>
                      <a:r>
                        <a:rPr lang="en-US" sz="2000" dirty="0">
                          <a:latin typeface="Arial" panose="020B0604020202020204" pitchFamily="34" charset="0"/>
                          <a:ea typeface="Arial" charset="0"/>
                          <a:cs typeface="Arial" panose="020B0604020202020204" pitchFamily="34" charset="0"/>
                        </a:rPr>
                        <a:t>Historical</a:t>
                      </a:r>
                    </a:p>
                  </p:txBody>
                </p:sp>
              </p:grpSp>
              <p:grpSp>
                <p:nvGrpSpPr>
                  <p:cNvPr id="342" name="Group 341">
                    <a:extLst>
                      <a:ext uri="{FF2B5EF4-FFF2-40B4-BE49-F238E27FC236}">
                        <a16:creationId xmlns:a16="http://schemas.microsoft.com/office/drawing/2014/main" id="{836F8037-90B7-4E54-BD02-3B728FF79A6B}"/>
                      </a:ext>
                    </a:extLst>
                  </p:cNvPr>
                  <p:cNvGrpSpPr/>
                  <p:nvPr/>
                </p:nvGrpSpPr>
                <p:grpSpPr>
                  <a:xfrm>
                    <a:off x="25201159" y="5950682"/>
                    <a:ext cx="1647399" cy="407144"/>
                    <a:chOff x="22975841" y="5983008"/>
                    <a:chExt cx="1647399" cy="407144"/>
                  </a:xfrm>
                </p:grpSpPr>
                <p:sp>
                  <p:nvSpPr>
                    <p:cNvPr id="343" name="Rectangle 342">
                      <a:extLst>
                        <a:ext uri="{FF2B5EF4-FFF2-40B4-BE49-F238E27FC236}">
                          <a16:creationId xmlns:a16="http://schemas.microsoft.com/office/drawing/2014/main" id="{63083659-2159-4ACD-A37B-11B93D082BFA}"/>
                        </a:ext>
                      </a:extLst>
                    </p:cNvPr>
                    <p:cNvSpPr/>
                    <p:nvPr/>
                  </p:nvSpPr>
                  <p:spPr bwMode="auto">
                    <a:xfrm>
                      <a:off x="22975841" y="6151020"/>
                      <a:ext cx="274320" cy="27432"/>
                    </a:xfrm>
                    <a:prstGeom prst="rect">
                      <a:avLst/>
                    </a:prstGeom>
                    <a:solidFill>
                      <a:srgbClr val="BEBEB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2400" dirty="0">
                        <a:latin typeface="Arial" panose="020B0604020202020204" pitchFamily="34" charset="0"/>
                        <a:cs typeface="Arial" panose="020B0604020202020204" pitchFamily="34" charset="0"/>
                      </a:endParaRPr>
                    </a:p>
                  </p:txBody>
                </p:sp>
                <p:sp>
                  <p:nvSpPr>
                    <p:cNvPr id="344" name="Rectangle 343">
                      <a:extLst>
                        <a:ext uri="{FF2B5EF4-FFF2-40B4-BE49-F238E27FC236}">
                          <a16:creationId xmlns:a16="http://schemas.microsoft.com/office/drawing/2014/main" id="{3AFFE31C-AECB-4A45-93C0-81FE566DD755}"/>
                        </a:ext>
                      </a:extLst>
                    </p:cNvPr>
                    <p:cNvSpPr/>
                    <p:nvPr/>
                  </p:nvSpPr>
                  <p:spPr>
                    <a:xfrm>
                      <a:off x="23264294" y="5983008"/>
                      <a:ext cx="1358946" cy="407144"/>
                    </a:xfrm>
                    <a:prstGeom prst="rect">
                      <a:avLst/>
                    </a:prstGeom>
                  </p:spPr>
                  <p:txBody>
                    <a:bodyPr wrap="square">
                      <a:spAutoFit/>
                    </a:bodyPr>
                    <a:lstStyle/>
                    <a:p>
                      <a:r>
                        <a:rPr lang="en-US" sz="2000" dirty="0">
                          <a:latin typeface="Arial" panose="020B0604020202020204" pitchFamily="34" charset="0"/>
                          <a:ea typeface="Arial" charset="0"/>
                          <a:cs typeface="Arial" panose="020B0604020202020204" pitchFamily="34" charset="0"/>
                        </a:rPr>
                        <a:t>Predicted</a:t>
                      </a:r>
                    </a:p>
                  </p:txBody>
                </p:sp>
              </p:grpSp>
            </p:grpSp>
            <p:sp>
              <p:nvSpPr>
                <p:cNvPr id="347" name="TextBox 346">
                  <a:extLst>
                    <a:ext uri="{FF2B5EF4-FFF2-40B4-BE49-F238E27FC236}">
                      <a16:creationId xmlns:a16="http://schemas.microsoft.com/office/drawing/2014/main" id="{E7D34069-EBEE-4658-B115-3A729DD8FD08}"/>
                    </a:ext>
                  </a:extLst>
                </p:cNvPr>
                <p:cNvSpPr txBox="1"/>
                <p:nvPr/>
              </p:nvSpPr>
              <p:spPr>
                <a:xfrm rot="16200000">
                  <a:off x="27189249" y="4204355"/>
                  <a:ext cx="2173666"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Sales Quantity</a:t>
                  </a:r>
                </a:p>
              </p:txBody>
            </p:sp>
          </p:grpSp>
        </p:grpSp>
      </p:grpSp>
      <p:sp>
        <p:nvSpPr>
          <p:cNvPr id="237" name="Rectangle 236">
            <a:extLst>
              <a:ext uri="{FF2B5EF4-FFF2-40B4-BE49-F238E27FC236}">
                <a16:creationId xmlns:a16="http://schemas.microsoft.com/office/drawing/2014/main" id="{075CDF52-5739-4FAD-B08E-637612C4B333}"/>
              </a:ext>
            </a:extLst>
          </p:cNvPr>
          <p:cNvSpPr/>
          <p:nvPr/>
        </p:nvSpPr>
        <p:spPr>
          <a:xfrm>
            <a:off x="30865310" y="3421912"/>
            <a:ext cx="2525645" cy="400110"/>
          </a:xfrm>
          <a:prstGeom prst="rect">
            <a:avLst/>
          </a:prstGeom>
        </p:spPr>
        <p:txBody>
          <a:bodyPr wrap="square">
            <a:spAutoFit/>
          </a:bodyPr>
          <a:lstStyle/>
          <a:p>
            <a:pPr algn="ctr"/>
            <a:r>
              <a:rPr lang="en-US" sz="2000" b="1" dirty="0">
                <a:latin typeface="Arial" panose="020B0604020202020204" pitchFamily="34" charset="0"/>
                <a:ea typeface="Arial" charset="0"/>
                <a:cs typeface="Arial" panose="020B0604020202020204" pitchFamily="34" charset="0"/>
              </a:rPr>
              <a:t>Accuracy : 86.4%</a:t>
            </a:r>
          </a:p>
        </p:txBody>
      </p:sp>
      <p:grpSp>
        <p:nvGrpSpPr>
          <p:cNvPr id="101" name="Group 100">
            <a:extLst>
              <a:ext uri="{FF2B5EF4-FFF2-40B4-BE49-F238E27FC236}">
                <a16:creationId xmlns:a16="http://schemas.microsoft.com/office/drawing/2014/main" id="{9B2B2918-7809-4215-8308-544588F37D60}"/>
              </a:ext>
            </a:extLst>
          </p:cNvPr>
          <p:cNvGrpSpPr/>
          <p:nvPr/>
        </p:nvGrpSpPr>
        <p:grpSpPr>
          <a:xfrm>
            <a:off x="21954348" y="7774928"/>
            <a:ext cx="11927144" cy="4632679"/>
            <a:chOff x="22048132" y="7713968"/>
            <a:chExt cx="11927144" cy="4632679"/>
          </a:xfrm>
        </p:grpSpPr>
        <p:grpSp>
          <p:nvGrpSpPr>
            <p:cNvPr id="85" name="Group 84">
              <a:extLst>
                <a:ext uri="{FF2B5EF4-FFF2-40B4-BE49-F238E27FC236}">
                  <a16:creationId xmlns:a16="http://schemas.microsoft.com/office/drawing/2014/main" id="{9ED8FA46-2EE0-4E8B-A40C-54A7C2602AF7}"/>
                </a:ext>
              </a:extLst>
            </p:cNvPr>
            <p:cNvGrpSpPr/>
            <p:nvPr/>
          </p:nvGrpSpPr>
          <p:grpSpPr>
            <a:xfrm>
              <a:off x="22474016" y="8264417"/>
              <a:ext cx="11072441" cy="3462702"/>
              <a:chOff x="22044181" y="8756783"/>
              <a:chExt cx="11072441" cy="3462702"/>
            </a:xfrm>
          </p:grpSpPr>
          <p:sp>
            <p:nvSpPr>
              <p:cNvPr id="156" name="Rectangle 155">
                <a:extLst>
                  <a:ext uri="{FF2B5EF4-FFF2-40B4-BE49-F238E27FC236}">
                    <a16:creationId xmlns:a16="http://schemas.microsoft.com/office/drawing/2014/main" id="{110178EA-9661-426C-9CBF-89C5D24CCAC1}"/>
                  </a:ext>
                </a:extLst>
              </p:cNvPr>
              <p:cNvSpPr/>
              <p:nvPr/>
            </p:nvSpPr>
            <p:spPr bwMode="auto">
              <a:xfrm>
                <a:off x="22048809" y="9556341"/>
                <a:ext cx="274320" cy="274320"/>
              </a:xfrm>
              <a:prstGeom prst="rect">
                <a:avLst/>
              </a:prstGeom>
              <a:solidFill>
                <a:srgbClr val="E16585"/>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endParaRPr lang="en-US" sz="2400" b="1" dirty="0">
                  <a:latin typeface="Arial" panose="020B0604020202020204" pitchFamily="34" charset="0"/>
                  <a:cs typeface="Arial" panose="020B0604020202020204" pitchFamily="34" charset="0"/>
                </a:endParaRPr>
              </a:p>
            </p:txBody>
          </p:sp>
          <p:sp>
            <p:nvSpPr>
              <p:cNvPr id="242" name="Rectangle 241">
                <a:extLst>
                  <a:ext uri="{FF2B5EF4-FFF2-40B4-BE49-F238E27FC236}">
                    <a16:creationId xmlns:a16="http://schemas.microsoft.com/office/drawing/2014/main" id="{30B8A038-EB8D-4DDD-AA30-3C55171288AD}"/>
                  </a:ext>
                </a:extLst>
              </p:cNvPr>
              <p:cNvSpPr/>
              <p:nvPr/>
            </p:nvSpPr>
            <p:spPr>
              <a:xfrm>
                <a:off x="22451184" y="9489929"/>
                <a:ext cx="1358946" cy="407144"/>
              </a:xfrm>
              <a:prstGeom prst="rect">
                <a:avLst/>
              </a:prstGeom>
            </p:spPr>
            <p:txBody>
              <a:bodyPr wrap="square">
                <a:spAutoFit/>
              </a:bodyPr>
              <a:lstStyle/>
              <a:p>
                <a:pPr algn="ctr"/>
                <a:r>
                  <a:rPr lang="en-US" sz="2000" dirty="0">
                    <a:latin typeface="Arial" panose="020B0604020202020204" pitchFamily="34" charset="0"/>
                    <a:ea typeface="Arial" charset="0"/>
                    <a:cs typeface="Arial" panose="020B0604020202020204" pitchFamily="34" charset="0"/>
                  </a:rPr>
                  <a:t>Pattern %</a:t>
                </a:r>
              </a:p>
            </p:txBody>
          </p:sp>
          <p:grpSp>
            <p:nvGrpSpPr>
              <p:cNvPr id="34" name="Group 33">
                <a:extLst>
                  <a:ext uri="{FF2B5EF4-FFF2-40B4-BE49-F238E27FC236}">
                    <a16:creationId xmlns:a16="http://schemas.microsoft.com/office/drawing/2014/main" id="{0EC22B08-8F36-4983-A6AA-274F82F846EE}"/>
                  </a:ext>
                </a:extLst>
              </p:cNvPr>
              <p:cNvGrpSpPr/>
              <p:nvPr/>
            </p:nvGrpSpPr>
            <p:grpSpPr>
              <a:xfrm>
                <a:off x="22044181" y="9877343"/>
                <a:ext cx="1779479" cy="407144"/>
                <a:chOff x="22032845" y="11104595"/>
                <a:chExt cx="1779479" cy="407144"/>
              </a:xfrm>
            </p:grpSpPr>
            <p:sp>
              <p:nvSpPr>
                <p:cNvPr id="157" name="Rectangle 156">
                  <a:extLst>
                    <a:ext uri="{FF2B5EF4-FFF2-40B4-BE49-F238E27FC236}">
                      <a16:creationId xmlns:a16="http://schemas.microsoft.com/office/drawing/2014/main" id="{143E4240-8782-4A5B-BDA7-C630DA49A71E}"/>
                    </a:ext>
                  </a:extLst>
                </p:cNvPr>
                <p:cNvSpPr/>
                <p:nvPr/>
              </p:nvSpPr>
              <p:spPr bwMode="auto">
                <a:xfrm>
                  <a:off x="22032845" y="11171007"/>
                  <a:ext cx="274320" cy="274320"/>
                </a:xfrm>
                <a:prstGeom prst="rect">
                  <a:avLst/>
                </a:prstGeom>
                <a:solidFill>
                  <a:srgbClr val="BEBEB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2400" dirty="0">
                    <a:latin typeface="Arial" panose="020B0604020202020204" pitchFamily="34" charset="0"/>
                    <a:cs typeface="Arial" panose="020B0604020202020204" pitchFamily="34" charset="0"/>
                  </a:endParaRPr>
                </a:p>
              </p:txBody>
            </p:sp>
            <p:sp>
              <p:nvSpPr>
                <p:cNvPr id="243" name="Rectangle 242">
                  <a:extLst>
                    <a:ext uri="{FF2B5EF4-FFF2-40B4-BE49-F238E27FC236}">
                      <a16:creationId xmlns:a16="http://schemas.microsoft.com/office/drawing/2014/main" id="{869577F0-900F-432F-99E3-C4EAEE5D7021}"/>
                    </a:ext>
                  </a:extLst>
                </p:cNvPr>
                <p:cNvSpPr/>
                <p:nvPr/>
              </p:nvSpPr>
              <p:spPr>
                <a:xfrm>
                  <a:off x="22453378" y="11104595"/>
                  <a:ext cx="1358946" cy="407144"/>
                </a:xfrm>
                <a:prstGeom prst="rect">
                  <a:avLst/>
                </a:prstGeom>
              </p:spPr>
              <p:txBody>
                <a:bodyPr wrap="square">
                  <a:spAutoFit/>
                </a:bodyPr>
                <a:lstStyle/>
                <a:p>
                  <a:r>
                    <a:rPr lang="en-US" sz="2000" dirty="0">
                      <a:latin typeface="Arial" panose="020B0604020202020204" pitchFamily="34" charset="0"/>
                      <a:ea typeface="Arial" charset="0"/>
                      <a:cs typeface="Arial" panose="020B0604020202020204" pitchFamily="34" charset="0"/>
                    </a:rPr>
                    <a:t>Solid %</a:t>
                  </a:r>
                </a:p>
              </p:txBody>
            </p:sp>
          </p:grpSp>
          <p:grpSp>
            <p:nvGrpSpPr>
              <p:cNvPr id="84" name="Group 83">
                <a:extLst>
                  <a:ext uri="{FF2B5EF4-FFF2-40B4-BE49-F238E27FC236}">
                    <a16:creationId xmlns:a16="http://schemas.microsoft.com/office/drawing/2014/main" id="{4B10D2B5-B888-40BD-97A4-1E5E591E524F}"/>
                  </a:ext>
                </a:extLst>
              </p:cNvPr>
              <p:cNvGrpSpPr/>
              <p:nvPr/>
            </p:nvGrpSpPr>
            <p:grpSpPr>
              <a:xfrm>
                <a:off x="23999978" y="8756783"/>
                <a:ext cx="9116644" cy="3462702"/>
                <a:chOff x="23999978" y="8756783"/>
                <a:chExt cx="9116644" cy="3462702"/>
              </a:xfrm>
            </p:grpSpPr>
            <p:grpSp>
              <p:nvGrpSpPr>
                <p:cNvPr id="81" name="Group 80">
                  <a:extLst>
                    <a:ext uri="{FF2B5EF4-FFF2-40B4-BE49-F238E27FC236}">
                      <a16:creationId xmlns:a16="http://schemas.microsoft.com/office/drawing/2014/main" id="{FF124D69-5175-48C0-A2E9-491748EF5988}"/>
                    </a:ext>
                  </a:extLst>
                </p:cNvPr>
                <p:cNvGrpSpPr/>
                <p:nvPr/>
              </p:nvGrpSpPr>
              <p:grpSpPr>
                <a:xfrm>
                  <a:off x="23999978" y="8756783"/>
                  <a:ext cx="2717422" cy="3462702"/>
                  <a:chOff x="23999978" y="8756783"/>
                  <a:chExt cx="2717422" cy="3462702"/>
                </a:xfrm>
              </p:grpSpPr>
              <p:sp>
                <p:nvSpPr>
                  <p:cNvPr id="2" name="Rectangle 1">
                    <a:extLst>
                      <a:ext uri="{FF2B5EF4-FFF2-40B4-BE49-F238E27FC236}">
                        <a16:creationId xmlns:a16="http://schemas.microsoft.com/office/drawing/2014/main" id="{3ABDA81C-A04A-4F87-8A5D-2CB7A5101945}"/>
                      </a:ext>
                    </a:extLst>
                  </p:cNvPr>
                  <p:cNvSpPr/>
                  <p:nvPr/>
                </p:nvSpPr>
                <p:spPr bwMode="auto">
                  <a:xfrm>
                    <a:off x="24043772" y="9316513"/>
                    <a:ext cx="1180912" cy="2456159"/>
                  </a:xfrm>
                  <a:prstGeom prst="rect">
                    <a:avLst/>
                  </a:prstGeom>
                  <a:solidFill>
                    <a:srgbClr val="E16585"/>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a:ln>
                          <a:noFill/>
                        </a:ln>
                        <a:solidFill>
                          <a:schemeClr val="bg1"/>
                        </a:solidFill>
                        <a:latin typeface="Arial" panose="020B0604020202020204" pitchFamily="34" charset="0"/>
                        <a:cs typeface="Arial" panose="020B0604020202020204" pitchFamily="34" charset="0"/>
                      </a:rPr>
                      <a:t>100%</a:t>
                    </a:r>
                  </a:p>
                </p:txBody>
              </p:sp>
              <p:sp>
                <p:nvSpPr>
                  <p:cNvPr id="142" name="Rectangle 141">
                    <a:extLst>
                      <a:ext uri="{FF2B5EF4-FFF2-40B4-BE49-F238E27FC236}">
                        <a16:creationId xmlns:a16="http://schemas.microsoft.com/office/drawing/2014/main" id="{E99647B1-CA98-427C-A444-3AE1C77EEF89}"/>
                      </a:ext>
                    </a:extLst>
                  </p:cNvPr>
                  <p:cNvSpPr/>
                  <p:nvPr/>
                </p:nvSpPr>
                <p:spPr bwMode="auto">
                  <a:xfrm>
                    <a:off x="25320117" y="9316513"/>
                    <a:ext cx="1180912" cy="705834"/>
                  </a:xfrm>
                  <a:prstGeom prst="rect">
                    <a:avLst/>
                  </a:prstGeom>
                  <a:solidFill>
                    <a:srgbClr val="BEBEBE"/>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000" b="1" dirty="0">
                        <a:latin typeface="Arial" panose="020B0604020202020204" pitchFamily="34" charset="0"/>
                        <a:cs typeface="Arial" panose="020B0604020202020204" pitchFamily="34" charset="0"/>
                      </a:rPr>
                      <a:t>29%</a:t>
                    </a:r>
                  </a:p>
                </p:txBody>
              </p:sp>
              <p:sp>
                <p:nvSpPr>
                  <p:cNvPr id="143" name="Rectangle 142">
                    <a:extLst>
                      <a:ext uri="{FF2B5EF4-FFF2-40B4-BE49-F238E27FC236}">
                        <a16:creationId xmlns:a16="http://schemas.microsoft.com/office/drawing/2014/main" id="{C7BFDF37-6157-4999-BCC7-16DC74640835}"/>
                      </a:ext>
                    </a:extLst>
                  </p:cNvPr>
                  <p:cNvSpPr/>
                  <p:nvPr/>
                </p:nvSpPr>
                <p:spPr bwMode="auto">
                  <a:xfrm>
                    <a:off x="25320117" y="10004615"/>
                    <a:ext cx="1180912" cy="1768435"/>
                  </a:xfrm>
                  <a:prstGeom prst="rect">
                    <a:avLst/>
                  </a:prstGeom>
                  <a:solidFill>
                    <a:srgbClr val="E16585"/>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1" dirty="0">
                        <a:solidFill>
                          <a:schemeClr val="bg1"/>
                        </a:solidFill>
                        <a:latin typeface="Arial" panose="020B0604020202020204" pitchFamily="34" charset="0"/>
                        <a:cs typeface="Arial" panose="020B0604020202020204" pitchFamily="34" charset="0"/>
                      </a:rPr>
                      <a:t>71%</a:t>
                    </a:r>
                  </a:p>
                </p:txBody>
              </p:sp>
              <p:sp>
                <p:nvSpPr>
                  <p:cNvPr id="154" name="Rectangle 153">
                    <a:extLst>
                      <a:ext uri="{FF2B5EF4-FFF2-40B4-BE49-F238E27FC236}">
                        <a16:creationId xmlns:a16="http://schemas.microsoft.com/office/drawing/2014/main" id="{F1F96970-88A3-44D4-8A49-16AD39ED6376}"/>
                      </a:ext>
                    </a:extLst>
                  </p:cNvPr>
                  <p:cNvSpPr/>
                  <p:nvPr/>
                </p:nvSpPr>
                <p:spPr>
                  <a:xfrm>
                    <a:off x="24322495" y="8756783"/>
                    <a:ext cx="1861380" cy="398950"/>
                  </a:xfrm>
                  <a:prstGeom prst="rect">
                    <a:avLst/>
                  </a:prstGeom>
                </p:spPr>
                <p:txBody>
                  <a:bodyPr wrap="square">
                    <a:spAutoFit/>
                  </a:bodyPr>
                  <a:lstStyle/>
                  <a:p>
                    <a:pPr algn="ctr"/>
                    <a:r>
                      <a:rPr lang="en-US" sz="2000" b="0" i="0" u="none" strike="noStrike" dirty="0">
                        <a:solidFill>
                          <a:srgbClr val="000000"/>
                        </a:solidFill>
                        <a:latin typeface="Arial" panose="020B0604020202020204" pitchFamily="34" charset="0"/>
                        <a:cs typeface="Arial" panose="020B0604020202020204" pitchFamily="34" charset="0"/>
                      </a:rPr>
                      <a:t>anklets</a:t>
                    </a:r>
                    <a:endParaRPr lang="en-US" sz="2000" dirty="0">
                      <a:latin typeface="Arial" panose="020B0604020202020204" pitchFamily="34" charset="0"/>
                      <a:ea typeface="Arial" charset="0"/>
                      <a:cs typeface="Arial" panose="020B0604020202020204" pitchFamily="34" charset="0"/>
                    </a:endParaRPr>
                  </a:p>
                </p:txBody>
              </p:sp>
              <p:sp>
                <p:nvSpPr>
                  <p:cNvPr id="244" name="Rectangle 243">
                    <a:extLst>
                      <a:ext uri="{FF2B5EF4-FFF2-40B4-BE49-F238E27FC236}">
                        <a16:creationId xmlns:a16="http://schemas.microsoft.com/office/drawing/2014/main" id="{352FDC4D-5CC6-497C-8E1C-1A22C9E0349B}"/>
                      </a:ext>
                    </a:extLst>
                  </p:cNvPr>
                  <p:cNvSpPr/>
                  <p:nvPr/>
                </p:nvSpPr>
                <p:spPr>
                  <a:xfrm>
                    <a:off x="23999978" y="11820535"/>
                    <a:ext cx="2717422" cy="398950"/>
                  </a:xfrm>
                  <a:prstGeom prst="rect">
                    <a:avLst/>
                  </a:prstGeom>
                </p:spPr>
                <p:txBody>
                  <a:bodyPr wrap="square">
                    <a:spAutoFit/>
                  </a:bodyPr>
                  <a:lstStyle/>
                  <a:p>
                    <a:pPr algn="ctr"/>
                    <a:r>
                      <a:rPr lang="en-US" sz="2000" b="0" i="0" u="none" strike="noStrike" dirty="0">
                        <a:solidFill>
                          <a:srgbClr val="000000"/>
                        </a:solidFill>
                        <a:latin typeface="Arial" panose="020B0604020202020204" pitchFamily="34" charset="0"/>
                        <a:cs typeface="Arial" panose="020B0604020202020204" pitchFamily="34" charset="0"/>
                      </a:rPr>
                      <a:t>Original     Optimized</a:t>
                    </a:r>
                    <a:endParaRPr lang="en-US" sz="2000" dirty="0">
                      <a:latin typeface="Arial" panose="020B0604020202020204" pitchFamily="34" charset="0"/>
                      <a:ea typeface="Arial" charset="0"/>
                      <a:cs typeface="Arial" panose="020B0604020202020204" pitchFamily="34" charset="0"/>
                    </a:endParaRPr>
                  </a:p>
                </p:txBody>
              </p:sp>
            </p:grpSp>
            <p:grpSp>
              <p:nvGrpSpPr>
                <p:cNvPr id="82" name="Group 81">
                  <a:extLst>
                    <a:ext uri="{FF2B5EF4-FFF2-40B4-BE49-F238E27FC236}">
                      <a16:creationId xmlns:a16="http://schemas.microsoft.com/office/drawing/2014/main" id="{60A06FDF-55B7-4BF2-8A11-099CA6A430A1}"/>
                    </a:ext>
                  </a:extLst>
                </p:cNvPr>
                <p:cNvGrpSpPr/>
                <p:nvPr/>
              </p:nvGrpSpPr>
              <p:grpSpPr>
                <a:xfrm>
                  <a:off x="26974170" y="8756783"/>
                  <a:ext cx="3168260" cy="3462702"/>
                  <a:chOff x="26974170" y="8756783"/>
                  <a:chExt cx="3168260" cy="3462702"/>
                </a:xfrm>
              </p:grpSpPr>
              <p:sp>
                <p:nvSpPr>
                  <p:cNvPr id="136" name="Rectangle 135">
                    <a:extLst>
                      <a:ext uri="{FF2B5EF4-FFF2-40B4-BE49-F238E27FC236}">
                        <a16:creationId xmlns:a16="http://schemas.microsoft.com/office/drawing/2014/main" id="{3AD5C188-5D71-44A6-92FC-E3AD486BEF33}"/>
                      </a:ext>
                    </a:extLst>
                  </p:cNvPr>
                  <p:cNvSpPr/>
                  <p:nvPr/>
                </p:nvSpPr>
                <p:spPr bwMode="auto">
                  <a:xfrm>
                    <a:off x="27311356" y="9316513"/>
                    <a:ext cx="1180912" cy="2456159"/>
                  </a:xfrm>
                  <a:prstGeom prst="rect">
                    <a:avLst/>
                  </a:prstGeom>
                  <a:solidFill>
                    <a:srgbClr val="E16585"/>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1" dirty="0">
                        <a:solidFill>
                          <a:schemeClr val="bg1"/>
                        </a:solidFill>
                        <a:latin typeface="Arial" panose="020B0604020202020204" pitchFamily="34" charset="0"/>
                        <a:cs typeface="Arial" panose="020B0604020202020204" pitchFamily="34" charset="0"/>
                      </a:rPr>
                      <a:t>100%</a:t>
                    </a:r>
                  </a:p>
                </p:txBody>
              </p:sp>
              <p:sp>
                <p:nvSpPr>
                  <p:cNvPr id="144" name="Rectangle 143">
                    <a:extLst>
                      <a:ext uri="{FF2B5EF4-FFF2-40B4-BE49-F238E27FC236}">
                        <a16:creationId xmlns:a16="http://schemas.microsoft.com/office/drawing/2014/main" id="{E0648E8E-37F0-41E0-A700-602575726735}"/>
                      </a:ext>
                    </a:extLst>
                  </p:cNvPr>
                  <p:cNvSpPr/>
                  <p:nvPr/>
                </p:nvSpPr>
                <p:spPr bwMode="auto">
                  <a:xfrm>
                    <a:off x="28589651" y="9316513"/>
                    <a:ext cx="1180912" cy="957902"/>
                  </a:xfrm>
                  <a:prstGeom prst="rect">
                    <a:avLst/>
                  </a:prstGeom>
                  <a:solidFill>
                    <a:srgbClr val="BEBEBE"/>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000" b="1" dirty="0">
                        <a:latin typeface="Arial" panose="020B0604020202020204" pitchFamily="34" charset="0"/>
                        <a:cs typeface="Arial" panose="020B0604020202020204" pitchFamily="34" charset="0"/>
                      </a:rPr>
                      <a:t>39%</a:t>
                    </a:r>
                  </a:p>
                </p:txBody>
              </p:sp>
              <p:sp>
                <p:nvSpPr>
                  <p:cNvPr id="145" name="Rectangle 144">
                    <a:extLst>
                      <a:ext uri="{FF2B5EF4-FFF2-40B4-BE49-F238E27FC236}">
                        <a16:creationId xmlns:a16="http://schemas.microsoft.com/office/drawing/2014/main" id="{9ACF43C5-82F8-4968-ADB5-CEFEEA6D1861}"/>
                      </a:ext>
                    </a:extLst>
                  </p:cNvPr>
                  <p:cNvSpPr/>
                  <p:nvPr/>
                </p:nvSpPr>
                <p:spPr bwMode="auto">
                  <a:xfrm>
                    <a:off x="28589651" y="10274415"/>
                    <a:ext cx="1180912" cy="1498257"/>
                  </a:xfrm>
                  <a:prstGeom prst="rect">
                    <a:avLst/>
                  </a:prstGeom>
                  <a:solidFill>
                    <a:srgbClr val="E16585"/>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1" dirty="0">
                        <a:solidFill>
                          <a:schemeClr val="bg1"/>
                        </a:solidFill>
                        <a:latin typeface="Arial" panose="020B0604020202020204" pitchFamily="34" charset="0"/>
                        <a:cs typeface="Arial" panose="020B0604020202020204" pitchFamily="34" charset="0"/>
                      </a:rPr>
                      <a:t>61%</a:t>
                    </a:r>
                  </a:p>
                </p:txBody>
              </p:sp>
              <p:sp>
                <p:nvSpPr>
                  <p:cNvPr id="153" name="Rectangle 152">
                    <a:extLst>
                      <a:ext uri="{FF2B5EF4-FFF2-40B4-BE49-F238E27FC236}">
                        <a16:creationId xmlns:a16="http://schemas.microsoft.com/office/drawing/2014/main" id="{74C15CD2-5DFD-406E-A6AC-AB894F7234E3}"/>
                      </a:ext>
                    </a:extLst>
                  </p:cNvPr>
                  <p:cNvSpPr/>
                  <p:nvPr/>
                </p:nvSpPr>
                <p:spPr>
                  <a:xfrm>
                    <a:off x="26974170" y="8756783"/>
                    <a:ext cx="3168260" cy="398950"/>
                  </a:xfrm>
                  <a:prstGeom prst="rect">
                    <a:avLst/>
                  </a:prstGeom>
                </p:spPr>
                <p:txBody>
                  <a:bodyPr wrap="square">
                    <a:spAutoFit/>
                  </a:bodyPr>
                  <a:lstStyle/>
                  <a:p>
                    <a:pPr algn="ctr"/>
                    <a:r>
                      <a:rPr lang="en-US" sz="2000" b="0" i="0" u="none" strike="noStrike" dirty="0">
                        <a:solidFill>
                          <a:srgbClr val="000000"/>
                        </a:solidFill>
                        <a:latin typeface="Arial" panose="020B0604020202020204" pitchFamily="34" charset="0"/>
                        <a:cs typeface="Arial" panose="020B0604020202020204" pitchFamily="34" charset="0"/>
                      </a:rPr>
                      <a:t>baby apparel/accessories</a:t>
                    </a:r>
                    <a:r>
                      <a:rPr lang="en-US" sz="2000" dirty="0">
                        <a:latin typeface="Arial" panose="020B0604020202020204" pitchFamily="34" charset="0"/>
                        <a:cs typeface="Arial" panose="020B0604020202020204" pitchFamily="34" charset="0"/>
                      </a:rPr>
                      <a:t> </a:t>
                    </a:r>
                    <a:endParaRPr lang="en-US" sz="2000" dirty="0">
                      <a:latin typeface="Arial" panose="020B0604020202020204" pitchFamily="34" charset="0"/>
                      <a:ea typeface="Arial" charset="0"/>
                      <a:cs typeface="Arial" panose="020B0604020202020204" pitchFamily="34" charset="0"/>
                    </a:endParaRPr>
                  </a:p>
                </p:txBody>
              </p:sp>
              <p:sp>
                <p:nvSpPr>
                  <p:cNvPr id="245" name="Rectangle 244">
                    <a:extLst>
                      <a:ext uri="{FF2B5EF4-FFF2-40B4-BE49-F238E27FC236}">
                        <a16:creationId xmlns:a16="http://schemas.microsoft.com/office/drawing/2014/main" id="{201F31AA-D9F4-45AF-8A34-0F0DA3A91D40}"/>
                      </a:ext>
                    </a:extLst>
                  </p:cNvPr>
                  <p:cNvSpPr/>
                  <p:nvPr/>
                </p:nvSpPr>
                <p:spPr>
                  <a:xfrm>
                    <a:off x="27230940" y="11820535"/>
                    <a:ext cx="2717422" cy="398950"/>
                  </a:xfrm>
                  <a:prstGeom prst="rect">
                    <a:avLst/>
                  </a:prstGeom>
                </p:spPr>
                <p:txBody>
                  <a:bodyPr wrap="square">
                    <a:spAutoFit/>
                  </a:bodyPr>
                  <a:lstStyle/>
                  <a:p>
                    <a:pPr algn="ctr"/>
                    <a:r>
                      <a:rPr lang="en-US" sz="2000" b="0" i="0" u="none" strike="noStrike" dirty="0">
                        <a:solidFill>
                          <a:srgbClr val="000000"/>
                        </a:solidFill>
                        <a:latin typeface="Arial" panose="020B0604020202020204" pitchFamily="34" charset="0"/>
                        <a:cs typeface="Arial" panose="020B0604020202020204" pitchFamily="34" charset="0"/>
                      </a:rPr>
                      <a:t>Original     Optimized</a:t>
                    </a:r>
                    <a:endParaRPr lang="en-US" sz="2000" dirty="0">
                      <a:latin typeface="Arial" panose="020B0604020202020204" pitchFamily="34" charset="0"/>
                      <a:ea typeface="Arial" charset="0"/>
                      <a:cs typeface="Arial" panose="020B0604020202020204" pitchFamily="34" charset="0"/>
                    </a:endParaRPr>
                  </a:p>
                </p:txBody>
              </p:sp>
            </p:grpSp>
            <p:grpSp>
              <p:nvGrpSpPr>
                <p:cNvPr id="83" name="Group 82">
                  <a:extLst>
                    <a:ext uri="{FF2B5EF4-FFF2-40B4-BE49-F238E27FC236}">
                      <a16:creationId xmlns:a16="http://schemas.microsoft.com/office/drawing/2014/main" id="{357DB335-CCFB-4291-86B7-F1FF79579A7F}"/>
                    </a:ext>
                  </a:extLst>
                </p:cNvPr>
                <p:cNvGrpSpPr/>
                <p:nvPr/>
              </p:nvGrpSpPr>
              <p:grpSpPr>
                <a:xfrm>
                  <a:off x="30399200" y="8756783"/>
                  <a:ext cx="2717422" cy="3462702"/>
                  <a:chOff x="30399200" y="8756783"/>
                  <a:chExt cx="2717422" cy="3462702"/>
                </a:xfrm>
              </p:grpSpPr>
              <p:sp>
                <p:nvSpPr>
                  <p:cNvPr id="140" name="Rectangle 139">
                    <a:extLst>
                      <a:ext uri="{FF2B5EF4-FFF2-40B4-BE49-F238E27FC236}">
                        <a16:creationId xmlns:a16="http://schemas.microsoft.com/office/drawing/2014/main" id="{C65A5BF7-078C-4256-8FDC-B5A2C14A2329}"/>
                      </a:ext>
                    </a:extLst>
                  </p:cNvPr>
                  <p:cNvSpPr/>
                  <p:nvPr/>
                </p:nvSpPr>
                <p:spPr bwMode="auto">
                  <a:xfrm>
                    <a:off x="30487482" y="10620799"/>
                    <a:ext cx="1180912" cy="1151873"/>
                  </a:xfrm>
                  <a:prstGeom prst="rect">
                    <a:avLst/>
                  </a:prstGeom>
                  <a:solidFill>
                    <a:srgbClr val="E16585"/>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1" dirty="0">
                        <a:solidFill>
                          <a:schemeClr val="bg1"/>
                        </a:solidFill>
                        <a:latin typeface="Arial" panose="020B0604020202020204" pitchFamily="34" charset="0"/>
                        <a:cs typeface="Arial" panose="020B0604020202020204" pitchFamily="34" charset="0"/>
                      </a:rPr>
                      <a:t>48%</a:t>
                    </a:r>
                  </a:p>
                </p:txBody>
              </p:sp>
              <p:sp>
                <p:nvSpPr>
                  <p:cNvPr id="146" name="Rectangle 145">
                    <a:extLst>
                      <a:ext uri="{FF2B5EF4-FFF2-40B4-BE49-F238E27FC236}">
                        <a16:creationId xmlns:a16="http://schemas.microsoft.com/office/drawing/2014/main" id="{2F459278-14B1-4C74-A0A7-1125EC87A1A6}"/>
                      </a:ext>
                    </a:extLst>
                  </p:cNvPr>
                  <p:cNvSpPr/>
                  <p:nvPr/>
                </p:nvSpPr>
                <p:spPr bwMode="auto">
                  <a:xfrm>
                    <a:off x="30487482" y="9316513"/>
                    <a:ext cx="1180912" cy="1304286"/>
                  </a:xfrm>
                  <a:prstGeom prst="rect">
                    <a:avLst/>
                  </a:prstGeom>
                  <a:solidFill>
                    <a:srgbClr val="BEBEBE"/>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000" b="1" dirty="0">
                        <a:latin typeface="Arial" panose="020B0604020202020204" pitchFamily="34" charset="0"/>
                        <a:cs typeface="Arial" panose="020B0604020202020204" pitchFamily="34" charset="0"/>
                      </a:rPr>
                      <a:t>52%</a:t>
                    </a:r>
                  </a:p>
                </p:txBody>
              </p:sp>
              <p:sp>
                <p:nvSpPr>
                  <p:cNvPr id="149" name="Rectangle 148">
                    <a:extLst>
                      <a:ext uri="{FF2B5EF4-FFF2-40B4-BE49-F238E27FC236}">
                        <a16:creationId xmlns:a16="http://schemas.microsoft.com/office/drawing/2014/main" id="{B2C9A8FD-7E75-42D6-A51F-CA369419918F}"/>
                      </a:ext>
                    </a:extLst>
                  </p:cNvPr>
                  <p:cNvSpPr/>
                  <p:nvPr/>
                </p:nvSpPr>
                <p:spPr bwMode="auto">
                  <a:xfrm>
                    <a:off x="31769228" y="9905992"/>
                    <a:ext cx="1180912" cy="1866680"/>
                  </a:xfrm>
                  <a:prstGeom prst="rect">
                    <a:avLst/>
                  </a:prstGeom>
                  <a:solidFill>
                    <a:srgbClr val="E16585"/>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1" dirty="0">
                        <a:solidFill>
                          <a:schemeClr val="bg1"/>
                        </a:solidFill>
                        <a:latin typeface="Arial" panose="020B0604020202020204" pitchFamily="34" charset="0"/>
                        <a:cs typeface="Arial" panose="020B0604020202020204" pitchFamily="34" charset="0"/>
                      </a:rPr>
                      <a:t>71%</a:t>
                    </a:r>
                  </a:p>
                </p:txBody>
              </p:sp>
              <p:sp>
                <p:nvSpPr>
                  <p:cNvPr id="151" name="Rectangle 150">
                    <a:extLst>
                      <a:ext uri="{FF2B5EF4-FFF2-40B4-BE49-F238E27FC236}">
                        <a16:creationId xmlns:a16="http://schemas.microsoft.com/office/drawing/2014/main" id="{64C91BEF-3048-459A-B619-D83FFA69B400}"/>
                      </a:ext>
                    </a:extLst>
                  </p:cNvPr>
                  <p:cNvSpPr/>
                  <p:nvPr/>
                </p:nvSpPr>
                <p:spPr bwMode="auto">
                  <a:xfrm>
                    <a:off x="31769228" y="9316513"/>
                    <a:ext cx="1180912" cy="589478"/>
                  </a:xfrm>
                  <a:prstGeom prst="rect">
                    <a:avLst/>
                  </a:prstGeom>
                  <a:solidFill>
                    <a:srgbClr val="BEBEBE"/>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000" b="1" dirty="0">
                        <a:latin typeface="Arial" panose="020B0604020202020204" pitchFamily="34" charset="0"/>
                        <a:cs typeface="Arial" panose="020B0604020202020204" pitchFamily="34" charset="0"/>
                      </a:rPr>
                      <a:t>29%</a:t>
                    </a:r>
                  </a:p>
                </p:txBody>
              </p:sp>
              <p:sp>
                <p:nvSpPr>
                  <p:cNvPr id="155" name="Rectangle 154">
                    <a:extLst>
                      <a:ext uri="{FF2B5EF4-FFF2-40B4-BE49-F238E27FC236}">
                        <a16:creationId xmlns:a16="http://schemas.microsoft.com/office/drawing/2014/main" id="{84161A9B-E1D2-45BC-8A6B-6389F192B636}"/>
                      </a:ext>
                    </a:extLst>
                  </p:cNvPr>
                  <p:cNvSpPr/>
                  <p:nvPr/>
                </p:nvSpPr>
                <p:spPr>
                  <a:xfrm>
                    <a:off x="30632801" y="8756783"/>
                    <a:ext cx="2115894" cy="398950"/>
                  </a:xfrm>
                  <a:prstGeom prst="rect">
                    <a:avLst/>
                  </a:prstGeom>
                </p:spPr>
                <p:txBody>
                  <a:bodyPr wrap="square">
                    <a:spAutoFit/>
                  </a:bodyPr>
                  <a:lstStyle/>
                  <a:p>
                    <a:pPr algn="ctr"/>
                    <a:r>
                      <a:rPr lang="en-US" sz="2000" b="0" i="0" u="none" strike="noStrike" dirty="0">
                        <a:solidFill>
                          <a:srgbClr val="000000"/>
                        </a:solidFill>
                        <a:latin typeface="Arial" panose="020B0604020202020204" pitchFamily="34" charset="0"/>
                        <a:cs typeface="Arial" panose="020B0604020202020204" pitchFamily="34" charset="0"/>
                      </a:rPr>
                      <a:t>rings</a:t>
                    </a:r>
                    <a:endParaRPr lang="en-US" sz="2000" dirty="0">
                      <a:latin typeface="Arial" panose="020B0604020202020204" pitchFamily="34" charset="0"/>
                      <a:ea typeface="Arial" charset="0"/>
                      <a:cs typeface="Arial" panose="020B0604020202020204" pitchFamily="34" charset="0"/>
                    </a:endParaRPr>
                  </a:p>
                </p:txBody>
              </p:sp>
              <p:sp>
                <p:nvSpPr>
                  <p:cNvPr id="246" name="Rectangle 245">
                    <a:extLst>
                      <a:ext uri="{FF2B5EF4-FFF2-40B4-BE49-F238E27FC236}">
                        <a16:creationId xmlns:a16="http://schemas.microsoft.com/office/drawing/2014/main" id="{157E7302-225D-4890-BECA-2EE7CA574B8F}"/>
                      </a:ext>
                    </a:extLst>
                  </p:cNvPr>
                  <p:cNvSpPr/>
                  <p:nvPr/>
                </p:nvSpPr>
                <p:spPr>
                  <a:xfrm>
                    <a:off x="30399200" y="11820535"/>
                    <a:ext cx="2717422" cy="398950"/>
                  </a:xfrm>
                  <a:prstGeom prst="rect">
                    <a:avLst/>
                  </a:prstGeom>
                </p:spPr>
                <p:txBody>
                  <a:bodyPr wrap="square">
                    <a:spAutoFit/>
                  </a:bodyPr>
                  <a:lstStyle/>
                  <a:p>
                    <a:pPr algn="ctr"/>
                    <a:r>
                      <a:rPr lang="en-US" sz="2000" b="0" i="0" u="none" strike="noStrike" dirty="0">
                        <a:solidFill>
                          <a:srgbClr val="000000"/>
                        </a:solidFill>
                        <a:latin typeface="Arial" panose="020B0604020202020204" pitchFamily="34" charset="0"/>
                        <a:cs typeface="Arial" panose="020B0604020202020204" pitchFamily="34" charset="0"/>
                      </a:rPr>
                      <a:t>Original     Optimized</a:t>
                    </a:r>
                    <a:endParaRPr lang="en-US" sz="2000" dirty="0">
                      <a:latin typeface="Arial" panose="020B0604020202020204" pitchFamily="34" charset="0"/>
                      <a:ea typeface="Arial" charset="0"/>
                      <a:cs typeface="Arial" panose="020B0604020202020204" pitchFamily="34" charset="0"/>
                    </a:endParaRPr>
                  </a:p>
                </p:txBody>
              </p:sp>
            </p:grpSp>
          </p:grpSp>
        </p:grpSp>
        <p:sp>
          <p:nvSpPr>
            <p:cNvPr id="265" name="Rectangle 264">
              <a:extLst>
                <a:ext uri="{FF2B5EF4-FFF2-40B4-BE49-F238E27FC236}">
                  <a16:creationId xmlns:a16="http://schemas.microsoft.com/office/drawing/2014/main" id="{DFF0ACC4-72DD-4A3D-8947-50292B37BA3C}"/>
                </a:ext>
              </a:extLst>
            </p:cNvPr>
            <p:cNvSpPr/>
            <p:nvPr/>
          </p:nvSpPr>
          <p:spPr>
            <a:xfrm>
              <a:off x="22048132" y="11946537"/>
              <a:ext cx="11927144" cy="400110"/>
            </a:xfrm>
            <a:prstGeom prst="rect">
              <a:avLst/>
            </a:prstGeom>
          </p:spPr>
          <p:txBody>
            <a:bodyPr wrap="square">
              <a:spAutoFit/>
            </a:bodyPr>
            <a:lstStyle/>
            <a:p>
              <a:pPr algn="ctr"/>
              <a:r>
                <a:rPr lang="en-US" sz="2000" dirty="0">
                  <a:latin typeface="Arial" panose="020B0604020202020204" pitchFamily="34" charset="0"/>
                  <a:ea typeface="Arial" charset="0"/>
                  <a:cs typeface="Arial" panose="020B0604020202020204" pitchFamily="34" charset="0"/>
                </a:rPr>
                <a:t>Fig 3. Pattern-to-Solid Ratio by each category Before and After Optimization</a:t>
              </a:r>
            </a:p>
          </p:txBody>
        </p:sp>
        <p:sp>
          <p:nvSpPr>
            <p:cNvPr id="349" name="Rectangle 348">
              <a:extLst>
                <a:ext uri="{FF2B5EF4-FFF2-40B4-BE49-F238E27FC236}">
                  <a16:creationId xmlns:a16="http://schemas.microsoft.com/office/drawing/2014/main" id="{0B02DC93-6BFC-4CC6-88D3-92586A1665CD}"/>
                </a:ext>
              </a:extLst>
            </p:cNvPr>
            <p:cNvSpPr/>
            <p:nvPr/>
          </p:nvSpPr>
          <p:spPr>
            <a:xfrm>
              <a:off x="23591101" y="7713968"/>
              <a:ext cx="8841206" cy="400110"/>
            </a:xfrm>
            <a:prstGeom prst="rect">
              <a:avLst/>
            </a:prstGeom>
          </p:spPr>
          <p:txBody>
            <a:bodyPr wrap="square">
              <a:spAutoFit/>
            </a:bodyPr>
            <a:lstStyle/>
            <a:p>
              <a:pPr algn="ctr"/>
              <a:r>
                <a:rPr lang="en-US" sz="2000" u="sng" dirty="0">
                  <a:latin typeface="Arial" panose="020B0604020202020204" pitchFamily="34" charset="0"/>
                  <a:ea typeface="Arial" charset="0"/>
                  <a:cs typeface="Arial" panose="020B0604020202020204" pitchFamily="34" charset="0"/>
                </a:rPr>
                <a:t>Ratio of Pattern-to-Solid Comparison by Category</a:t>
              </a:r>
            </a:p>
          </p:txBody>
        </p:sp>
      </p:grpSp>
      <p:grpSp>
        <p:nvGrpSpPr>
          <p:cNvPr id="3" name="Group 2">
            <a:extLst>
              <a:ext uri="{FF2B5EF4-FFF2-40B4-BE49-F238E27FC236}">
                <a16:creationId xmlns:a16="http://schemas.microsoft.com/office/drawing/2014/main" id="{1DC4E7D5-EAF0-4138-9E1F-13202F64CB47}"/>
              </a:ext>
            </a:extLst>
          </p:cNvPr>
          <p:cNvGrpSpPr/>
          <p:nvPr/>
        </p:nvGrpSpPr>
        <p:grpSpPr>
          <a:xfrm>
            <a:off x="22339935" y="15249050"/>
            <a:ext cx="11169789" cy="4782098"/>
            <a:chOff x="22378757" y="14944250"/>
            <a:chExt cx="11169789" cy="4782098"/>
          </a:xfrm>
        </p:grpSpPr>
        <p:sp>
          <p:nvSpPr>
            <p:cNvPr id="135" name="Rectangle 134">
              <a:extLst>
                <a:ext uri="{FF2B5EF4-FFF2-40B4-BE49-F238E27FC236}">
                  <a16:creationId xmlns:a16="http://schemas.microsoft.com/office/drawing/2014/main" id="{49D75FF4-8BA8-4DE9-83E8-5157B40FC388}"/>
                </a:ext>
              </a:extLst>
            </p:cNvPr>
            <p:cNvSpPr/>
            <p:nvPr/>
          </p:nvSpPr>
          <p:spPr>
            <a:xfrm>
              <a:off x="28773414" y="14944250"/>
              <a:ext cx="4314628" cy="400110"/>
            </a:xfrm>
            <a:prstGeom prst="rect">
              <a:avLst/>
            </a:prstGeom>
          </p:spPr>
          <p:txBody>
            <a:bodyPr wrap="square">
              <a:spAutoFit/>
            </a:bodyPr>
            <a:lstStyle/>
            <a:p>
              <a:pPr algn="ctr"/>
              <a:r>
                <a:rPr lang="en-US" sz="2000" u="sng" dirty="0">
                  <a:latin typeface="Arial" panose="020B0604020202020204" pitchFamily="34" charset="0"/>
                  <a:ea typeface="Arial" charset="0"/>
                  <a:cs typeface="Arial" panose="020B0604020202020204" pitchFamily="34" charset="0"/>
                </a:rPr>
                <a:t>Sales ($) Optimization (XG Boost)</a:t>
              </a:r>
            </a:p>
          </p:txBody>
        </p:sp>
        <p:pic>
          <p:nvPicPr>
            <p:cNvPr id="95" name="Picture 94" descr="Chart, line chart&#10;&#10;Description automatically generated">
              <a:extLst>
                <a:ext uri="{FF2B5EF4-FFF2-40B4-BE49-F238E27FC236}">
                  <a16:creationId xmlns:a16="http://schemas.microsoft.com/office/drawing/2014/main" id="{F5813404-1D23-4D24-9E10-F963D86F854E}"/>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8478798" y="15645302"/>
              <a:ext cx="4903860" cy="2908710"/>
            </a:xfrm>
            <a:prstGeom prst="rect">
              <a:avLst/>
            </a:prstGeom>
          </p:spPr>
        </p:pic>
        <p:sp>
          <p:nvSpPr>
            <p:cNvPr id="364" name="TextBox 363">
              <a:extLst>
                <a:ext uri="{FF2B5EF4-FFF2-40B4-BE49-F238E27FC236}">
                  <a16:creationId xmlns:a16="http://schemas.microsoft.com/office/drawing/2014/main" id="{BF0658D4-D6B1-4EF9-817B-2A9AB6D02ECA}"/>
                </a:ext>
              </a:extLst>
            </p:cNvPr>
            <p:cNvSpPr txBox="1"/>
            <p:nvPr/>
          </p:nvSpPr>
          <p:spPr>
            <a:xfrm rot="16200000">
              <a:off x="27296745" y="16899603"/>
              <a:ext cx="191377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Net Sales</a:t>
              </a:r>
            </a:p>
          </p:txBody>
        </p:sp>
        <p:sp>
          <p:nvSpPr>
            <p:cNvPr id="134" name="Rectangle 133">
              <a:extLst>
                <a:ext uri="{FF2B5EF4-FFF2-40B4-BE49-F238E27FC236}">
                  <a16:creationId xmlns:a16="http://schemas.microsoft.com/office/drawing/2014/main" id="{D528CA07-AC1D-4FCC-AE58-FB9FDE31FBCB}"/>
                </a:ext>
              </a:extLst>
            </p:cNvPr>
            <p:cNvSpPr/>
            <p:nvPr/>
          </p:nvSpPr>
          <p:spPr>
            <a:xfrm>
              <a:off x="23519449" y="14944250"/>
              <a:ext cx="3612766" cy="400110"/>
            </a:xfrm>
            <a:prstGeom prst="rect">
              <a:avLst/>
            </a:prstGeom>
          </p:spPr>
          <p:txBody>
            <a:bodyPr wrap="square" lIns="91440" tIns="45720" rIns="91440" bIns="45720" anchor="t">
              <a:spAutoFit/>
            </a:bodyPr>
            <a:lstStyle/>
            <a:p>
              <a:pPr algn="ctr"/>
              <a:r>
                <a:rPr lang="en-US" sz="2000" u="sng" dirty="0">
                  <a:latin typeface="Arial" panose="020B0604020202020204" pitchFamily="34" charset="0"/>
                  <a:ea typeface="Arial" charset="0"/>
                  <a:cs typeface="Arial" panose="020B0604020202020204" pitchFamily="34" charset="0"/>
                </a:rPr>
                <a:t>Sales Prediction (XG Boost)</a:t>
              </a:r>
            </a:p>
          </p:txBody>
        </p:sp>
        <p:pic>
          <p:nvPicPr>
            <p:cNvPr id="107" name="Picture 106" descr="Chart, line chart&#10;&#10;Description automatically generated">
              <a:extLst>
                <a:ext uri="{FF2B5EF4-FFF2-40B4-BE49-F238E27FC236}">
                  <a16:creationId xmlns:a16="http://schemas.microsoft.com/office/drawing/2014/main" id="{99FDC7B0-5846-45E8-B8EE-93CA46F2CD44}"/>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2870980" y="15668184"/>
              <a:ext cx="4909705" cy="2862946"/>
            </a:xfrm>
            <a:prstGeom prst="rect">
              <a:avLst/>
            </a:prstGeom>
          </p:spPr>
        </p:pic>
        <p:grpSp>
          <p:nvGrpSpPr>
            <p:cNvPr id="115" name="Group 114">
              <a:extLst>
                <a:ext uri="{FF2B5EF4-FFF2-40B4-BE49-F238E27FC236}">
                  <a16:creationId xmlns:a16="http://schemas.microsoft.com/office/drawing/2014/main" id="{29167C37-6E27-4F34-99FE-6392C1697A84}"/>
                </a:ext>
              </a:extLst>
            </p:cNvPr>
            <p:cNvGrpSpPr/>
            <p:nvPr/>
          </p:nvGrpSpPr>
          <p:grpSpPr>
            <a:xfrm>
              <a:off x="22708014" y="18528367"/>
              <a:ext cx="5235636" cy="681177"/>
              <a:chOff x="22708014" y="18695904"/>
              <a:chExt cx="5235636" cy="681177"/>
            </a:xfrm>
          </p:grpSpPr>
          <p:sp>
            <p:nvSpPr>
              <p:cNvPr id="356" name="Rectangle 355">
                <a:extLst>
                  <a:ext uri="{FF2B5EF4-FFF2-40B4-BE49-F238E27FC236}">
                    <a16:creationId xmlns:a16="http://schemas.microsoft.com/office/drawing/2014/main" id="{9E6410CE-FE6D-41F1-94B5-0F99F887D64C}"/>
                  </a:ext>
                </a:extLst>
              </p:cNvPr>
              <p:cNvSpPr/>
              <p:nvPr/>
            </p:nvSpPr>
            <p:spPr bwMode="auto">
              <a:xfrm>
                <a:off x="24795470" y="19004222"/>
                <a:ext cx="1502685" cy="372859"/>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latin typeface="Arial" panose="020B0604020202020204" pitchFamily="34" charset="0"/>
                    <a:cs typeface="Arial" panose="020B0604020202020204" pitchFamily="34" charset="0"/>
                  </a:rPr>
                  <a:t>Season</a:t>
                </a:r>
              </a:p>
            </p:txBody>
          </p:sp>
          <p:grpSp>
            <p:nvGrpSpPr>
              <p:cNvPr id="357" name="Group 356">
                <a:extLst>
                  <a:ext uri="{FF2B5EF4-FFF2-40B4-BE49-F238E27FC236}">
                    <a16:creationId xmlns:a16="http://schemas.microsoft.com/office/drawing/2014/main" id="{ADD2EE39-357F-492A-A696-05C92337033D}"/>
                  </a:ext>
                </a:extLst>
              </p:cNvPr>
              <p:cNvGrpSpPr/>
              <p:nvPr/>
            </p:nvGrpSpPr>
            <p:grpSpPr>
              <a:xfrm>
                <a:off x="22708014" y="18695904"/>
                <a:ext cx="5235636" cy="388027"/>
                <a:chOff x="28384779" y="18651028"/>
                <a:chExt cx="5235636" cy="388027"/>
              </a:xfrm>
            </p:grpSpPr>
            <p:sp>
              <p:nvSpPr>
                <p:cNvPr id="358" name="Rectangle 357">
                  <a:extLst>
                    <a:ext uri="{FF2B5EF4-FFF2-40B4-BE49-F238E27FC236}">
                      <a16:creationId xmlns:a16="http://schemas.microsoft.com/office/drawing/2014/main" id="{138F6EEE-3A19-4F45-A7A7-DE4FA90BB33B}"/>
                    </a:ext>
                  </a:extLst>
                </p:cNvPr>
                <p:cNvSpPr/>
                <p:nvPr/>
              </p:nvSpPr>
              <p:spPr bwMode="auto">
                <a:xfrm>
                  <a:off x="28384779" y="18651028"/>
                  <a:ext cx="900583" cy="372859"/>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latin typeface="Arial" panose="020B0604020202020204" pitchFamily="34" charset="0"/>
                      <a:cs typeface="Arial" panose="020B0604020202020204" pitchFamily="34" charset="0"/>
                    </a:rPr>
                    <a:t>Spring</a:t>
                  </a:r>
                </a:p>
              </p:txBody>
            </p:sp>
            <p:sp>
              <p:nvSpPr>
                <p:cNvPr id="359" name="Rectangle 358">
                  <a:extLst>
                    <a:ext uri="{FF2B5EF4-FFF2-40B4-BE49-F238E27FC236}">
                      <a16:creationId xmlns:a16="http://schemas.microsoft.com/office/drawing/2014/main" id="{B42AA999-D351-4488-BBC5-00BD2FBADA14}"/>
                    </a:ext>
                  </a:extLst>
                </p:cNvPr>
                <p:cNvSpPr/>
                <p:nvPr/>
              </p:nvSpPr>
              <p:spPr bwMode="auto">
                <a:xfrm>
                  <a:off x="29482523" y="18651028"/>
                  <a:ext cx="1502685" cy="372859"/>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Arial" panose="020B0604020202020204" pitchFamily="34" charset="0"/>
                      <a:cs typeface="Arial" panose="020B0604020202020204" pitchFamily="34" charset="0"/>
                    </a:rPr>
                    <a:t>Summer</a:t>
                  </a:r>
                  <a:endParaRPr kumimoji="0" lang="en-US" sz="1800" b="0" i="0" u="none" strike="noStrike" cap="none" normalizeH="0" baseline="0" dirty="0">
                    <a:ln>
                      <a:noFill/>
                    </a:ln>
                    <a:solidFill>
                      <a:schemeClr val="tx1"/>
                    </a:solidFill>
                    <a:latin typeface="Arial" panose="020B0604020202020204" pitchFamily="34" charset="0"/>
                    <a:cs typeface="Arial" panose="020B0604020202020204" pitchFamily="34" charset="0"/>
                  </a:endParaRPr>
                </a:p>
              </p:txBody>
            </p:sp>
            <p:sp>
              <p:nvSpPr>
                <p:cNvPr id="360" name="Rectangle 359">
                  <a:extLst>
                    <a:ext uri="{FF2B5EF4-FFF2-40B4-BE49-F238E27FC236}">
                      <a16:creationId xmlns:a16="http://schemas.microsoft.com/office/drawing/2014/main" id="{DE703E1E-3389-4F69-9BA6-3F382179458B}"/>
                    </a:ext>
                  </a:extLst>
                </p:cNvPr>
                <p:cNvSpPr/>
                <p:nvPr/>
              </p:nvSpPr>
              <p:spPr bwMode="auto">
                <a:xfrm>
                  <a:off x="30947605" y="18651028"/>
                  <a:ext cx="1502685" cy="372859"/>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latin typeface="Arial" panose="020B0604020202020204" pitchFamily="34" charset="0"/>
                      <a:cs typeface="Arial" panose="020B0604020202020204" pitchFamily="34" charset="0"/>
                    </a:rPr>
                    <a:t>Fall</a:t>
                  </a:r>
                </a:p>
              </p:txBody>
            </p:sp>
            <p:sp>
              <p:nvSpPr>
                <p:cNvPr id="361" name="Rectangle 360">
                  <a:extLst>
                    <a:ext uri="{FF2B5EF4-FFF2-40B4-BE49-F238E27FC236}">
                      <a16:creationId xmlns:a16="http://schemas.microsoft.com/office/drawing/2014/main" id="{382E1B8F-1D56-426D-A98A-2F7973FF14DA}"/>
                    </a:ext>
                  </a:extLst>
                </p:cNvPr>
                <p:cNvSpPr/>
                <p:nvPr/>
              </p:nvSpPr>
              <p:spPr bwMode="auto">
                <a:xfrm>
                  <a:off x="32659287" y="18651028"/>
                  <a:ext cx="961128" cy="388027"/>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latin typeface="Arial" panose="020B0604020202020204" pitchFamily="34" charset="0"/>
                      <a:cs typeface="Arial" panose="020B0604020202020204" pitchFamily="34" charset="0"/>
                    </a:rPr>
                    <a:t>Winter</a:t>
                  </a:r>
                </a:p>
              </p:txBody>
            </p:sp>
          </p:grpSp>
        </p:grpSp>
        <p:sp>
          <p:nvSpPr>
            <p:cNvPr id="363" name="TextBox 362">
              <a:extLst>
                <a:ext uri="{FF2B5EF4-FFF2-40B4-BE49-F238E27FC236}">
                  <a16:creationId xmlns:a16="http://schemas.microsoft.com/office/drawing/2014/main" id="{4A20F1E5-0F23-463B-B11B-BB239A51909A}"/>
                </a:ext>
              </a:extLst>
            </p:cNvPr>
            <p:cNvSpPr txBox="1"/>
            <p:nvPr/>
          </p:nvSpPr>
          <p:spPr>
            <a:xfrm rot="16200000">
              <a:off x="21621927" y="16899603"/>
              <a:ext cx="1913770"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Sales Quantity</a:t>
              </a:r>
            </a:p>
          </p:txBody>
        </p:sp>
        <p:grpSp>
          <p:nvGrpSpPr>
            <p:cNvPr id="114" name="Group 113">
              <a:extLst>
                <a:ext uri="{FF2B5EF4-FFF2-40B4-BE49-F238E27FC236}">
                  <a16:creationId xmlns:a16="http://schemas.microsoft.com/office/drawing/2014/main" id="{DEB2C694-6DC4-4654-8872-68CC403B4280}"/>
                </a:ext>
              </a:extLst>
            </p:cNvPr>
            <p:cNvGrpSpPr/>
            <p:nvPr/>
          </p:nvGrpSpPr>
          <p:grpSpPr>
            <a:xfrm>
              <a:off x="23505573" y="19319204"/>
              <a:ext cx="3640518" cy="407144"/>
              <a:chOff x="23497958" y="19457691"/>
              <a:chExt cx="3640518" cy="407144"/>
            </a:xfrm>
          </p:grpSpPr>
          <p:sp>
            <p:nvSpPr>
              <p:cNvPr id="379" name="Rectangle 378">
                <a:extLst>
                  <a:ext uri="{FF2B5EF4-FFF2-40B4-BE49-F238E27FC236}">
                    <a16:creationId xmlns:a16="http://schemas.microsoft.com/office/drawing/2014/main" id="{600103C9-9896-4613-B46F-16492C3EDD1F}"/>
                  </a:ext>
                </a:extLst>
              </p:cNvPr>
              <p:cNvSpPr/>
              <p:nvPr/>
            </p:nvSpPr>
            <p:spPr bwMode="auto">
              <a:xfrm>
                <a:off x="23497958" y="19625703"/>
                <a:ext cx="274320" cy="27432"/>
              </a:xfrm>
              <a:prstGeom prst="rect">
                <a:avLst/>
              </a:prstGeom>
              <a:solidFill>
                <a:srgbClr val="BEBEB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2400" dirty="0">
                  <a:latin typeface="Arial" panose="020B0604020202020204" pitchFamily="34" charset="0"/>
                  <a:cs typeface="Arial" panose="020B0604020202020204" pitchFamily="34" charset="0"/>
                </a:endParaRPr>
              </a:p>
            </p:txBody>
          </p:sp>
          <p:sp>
            <p:nvSpPr>
              <p:cNvPr id="380" name="Rectangle 379">
                <a:extLst>
                  <a:ext uri="{FF2B5EF4-FFF2-40B4-BE49-F238E27FC236}">
                    <a16:creationId xmlns:a16="http://schemas.microsoft.com/office/drawing/2014/main" id="{0CF37541-A889-460C-8306-A6B215B413D5}"/>
                  </a:ext>
                </a:extLst>
              </p:cNvPr>
              <p:cNvSpPr/>
              <p:nvPr/>
            </p:nvSpPr>
            <p:spPr>
              <a:xfrm>
                <a:off x="23786411" y="19457691"/>
                <a:ext cx="1358946" cy="407144"/>
              </a:xfrm>
              <a:prstGeom prst="rect">
                <a:avLst/>
              </a:prstGeom>
            </p:spPr>
            <p:txBody>
              <a:bodyPr wrap="square">
                <a:spAutoFit/>
              </a:bodyPr>
              <a:lstStyle/>
              <a:p>
                <a:r>
                  <a:rPr lang="en-US" sz="2000" dirty="0">
                    <a:latin typeface="Arial" panose="020B0604020202020204" pitchFamily="34" charset="0"/>
                    <a:ea typeface="Arial" charset="0"/>
                    <a:cs typeface="Arial" panose="020B0604020202020204" pitchFamily="34" charset="0"/>
                  </a:rPr>
                  <a:t>Historical</a:t>
                </a:r>
              </a:p>
            </p:txBody>
          </p:sp>
          <p:sp>
            <p:nvSpPr>
              <p:cNvPr id="381" name="Rectangle 380">
                <a:extLst>
                  <a:ext uri="{FF2B5EF4-FFF2-40B4-BE49-F238E27FC236}">
                    <a16:creationId xmlns:a16="http://schemas.microsoft.com/office/drawing/2014/main" id="{86DB0DBD-1A40-48F0-A7FB-F19E98686B74}"/>
                  </a:ext>
                </a:extLst>
              </p:cNvPr>
              <p:cNvSpPr/>
              <p:nvPr/>
            </p:nvSpPr>
            <p:spPr bwMode="auto">
              <a:xfrm>
                <a:off x="25509235" y="19647951"/>
                <a:ext cx="274320" cy="27432"/>
              </a:xfrm>
              <a:prstGeom prst="rect">
                <a:avLst/>
              </a:prstGeom>
              <a:solidFill>
                <a:srgbClr val="DB456C"/>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endParaRPr lang="en-US" sz="2400" b="1" dirty="0">
                  <a:latin typeface="Arial" panose="020B0604020202020204" pitchFamily="34" charset="0"/>
                  <a:cs typeface="Arial" panose="020B0604020202020204" pitchFamily="34" charset="0"/>
                </a:endParaRPr>
              </a:p>
            </p:txBody>
          </p:sp>
          <p:sp>
            <p:nvSpPr>
              <p:cNvPr id="382" name="Rectangle 381">
                <a:extLst>
                  <a:ext uri="{FF2B5EF4-FFF2-40B4-BE49-F238E27FC236}">
                    <a16:creationId xmlns:a16="http://schemas.microsoft.com/office/drawing/2014/main" id="{25DB5779-A503-4B71-9BCC-B18AF4AC9872}"/>
                  </a:ext>
                </a:extLst>
              </p:cNvPr>
              <p:cNvSpPr/>
              <p:nvPr/>
            </p:nvSpPr>
            <p:spPr>
              <a:xfrm>
                <a:off x="25779530" y="19459619"/>
                <a:ext cx="1358946" cy="400110"/>
              </a:xfrm>
              <a:prstGeom prst="rect">
                <a:avLst/>
              </a:prstGeom>
            </p:spPr>
            <p:txBody>
              <a:bodyPr wrap="square">
                <a:spAutoFit/>
              </a:bodyPr>
              <a:lstStyle/>
              <a:p>
                <a:r>
                  <a:rPr lang="en-US" sz="2000" dirty="0">
                    <a:latin typeface="Arial" panose="020B0604020202020204" pitchFamily="34" charset="0"/>
                    <a:ea typeface="Arial" charset="0"/>
                    <a:cs typeface="Arial" panose="020B0604020202020204" pitchFamily="34" charset="0"/>
                  </a:rPr>
                  <a:t>Predicted</a:t>
                </a:r>
              </a:p>
            </p:txBody>
          </p:sp>
        </p:grpSp>
        <p:grpSp>
          <p:nvGrpSpPr>
            <p:cNvPr id="117" name="Group 116">
              <a:extLst>
                <a:ext uri="{FF2B5EF4-FFF2-40B4-BE49-F238E27FC236}">
                  <a16:creationId xmlns:a16="http://schemas.microsoft.com/office/drawing/2014/main" id="{01E136DB-B564-4CA4-86EC-ED0C46A322BF}"/>
                </a:ext>
              </a:extLst>
            </p:cNvPr>
            <p:cNvGrpSpPr/>
            <p:nvPr/>
          </p:nvGrpSpPr>
          <p:grpSpPr>
            <a:xfrm>
              <a:off x="29110469" y="19319204"/>
              <a:ext cx="3640518" cy="407144"/>
              <a:chOff x="29714052" y="19457691"/>
              <a:chExt cx="3640518" cy="407144"/>
            </a:xfrm>
          </p:grpSpPr>
          <p:sp>
            <p:nvSpPr>
              <p:cNvPr id="384" name="Rectangle 383">
                <a:extLst>
                  <a:ext uri="{FF2B5EF4-FFF2-40B4-BE49-F238E27FC236}">
                    <a16:creationId xmlns:a16="http://schemas.microsoft.com/office/drawing/2014/main" id="{4CFB854C-B2E6-4F9F-97A9-B43BB11117E4}"/>
                  </a:ext>
                </a:extLst>
              </p:cNvPr>
              <p:cNvSpPr/>
              <p:nvPr/>
            </p:nvSpPr>
            <p:spPr bwMode="auto">
              <a:xfrm>
                <a:off x="29714052" y="19625703"/>
                <a:ext cx="274320" cy="27432"/>
              </a:xfrm>
              <a:prstGeom prst="rect">
                <a:avLst/>
              </a:prstGeom>
              <a:solidFill>
                <a:srgbClr val="BEBEB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2400" dirty="0">
                  <a:latin typeface="Arial" panose="020B0604020202020204" pitchFamily="34" charset="0"/>
                  <a:cs typeface="Arial" panose="020B0604020202020204" pitchFamily="34" charset="0"/>
                </a:endParaRPr>
              </a:p>
            </p:txBody>
          </p:sp>
          <p:sp>
            <p:nvSpPr>
              <p:cNvPr id="385" name="Rectangle 384">
                <a:extLst>
                  <a:ext uri="{FF2B5EF4-FFF2-40B4-BE49-F238E27FC236}">
                    <a16:creationId xmlns:a16="http://schemas.microsoft.com/office/drawing/2014/main" id="{62D073AA-6574-44CF-9409-5FC2E5770E18}"/>
                  </a:ext>
                </a:extLst>
              </p:cNvPr>
              <p:cNvSpPr/>
              <p:nvPr/>
            </p:nvSpPr>
            <p:spPr>
              <a:xfrm>
                <a:off x="30002505" y="19457691"/>
                <a:ext cx="1358946" cy="407144"/>
              </a:xfrm>
              <a:prstGeom prst="rect">
                <a:avLst/>
              </a:prstGeom>
            </p:spPr>
            <p:txBody>
              <a:bodyPr wrap="square">
                <a:spAutoFit/>
              </a:bodyPr>
              <a:lstStyle/>
              <a:p>
                <a:r>
                  <a:rPr lang="en-US" sz="2000" dirty="0">
                    <a:latin typeface="Arial" panose="020B0604020202020204" pitchFamily="34" charset="0"/>
                    <a:ea typeface="Arial" charset="0"/>
                    <a:cs typeface="Arial" panose="020B0604020202020204" pitchFamily="34" charset="0"/>
                  </a:rPr>
                  <a:t>Average</a:t>
                </a:r>
              </a:p>
            </p:txBody>
          </p:sp>
          <p:sp>
            <p:nvSpPr>
              <p:cNvPr id="386" name="Rectangle 385">
                <a:extLst>
                  <a:ext uri="{FF2B5EF4-FFF2-40B4-BE49-F238E27FC236}">
                    <a16:creationId xmlns:a16="http://schemas.microsoft.com/office/drawing/2014/main" id="{B972DC9C-3E68-422F-AD91-1C455CAF04A5}"/>
                  </a:ext>
                </a:extLst>
              </p:cNvPr>
              <p:cNvSpPr/>
              <p:nvPr/>
            </p:nvSpPr>
            <p:spPr bwMode="auto">
              <a:xfrm>
                <a:off x="31725329" y="19647951"/>
                <a:ext cx="274320" cy="27432"/>
              </a:xfrm>
              <a:prstGeom prst="rect">
                <a:avLst/>
              </a:prstGeom>
              <a:solidFill>
                <a:srgbClr val="DB456C"/>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endParaRPr lang="en-US" sz="2400" b="1" dirty="0">
                  <a:latin typeface="Arial" panose="020B0604020202020204" pitchFamily="34" charset="0"/>
                  <a:cs typeface="Arial" panose="020B0604020202020204" pitchFamily="34" charset="0"/>
                </a:endParaRPr>
              </a:p>
            </p:txBody>
          </p:sp>
          <p:sp>
            <p:nvSpPr>
              <p:cNvPr id="387" name="Rectangle 386">
                <a:extLst>
                  <a:ext uri="{FF2B5EF4-FFF2-40B4-BE49-F238E27FC236}">
                    <a16:creationId xmlns:a16="http://schemas.microsoft.com/office/drawing/2014/main" id="{7A62395F-D690-4571-A61F-F8EC90CC3E75}"/>
                  </a:ext>
                </a:extLst>
              </p:cNvPr>
              <p:cNvSpPr/>
              <p:nvPr/>
            </p:nvSpPr>
            <p:spPr>
              <a:xfrm>
                <a:off x="31995624" y="19459619"/>
                <a:ext cx="1358946" cy="400110"/>
              </a:xfrm>
              <a:prstGeom prst="rect">
                <a:avLst/>
              </a:prstGeom>
            </p:spPr>
            <p:txBody>
              <a:bodyPr wrap="square">
                <a:spAutoFit/>
              </a:bodyPr>
              <a:lstStyle/>
              <a:p>
                <a:r>
                  <a:rPr lang="en-US" sz="2000" dirty="0">
                    <a:latin typeface="Arial" panose="020B0604020202020204" pitchFamily="34" charset="0"/>
                    <a:ea typeface="Arial" charset="0"/>
                    <a:cs typeface="Arial" panose="020B0604020202020204" pitchFamily="34" charset="0"/>
                  </a:rPr>
                  <a:t>Optimized</a:t>
                </a:r>
              </a:p>
            </p:txBody>
          </p:sp>
        </p:grpSp>
        <p:grpSp>
          <p:nvGrpSpPr>
            <p:cNvPr id="388" name="Group 387">
              <a:extLst>
                <a:ext uri="{FF2B5EF4-FFF2-40B4-BE49-F238E27FC236}">
                  <a16:creationId xmlns:a16="http://schemas.microsoft.com/office/drawing/2014/main" id="{94AF1AC5-8653-415A-A175-DC06FB47E6D5}"/>
                </a:ext>
              </a:extLst>
            </p:cNvPr>
            <p:cNvGrpSpPr/>
            <p:nvPr/>
          </p:nvGrpSpPr>
          <p:grpSpPr>
            <a:xfrm>
              <a:off x="28312910" y="18528367"/>
              <a:ext cx="5235636" cy="681177"/>
              <a:chOff x="22708014" y="18695904"/>
              <a:chExt cx="5235636" cy="681177"/>
            </a:xfrm>
          </p:grpSpPr>
          <p:sp>
            <p:nvSpPr>
              <p:cNvPr id="389" name="Rectangle 388">
                <a:extLst>
                  <a:ext uri="{FF2B5EF4-FFF2-40B4-BE49-F238E27FC236}">
                    <a16:creationId xmlns:a16="http://schemas.microsoft.com/office/drawing/2014/main" id="{05EC6F91-E429-4385-AEF5-35844A1FCEEB}"/>
                  </a:ext>
                </a:extLst>
              </p:cNvPr>
              <p:cNvSpPr/>
              <p:nvPr/>
            </p:nvSpPr>
            <p:spPr bwMode="auto">
              <a:xfrm>
                <a:off x="24795470" y="19004222"/>
                <a:ext cx="1502685" cy="372859"/>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latin typeface="Arial" panose="020B0604020202020204" pitchFamily="34" charset="0"/>
                    <a:cs typeface="Arial" panose="020B0604020202020204" pitchFamily="34" charset="0"/>
                  </a:rPr>
                  <a:t>Season</a:t>
                </a:r>
              </a:p>
            </p:txBody>
          </p:sp>
          <p:grpSp>
            <p:nvGrpSpPr>
              <p:cNvPr id="390" name="Group 389">
                <a:extLst>
                  <a:ext uri="{FF2B5EF4-FFF2-40B4-BE49-F238E27FC236}">
                    <a16:creationId xmlns:a16="http://schemas.microsoft.com/office/drawing/2014/main" id="{BF2C4F55-DB40-402B-B041-26CC06BD9CF3}"/>
                  </a:ext>
                </a:extLst>
              </p:cNvPr>
              <p:cNvGrpSpPr/>
              <p:nvPr/>
            </p:nvGrpSpPr>
            <p:grpSpPr>
              <a:xfrm>
                <a:off x="22708014" y="18695904"/>
                <a:ext cx="5235636" cy="388027"/>
                <a:chOff x="28384779" y="18651028"/>
                <a:chExt cx="5235636" cy="388027"/>
              </a:xfrm>
            </p:grpSpPr>
            <p:sp>
              <p:nvSpPr>
                <p:cNvPr id="391" name="Rectangle 390">
                  <a:extLst>
                    <a:ext uri="{FF2B5EF4-FFF2-40B4-BE49-F238E27FC236}">
                      <a16:creationId xmlns:a16="http://schemas.microsoft.com/office/drawing/2014/main" id="{E45FE658-A169-4894-B2E2-DCBA223F7B2C}"/>
                    </a:ext>
                  </a:extLst>
                </p:cNvPr>
                <p:cNvSpPr/>
                <p:nvPr/>
              </p:nvSpPr>
              <p:spPr bwMode="auto">
                <a:xfrm>
                  <a:off x="28384779" y="18651028"/>
                  <a:ext cx="900583" cy="372859"/>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latin typeface="Arial" panose="020B0604020202020204" pitchFamily="34" charset="0"/>
                      <a:cs typeface="Arial" panose="020B0604020202020204" pitchFamily="34" charset="0"/>
                    </a:rPr>
                    <a:t>Spring</a:t>
                  </a:r>
                </a:p>
              </p:txBody>
            </p:sp>
            <p:sp>
              <p:nvSpPr>
                <p:cNvPr id="392" name="Rectangle 391">
                  <a:extLst>
                    <a:ext uri="{FF2B5EF4-FFF2-40B4-BE49-F238E27FC236}">
                      <a16:creationId xmlns:a16="http://schemas.microsoft.com/office/drawing/2014/main" id="{A9413AF8-244E-41BB-94AF-0A16A07A046D}"/>
                    </a:ext>
                  </a:extLst>
                </p:cNvPr>
                <p:cNvSpPr/>
                <p:nvPr/>
              </p:nvSpPr>
              <p:spPr bwMode="auto">
                <a:xfrm>
                  <a:off x="29482523" y="18651028"/>
                  <a:ext cx="1502685" cy="372859"/>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Arial" panose="020B0604020202020204" pitchFamily="34" charset="0"/>
                      <a:cs typeface="Arial" panose="020B0604020202020204" pitchFamily="34" charset="0"/>
                    </a:rPr>
                    <a:t>Summer</a:t>
                  </a:r>
                  <a:endParaRPr kumimoji="0" lang="en-US" sz="1800" b="0" i="0" u="none" strike="noStrike" cap="none" normalizeH="0" baseline="0" dirty="0">
                    <a:ln>
                      <a:noFill/>
                    </a:ln>
                    <a:solidFill>
                      <a:schemeClr val="tx1"/>
                    </a:solidFill>
                    <a:latin typeface="Arial" panose="020B0604020202020204" pitchFamily="34" charset="0"/>
                    <a:cs typeface="Arial" panose="020B0604020202020204" pitchFamily="34" charset="0"/>
                  </a:endParaRPr>
                </a:p>
              </p:txBody>
            </p:sp>
            <p:sp>
              <p:nvSpPr>
                <p:cNvPr id="393" name="Rectangle 392">
                  <a:extLst>
                    <a:ext uri="{FF2B5EF4-FFF2-40B4-BE49-F238E27FC236}">
                      <a16:creationId xmlns:a16="http://schemas.microsoft.com/office/drawing/2014/main" id="{8BBA36AD-D3B6-444F-872E-13DD3B199ED0}"/>
                    </a:ext>
                  </a:extLst>
                </p:cNvPr>
                <p:cNvSpPr/>
                <p:nvPr/>
              </p:nvSpPr>
              <p:spPr bwMode="auto">
                <a:xfrm>
                  <a:off x="30947605" y="18651028"/>
                  <a:ext cx="1502685" cy="372859"/>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latin typeface="Arial" panose="020B0604020202020204" pitchFamily="34" charset="0"/>
                      <a:cs typeface="Arial" panose="020B0604020202020204" pitchFamily="34" charset="0"/>
                    </a:rPr>
                    <a:t>Fall</a:t>
                  </a:r>
                </a:p>
              </p:txBody>
            </p:sp>
            <p:sp>
              <p:nvSpPr>
                <p:cNvPr id="394" name="Rectangle 393">
                  <a:extLst>
                    <a:ext uri="{FF2B5EF4-FFF2-40B4-BE49-F238E27FC236}">
                      <a16:creationId xmlns:a16="http://schemas.microsoft.com/office/drawing/2014/main" id="{E7431BFF-CF35-4FB0-B645-82E4D44F5D77}"/>
                    </a:ext>
                  </a:extLst>
                </p:cNvPr>
                <p:cNvSpPr/>
                <p:nvPr/>
              </p:nvSpPr>
              <p:spPr bwMode="auto">
                <a:xfrm>
                  <a:off x="32659287" y="18651028"/>
                  <a:ext cx="961128" cy="388027"/>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latin typeface="Arial" panose="020B0604020202020204" pitchFamily="34" charset="0"/>
                      <a:cs typeface="Arial" panose="020B0604020202020204" pitchFamily="34" charset="0"/>
                    </a:rPr>
                    <a:t>Winter</a:t>
                  </a:r>
                </a:p>
              </p:txBody>
            </p:sp>
          </p:grpSp>
        </p:grpSp>
        <p:sp>
          <p:nvSpPr>
            <p:cNvPr id="69" name="TextBox 68">
              <a:extLst>
                <a:ext uri="{FF2B5EF4-FFF2-40B4-BE49-F238E27FC236}">
                  <a16:creationId xmlns:a16="http://schemas.microsoft.com/office/drawing/2014/main" id="{6B9FEDAA-3B96-413E-9F3E-C969473DE7B0}"/>
                </a:ext>
              </a:extLst>
            </p:cNvPr>
            <p:cNvSpPr txBox="1"/>
            <p:nvPr/>
          </p:nvSpPr>
          <p:spPr>
            <a:xfrm>
              <a:off x="25604540" y="17741706"/>
              <a:ext cx="196245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b="1" dirty="0">
                  <a:latin typeface="Arial" panose="020B0604020202020204" pitchFamily="34" charset="0"/>
                  <a:cs typeface="Arial" panose="020B0604020202020204" pitchFamily="34" charset="0"/>
                </a:rPr>
                <a:t>R-square: 0.79</a:t>
              </a:r>
            </a:p>
          </p:txBody>
        </p:sp>
      </p:grpSp>
      <p:pic>
        <p:nvPicPr>
          <p:cNvPr id="19" name="Picture 18">
            <a:extLst>
              <a:ext uri="{FF2B5EF4-FFF2-40B4-BE49-F238E27FC236}">
                <a16:creationId xmlns:a16="http://schemas.microsoft.com/office/drawing/2014/main" id="{8E413299-F210-4113-8756-7BF16F3116E5}"/>
              </a:ext>
            </a:extLst>
          </p:cNvPr>
          <p:cNvPicPr>
            <a:picLocks noChangeAspect="1"/>
          </p:cNvPicPr>
          <p:nvPr/>
        </p:nvPicPr>
        <p:blipFill>
          <a:blip r:embed="rId18"/>
          <a:stretch>
            <a:fillRect/>
          </a:stretch>
        </p:blipFill>
        <p:spPr>
          <a:xfrm>
            <a:off x="39774132" y="17939794"/>
            <a:ext cx="2823673" cy="2856815"/>
          </a:xfrm>
          <a:prstGeom prst="rect">
            <a:avLst/>
          </a:prstGeom>
        </p:spPr>
      </p:pic>
    </p:spTree>
    <p:extLst>
      <p:ext uri="{BB962C8B-B14F-4D97-AF65-F5344CB8AC3E}">
        <p14:creationId xmlns:p14="http://schemas.microsoft.com/office/powerpoint/2010/main" val="3409330714"/>
      </p:ext>
    </p:extLst>
  </p:cSld>
  <p:clrMapOvr>
    <a:masterClrMapping/>
  </p:clrMapOvr>
  <p:extLst>
    <p:ext uri="{6950BFC3-D8DA-4A85-94F7-54DA5524770B}">
      <p188:commentRel xmlns:p188="http://schemas.microsoft.com/office/powerpoint/2018/8/main" r:id="rId2"/>
    </p:ext>
  </p:extLst>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5060&quot;&gt;&lt;version val=&quot;28234&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1&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MeY9ZxFT7OPePSRnv9apmg"/>
</p:tagLst>
</file>

<file path=ppt/theme/theme1.xml><?xml version="1.0" encoding="utf-8"?>
<a:theme xmlns:a="http://schemas.openxmlformats.org/drawingml/2006/main" name="INFORMS2015_Comp_Conf">
  <a:themeElements>
    <a:clrScheme name="test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E36C09"/>
      </a:hlink>
      <a:folHlink>
        <a:srgbClr val="E36C09"/>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altLang="en-US" sz="24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altLang="en-US" sz="2400" b="0" i="0" u="none" strike="noStrike" cap="none" normalizeH="0" baseline="0" smtClean="0">
            <a:ln>
              <a:noFill/>
            </a:ln>
            <a:solidFill>
              <a:schemeClr val="tx1"/>
            </a:solidFill>
            <a:effectLst/>
            <a:latin typeface="Times"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8275B0F64C39D45B48ED87B7D5A772E" ma:contentTypeVersion="13" ma:contentTypeDescription="Create a new document." ma:contentTypeScope="" ma:versionID="a62b194ba624c8cf62b60144cd5b8a77">
  <xsd:schema xmlns:xsd="http://www.w3.org/2001/XMLSchema" xmlns:xs="http://www.w3.org/2001/XMLSchema" xmlns:p="http://schemas.microsoft.com/office/2006/metadata/properties" xmlns:ns3="b1755f8e-5024-43d4-9f4e-f0720ef5cbea" xmlns:ns4="b60307e8-227d-4226-bf3f-3f3e3f614599" targetNamespace="http://schemas.microsoft.com/office/2006/metadata/properties" ma:root="true" ma:fieldsID="f7af95be82f763595ac7849bdb709092" ns3:_="" ns4:_="">
    <xsd:import namespace="b1755f8e-5024-43d4-9f4e-f0720ef5cbea"/>
    <xsd:import namespace="b60307e8-227d-4226-bf3f-3f3e3f614599"/>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755f8e-5024-43d4-9f4e-f0720ef5cbe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60307e8-227d-4226-bf3f-3f3e3f61459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BE5E52D-EB9D-4B72-A928-24760AE9C86A}">
  <ds:schemaRefs>
    <ds:schemaRef ds:uri="http://schemas.microsoft.com/office/2006/documentManagement/types"/>
    <ds:schemaRef ds:uri="http://purl.org/dc/elements/1.1/"/>
    <ds:schemaRef ds:uri="http://purl.org/dc/terms/"/>
    <ds:schemaRef ds:uri="b60307e8-227d-4226-bf3f-3f3e3f614599"/>
    <ds:schemaRef ds:uri="b1755f8e-5024-43d4-9f4e-f0720ef5cbea"/>
    <ds:schemaRef ds:uri="http://www.w3.org/XML/1998/namespace"/>
    <ds:schemaRef ds:uri="http://schemas.microsoft.com/office/infopath/2007/PartnerControls"/>
    <ds:schemaRef ds:uri="http://schemas.openxmlformats.org/package/2006/metadata/core-properties"/>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8BA11E28-B7DB-49AA-A1E7-5E933385601E}">
  <ds:schemaRefs>
    <ds:schemaRef ds:uri="b1755f8e-5024-43d4-9f4e-f0720ef5cbea"/>
    <ds:schemaRef ds:uri="b60307e8-227d-4226-bf3f-3f3e3f61459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99380DB-4B35-4657-950C-6BBA781E421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INFORMS2015_Comp_Conf</Template>
  <TotalTime>3914</TotalTime>
  <Words>1127</Words>
  <Application>Microsoft Office PowerPoint</Application>
  <PresentationFormat>Custom</PresentationFormat>
  <Paragraphs>195</Paragraphs>
  <Slides>1</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8" baseType="lpstr">
      <vt:lpstr>Arial,Sans-Serif</vt:lpstr>
      <vt:lpstr>Arial</vt:lpstr>
      <vt:lpstr>Calibri</vt:lpstr>
      <vt:lpstr>Symbol</vt:lpstr>
      <vt:lpstr>Times</vt:lpstr>
      <vt:lpstr>INFORMS2015_Comp_Conf</vt:lpstr>
      <vt:lpstr>think-cell Slide</vt:lpstr>
      <vt:lpstr>PowerPoint Presentation</vt:lpstr>
    </vt:vector>
  </TitlesOfParts>
  <Company>Advance Auto Parts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Lanham</dc:creator>
  <cp:lastModifiedBy>SoYeon Baik</cp:lastModifiedBy>
  <cp:revision>576</cp:revision>
  <cp:lastPrinted>2001-08-01T02:48:55Z</cp:lastPrinted>
  <dcterms:created xsi:type="dcterms:W3CDTF">2014-12-02T19:25:45Z</dcterms:created>
  <dcterms:modified xsi:type="dcterms:W3CDTF">2022-04-01T17:41:00Z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0x010100F8275B0F64C39D45B48ED87B7D5A772E</vt:lpwstr>
  </property>
</Properties>
</file>