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2" r:id="rId4"/>
    <p:sldId id="384" r:id="rId5"/>
    <p:sldId id="394" r:id="rId6"/>
    <p:sldId id="393" r:id="rId7"/>
    <p:sldId id="385" r:id="rId8"/>
    <p:sldId id="389" r:id="rId9"/>
    <p:sldId id="390" r:id="rId10"/>
    <p:sldId id="392" r:id="rId11"/>
    <p:sldId id="391" r:id="rId12"/>
    <p:sldId id="260" r:id="rId13"/>
    <p:sldId id="3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, Soyeon" initials="JS" lastIdx="1" clrIdx="0">
    <p:extLst>
      <p:ext uri="{19B8F6BF-5375-455C-9EA6-DF929625EA0E}">
        <p15:presenceInfo xmlns:p15="http://schemas.microsoft.com/office/powerpoint/2012/main" userId="S::sj43342n@pace.edu::fbfc9b2c-0491-471e-9ae1-612fb3c5a2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F746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23-7E47-8760-E0E404D33DF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23-7E47-8760-E0E404D33DF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23-7E47-8760-E0E404D33DF2}"/>
              </c:ext>
            </c:extLst>
          </c:dPt>
          <c:dPt>
            <c:idx val="3"/>
            <c:bubble3D val="0"/>
            <c:spPr>
              <a:solidFill>
                <a:srgbClr val="0B48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F23-7E47-8760-E0E404D33DF2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23-7E47-8760-E0E404D33DF2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23-7E47-8760-E0E404D33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99FFE-5CCC-DF40-9A6D-51B84CDEB7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87559-A65E-3E41-8D4E-89EE57D9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2020. 10. 21.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1" dirty="0">
                <a:solidFill>
                  <a:prstClr val="white"/>
                </a:solidFill>
              </a:rPr>
              <a:t>Word Chain Game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By using Parallel &amp; Contribute Computing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614143" y="4506372"/>
            <a:ext cx="1707968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Soyeon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Ju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George Lopez</a:t>
            </a: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Client Screen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AC5E64-4349-9544-8515-E206C132D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14" y="914400"/>
            <a:ext cx="1021636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Feedback - Screen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48148BD-6673-DD40-B385-93E4817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" y="914400"/>
            <a:ext cx="10930759" cy="61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Easy &amp; Difficulty</a:t>
            </a:r>
          </a:p>
        </p:txBody>
      </p:sp>
      <p:grpSp>
        <p:nvGrpSpPr>
          <p:cNvPr id="16" name="그룹 15"/>
          <p:cNvGrpSpPr/>
          <p:nvPr/>
        </p:nvGrpSpPr>
        <p:grpSpPr>
          <a:xfrm rot="16200000">
            <a:off x="5494465" y="1859472"/>
            <a:ext cx="1344505" cy="1786940"/>
            <a:chOff x="4558292" y="1447629"/>
            <a:chExt cx="1344505" cy="178694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16200000">
            <a:off x="4062088" y="2969354"/>
            <a:ext cx="1344504" cy="1786938"/>
            <a:chOff x="3125915" y="2557511"/>
            <a:chExt cx="1344504" cy="1786938"/>
          </a:xfrm>
        </p:grpSpPr>
        <p:sp>
          <p:nvSpPr>
            <p:cNvPr id="22" name="모서리가 둥근 직사각형 21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3728178" y="2678174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16200000">
            <a:off x="6578769" y="2814974"/>
            <a:ext cx="1344505" cy="1786940"/>
            <a:chOff x="5642596" y="2403131"/>
            <a:chExt cx="1344505" cy="1786940"/>
          </a:xfrm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16200000">
            <a:off x="5146392" y="3924856"/>
            <a:ext cx="1344504" cy="1786938"/>
            <a:chOff x="4210219" y="3513013"/>
            <a:chExt cx="1344504" cy="1786938"/>
          </a:xfrm>
        </p:grpSpPr>
        <p:sp>
          <p:nvSpPr>
            <p:cNvPr id="32" name="모서리가 둥근 직사각형 31"/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183989" y="5530369"/>
            <a:ext cx="358524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Set a Role,,??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                           Mostly </a:t>
            </a:r>
            <a:r>
              <a:rPr lang="en-US" altLang="ko-KR" sz="1400" dirty="0" err="1">
                <a:solidFill>
                  <a:prstClr val="white">
                    <a:lumMod val="50000"/>
                  </a:prstClr>
                </a:solidFill>
              </a:rPr>
              <a:t>Goerge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 did….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70270" y="1323970"/>
            <a:ext cx="3989245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Everything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Blah Blah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34826" y="3170473"/>
            <a:ext cx="2902261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Your sudden class…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Blah Blah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6777" y="3166556"/>
            <a:ext cx="2815530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Coding maybe,,,?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Blah Blah</a:t>
            </a: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rgbClr val="0B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5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Feedback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3E64-F489-014F-83F6-B4F4298D3B8B}"/>
              </a:ext>
            </a:extLst>
          </p:cNvPr>
          <p:cNvSpPr txBox="1"/>
          <p:nvPr/>
        </p:nvSpPr>
        <p:spPr>
          <a:xfrm>
            <a:off x="128588" y="1028342"/>
            <a:ext cx="119014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can just ignore what I wrote and fill up please.</a:t>
            </a:r>
          </a:p>
          <a:p>
            <a:r>
              <a:rPr lang="en-US" sz="3200" dirty="0"/>
              <a:t>To be honest, I have no idea what I should put it this ppt </a:t>
            </a:r>
          </a:p>
          <a:p>
            <a:r>
              <a:rPr lang="en-US" sz="3200" dirty="0"/>
              <a:t>cause you did everything for coding… (Thanks)</a:t>
            </a:r>
          </a:p>
          <a:p>
            <a:endParaRPr lang="en-US" sz="3200" dirty="0"/>
          </a:p>
          <a:p>
            <a:r>
              <a:rPr lang="en-US" sz="3200" dirty="0"/>
              <a:t>Please  the contents, write or correct anything as you want and let me know if you want to add /delete something..</a:t>
            </a:r>
          </a:p>
          <a:p>
            <a:endParaRPr lang="en-US" sz="3200" dirty="0"/>
          </a:p>
          <a:p>
            <a:r>
              <a:rPr lang="en-US" sz="3200" dirty="0"/>
              <a:t>I think you might be present</a:t>
            </a:r>
            <a:r>
              <a:rPr lang="en-US" altLang="ko-KR" sz="3200" dirty="0"/>
              <a:t>e</a:t>
            </a:r>
            <a:r>
              <a:rPr lang="en-US" sz="3200" dirty="0"/>
              <a:t>r on behalf of out group lol 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Project Time Line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grpSp>
        <p:nvGrpSpPr>
          <p:cNvPr id="16" name="그룹 38">
            <a:extLst>
              <a:ext uri="{FF2B5EF4-FFF2-40B4-BE49-F238E27FC236}">
                <a16:creationId xmlns:a16="http://schemas.microsoft.com/office/drawing/2014/main" id="{6983D27A-B980-2049-9C9F-E836CC6D5814}"/>
              </a:ext>
            </a:extLst>
          </p:cNvPr>
          <p:cNvGrpSpPr/>
          <p:nvPr/>
        </p:nvGrpSpPr>
        <p:grpSpPr>
          <a:xfrm>
            <a:off x="1944850" y="1962179"/>
            <a:ext cx="1785571" cy="1344264"/>
            <a:chOff x="420849" y="2568557"/>
            <a:chExt cx="2493587" cy="284379"/>
          </a:xfrm>
        </p:grpSpPr>
        <p:cxnSp>
          <p:nvCxnSpPr>
            <p:cNvPr id="17" name="직선 화살표 연결선 57">
              <a:extLst>
                <a:ext uri="{FF2B5EF4-FFF2-40B4-BE49-F238E27FC236}">
                  <a16:creationId xmlns:a16="http://schemas.microsoft.com/office/drawing/2014/main" id="{66DE1639-4E1B-B442-93C6-D756BCF99188}"/>
                </a:ext>
              </a:extLst>
            </p:cNvPr>
            <p:cNvCxnSpPr/>
            <p:nvPr/>
          </p:nvCxnSpPr>
          <p:spPr>
            <a:xfrm>
              <a:off x="420849" y="2852936"/>
              <a:ext cx="2493587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 Box 39">
              <a:extLst>
                <a:ext uri="{FF2B5EF4-FFF2-40B4-BE49-F238E27FC236}">
                  <a16:creationId xmlns:a16="http://schemas.microsoft.com/office/drawing/2014/main" id="{4A8E8387-88A2-D44C-AC4E-430DCAEC8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49" y="2568557"/>
              <a:ext cx="2328210" cy="162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~Sep.18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Decide subject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Set up the plan</a:t>
              </a:r>
            </a:p>
          </p:txBody>
        </p:sp>
      </p:grpSp>
      <p:grpSp>
        <p:nvGrpSpPr>
          <p:cNvPr id="19" name="그룹 35">
            <a:extLst>
              <a:ext uri="{FF2B5EF4-FFF2-40B4-BE49-F238E27FC236}">
                <a16:creationId xmlns:a16="http://schemas.microsoft.com/office/drawing/2014/main" id="{670FE8FA-EB13-A74C-BCD2-B380C433FAA8}"/>
              </a:ext>
            </a:extLst>
          </p:cNvPr>
          <p:cNvGrpSpPr/>
          <p:nvPr/>
        </p:nvGrpSpPr>
        <p:grpSpPr>
          <a:xfrm>
            <a:off x="1686001" y="3519371"/>
            <a:ext cx="8814785" cy="1142627"/>
            <a:chOff x="162000" y="2872309"/>
            <a:chExt cx="8814785" cy="1142627"/>
          </a:xfrm>
        </p:grpSpPr>
        <p:grpSp>
          <p:nvGrpSpPr>
            <p:cNvPr id="20" name="그룹 27">
              <a:extLst>
                <a:ext uri="{FF2B5EF4-FFF2-40B4-BE49-F238E27FC236}">
                  <a16:creationId xmlns:a16="http://schemas.microsoft.com/office/drawing/2014/main" id="{BF51DA7F-8FBF-F145-8FB7-56A65A41D112}"/>
                </a:ext>
              </a:extLst>
            </p:cNvPr>
            <p:cNvGrpSpPr/>
            <p:nvPr/>
          </p:nvGrpSpPr>
          <p:grpSpPr>
            <a:xfrm>
              <a:off x="432000" y="3200543"/>
              <a:ext cx="8280000" cy="444481"/>
              <a:chOff x="432000" y="3200543"/>
              <a:chExt cx="8280000" cy="444481"/>
            </a:xfrm>
          </p:grpSpPr>
          <p:cxnSp>
            <p:nvCxnSpPr>
              <p:cNvPr id="35" name="직선 연결선 4">
                <a:extLst>
                  <a:ext uri="{FF2B5EF4-FFF2-40B4-BE49-F238E27FC236}">
                    <a16:creationId xmlns:a16="http://schemas.microsoft.com/office/drawing/2014/main" id="{EA960892-9A87-E846-BC3B-72ED0431BD6C}"/>
                  </a:ext>
                </a:extLst>
              </p:cNvPr>
              <p:cNvCxnSpPr/>
              <p:nvPr/>
            </p:nvCxnSpPr>
            <p:spPr>
              <a:xfrm>
                <a:off x="432000" y="3429000"/>
                <a:ext cx="828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9">
                <a:extLst>
                  <a:ext uri="{FF2B5EF4-FFF2-40B4-BE49-F238E27FC236}">
                    <a16:creationId xmlns:a16="http://schemas.microsoft.com/office/drawing/2014/main" id="{3527B3C6-6078-D943-877C-E42E68DB924C}"/>
                  </a:ext>
                </a:extLst>
              </p:cNvPr>
              <p:cNvCxnSpPr/>
              <p:nvPr/>
            </p:nvCxnSpPr>
            <p:spPr>
              <a:xfrm>
                <a:off x="432000" y="3212976"/>
                <a:ext cx="0" cy="43204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43">
                <a:extLst>
                  <a:ext uri="{FF2B5EF4-FFF2-40B4-BE49-F238E27FC236}">
                    <a16:creationId xmlns:a16="http://schemas.microsoft.com/office/drawing/2014/main" id="{40A5B698-1790-CB4A-AE64-192B8F9B36A6}"/>
                  </a:ext>
                </a:extLst>
              </p:cNvPr>
              <p:cNvCxnSpPr/>
              <p:nvPr/>
            </p:nvCxnSpPr>
            <p:spPr>
              <a:xfrm>
                <a:off x="4572000" y="3212976"/>
                <a:ext cx="0" cy="432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40">
                <a:extLst>
                  <a:ext uri="{FF2B5EF4-FFF2-40B4-BE49-F238E27FC236}">
                    <a16:creationId xmlns:a16="http://schemas.microsoft.com/office/drawing/2014/main" id="{305B56A1-5045-F54C-8C62-AE1923351C74}"/>
                  </a:ext>
                </a:extLst>
              </p:cNvPr>
              <p:cNvCxnSpPr/>
              <p:nvPr/>
            </p:nvCxnSpPr>
            <p:spPr>
              <a:xfrm>
                <a:off x="8712000" y="3200543"/>
                <a:ext cx="0" cy="43204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그룹 12">
                <a:extLst>
                  <a:ext uri="{FF2B5EF4-FFF2-40B4-BE49-F238E27FC236}">
                    <a16:creationId xmlns:a16="http://schemas.microsoft.com/office/drawing/2014/main" id="{3161B3A5-9098-7F4D-9A78-BDC50BE3BFFF}"/>
                  </a:ext>
                </a:extLst>
              </p:cNvPr>
              <p:cNvGrpSpPr/>
              <p:nvPr/>
            </p:nvGrpSpPr>
            <p:grpSpPr>
              <a:xfrm>
                <a:off x="1260000" y="3321000"/>
                <a:ext cx="2484000" cy="216000"/>
                <a:chOff x="1260000" y="3321000"/>
                <a:chExt cx="2484000" cy="216000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7F821B45-A0F6-A64A-BEFA-6DDD97DE5AB9}"/>
                    </a:ext>
                  </a:extLst>
                </p:cNvPr>
                <p:cNvCxnSpPr/>
                <p:nvPr/>
              </p:nvCxnSpPr>
              <p:spPr>
                <a:xfrm>
                  <a:off x="3744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6">
                  <a:extLst>
                    <a:ext uri="{FF2B5EF4-FFF2-40B4-BE49-F238E27FC236}">
                      <a16:creationId xmlns:a16="http://schemas.microsoft.com/office/drawing/2014/main" id="{BE343714-C7D9-4C47-AC49-D876C343C930}"/>
                    </a:ext>
                  </a:extLst>
                </p:cNvPr>
                <p:cNvCxnSpPr/>
                <p:nvPr/>
              </p:nvCxnSpPr>
              <p:spPr>
                <a:xfrm>
                  <a:off x="1260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52">
                  <a:extLst>
                    <a:ext uri="{FF2B5EF4-FFF2-40B4-BE49-F238E27FC236}">
                      <a16:creationId xmlns:a16="http://schemas.microsoft.com/office/drawing/2014/main" id="{5132EFF1-D0E9-EC4C-8C42-19B8481ECA49}"/>
                    </a:ext>
                  </a:extLst>
                </p:cNvPr>
                <p:cNvCxnSpPr/>
                <p:nvPr/>
              </p:nvCxnSpPr>
              <p:spPr>
                <a:xfrm>
                  <a:off x="2088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56">
                  <a:extLst>
                    <a:ext uri="{FF2B5EF4-FFF2-40B4-BE49-F238E27FC236}">
                      <a16:creationId xmlns:a16="http://schemas.microsoft.com/office/drawing/2014/main" id="{D9844251-13F6-B042-8D25-FE5505CAE194}"/>
                    </a:ext>
                  </a:extLst>
                </p:cNvPr>
                <p:cNvCxnSpPr/>
                <p:nvPr/>
              </p:nvCxnSpPr>
              <p:spPr>
                <a:xfrm>
                  <a:off x="2916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59">
                <a:extLst>
                  <a:ext uri="{FF2B5EF4-FFF2-40B4-BE49-F238E27FC236}">
                    <a16:creationId xmlns:a16="http://schemas.microsoft.com/office/drawing/2014/main" id="{CB80CD0F-3125-4842-90EA-E911FBBB0971}"/>
                  </a:ext>
                </a:extLst>
              </p:cNvPr>
              <p:cNvGrpSpPr/>
              <p:nvPr/>
            </p:nvGrpSpPr>
            <p:grpSpPr>
              <a:xfrm>
                <a:off x="5400000" y="3321000"/>
                <a:ext cx="2484000" cy="216000"/>
                <a:chOff x="1260000" y="3321000"/>
                <a:chExt cx="2484000" cy="216000"/>
              </a:xfrm>
            </p:grpSpPr>
            <p:cxnSp>
              <p:nvCxnSpPr>
                <p:cNvPr id="41" name="직선 연결선 61">
                  <a:extLst>
                    <a:ext uri="{FF2B5EF4-FFF2-40B4-BE49-F238E27FC236}">
                      <a16:creationId xmlns:a16="http://schemas.microsoft.com/office/drawing/2014/main" id="{A41460F8-4FB7-F545-BD8B-FF50FBE09196}"/>
                    </a:ext>
                  </a:extLst>
                </p:cNvPr>
                <p:cNvCxnSpPr/>
                <p:nvPr/>
              </p:nvCxnSpPr>
              <p:spPr>
                <a:xfrm>
                  <a:off x="3744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62">
                  <a:extLst>
                    <a:ext uri="{FF2B5EF4-FFF2-40B4-BE49-F238E27FC236}">
                      <a16:creationId xmlns:a16="http://schemas.microsoft.com/office/drawing/2014/main" id="{17AD262B-ED61-4342-88F5-D6C349028F47}"/>
                    </a:ext>
                  </a:extLst>
                </p:cNvPr>
                <p:cNvCxnSpPr/>
                <p:nvPr/>
              </p:nvCxnSpPr>
              <p:spPr>
                <a:xfrm>
                  <a:off x="1260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63">
                  <a:extLst>
                    <a:ext uri="{FF2B5EF4-FFF2-40B4-BE49-F238E27FC236}">
                      <a16:creationId xmlns:a16="http://schemas.microsoft.com/office/drawing/2014/main" id="{CCF8386F-1FE4-3F4B-AD92-C00BB16C213C}"/>
                    </a:ext>
                  </a:extLst>
                </p:cNvPr>
                <p:cNvCxnSpPr/>
                <p:nvPr/>
              </p:nvCxnSpPr>
              <p:spPr>
                <a:xfrm>
                  <a:off x="2088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64">
                  <a:extLst>
                    <a:ext uri="{FF2B5EF4-FFF2-40B4-BE49-F238E27FC236}">
                      <a16:creationId xmlns:a16="http://schemas.microsoft.com/office/drawing/2014/main" id="{1DDE47D2-4305-D442-AF0B-D47D1B07B5F7}"/>
                    </a:ext>
                  </a:extLst>
                </p:cNvPr>
                <p:cNvCxnSpPr/>
                <p:nvPr/>
              </p:nvCxnSpPr>
              <p:spPr>
                <a:xfrm>
                  <a:off x="2916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그룹 28">
              <a:extLst>
                <a:ext uri="{FF2B5EF4-FFF2-40B4-BE49-F238E27FC236}">
                  <a16:creationId xmlns:a16="http://schemas.microsoft.com/office/drawing/2014/main" id="{E6DC06A4-A27F-674E-8E3E-E3B7D12CEF1F}"/>
                </a:ext>
              </a:extLst>
            </p:cNvPr>
            <p:cNvGrpSpPr/>
            <p:nvPr/>
          </p:nvGrpSpPr>
          <p:grpSpPr>
            <a:xfrm>
              <a:off x="162000" y="2872309"/>
              <a:ext cx="8814785" cy="1142627"/>
              <a:chOff x="162000" y="2872309"/>
              <a:chExt cx="8814785" cy="1142627"/>
            </a:xfrm>
          </p:grpSpPr>
          <p:sp>
            <p:nvSpPr>
              <p:cNvPr id="23" name="Text Box 39">
                <a:extLst>
                  <a:ext uri="{FF2B5EF4-FFF2-40B4-BE49-F238E27FC236}">
                    <a16:creationId xmlns:a16="http://schemas.microsoft.com/office/drawing/2014/main" id="{771A3586-218C-A443-867E-AEFEB344A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00" y="3707159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Text Box 39">
                <a:extLst>
                  <a:ext uri="{FF2B5EF4-FFF2-40B4-BE49-F238E27FC236}">
                    <a16:creationId xmlns:a16="http://schemas.microsoft.com/office/drawing/2014/main" id="{A25C2E7B-FD58-3E40-B321-E5698B732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478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Text Box 39">
                <a:extLst>
                  <a:ext uri="{FF2B5EF4-FFF2-40B4-BE49-F238E27FC236}">
                    <a16:creationId xmlns:a16="http://schemas.microsoft.com/office/drawing/2014/main" id="{F29D6A35-B991-F642-8B50-70EC36D15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6957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Text Box 39">
                <a:extLst>
                  <a:ext uri="{FF2B5EF4-FFF2-40B4-BE49-F238E27FC236}">
                    <a16:creationId xmlns:a16="http://schemas.microsoft.com/office/drawing/2014/main" id="{B4ED9457-0176-DD4C-8C4A-DD0E7CED1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436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22B8ACDB-E3D3-3044-B0AF-43C987D3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1915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 Box 39">
                <a:extLst>
                  <a:ext uri="{FF2B5EF4-FFF2-40B4-BE49-F238E27FC236}">
                    <a16:creationId xmlns:a16="http://schemas.microsoft.com/office/drawing/2014/main" id="{1C356C22-5B29-2C4F-AE4B-E4A49A9F9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9394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 Box 39">
                <a:extLst>
                  <a:ext uri="{FF2B5EF4-FFF2-40B4-BE49-F238E27FC236}">
                    <a16:creationId xmlns:a16="http://schemas.microsoft.com/office/drawing/2014/main" id="{DA03F1E9-33EA-5F41-81B8-C73A7DF84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6873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 Box 39">
                <a:extLst>
                  <a:ext uri="{FF2B5EF4-FFF2-40B4-BE49-F238E27FC236}">
                    <a16:creationId xmlns:a16="http://schemas.microsoft.com/office/drawing/2014/main" id="{E994F084-B2AA-0640-989E-957BAE3D7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4352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Text Box 39">
                <a:extLst>
                  <a:ext uri="{FF2B5EF4-FFF2-40B4-BE49-F238E27FC236}">
                    <a16:creationId xmlns:a16="http://schemas.microsoft.com/office/drawing/2014/main" id="{6718B59E-360B-AE49-924C-94409DA6F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4148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8FD4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 Box 39">
                <a:extLst>
                  <a:ext uri="{FF2B5EF4-FFF2-40B4-BE49-F238E27FC236}">
                    <a16:creationId xmlns:a16="http://schemas.microsoft.com/office/drawing/2014/main" id="{0AEE8ADB-E19A-0F42-B453-6B0F14F2C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9310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 Box 39">
                <a:extLst>
                  <a:ext uri="{FF2B5EF4-FFF2-40B4-BE49-F238E27FC236}">
                    <a16:creationId xmlns:a16="http://schemas.microsoft.com/office/drawing/2014/main" id="{8E3161A7-9D15-7146-AA54-7B13D0C4A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6785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 Box 39">
                <a:extLst>
                  <a:ext uri="{FF2B5EF4-FFF2-40B4-BE49-F238E27FC236}">
                    <a16:creationId xmlns:a16="http://schemas.microsoft.com/office/drawing/2014/main" id="{AA3E4C65-453C-E649-897E-7A0B89EBF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6785" y="2872309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(%)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5EBB778-860B-9E45-BC94-B039D0AD1AAC}"/>
                </a:ext>
              </a:extLst>
            </p:cNvPr>
            <p:cNvSpPr/>
            <p:nvPr/>
          </p:nvSpPr>
          <p:spPr>
            <a:xfrm>
              <a:off x="446352" y="3320976"/>
              <a:ext cx="5508000" cy="216000"/>
            </a:xfrm>
            <a:prstGeom prst="roundRect">
              <a:avLst/>
            </a:prstGeom>
            <a:solidFill>
              <a:srgbClr val="FFC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49" name="그룹 84">
            <a:extLst>
              <a:ext uri="{FF2B5EF4-FFF2-40B4-BE49-F238E27FC236}">
                <a16:creationId xmlns:a16="http://schemas.microsoft.com/office/drawing/2014/main" id="{80FF926C-5E59-7342-ABBC-7EA468D99F60}"/>
              </a:ext>
            </a:extLst>
          </p:cNvPr>
          <p:cNvGrpSpPr/>
          <p:nvPr/>
        </p:nvGrpSpPr>
        <p:grpSpPr>
          <a:xfrm>
            <a:off x="3730421" y="1929852"/>
            <a:ext cx="3743045" cy="1370505"/>
            <a:chOff x="2914436" y="2548564"/>
            <a:chExt cx="4141564" cy="304372"/>
          </a:xfrm>
        </p:grpSpPr>
        <p:cxnSp>
          <p:nvCxnSpPr>
            <p:cNvPr id="50" name="직선 화살표 연결선 77">
              <a:extLst>
                <a:ext uri="{FF2B5EF4-FFF2-40B4-BE49-F238E27FC236}">
                  <a16:creationId xmlns:a16="http://schemas.microsoft.com/office/drawing/2014/main" id="{12A97044-F29B-5D41-BF08-C1CB277F8072}"/>
                </a:ext>
              </a:extLst>
            </p:cNvPr>
            <p:cNvCxnSpPr/>
            <p:nvPr/>
          </p:nvCxnSpPr>
          <p:spPr>
            <a:xfrm>
              <a:off x="2914436" y="2852936"/>
              <a:ext cx="414156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D26E8F61-DBAC-034C-AB73-B2CE7E66B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967" y="2548564"/>
              <a:ext cx="3170570" cy="1708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~ Oct 16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Build the code for game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Research for background knowledge</a:t>
              </a:r>
            </a:p>
          </p:txBody>
        </p:sp>
      </p:grpSp>
      <p:grpSp>
        <p:nvGrpSpPr>
          <p:cNvPr id="52" name="그룹 42">
            <a:extLst>
              <a:ext uri="{FF2B5EF4-FFF2-40B4-BE49-F238E27FC236}">
                <a16:creationId xmlns:a16="http://schemas.microsoft.com/office/drawing/2014/main" id="{FAE7AC66-8A48-C746-A062-E4F1E65034E6}"/>
              </a:ext>
            </a:extLst>
          </p:cNvPr>
          <p:cNvGrpSpPr/>
          <p:nvPr/>
        </p:nvGrpSpPr>
        <p:grpSpPr>
          <a:xfrm>
            <a:off x="7490993" y="1998499"/>
            <a:ext cx="1941666" cy="1301834"/>
            <a:chOff x="7056000" y="2548564"/>
            <a:chExt cx="852655" cy="304372"/>
          </a:xfrm>
        </p:grpSpPr>
        <p:cxnSp>
          <p:nvCxnSpPr>
            <p:cNvPr id="53" name="직선 화살표 연결선 79">
              <a:extLst>
                <a:ext uri="{FF2B5EF4-FFF2-40B4-BE49-F238E27FC236}">
                  <a16:creationId xmlns:a16="http://schemas.microsoft.com/office/drawing/2014/main" id="{F9AA2FB7-8CBA-2C4A-BB84-89FB5E70B3F6}"/>
                </a:ext>
              </a:extLst>
            </p:cNvPr>
            <p:cNvCxnSpPr/>
            <p:nvPr/>
          </p:nvCxnSpPr>
          <p:spPr>
            <a:xfrm>
              <a:off x="7056000" y="2852936"/>
              <a:ext cx="823310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4B9C3E99-F354-E048-B486-A42EAB07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424" y="2548564"/>
              <a:ext cx="685231" cy="219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~Nov.20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Build the code for server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and Connect</a:t>
              </a:r>
            </a:p>
          </p:txBody>
        </p:sp>
      </p:grpSp>
      <p:grpSp>
        <p:nvGrpSpPr>
          <p:cNvPr id="55" name="그룹 81">
            <a:extLst>
              <a:ext uri="{FF2B5EF4-FFF2-40B4-BE49-F238E27FC236}">
                <a16:creationId xmlns:a16="http://schemas.microsoft.com/office/drawing/2014/main" id="{EC88BA22-A542-A84B-9C49-0617965437D8}"/>
              </a:ext>
            </a:extLst>
          </p:cNvPr>
          <p:cNvGrpSpPr/>
          <p:nvPr/>
        </p:nvGrpSpPr>
        <p:grpSpPr>
          <a:xfrm>
            <a:off x="9365830" y="2015816"/>
            <a:ext cx="880462" cy="1284517"/>
            <a:chOff x="7027424" y="2548564"/>
            <a:chExt cx="880462" cy="304372"/>
          </a:xfrm>
        </p:grpSpPr>
        <p:cxnSp>
          <p:nvCxnSpPr>
            <p:cNvPr id="56" name="직선 화살표 연결선 82">
              <a:extLst>
                <a:ext uri="{FF2B5EF4-FFF2-40B4-BE49-F238E27FC236}">
                  <a16:creationId xmlns:a16="http://schemas.microsoft.com/office/drawing/2014/main" id="{A791403C-436F-4B40-9ADF-826DAAAA4B6A}"/>
                </a:ext>
              </a:extLst>
            </p:cNvPr>
            <p:cNvCxnSpPr/>
            <p:nvPr/>
          </p:nvCxnSpPr>
          <p:spPr>
            <a:xfrm>
              <a:off x="7056000" y="2852936"/>
              <a:ext cx="823310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Text Box 39">
              <a:extLst>
                <a:ext uri="{FF2B5EF4-FFF2-40B4-BE49-F238E27FC236}">
                  <a16:creationId xmlns:a16="http://schemas.microsoft.com/office/drawing/2014/main" id="{54D6EA8D-B336-864B-83D4-EBF6E08CB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424" y="2548564"/>
              <a:ext cx="880462" cy="122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~Nov.27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Wrap up</a:t>
              </a:r>
            </a:p>
          </p:txBody>
        </p:sp>
      </p:grpSp>
      <p:grpSp>
        <p:nvGrpSpPr>
          <p:cNvPr id="58" name="그룹 100">
            <a:extLst>
              <a:ext uri="{FF2B5EF4-FFF2-40B4-BE49-F238E27FC236}">
                <a16:creationId xmlns:a16="http://schemas.microsoft.com/office/drawing/2014/main" id="{CE1778F1-F196-9D44-A7DB-BDBD038A5CAD}"/>
              </a:ext>
            </a:extLst>
          </p:cNvPr>
          <p:cNvGrpSpPr/>
          <p:nvPr/>
        </p:nvGrpSpPr>
        <p:grpSpPr>
          <a:xfrm>
            <a:off x="6792124" y="1606060"/>
            <a:ext cx="1188000" cy="2128683"/>
            <a:chOff x="5313195" y="1112412"/>
            <a:chExt cx="1188000" cy="2128683"/>
          </a:xfrm>
        </p:grpSpPr>
        <p:grpSp>
          <p:nvGrpSpPr>
            <p:cNvPr id="59" name="그룹 97">
              <a:extLst>
                <a:ext uri="{FF2B5EF4-FFF2-40B4-BE49-F238E27FC236}">
                  <a16:creationId xmlns:a16="http://schemas.microsoft.com/office/drawing/2014/main" id="{330119EF-58BF-824B-9226-7E6002D7CC0C}"/>
                </a:ext>
              </a:extLst>
            </p:cNvPr>
            <p:cNvGrpSpPr/>
            <p:nvPr/>
          </p:nvGrpSpPr>
          <p:grpSpPr>
            <a:xfrm>
              <a:off x="5313195" y="1112412"/>
              <a:ext cx="1188000" cy="1166668"/>
              <a:chOff x="5313195" y="1112412"/>
              <a:chExt cx="1188000" cy="1166668"/>
            </a:xfrm>
          </p:grpSpPr>
          <p:grpSp>
            <p:nvGrpSpPr>
              <p:cNvPr id="61" name="그룹 90">
                <a:extLst>
                  <a:ext uri="{FF2B5EF4-FFF2-40B4-BE49-F238E27FC236}">
                    <a16:creationId xmlns:a16="http://schemas.microsoft.com/office/drawing/2014/main" id="{0F463534-2BE2-CE41-8BC3-F525BBD7BE0B}"/>
                  </a:ext>
                </a:extLst>
              </p:cNvPr>
              <p:cNvGrpSpPr/>
              <p:nvPr/>
            </p:nvGrpSpPr>
            <p:grpSpPr>
              <a:xfrm>
                <a:off x="5525669" y="1413256"/>
                <a:ext cx="839511" cy="865824"/>
                <a:chOff x="4839394" y="5085184"/>
                <a:chExt cx="839511" cy="865824"/>
              </a:xfrm>
            </p:grpSpPr>
            <p:sp>
              <p:nvSpPr>
                <p:cNvPr id="63" name="눈물 방울 88">
                  <a:extLst>
                    <a:ext uri="{FF2B5EF4-FFF2-40B4-BE49-F238E27FC236}">
                      <a16:creationId xmlns:a16="http://schemas.microsoft.com/office/drawing/2014/main" id="{3A2D8026-FDA5-3947-9CAD-2B9EAB2B1ADB}"/>
                    </a:ext>
                  </a:extLst>
                </p:cNvPr>
                <p:cNvSpPr/>
                <p:nvPr/>
              </p:nvSpPr>
              <p:spPr>
                <a:xfrm rot="8100000">
                  <a:off x="4839394" y="5085184"/>
                  <a:ext cx="839511" cy="865824"/>
                </a:xfrm>
                <a:prstGeom prst="teardrop">
                  <a:avLst/>
                </a:prstGeom>
                <a:solidFill>
                  <a:srgbClr val="008F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" name="타원 89">
                  <a:extLst>
                    <a:ext uri="{FF2B5EF4-FFF2-40B4-BE49-F238E27FC236}">
                      <a16:creationId xmlns:a16="http://schemas.microsoft.com/office/drawing/2014/main" id="{9A807154-C476-3D47-B4AF-1B9D18BDAF96}"/>
                    </a:ext>
                  </a:extLst>
                </p:cNvPr>
                <p:cNvSpPr/>
                <p:nvPr/>
              </p:nvSpPr>
              <p:spPr>
                <a:xfrm>
                  <a:off x="4935149" y="5194096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ysClr val="windowText" lastClr="000000"/>
                      </a:solidFill>
                    </a:rPr>
                    <a:t>66%</a:t>
                  </a:r>
                  <a:endPara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2" name="Text Box 39">
                <a:extLst>
                  <a:ext uri="{FF2B5EF4-FFF2-40B4-BE49-F238E27FC236}">
                    <a16:creationId xmlns:a16="http://schemas.microsoft.com/office/drawing/2014/main" id="{EBC48791-1B20-3F4E-90A2-24843587D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195" y="1112412"/>
                <a:ext cx="1188000" cy="261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Progressing…</a:t>
                </a:r>
              </a:p>
            </p:txBody>
          </p:sp>
        </p:grpSp>
        <p:cxnSp>
          <p:nvCxnSpPr>
            <p:cNvPr id="60" name="직선 연결선 99">
              <a:extLst>
                <a:ext uri="{FF2B5EF4-FFF2-40B4-BE49-F238E27FC236}">
                  <a16:creationId xmlns:a16="http://schemas.microsoft.com/office/drawing/2014/main" id="{C4514694-3543-5B43-8A1E-2BBA78B867F6}"/>
                </a:ext>
              </a:extLst>
            </p:cNvPr>
            <p:cNvCxnSpPr/>
            <p:nvPr/>
          </p:nvCxnSpPr>
          <p:spPr>
            <a:xfrm flipH="1">
              <a:off x="5945236" y="2449095"/>
              <a:ext cx="376" cy="792000"/>
            </a:xfrm>
            <a:prstGeom prst="line">
              <a:avLst/>
            </a:prstGeom>
            <a:ln w="19050">
              <a:solidFill>
                <a:srgbClr val="008FD4"/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2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Composition?  Construction? Organization?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028500538"/>
              </p:ext>
            </p:extLst>
          </p:nvPr>
        </p:nvGraphicFramePr>
        <p:xfrm>
          <a:off x="3320944" y="2011560"/>
          <a:ext cx="5535265" cy="378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073518" y="3461395"/>
            <a:ext cx="1230923" cy="92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58009" y="3372347"/>
            <a:ext cx="8611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Word</a:t>
            </a:r>
          </a:p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Chain</a:t>
            </a:r>
          </a:p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Game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519" y="5559680"/>
            <a:ext cx="607678" cy="6076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2276" y="2764013"/>
            <a:ext cx="608334" cy="60833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7142" y="2854698"/>
            <a:ext cx="606697" cy="60669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19142" y="5460062"/>
            <a:ext cx="123092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ETC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7623" y="5399726"/>
            <a:ext cx="1230923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0B4877"/>
                </a:solidFill>
              </a:rPr>
              <a:t>UI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85030" y="3461395"/>
            <a:ext cx="1230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24377" y="2854698"/>
            <a:ext cx="268156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Client - Server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3532" y="2838147"/>
            <a:ext cx="2681562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JAVA</a:t>
            </a:r>
          </a:p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0829" y="1283184"/>
            <a:ext cx="378268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We are using… </a:t>
            </a:r>
          </a:p>
        </p:txBody>
      </p:sp>
    </p:spTree>
    <p:extLst>
      <p:ext uri="{BB962C8B-B14F-4D97-AF65-F5344CB8AC3E}">
        <p14:creationId xmlns:p14="http://schemas.microsoft.com/office/powerpoint/2010/main" val="31158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Client – Server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4662C-CEA1-0441-AA07-3CDFA31AB466}"/>
              </a:ext>
            </a:extLst>
          </p:cNvPr>
          <p:cNvSpPr txBox="1"/>
          <p:nvPr/>
        </p:nvSpPr>
        <p:spPr>
          <a:xfrm>
            <a:off x="404813" y="1257301"/>
            <a:ext cx="5691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The Client-Server model has all nodes on a network acting as ‘clients’. When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these systems need to access a resource, they all request the resource from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particular location known as a server.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 server provides a specific resource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 network, such as a file location,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database, internet, email or printer.</a:t>
            </a:r>
          </a:p>
        </p:txBody>
      </p:sp>
      <p:pic>
        <p:nvPicPr>
          <p:cNvPr id="1028" name="Picture 4" descr="What is Client-Server? Definition and FAQs | OmniSci">
            <a:extLst>
              <a:ext uri="{FF2B5EF4-FFF2-40B4-BE49-F238E27FC236}">
                <a16:creationId xmlns:a16="http://schemas.microsoft.com/office/drawing/2014/main" id="{F573DC03-1D2A-E646-8D93-7C2890F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58" y="1850349"/>
            <a:ext cx="5414963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8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How to work 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3E64-F489-014F-83F6-B4F4298D3B8B}"/>
              </a:ext>
            </a:extLst>
          </p:cNvPr>
          <p:cNvSpPr txBox="1"/>
          <p:nvPr/>
        </p:nvSpPr>
        <p:spPr>
          <a:xfrm>
            <a:off x="671513" y="1628775"/>
            <a:ext cx="100726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Please describe…</a:t>
            </a:r>
          </a:p>
          <a:p>
            <a:r>
              <a:rPr lang="en-US" sz="3200" dirty="0"/>
              <a:t>1. How to check the word</a:t>
            </a:r>
          </a:p>
          <a:p>
            <a:r>
              <a:rPr lang="en-US" sz="3200" dirty="0"/>
              <a:t>2. Way of calculate the score</a:t>
            </a:r>
          </a:p>
          <a:p>
            <a:r>
              <a:rPr lang="en-US" sz="3200" dirty="0"/>
              <a:t>3.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2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Game Rules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3E64-F489-014F-83F6-B4F4298D3B8B}"/>
              </a:ext>
            </a:extLst>
          </p:cNvPr>
          <p:cNvSpPr txBox="1"/>
          <p:nvPr/>
        </p:nvSpPr>
        <p:spPr>
          <a:xfrm>
            <a:off x="671513" y="1628775"/>
            <a:ext cx="100726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Please describe…</a:t>
            </a:r>
          </a:p>
          <a:p>
            <a:r>
              <a:rPr lang="en-US" sz="3200" dirty="0"/>
              <a:t>1. Basic rule</a:t>
            </a:r>
          </a:p>
          <a:p>
            <a:r>
              <a:rPr lang="en-US" sz="3200" dirty="0"/>
              <a:t>2. </a:t>
            </a:r>
          </a:p>
          <a:p>
            <a:r>
              <a:rPr lang="en-US" sz="3200" dirty="0"/>
              <a:t>3. Time limit</a:t>
            </a:r>
          </a:p>
          <a:p>
            <a:r>
              <a:rPr lang="en-US" sz="3200" dirty="0"/>
              <a:t>4. Get a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5765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Welcome Screen - Code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388DE6-3D67-F347-8D15-29D7744D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0165"/>
            <a:ext cx="6632028" cy="592783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A854F-4DE0-784C-8351-8FFD7EEC9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75" b="17858"/>
          <a:stretch/>
        </p:blipFill>
        <p:spPr>
          <a:xfrm>
            <a:off x="6632029" y="930165"/>
            <a:ext cx="5559971" cy="5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Client Initialize Code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D73A8C-DED0-0B46-869B-ED8B77766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3" b="18703"/>
          <a:stretch/>
        </p:blipFill>
        <p:spPr>
          <a:xfrm>
            <a:off x="2709862" y="914401"/>
            <a:ext cx="6772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Client – Constructor - Code 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01D38E-1EB3-A74F-8E84-9ED665805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47" b="17693"/>
          <a:stretch/>
        </p:blipFill>
        <p:spPr>
          <a:xfrm>
            <a:off x="2036433" y="914400"/>
            <a:ext cx="8322005" cy="59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79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{84608FB7-4C18-3345-838A-4B9783F4630C}tf10001119</Template>
  <TotalTime>118</TotalTime>
  <Words>327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Ju, Soyeon</cp:lastModifiedBy>
  <cp:revision>47</cp:revision>
  <dcterms:created xsi:type="dcterms:W3CDTF">2020-10-15T01:26:07Z</dcterms:created>
  <dcterms:modified xsi:type="dcterms:W3CDTF">2020-10-22T04:01:32Z</dcterms:modified>
</cp:coreProperties>
</file>