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/>
    <p:restoredTop sz="42683" autoAdjust="0"/>
  </p:normalViewPr>
  <p:slideViewPr>
    <p:cSldViewPr snapToGrid="0">
      <p:cViewPr varScale="1">
        <p:scale>
          <a:sx n="28" d="100"/>
          <a:sy n="28" d="100"/>
        </p:scale>
        <p:origin x="564" y="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38A47B9-67C6-404B-B508-E304907B5394}" type="datetime1">
              <a:rPr lang="ko-KR" altLang="en-US"/>
              <a:pPr lvl="0">
                <a:defRPr lang="ko-KR" altLang="en-US"/>
              </a:pPr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세번째 문제 해결 방법입니다.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가장 보편적인 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split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인 8:1:1로 </a:t>
            </a:r>
            <a:r>
              <a:rPr lang="ko-KR" altLang="en-US" dirty="0" err="1"/>
              <a:t>train</a:t>
            </a:r>
            <a:r>
              <a:rPr lang="ko-KR" altLang="en-US" dirty="0"/>
              <a:t>, </a:t>
            </a:r>
            <a:r>
              <a:rPr lang="ko-KR" altLang="en-US" dirty="0" err="1"/>
              <a:t>valid</a:t>
            </a:r>
            <a:r>
              <a:rPr lang="ko-KR" altLang="en-US" dirty="0"/>
              <a:t>, </a:t>
            </a:r>
            <a:r>
              <a:rPr lang="ko-KR" altLang="en-US" dirty="0" err="1"/>
              <a:t>test데이터로</a:t>
            </a:r>
            <a:r>
              <a:rPr lang="ko-KR" altLang="en-US" dirty="0"/>
              <a:t> 나눠 진행합니다.</a:t>
            </a:r>
          </a:p>
          <a:p>
            <a:pPr>
              <a:defRPr lang="ko-KR" altLang="en-US"/>
            </a:pPr>
            <a:r>
              <a:rPr lang="ko-KR" altLang="en-US" dirty="0"/>
              <a:t>우선 저희가 데이터 수집 단계를 거치지 못하여 해결방법이 구체적으로 나오지 않아</a:t>
            </a:r>
            <a:r>
              <a:rPr lang="en-US" altLang="ko-KR" dirty="0"/>
              <a:t>/</a:t>
            </a:r>
            <a:r>
              <a:rPr lang="ko-KR" altLang="en-US" dirty="0"/>
              <a:t> 가능할 것 같은 문제 해결 방법을 모두 고려해보았는데요,</a:t>
            </a:r>
          </a:p>
          <a:p>
            <a:pPr>
              <a:defRPr lang="ko-KR" altLang="en-US"/>
            </a:pPr>
            <a:r>
              <a:rPr lang="ko-KR" altLang="en-US" dirty="0"/>
              <a:t>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regression의</a:t>
            </a:r>
            <a:r>
              <a:rPr lang="ko-KR" altLang="en-US" dirty="0"/>
              <a:t> </a:t>
            </a:r>
            <a:r>
              <a:rPr lang="ko-KR" altLang="en-US" dirty="0" err="1"/>
              <a:t>multi-regression</a:t>
            </a:r>
            <a:r>
              <a:rPr lang="ko-KR" altLang="en-US" dirty="0"/>
              <a:t>, </a:t>
            </a:r>
            <a:r>
              <a:rPr lang="ko-KR" altLang="en-US" dirty="0" err="1"/>
              <a:t>ridge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, SVR 모두를 통해 다음주 주가 </a:t>
            </a:r>
            <a:r>
              <a:rPr lang="ko-KR" altLang="en-US" dirty="0" err="1"/>
              <a:t>상승량을</a:t>
            </a:r>
            <a:r>
              <a:rPr lang="ko-KR" altLang="en-US" dirty="0"/>
              <a:t> 예측해보고자 합니다.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이 외에도 제안서에는 작성하지 않았지만 적용해볼 수 있는 </a:t>
            </a:r>
            <a:r>
              <a:rPr lang="en-US" altLang="ko-KR" dirty="0"/>
              <a:t>neural network </a:t>
            </a:r>
            <a:r>
              <a:rPr lang="ko-KR" altLang="en-US" dirty="0"/>
              <a:t>모델을 생각해 보았는데요</a:t>
            </a:r>
            <a:r>
              <a:rPr lang="en-US" altLang="ko-KR" dirty="0"/>
              <a:t>,</a:t>
            </a:r>
          </a:p>
          <a:p>
            <a:pPr>
              <a:defRPr lang="ko-KR" altLang="en-US"/>
            </a:pPr>
            <a:r>
              <a:rPr lang="ko-KR" altLang="en-US" dirty="0"/>
              <a:t>주 단위로 데이터가 수집되어 있어서 시계열 데이터로 처리하여 </a:t>
            </a:r>
            <a:r>
              <a:rPr lang="en-US" altLang="ko-KR" dirty="0" err="1"/>
              <a:t>rnn</a:t>
            </a:r>
            <a:r>
              <a:rPr lang="ko-KR" altLang="en-US" dirty="0"/>
              <a:t>이나 </a:t>
            </a:r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등의 모델도 고려해볼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첫번째로,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 입니다.</a:t>
            </a:r>
          </a:p>
          <a:p>
            <a:pPr>
              <a:defRPr lang="ko-KR" altLang="en-US"/>
            </a:pPr>
            <a:r>
              <a:rPr lang="ko-KR" altLang="en-US" dirty="0"/>
              <a:t>7개의 변수로 다음주 주가 변화율을 예측하는 간단한 회귀 모형을 생각해 보았습니다.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이 모델은 회귀 계수를 통해 어떤 설명변수가 종속변수에 </a:t>
            </a:r>
            <a:r>
              <a:rPr lang="en-US" altLang="ko-KR" dirty="0"/>
              <a:t>/</a:t>
            </a:r>
            <a:r>
              <a:rPr lang="ko-KR" altLang="en-US" dirty="0"/>
              <a:t>얼마나 영향을 주는지 확인 할 수 있다는 특징이 있습니다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그래서 4가지 종류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검색변화량이</a:t>
            </a:r>
            <a:r>
              <a:rPr lang="ko-KR" altLang="en-US" dirty="0"/>
              <a:t> 영향을 얼마나 주는지 쉽게 확인 가능할 것 같아 선택하게 되었습니다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데이터의 형태가 선형에 가까울 경우 높은 정확도가 기대되는 모델입니다.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selection에서는</a:t>
            </a: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모든 데이터가 있을 때와,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selection</a:t>
            </a:r>
            <a:r>
              <a:rPr lang="ko-KR" altLang="en-US" dirty="0"/>
              <a:t> 방법으로 추가한 변수를 사용 했을 경우를 비교한다. 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저희는 검색 변화량의 영향을 보고 싶으므로, 4가지 변수들만 </a:t>
            </a:r>
            <a:r>
              <a:rPr lang="ko-KR" altLang="en-US" dirty="0" err="1"/>
              <a:t>forward를</a:t>
            </a:r>
            <a:r>
              <a:rPr lang="ko-KR" altLang="en-US" dirty="0"/>
              <a:t> 진행할 예정입니다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다음은 </a:t>
            </a:r>
            <a:r>
              <a:rPr lang="ko-KR" altLang="en-US" dirty="0" err="1"/>
              <a:t>Ridge</a:t>
            </a:r>
            <a:r>
              <a:rPr lang="ko-KR" altLang="en-US" dirty="0"/>
              <a:t> </a:t>
            </a:r>
            <a:r>
              <a:rPr lang="ko-KR" altLang="en-US" dirty="0" err="1"/>
              <a:t>regression을</a:t>
            </a:r>
            <a:r>
              <a:rPr lang="ko-KR" altLang="en-US" dirty="0"/>
              <a:t> 이용한 예측으로 – L2 </a:t>
            </a:r>
            <a:r>
              <a:rPr lang="ko-KR" altLang="en-US" dirty="0" err="1"/>
              <a:t>norm을</a:t>
            </a:r>
            <a:r>
              <a:rPr lang="ko-KR" altLang="en-US" dirty="0"/>
              <a:t> </a:t>
            </a:r>
            <a:r>
              <a:rPr lang="ko-KR" altLang="en-US" dirty="0" err="1"/>
              <a:t>penalty로</a:t>
            </a:r>
            <a:r>
              <a:rPr lang="ko-KR" altLang="en-US" dirty="0"/>
              <a:t> 사용한 </a:t>
            </a:r>
            <a:r>
              <a:rPr lang="ko-KR" altLang="en-US" dirty="0" err="1"/>
              <a:t>회귀방법입니다</a:t>
            </a:r>
            <a:r>
              <a:rPr lang="ko-KR" altLang="en-US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선형회귀보다 높은 정확도가 기대되는 특징이 있는 모델입니다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ridge</a:t>
            </a:r>
            <a:r>
              <a:rPr lang="ko-KR" altLang="en-US" dirty="0"/>
              <a:t> 회귀모형을 통해 가중치들이 제곱합을 최소화하기 위한 제약 조건을 형성하기 위해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파라미터인 ( </a:t>
            </a:r>
            <a:r>
              <a:rPr lang="ko-KR" altLang="en-US" dirty="0" err="1"/>
              <a:t>alpha</a:t>
            </a:r>
            <a:r>
              <a:rPr lang="ko-KR" altLang="en-US" dirty="0"/>
              <a:t> )를 적절히 설정할 필요가 있다.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seletion은</a:t>
            </a:r>
            <a:r>
              <a:rPr lang="ko-KR" altLang="en-US" dirty="0"/>
              <a:t> 앞선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regressio</a:t>
            </a:r>
            <a:r>
              <a:rPr lang="en-US" altLang="ko-KR" dirty="0"/>
              <a:t>n</a:t>
            </a:r>
            <a:r>
              <a:rPr lang="ko-KR" altLang="en-US" dirty="0"/>
              <a:t>과 같이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selection</a:t>
            </a:r>
            <a:r>
              <a:rPr lang="ko-KR" altLang="en-US" dirty="0"/>
              <a:t> 기법을 이용할 예정이다.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Sklearn의</a:t>
            </a:r>
            <a:r>
              <a:rPr lang="ko-KR" altLang="en-US" dirty="0"/>
              <a:t> 패키지를 통해 </a:t>
            </a:r>
            <a:r>
              <a:rPr lang="ko-KR" altLang="en-US" dirty="0" err="1"/>
              <a:t>ridge</a:t>
            </a:r>
            <a:r>
              <a:rPr lang="ko-KR" altLang="en-US" dirty="0"/>
              <a:t> 모델을 생성해볼 수 있다.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세번째는 </a:t>
            </a:r>
            <a:r>
              <a:rPr lang="ko-KR" altLang="en-US" dirty="0" err="1"/>
              <a:t>support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 방법으로 위 그림은 선형과 비선형에서의 </a:t>
            </a:r>
            <a:r>
              <a:rPr lang="ko-KR" altLang="en-US" dirty="0" err="1"/>
              <a:t>svr</a:t>
            </a:r>
            <a:r>
              <a:rPr lang="ko-KR" altLang="en-US" dirty="0"/>
              <a:t> 적용 예이다.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SVM의</a:t>
            </a:r>
            <a:r>
              <a:rPr lang="ko-KR" altLang="en-US" dirty="0"/>
              <a:t> 회귀 버전으로, 고차원 데이터에 효율적인 방법입니다. </a:t>
            </a:r>
            <a:r>
              <a:rPr lang="ko-KR" altLang="en-US" dirty="0" err="1"/>
              <a:t>커널함수</a:t>
            </a:r>
            <a:r>
              <a:rPr lang="ko-KR" altLang="en-US" dirty="0"/>
              <a:t> 조정을 통해 비선형 데이터 회귀도 가능한 모델이다.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모델 선택 이유는,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모델 시각화 결과 비선형에 가까운 데이터라면 사용하기 적합하다고 판단. 수업시간에 배운 </a:t>
            </a:r>
            <a:r>
              <a:rPr lang="ko-KR" altLang="en-US" dirty="0" err="1"/>
              <a:t>SVM의</a:t>
            </a:r>
            <a:r>
              <a:rPr lang="ko-KR" altLang="en-US" dirty="0"/>
              <a:t> 회귀 버전에 대한 공부도 가능할 것이라 생각이 들었다. 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 err="1"/>
              <a:t>Sklearn의</a:t>
            </a:r>
            <a:r>
              <a:rPr lang="ko-KR" altLang="en-US" dirty="0"/>
              <a:t> 패키지를 통해 SVR 모델을 생성해볼 수 있다.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selection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평가는 조금 더 엄밀한 검증을 위해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5-fold cross- validation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진행한다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>
              <a:defRPr lang="ko-KR" altLang="en-US"/>
            </a:pP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선택은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set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각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모델의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adjusted R-square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점수를 비교하여 선정하도록 하고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>
              <a:defRPr lang="ko-KR" altLang="en-US"/>
            </a:pP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선정된 최종 모델에 대한 평가는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결과에 대한 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adjusted R-square</a:t>
            </a:r>
            <a:r>
              <a:rPr lang="ko-KR" altLang="en-US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평가한다</a:t>
            </a:r>
            <a:r>
              <a:rPr lang="en-US" altLang="ko-KR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813BF9F-2FE7-446C-B0D6-C0626A088094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87FED-3D04-4FA9-A732-CE77E772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0252B-01A4-45B1-B9A7-D5F32F4F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44E21-6667-4DBC-BAB1-236C4AFD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B114-DFFE-4CED-A145-216B31E803C9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3983A-FB0B-480E-8052-D079B0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24110-0B32-4AE8-BD64-D39F90F6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1A7C-B746-4990-A80A-C11C034C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088D2-8083-4CEA-8897-6983DBD3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C5E8D-BDCE-4798-8821-FD98D7ED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34BC-9759-4D83-8254-CB8D976D1E63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88F4E-6791-48E0-9437-683E1B5B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E9D2E-1008-4519-AFC6-07BC3ABF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94A34-6010-496D-BAFC-F368D81C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807C3B-E2F8-4B22-B6E0-6E44E7DF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F92D7-6336-4F31-8C7C-B3DF08B5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781F-06B9-4120-9AA8-4390674B9435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B0F8-6E8F-426D-995E-EE53A15E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C084C-299A-4E52-B6CE-9747002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45BA-FE07-4737-A747-41B81B2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AA463-62AF-4A49-BF68-6363D058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7319-09EB-4E17-A2E9-D38DE60E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E32-FCFC-46A1-83D4-5845EB6B02E3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DBDA0-0DF2-4D77-8E5D-90064B54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847BF-7D1E-47FA-9419-89605B64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BBDE0-0F20-48BC-A41C-A02AAC0F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01EF2-A3C6-4EF1-AF6A-7769EAD6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B9BA-6C7A-4537-81BB-364F3B5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EF2B-E2F6-4405-A30C-1C974719475E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E4831-52A1-476C-8A6D-CB5C3D9C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5836B-023D-4065-9723-F9B6EE1E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CE5C-352F-4945-A208-09C8348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FB33A-2008-440D-ADB8-D8981FE7C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77333-FDB3-493B-9D62-F63AE80F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3DE60-8A00-4B4C-8771-FCE13223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29C0-5C4C-4471-B70D-83901A7D3CDF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DC304-1B1E-4265-93AB-E7C6C01B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2555F-00AC-44CD-AF9B-60939B18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C901-39E7-44D0-B46A-65EA322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90DF5-E27B-4AE2-BCF9-4B9E25BE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F1862-5E67-4C70-AC3B-C026A261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66867-F5F1-49A3-8EC4-DDA96270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293D3-4EC9-461E-918E-75C8E7AE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C69D4E-5B4D-42CE-B5AB-BF5223EB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1B91-90AE-4DA1-AFC2-D8869E03D9F2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8B66F-8AF1-4AA0-8548-6DA7C47E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F6E083-5614-4F5D-A2A0-040B2D86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23724-AFA3-463D-83F5-717AD5A1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36FA35-86B6-4C87-868F-4EF94FB6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996C-58B9-4631-B8BF-621CE092DF04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B3AFC-A745-4E9B-8EE5-7553B01E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0FBC3-2D7E-482B-9957-39B6A713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3B685-6952-4639-9732-FB24F6A0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3069-8E13-48F1-9D3F-42D4FC9C46B4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A5B4C-D599-40FF-9690-47F1132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8EA0F-416B-413F-96FE-5FE3CAF2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A3EF-86C9-4FD2-996E-8C3CFB77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54016-5677-4EB0-806E-C56D8441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D15D3-7BD7-402E-9845-776EE573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446E1-9473-4AE2-8058-69EF8AE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062-78B3-4F28-8CC0-751456D7817C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A9527-F8EE-461C-B3EF-14B2415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4FDA-C912-4B26-8FE0-ACB0106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A8E5A-44DA-4A6D-80AC-2B46EEAF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FB7C1-B45E-4AC5-88F0-B41FFBC1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CC4FD-3312-4D29-8F18-7A8577B8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C6F33-D256-4274-913E-BD136B7F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8C11-E705-4B8C-809C-CE48A922C39F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0A06C-79FD-402B-B6BD-D30FA5FE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E8392-B5C9-479B-92A8-D49E283A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4CCCF3-B88D-4D7F-B7D6-290649BB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BBA76-D5AA-4D64-B68E-8446DBB3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20654-1C0D-439F-B1EB-18268947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C4D3-55DC-4EBB-9D7F-07D1AC1A1733}" type="datetime1">
              <a:rPr lang="en-US" altLang="ko-KR" smtClean="0"/>
              <a:t>6/17/2020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DCB1E-BC7D-4949-B3F8-EA7B66BFE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[1] </a:t>
            </a:r>
            <a:r>
              <a:rPr lang="ko-KR" altLang="en-US"/>
              <a:t>외국인 투자자 주식매매와 국내외 거시경제요인의 관계 분석</a:t>
            </a:r>
            <a:r>
              <a:rPr lang="en-US" altLang="ko-KR"/>
              <a:t>, </a:t>
            </a:r>
            <a:r>
              <a:rPr lang="ko-KR" altLang="en-US"/>
              <a:t>국제경영리뷰</a:t>
            </a:r>
            <a:r>
              <a:rPr lang="en-US" altLang="ko-KR"/>
              <a:t>, 17(2), 89-107, </a:t>
            </a:r>
            <a:r>
              <a:rPr lang="ko-KR" altLang="en-US"/>
              <a:t>신석하</a:t>
            </a:r>
            <a:r>
              <a:rPr lang="en-US" altLang="ko-KR"/>
              <a:t>. (2013)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5A58E-C7EA-47DB-A5A0-B735298F5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C3089-2502-42B4-8F6B-EEC1D831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99" y="736703"/>
            <a:ext cx="11049802" cy="2387600"/>
          </a:xfrm>
        </p:spPr>
        <p:txBody>
          <a:bodyPr/>
          <a:lstStyle/>
          <a:p>
            <a:r>
              <a:rPr lang="ko-KR" altLang="en-US" sz="4000" dirty="0"/>
              <a:t>검색 변화량과 주식지표를 활용한 주가예측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D6186-1703-49F9-9504-7BF2B41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30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err="1"/>
              <a:t>팀명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Ajou</a:t>
            </a:r>
            <a:r>
              <a:rPr lang="ko-KR" altLang="en-US" sz="2000" dirty="0"/>
              <a:t>캐피탈</a:t>
            </a:r>
            <a:endParaRPr lang="en-US" altLang="ko-KR" sz="2000" dirty="0"/>
          </a:p>
          <a:p>
            <a:pPr algn="r"/>
            <a:r>
              <a:rPr lang="ko-KR" altLang="en-US" sz="2000" dirty="0"/>
              <a:t>조원 </a:t>
            </a:r>
            <a:r>
              <a:rPr lang="en-US" altLang="ko-KR" sz="2000" dirty="0"/>
              <a:t>: </a:t>
            </a:r>
            <a:r>
              <a:rPr lang="ko-KR" altLang="en-US" sz="2000" dirty="0"/>
              <a:t>김동현</a:t>
            </a:r>
            <a:r>
              <a:rPr lang="en-US" altLang="ko-KR" sz="2000" dirty="0"/>
              <a:t>, </a:t>
            </a:r>
            <a:r>
              <a:rPr lang="ko-KR" altLang="en-US" sz="2000" dirty="0"/>
              <a:t>이은주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전상범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조규한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홍소연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C29536-6BAC-4796-8B65-DE28F95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54" y="3764980"/>
            <a:ext cx="3650682" cy="26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8C64CD-3152-4B8F-96D0-CC881AB0E42A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F68619-CD25-4E28-88EF-8E07556C6CBA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문제 해결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B6A4-BCDD-464C-8994-B057470D7C56}"/>
              </a:ext>
            </a:extLst>
          </p:cNvPr>
          <p:cNvSpPr txBox="1"/>
          <p:nvPr/>
        </p:nvSpPr>
        <p:spPr>
          <a:xfrm>
            <a:off x="838200" y="1388614"/>
            <a:ext cx="667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/>
              <a:t>1. Multiple</a:t>
            </a:r>
            <a:r>
              <a:rPr lang="ko-KR" altLang="en-US" b="1" dirty="0"/>
              <a:t> </a:t>
            </a:r>
            <a:r>
              <a:rPr lang="en-US" altLang="ko-KR" b="1" dirty="0"/>
              <a:t>linear</a:t>
            </a:r>
            <a:r>
              <a:rPr lang="ko-KR" altLang="en-US" b="1" dirty="0"/>
              <a:t> </a:t>
            </a:r>
            <a:r>
              <a:rPr lang="en-US" altLang="ko-KR" b="1" dirty="0"/>
              <a:t>regression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ABC4F-1844-491B-9FF6-54D24462D848}"/>
              </a:ext>
            </a:extLst>
          </p:cNvPr>
          <p:cNvSpPr txBox="1"/>
          <p:nvPr/>
        </p:nvSpPr>
        <p:spPr>
          <a:xfrm>
            <a:off x="1066785" y="2577031"/>
            <a:ext cx="10573304" cy="90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3BA4DD-6FEA-4460-9165-80468C360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654" y="1711686"/>
            <a:ext cx="4968047" cy="706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47D87-4B7D-4F70-A344-53F89BF1EBF7}"/>
                  </a:ext>
                </a:extLst>
              </p:cNvPr>
              <p:cNvSpPr txBox="1"/>
              <p:nvPr/>
            </p:nvSpPr>
            <p:spPr>
              <a:xfrm>
                <a:off x="5615360" y="1083465"/>
                <a:ext cx="622554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i="1" dirty="0"/>
                  <a:t>	:  </a:t>
                </a:r>
                <a:r>
                  <a:rPr lang="ko-KR" altLang="en-US" sz="2000" i="1" dirty="0"/>
                  <a:t>예측 변수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defRPr lang="ko-KR" altLang="en-US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i="1" dirty="0"/>
                  <a:t>	:  feature </a:t>
                </a:r>
                <a:r>
                  <a:rPr lang="ko-KR" altLang="en-US" sz="2000" i="1" dirty="0"/>
                  <a:t>개수</a:t>
                </a:r>
                <a:endParaRPr lang="en-US" altLang="ko-KR" sz="2000" i="1" dirty="0"/>
              </a:p>
              <a:p>
                <a:pPr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i="1" dirty="0"/>
                  <a:t>	:  n </a:t>
                </a:r>
                <a:r>
                  <a:rPr lang="ko-KR" altLang="en-US" sz="2000" i="1" dirty="0"/>
                  <a:t>번째 </a:t>
                </a:r>
                <a:r>
                  <a:rPr lang="en-US" altLang="ko-KR" sz="2000" i="1" dirty="0"/>
                  <a:t>feature</a:t>
                </a:r>
              </a:p>
              <a:p>
                <a:pPr>
                  <a:defRPr lang="ko-KR" altLang="en-US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:  </a:t>
                </a:r>
                <a:r>
                  <a:rPr lang="en-US" altLang="ko-KR" sz="2000" i="1" dirty="0"/>
                  <a:t>n </a:t>
                </a:r>
                <a:r>
                  <a:rPr lang="ko-KR" altLang="en-US" sz="2000" i="1" dirty="0"/>
                  <a:t>번째 </a:t>
                </a:r>
                <a:r>
                  <a:rPr lang="en-US" altLang="ko-KR" sz="2000" i="1" dirty="0"/>
                  <a:t>feature</a:t>
                </a:r>
                <a:r>
                  <a:rPr lang="ko-KR" altLang="en-US" sz="2000" i="1" dirty="0"/>
                  <a:t>의 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regression coefficient </a:t>
                </a:r>
                <a:endParaRPr lang="ko-KR" altLang="ko-KR" sz="2000" dirty="0"/>
              </a:p>
              <a:p>
                <a:pPr>
                  <a:defRPr lang="ko-KR" altLang="en-U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	: y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절편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47D87-4B7D-4F70-A344-53F89BF1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360" y="1083465"/>
                <a:ext cx="6225540" cy="1631216"/>
              </a:xfrm>
              <a:prstGeom prst="rect">
                <a:avLst/>
              </a:prstGeom>
              <a:blipFill>
                <a:blip r:embed="rId4"/>
                <a:stretch>
                  <a:fillRect l="-392" t="-2247" b="-5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5CDC897-4A61-483A-9DF4-FE9E9EB7A2DF}"/>
              </a:ext>
            </a:extLst>
          </p:cNvPr>
          <p:cNvSpPr txBox="1"/>
          <p:nvPr/>
        </p:nvSpPr>
        <p:spPr>
          <a:xfrm>
            <a:off x="926754" y="2400575"/>
            <a:ext cx="39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&lt;Multiple linear regression model 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AA98EB-332A-4B93-8579-C398E5EFF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407" y="2585241"/>
            <a:ext cx="3996087" cy="3612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784D0D-94EC-4126-9C5E-1EA85BA07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6" y="2673701"/>
            <a:ext cx="6345392" cy="39652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FA4149-23AC-440F-824A-72FB0E978D5B}"/>
              </a:ext>
            </a:extLst>
          </p:cNvPr>
          <p:cNvSpPr txBox="1"/>
          <p:nvPr/>
        </p:nvSpPr>
        <p:spPr>
          <a:xfrm>
            <a:off x="1001434" y="3074840"/>
            <a:ext cx="554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Feature selection]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2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문제 해결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B6A4-BCDD-464C-8994-B057470D7C56}"/>
              </a:ext>
            </a:extLst>
          </p:cNvPr>
          <p:cNvSpPr txBox="1"/>
          <p:nvPr/>
        </p:nvSpPr>
        <p:spPr>
          <a:xfrm>
            <a:off x="838200" y="1388614"/>
            <a:ext cx="667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 dirty="0"/>
              <a:t>2. ridge</a:t>
            </a:r>
            <a:r>
              <a:rPr lang="ko-KR" altLang="en-US" b="1" dirty="0"/>
              <a:t> </a:t>
            </a:r>
            <a:r>
              <a:rPr lang="en-US" altLang="ko-KR" b="1" dirty="0"/>
              <a:t>regression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ABC4F-1844-491B-9FF6-54D24462D848}"/>
              </a:ext>
            </a:extLst>
          </p:cNvPr>
          <p:cNvSpPr txBox="1"/>
          <p:nvPr/>
        </p:nvSpPr>
        <p:spPr>
          <a:xfrm>
            <a:off x="1066785" y="2577031"/>
            <a:ext cx="10573304" cy="90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D8A10E-B0CE-45F5-8589-528B0BA5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16" y="1674268"/>
            <a:ext cx="3929448" cy="294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7A5D66-F36E-4E49-B2E2-DC740D8605D4}"/>
                  </a:ext>
                </a:extLst>
              </p:cNvPr>
              <p:cNvSpPr txBox="1"/>
              <p:nvPr/>
            </p:nvSpPr>
            <p:spPr>
              <a:xfrm>
                <a:off x="551911" y="2439139"/>
                <a:ext cx="6323309" cy="1730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ko-KR" alt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3200" dirty="0"/>
              </a:p>
              <a:p>
                <a:endParaRPr lang="en-US" altLang="ko-KR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Independent Variable = Feature = Attribute = Predictor =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Coefficient = Beta =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Residual Sum of Squares = RSS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7A5D66-F36E-4E49-B2E2-DC740D86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1" y="2439139"/>
                <a:ext cx="6323309" cy="1730217"/>
              </a:xfrm>
              <a:prstGeom prst="rect">
                <a:avLst/>
              </a:prstGeom>
              <a:blipFill>
                <a:blip r:embed="rId4"/>
                <a:stretch>
                  <a:fillRect l="-1832" b="-6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F8807EBC-97B4-4686-8E35-7BF980C3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07" y="5127736"/>
            <a:ext cx="6134100" cy="7239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2F8A32-59B7-4117-8B48-F69155900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611" y="5186695"/>
            <a:ext cx="3519652" cy="72390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7F0105D-3203-4628-BBD3-47D241F30B54}"/>
              </a:ext>
            </a:extLst>
          </p:cNvPr>
          <p:cNvSpPr/>
          <p:nvPr/>
        </p:nvSpPr>
        <p:spPr>
          <a:xfrm>
            <a:off x="7115175" y="5305020"/>
            <a:ext cx="768436" cy="3693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7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문제 해결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B6A4-BCDD-464C-8994-B057470D7C56}"/>
              </a:ext>
            </a:extLst>
          </p:cNvPr>
          <p:cNvSpPr txBox="1"/>
          <p:nvPr/>
        </p:nvSpPr>
        <p:spPr>
          <a:xfrm>
            <a:off x="838200" y="1388614"/>
            <a:ext cx="667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dirty="0"/>
              <a:t>3. Support</a:t>
            </a:r>
            <a:r>
              <a:rPr lang="ko-KR" altLang="en-US" b="1" dirty="0"/>
              <a:t> </a:t>
            </a:r>
            <a:r>
              <a:rPr lang="en-US" altLang="ko-KR" b="1" dirty="0"/>
              <a:t>Vector</a:t>
            </a:r>
            <a:r>
              <a:rPr lang="ko-KR" altLang="en-US" b="1" dirty="0"/>
              <a:t> </a:t>
            </a:r>
            <a:r>
              <a:rPr lang="en-US" altLang="ko-KR" b="1" dirty="0"/>
              <a:t>regression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  <a:endParaRPr lang="ko-KR" altLang="en-US" dirty="0"/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ABC4F-1844-491B-9FF6-54D24462D848}"/>
              </a:ext>
            </a:extLst>
          </p:cNvPr>
          <p:cNvSpPr txBox="1"/>
          <p:nvPr/>
        </p:nvSpPr>
        <p:spPr>
          <a:xfrm>
            <a:off x="1066785" y="2577031"/>
            <a:ext cx="10573304" cy="90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  <a:p>
            <a:pPr marL="342900" indent="-342900">
              <a:buAutoNum type="arabicPeriod"/>
              <a:defRPr lang="ko-KR" altLang="en-US"/>
            </a:pP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3F405A-635F-44DA-9E3F-CA7D0AD1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40" y="1626331"/>
            <a:ext cx="6586216" cy="35070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B0E751-B01C-4A02-B4FD-A535AEBA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11" y="5558229"/>
            <a:ext cx="3678419" cy="685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BA3126-79D9-4574-8D14-05157776DF9C}"/>
              </a:ext>
            </a:extLst>
          </p:cNvPr>
          <p:cNvSpPr txBox="1"/>
          <p:nvPr/>
        </p:nvSpPr>
        <p:spPr>
          <a:xfrm>
            <a:off x="856348" y="2733523"/>
            <a:ext cx="320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Polynomial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8A7E9-7912-455A-8274-3D7D7D955FA0}"/>
              </a:ext>
            </a:extLst>
          </p:cNvPr>
          <p:cNvSpPr txBox="1"/>
          <p:nvPr/>
        </p:nvSpPr>
        <p:spPr>
          <a:xfrm>
            <a:off x="7441080" y="6294609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SVR </a:t>
            </a:r>
            <a:r>
              <a:rPr lang="ko-KR" altLang="en-US" dirty="0"/>
              <a:t>사용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FC93BF-FBED-4FCA-BA1A-CC74DCCE8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65" y="2173947"/>
            <a:ext cx="2505075" cy="40695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BA72D3-ACB4-4FBF-8AAB-8CB6E3F55F44}"/>
              </a:ext>
            </a:extLst>
          </p:cNvPr>
          <p:cNvSpPr txBox="1"/>
          <p:nvPr/>
        </p:nvSpPr>
        <p:spPr>
          <a:xfrm>
            <a:off x="68637" y="3961883"/>
            <a:ext cx="320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Radial Basis Functions</a:t>
            </a: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50075-68D8-47CF-B861-8F677860044B}"/>
              </a:ext>
            </a:extLst>
          </p:cNvPr>
          <p:cNvSpPr txBox="1"/>
          <p:nvPr/>
        </p:nvSpPr>
        <p:spPr>
          <a:xfrm>
            <a:off x="856347" y="5167790"/>
            <a:ext cx="320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71BB4B-26CF-423A-B613-21269ED7F015}"/>
              </a:ext>
            </a:extLst>
          </p:cNvPr>
          <p:cNvSpPr txBox="1"/>
          <p:nvPr/>
        </p:nvSpPr>
        <p:spPr>
          <a:xfrm>
            <a:off x="1757707" y="1679724"/>
            <a:ext cx="32074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Kernel function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73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평가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C928B4-1B05-4443-BB6F-8517E5589A84}"/>
              </a:ext>
            </a:extLst>
          </p:cNvPr>
          <p:cNvSpPr/>
          <p:nvPr/>
        </p:nvSpPr>
        <p:spPr>
          <a:xfrm>
            <a:off x="1292816" y="1478281"/>
            <a:ext cx="3904281" cy="626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5-fold cross-validation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D821-D92A-4787-A215-4C4EA77AC209}"/>
              </a:ext>
            </a:extLst>
          </p:cNvPr>
          <p:cNvSpPr/>
          <p:nvPr/>
        </p:nvSpPr>
        <p:spPr>
          <a:xfrm>
            <a:off x="1292816" y="4105812"/>
            <a:ext cx="3904281" cy="626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Model selection evaluation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F26E2F-016E-4126-87CE-7CF92F8A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86" y="1486913"/>
            <a:ext cx="4962525" cy="244792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djusted R Squared Formula">
            <a:extLst>
              <a:ext uri="{FF2B5EF4-FFF2-40B4-BE49-F238E27FC236}">
                <a16:creationId xmlns:a16="http://schemas.microsoft.com/office/drawing/2014/main" id="{13056E4E-2A90-433F-A69B-4D086F86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86" y="4148579"/>
            <a:ext cx="4962524" cy="2316040"/>
          </a:xfrm>
          <a:prstGeom prst="rect">
            <a:avLst/>
          </a:prstGeom>
          <a:noFill/>
          <a:effectLst>
            <a:outerShdw blurRad="63500" dist="50800" dir="5400000" algn="ctr" rotWithShape="0">
              <a:schemeClr val="accent5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5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한계점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301FB-6168-441D-8C0B-899EC97B81CD}"/>
              </a:ext>
            </a:extLst>
          </p:cNvPr>
          <p:cNvSpPr txBox="1"/>
          <p:nvPr/>
        </p:nvSpPr>
        <p:spPr>
          <a:xfrm>
            <a:off x="780496" y="1690688"/>
            <a:ext cx="10573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수집 후 상관관계 분석을 통해 서로 관계가 없거나</a:t>
            </a:r>
            <a:r>
              <a:rPr lang="en-US" altLang="ko-KR" sz="2800" dirty="0"/>
              <a:t>, </a:t>
            </a:r>
            <a:r>
              <a:rPr lang="ko-KR" altLang="en-US" sz="2800" dirty="0"/>
              <a:t>약한 정도의 관계를 보인다면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선택이 잘못된 것이므로 다시 </a:t>
            </a:r>
            <a:r>
              <a:rPr lang="en-US" altLang="ko-KR" sz="2800" dirty="0"/>
              <a:t>feature</a:t>
            </a:r>
            <a:r>
              <a:rPr lang="ko-KR" altLang="en-US" sz="2800" dirty="0"/>
              <a:t>를 선택해야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76923-2414-4BA1-A0D9-75D1110CDB41}"/>
              </a:ext>
            </a:extLst>
          </p:cNvPr>
          <p:cNvSpPr txBox="1"/>
          <p:nvPr/>
        </p:nvSpPr>
        <p:spPr>
          <a:xfrm>
            <a:off x="780496" y="3490853"/>
            <a:ext cx="10573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ko-KR" altLang="en-US" sz="2800" dirty="0"/>
              <a:t>가지 지표 </a:t>
            </a:r>
            <a:r>
              <a:rPr lang="en-US" altLang="ko-KR" sz="2800" dirty="0"/>
              <a:t>(</a:t>
            </a:r>
            <a:r>
              <a:rPr lang="ko-KR" altLang="en-US" sz="2800" dirty="0"/>
              <a:t>거래량</a:t>
            </a:r>
            <a:r>
              <a:rPr lang="en-US" altLang="ko-KR" sz="2800" dirty="0"/>
              <a:t>, </a:t>
            </a:r>
            <a:r>
              <a:rPr lang="ko-KR" altLang="en-US" sz="2800" dirty="0"/>
              <a:t>외국인 거래량</a:t>
            </a:r>
            <a:r>
              <a:rPr lang="en-US" altLang="ko-KR" sz="2800" dirty="0"/>
              <a:t>, </a:t>
            </a:r>
            <a:r>
              <a:rPr lang="ko-KR" altLang="en-US" sz="2800" dirty="0"/>
              <a:t>이번주 주가 </a:t>
            </a:r>
            <a:r>
              <a:rPr lang="ko-KR" altLang="en-US" sz="2800" dirty="0" err="1"/>
              <a:t>변동량</a:t>
            </a:r>
            <a:r>
              <a:rPr lang="en-US" altLang="ko-KR" sz="2800" dirty="0"/>
              <a:t>)</a:t>
            </a:r>
            <a:r>
              <a:rPr lang="ko-KR" altLang="en-US" sz="2800" dirty="0"/>
              <a:t>으로 기존 분석 방법을 하는지 검증해보아야 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2DD09-D43B-44FA-AB65-8CB3BC80E424}"/>
              </a:ext>
            </a:extLst>
          </p:cNvPr>
          <p:cNvSpPr txBox="1"/>
          <p:nvPr/>
        </p:nvSpPr>
        <p:spPr>
          <a:xfrm>
            <a:off x="838200" y="4724491"/>
            <a:ext cx="10718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검색량의</a:t>
            </a:r>
            <a:r>
              <a:rPr lang="ko-KR" altLang="en-US" sz="2800" dirty="0"/>
              <a:t> 영향력을 보기 위한 것인데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검색량에</a:t>
            </a:r>
            <a:r>
              <a:rPr lang="ko-KR" altLang="en-US" sz="2800" dirty="0"/>
              <a:t> 대한 </a:t>
            </a:r>
            <a:r>
              <a:rPr lang="en-US" altLang="ko-KR" sz="2800" dirty="0"/>
              <a:t>feature</a:t>
            </a:r>
            <a:r>
              <a:rPr lang="ko-KR" altLang="en-US" sz="2800" dirty="0"/>
              <a:t>가 기존 주가지표에서 추가되면 </a:t>
            </a:r>
            <a:r>
              <a:rPr lang="en-US" altLang="ko-KR" sz="2800" dirty="0"/>
              <a:t>feature</a:t>
            </a:r>
            <a:r>
              <a:rPr lang="ko-KR" altLang="en-US" sz="2800" dirty="0"/>
              <a:t>의 수가 늘었다는 것 만으로도 회귀계수가 높게 나타나 </a:t>
            </a:r>
            <a:r>
              <a:rPr lang="ko-KR" altLang="en-US" sz="2800" dirty="0" err="1"/>
              <a:t>검색량만의</a:t>
            </a:r>
            <a:r>
              <a:rPr lang="ko-KR" altLang="en-US" sz="2800" dirty="0"/>
              <a:t> 영향력에 의한 결과라고 보기가 힘들 수 있음</a:t>
            </a:r>
          </a:p>
        </p:txBody>
      </p:sp>
    </p:spTree>
    <p:extLst>
      <p:ext uri="{BB962C8B-B14F-4D97-AF65-F5344CB8AC3E}">
        <p14:creationId xmlns:p14="http://schemas.microsoft.com/office/powerpoint/2010/main" val="31951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75AD-62EB-48D9-A95F-75E66CAB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D28A4-F6F2-478D-A550-3BDEA105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데이터 소개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문제 제시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문제 해결 방법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평가 방법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한계점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CA309C-4B93-4953-9881-E11178CEB893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9C8A4C-4075-42A3-BA45-EB0BF1E4C4F3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3E90-28A3-4D0E-9ACB-F9459015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51514-8F8E-420B-8DE0-6683D0C2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사용 데이터 </a:t>
            </a:r>
            <a:r>
              <a:rPr lang="en-US" altLang="ko-KR" dirty="0"/>
              <a:t>: </a:t>
            </a:r>
            <a:r>
              <a:rPr lang="ko-KR" altLang="ko-KR" dirty="0"/>
              <a:t>총 </a:t>
            </a:r>
            <a:r>
              <a:rPr lang="en-US" altLang="ko-KR" dirty="0"/>
              <a:t>120</a:t>
            </a:r>
            <a:r>
              <a:rPr lang="ko-KR" altLang="ko-KR" dirty="0"/>
              <a:t>주</a:t>
            </a:r>
            <a:r>
              <a:rPr lang="en-US" altLang="ko-KR" dirty="0"/>
              <a:t>(2019</a:t>
            </a:r>
            <a:r>
              <a:rPr lang="ko-KR" altLang="ko-KR" dirty="0"/>
              <a:t>년 </a:t>
            </a:r>
            <a:r>
              <a:rPr lang="en-US" altLang="ko-KR" dirty="0"/>
              <a:t>1</a:t>
            </a:r>
            <a:r>
              <a:rPr lang="ko-KR" altLang="ko-KR" dirty="0"/>
              <a:t>월</a:t>
            </a:r>
            <a:r>
              <a:rPr lang="en-US" altLang="ko-KR" dirty="0"/>
              <a:t>~2020</a:t>
            </a:r>
            <a:r>
              <a:rPr lang="ko-KR" altLang="ko-KR" dirty="0"/>
              <a:t>년 </a:t>
            </a:r>
            <a:r>
              <a:rPr lang="en-US" altLang="ko-KR" dirty="0"/>
              <a:t>4</a:t>
            </a:r>
            <a:r>
              <a:rPr lang="ko-KR" altLang="ko-KR" dirty="0"/>
              <a:t>월</a:t>
            </a:r>
            <a:r>
              <a:rPr lang="en-US" altLang="ko-KR" dirty="0"/>
              <a:t>)</a:t>
            </a:r>
            <a:r>
              <a:rPr lang="ko-KR" altLang="ko-KR" dirty="0"/>
              <a:t>동안의 검색 </a:t>
            </a:r>
            <a:r>
              <a:rPr lang="ko-KR" altLang="ko-KR" dirty="0" err="1"/>
              <a:t>변동량이</a:t>
            </a:r>
            <a:r>
              <a:rPr lang="ko-KR" altLang="ko-KR" dirty="0"/>
              <a:t> 크고 가장 영향을 끼칠 것 같은 </a:t>
            </a:r>
            <a:r>
              <a:rPr lang="en-US" altLang="ko-KR" dirty="0"/>
              <a:t>6</a:t>
            </a:r>
            <a:r>
              <a:rPr lang="ko-KR" altLang="ko-KR" dirty="0"/>
              <a:t>개의 </a:t>
            </a:r>
            <a:r>
              <a:rPr lang="ko-KR" altLang="ko-KR" dirty="0" err="1"/>
              <a:t>테마주</a:t>
            </a:r>
            <a:r>
              <a:rPr lang="en-US" altLang="ko-KR" dirty="0"/>
              <a:t>(</a:t>
            </a:r>
            <a:r>
              <a:rPr lang="ko-KR" altLang="ko-KR" dirty="0"/>
              <a:t>블록체인</a:t>
            </a:r>
            <a:r>
              <a:rPr lang="en-US" altLang="ko-KR" dirty="0"/>
              <a:t>, </a:t>
            </a:r>
            <a:r>
              <a:rPr lang="ko-KR" altLang="ko-KR" dirty="0"/>
              <a:t>줄기세포</a:t>
            </a:r>
            <a:r>
              <a:rPr lang="en-US" altLang="ko-KR" dirty="0"/>
              <a:t>, </a:t>
            </a:r>
            <a:r>
              <a:rPr lang="ko-KR" altLang="ko-KR" dirty="0" err="1"/>
              <a:t>핀테크</a:t>
            </a:r>
            <a:r>
              <a:rPr lang="en-US" altLang="ko-KR" dirty="0"/>
              <a:t>, </a:t>
            </a:r>
            <a:r>
              <a:rPr lang="ko-KR" altLang="ko-KR" dirty="0"/>
              <a:t>자율주행</a:t>
            </a:r>
            <a:r>
              <a:rPr lang="en-US" altLang="ko-KR" dirty="0"/>
              <a:t>, </a:t>
            </a:r>
            <a:r>
              <a:rPr lang="ko-KR" altLang="ko-KR" dirty="0"/>
              <a:t>마스크</a:t>
            </a:r>
            <a:r>
              <a:rPr lang="en-US" altLang="ko-KR" dirty="0"/>
              <a:t>, </a:t>
            </a:r>
            <a:r>
              <a:rPr lang="ko-KR" altLang="ko-KR" dirty="0"/>
              <a:t>생명보험</a:t>
            </a:r>
            <a:r>
              <a:rPr lang="en-US" altLang="ko-KR" dirty="0"/>
              <a:t>) </a:t>
            </a:r>
          </a:p>
          <a:p>
            <a:pPr lvl="0"/>
            <a:endParaRPr lang="ko-KR" altLang="ko-KR" dirty="0"/>
          </a:p>
          <a:p>
            <a:pPr lvl="0"/>
            <a:r>
              <a:rPr lang="en-US" altLang="ko-KR" dirty="0"/>
              <a:t>Date shape : 720 X 8 ( </a:t>
            </a:r>
            <a:r>
              <a:rPr lang="ko-KR" altLang="ko-KR" dirty="0" err="1"/>
              <a:t>테마주</a:t>
            </a:r>
            <a:r>
              <a:rPr lang="ko-KR" altLang="ko-KR" dirty="0"/>
              <a:t> 당 </a:t>
            </a:r>
            <a:r>
              <a:rPr lang="en-US" altLang="ko-KR" dirty="0"/>
              <a:t>120</a:t>
            </a:r>
            <a:r>
              <a:rPr lang="ko-KR" altLang="ko-KR" dirty="0"/>
              <a:t>주</a:t>
            </a:r>
            <a:r>
              <a:rPr lang="en-US" altLang="ko-KR" dirty="0"/>
              <a:t>, 7</a:t>
            </a:r>
            <a:r>
              <a:rPr lang="ko-KR" altLang="ko-KR" dirty="0"/>
              <a:t>가지 </a:t>
            </a:r>
            <a:r>
              <a:rPr lang="en-US" altLang="ko-KR" dirty="0"/>
              <a:t>feature(</a:t>
            </a:r>
            <a:r>
              <a:rPr lang="ko-KR" altLang="ko-KR" dirty="0"/>
              <a:t>웹</a:t>
            </a:r>
            <a:r>
              <a:rPr lang="en-US" altLang="ko-KR" dirty="0"/>
              <a:t>, </a:t>
            </a:r>
            <a:r>
              <a:rPr lang="ko-KR" altLang="ko-KR" dirty="0"/>
              <a:t>유튜브</a:t>
            </a:r>
            <a:r>
              <a:rPr lang="en-US" altLang="ko-KR" dirty="0"/>
              <a:t>, </a:t>
            </a:r>
            <a:r>
              <a:rPr lang="ko-KR" altLang="ko-KR" dirty="0"/>
              <a:t>이미지</a:t>
            </a:r>
            <a:r>
              <a:rPr lang="en-US" altLang="ko-KR" dirty="0"/>
              <a:t>, </a:t>
            </a:r>
            <a:r>
              <a:rPr lang="ko-KR" altLang="ko-KR" dirty="0"/>
              <a:t>뉴스</a:t>
            </a:r>
            <a:r>
              <a:rPr lang="en-US" altLang="ko-KR" dirty="0"/>
              <a:t>, </a:t>
            </a:r>
            <a:r>
              <a:rPr lang="ko-KR" altLang="ko-KR" dirty="0"/>
              <a:t>거래량</a:t>
            </a:r>
            <a:r>
              <a:rPr lang="en-US" altLang="ko-KR" dirty="0"/>
              <a:t>, </a:t>
            </a:r>
            <a:r>
              <a:rPr lang="ko-KR" altLang="ko-KR" dirty="0"/>
              <a:t>외국인 거래량</a:t>
            </a:r>
            <a:r>
              <a:rPr lang="en-US" altLang="ko-KR" dirty="0"/>
              <a:t>, </a:t>
            </a:r>
            <a:r>
              <a:rPr lang="ko-KR" altLang="ko-KR" dirty="0"/>
              <a:t>이번주 주가 </a:t>
            </a:r>
            <a:r>
              <a:rPr lang="ko-KR" altLang="ko-KR" dirty="0" err="1"/>
              <a:t>변동량</a:t>
            </a:r>
            <a:r>
              <a:rPr lang="en-US" altLang="ko-KR" dirty="0"/>
              <a:t>)+Target data(</a:t>
            </a:r>
            <a:r>
              <a:rPr lang="ko-KR" altLang="ko-KR" dirty="0"/>
              <a:t>다음주 주가 </a:t>
            </a:r>
            <a:r>
              <a:rPr lang="ko-KR" altLang="ko-KR" dirty="0" err="1"/>
              <a:t>변동량</a:t>
            </a:r>
            <a:r>
              <a:rPr lang="en-US" altLang="ko-KR" dirty="0"/>
              <a:t>) )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6B8C4-B1CA-4334-A6CF-18BD08DDFA29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E5F76-651F-4A34-B910-EC489292DA2F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DA4C-339E-4009-A96F-D0CA9B84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소개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674BB9-37D5-4F85-AC6A-72973A5BB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65585"/>
              </p:ext>
            </p:extLst>
          </p:nvPr>
        </p:nvGraphicFramePr>
        <p:xfrm>
          <a:off x="540184" y="2004397"/>
          <a:ext cx="109476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775">
                  <a:extLst>
                    <a:ext uri="{9D8B030D-6E8A-4147-A177-3AD203B41FA5}">
                      <a16:colId xmlns:a16="http://schemas.microsoft.com/office/drawing/2014/main" val="2969913128"/>
                    </a:ext>
                  </a:extLst>
                </a:gridCol>
                <a:gridCol w="3467775">
                  <a:extLst>
                    <a:ext uri="{9D8B030D-6E8A-4147-A177-3AD203B41FA5}">
                      <a16:colId xmlns:a16="http://schemas.microsoft.com/office/drawing/2014/main" val="457559578"/>
                    </a:ext>
                  </a:extLst>
                </a:gridCol>
                <a:gridCol w="4012073">
                  <a:extLst>
                    <a:ext uri="{9D8B030D-6E8A-4147-A177-3AD203B41FA5}">
                      <a16:colId xmlns:a16="http://schemas.microsoft.com/office/drawing/2014/main" val="220407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Type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 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8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Integer(0~100)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검색 변화율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구글 트렌드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Integer(0~100)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유튜브 검색 변화율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구글 트렌드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5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Integer(0~100)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 검색 변화율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구글 트렌드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6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뉴스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Integer(0~100)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뉴스 검색 변화율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구글 트렌드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5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주 동안의 누적 거래량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외국인 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주 동안의 누적 외국인 거래량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이번주 주가 </a:t>
                      </a:r>
                      <a:r>
                        <a:rPr lang="ko-KR" altLang="en-US" dirty="0" err="1"/>
                        <a:t>변동량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이번주 금요일 종가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월요일 </a:t>
                      </a:r>
                      <a:r>
                        <a:rPr lang="ko-KR" altLang="en-US" dirty="0" err="1"/>
                        <a:t>시작가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다음 주가 </a:t>
                      </a:r>
                      <a:r>
                        <a:rPr lang="ko-KR" altLang="en-US" dirty="0" err="1"/>
                        <a:t>변동량</a:t>
                      </a:r>
                      <a:r>
                        <a:rPr lang="en-US" altLang="ko-KR" dirty="0"/>
                        <a:t>(Target)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다음주 금요일 종가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월요일 </a:t>
                      </a:r>
                      <a:r>
                        <a:rPr lang="ko-KR" altLang="en-US" dirty="0" err="1"/>
                        <a:t>시작가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4910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4E1F616-4270-44DC-9E0B-112B8A6E977A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9DEDC2-8DA5-400C-8FF5-EBFF094C1183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0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38FCA-3A85-474F-8691-80AA579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D4F7-F10D-46EA-B948-2007D808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웹</a:t>
            </a:r>
            <a:r>
              <a:rPr lang="en-US" altLang="ko-KR" dirty="0"/>
              <a:t>, </a:t>
            </a:r>
            <a:r>
              <a:rPr lang="ko-KR" altLang="ko-KR" dirty="0"/>
              <a:t>유튜브</a:t>
            </a:r>
            <a:r>
              <a:rPr lang="en-US" altLang="ko-KR" dirty="0"/>
              <a:t>, </a:t>
            </a:r>
            <a:r>
              <a:rPr lang="ko-KR" altLang="ko-KR" dirty="0"/>
              <a:t>이미지</a:t>
            </a:r>
            <a:r>
              <a:rPr lang="en-US" altLang="ko-KR" dirty="0"/>
              <a:t>, </a:t>
            </a:r>
            <a:r>
              <a:rPr lang="ko-KR" altLang="ko-KR" dirty="0"/>
              <a:t>뉴스 검색 변화량은 </a:t>
            </a:r>
            <a:r>
              <a:rPr lang="en-US" altLang="ko-KR" dirty="0"/>
              <a:t>Google Trends</a:t>
            </a:r>
            <a:r>
              <a:rPr lang="ko-KR" altLang="ko-KR" dirty="0"/>
              <a:t>에서 키워드 검색 시 나오는 이번 주 상대적 </a:t>
            </a:r>
            <a:r>
              <a:rPr lang="ko-KR" altLang="ko-KR" dirty="0" err="1"/>
              <a:t>검색량</a:t>
            </a:r>
            <a:r>
              <a:rPr lang="ko-KR" altLang="ko-KR" dirty="0"/>
              <a:t> </a:t>
            </a:r>
            <a:r>
              <a:rPr lang="en-US" altLang="ko-KR" dirty="0"/>
              <a:t>– </a:t>
            </a:r>
            <a:r>
              <a:rPr lang="ko-KR" altLang="ko-KR" dirty="0"/>
              <a:t>저번 주 상대적 </a:t>
            </a:r>
            <a:r>
              <a:rPr lang="ko-KR" altLang="ko-KR" dirty="0" err="1"/>
              <a:t>검색량을</a:t>
            </a:r>
            <a:r>
              <a:rPr lang="ko-KR" altLang="ko-KR" dirty="0"/>
              <a:t> 사용한다</a:t>
            </a:r>
            <a:r>
              <a:rPr lang="en-US" altLang="ko-KR" dirty="0"/>
              <a:t>.</a:t>
            </a:r>
          </a:p>
          <a:p>
            <a:pPr lvl="0"/>
            <a:endParaRPr lang="ko-KR" altLang="ko-KR" dirty="0"/>
          </a:p>
          <a:p>
            <a:pPr lvl="0"/>
            <a:r>
              <a:rPr lang="ko-KR" altLang="ko-KR" dirty="0"/>
              <a:t>주가에 영향을 미치는 주가 지표에 관한 사전 조사 결과 거래량</a:t>
            </a:r>
            <a:r>
              <a:rPr lang="en-US" altLang="ko-KR" dirty="0"/>
              <a:t>, </a:t>
            </a:r>
            <a:r>
              <a:rPr lang="ko-KR" altLang="ko-KR" dirty="0"/>
              <a:t>외국인 거래량을 주가에 영향을 미치는 주가 지표로 선택한다</a:t>
            </a:r>
            <a:r>
              <a:rPr lang="en-US" altLang="ko-KR" dirty="0"/>
              <a:t>.[1][2]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DFE4B-8009-4E09-B3D8-C93CE756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42" y="5646822"/>
            <a:ext cx="11197390" cy="1074654"/>
          </a:xfrm>
        </p:spPr>
        <p:txBody>
          <a:bodyPr/>
          <a:lstStyle/>
          <a:p>
            <a:r>
              <a:rPr lang="en-US" altLang="ko-KR" dirty="0"/>
              <a:t>[1] </a:t>
            </a:r>
            <a:r>
              <a:rPr lang="ko-KR" altLang="en-US" dirty="0"/>
              <a:t>외국인 투자자 주식매매와 국내외 거시경제요인의 관계 분석</a:t>
            </a:r>
            <a:r>
              <a:rPr lang="en-US" altLang="ko-KR" dirty="0"/>
              <a:t>, </a:t>
            </a:r>
            <a:r>
              <a:rPr lang="ko-KR" altLang="en-US" dirty="0"/>
              <a:t>국제경영리뷰</a:t>
            </a:r>
            <a:r>
              <a:rPr lang="en-US" altLang="ko-KR" dirty="0"/>
              <a:t>, 17(2), 89-107, </a:t>
            </a:r>
            <a:r>
              <a:rPr lang="ko-KR" altLang="en-US" dirty="0" err="1"/>
              <a:t>신석하</a:t>
            </a:r>
            <a:r>
              <a:rPr lang="en-US" altLang="ko-KR" dirty="0"/>
              <a:t>. (2013)</a:t>
            </a:r>
          </a:p>
          <a:p>
            <a:r>
              <a:rPr lang="en-US" altLang="ko-KR" dirty="0"/>
              <a:t>[2] Evidence that Trading Volume Sustains Stock Price Changes. Financial Analysts Journal, v. 50, n. 6, p. 57–67, 1994, STICKEL, S. E.; VERECCHIA, R. E.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3D31A5-4AD7-4395-BF94-B2DC7F3E5C86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4681D7-4B52-40FE-8D22-71781F98EC11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D8A-68E0-4F18-9173-41DEDA9F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소개</a:t>
            </a:r>
            <a:r>
              <a:rPr lang="en-US" altLang="ko-KR" dirty="0"/>
              <a:t>-</a:t>
            </a:r>
            <a:r>
              <a:rPr lang="ko-KR" altLang="en-US" dirty="0"/>
              <a:t>구글 트렌드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0B986-48D7-4E30-BE65-041557DA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7AA99-13D6-450A-915A-6D026E0DF1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953928"/>
            <a:ext cx="9601195" cy="39219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1251C2-9824-4163-A549-2D95F2628C44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9BE286-3053-409C-8B12-03C82CA48894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9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7BD9-9CC5-4E8D-A232-1F4695A3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1" y="571090"/>
            <a:ext cx="10940716" cy="1303867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소개</a:t>
            </a:r>
            <a:r>
              <a:rPr lang="en-US" altLang="ko-KR" dirty="0"/>
              <a:t>-</a:t>
            </a:r>
            <a:r>
              <a:rPr lang="ko-KR" altLang="en-US" dirty="0"/>
              <a:t>데이터 예시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9618DF-BE8C-4165-87F1-ED9AFB988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16426"/>
              </p:ext>
            </p:extLst>
          </p:nvPr>
        </p:nvGraphicFramePr>
        <p:xfrm>
          <a:off x="511946" y="1958532"/>
          <a:ext cx="1116810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00">
                  <a:extLst>
                    <a:ext uri="{9D8B030D-6E8A-4147-A177-3AD203B41FA5}">
                      <a16:colId xmlns:a16="http://schemas.microsoft.com/office/drawing/2014/main" val="3082721779"/>
                    </a:ext>
                  </a:extLst>
                </a:gridCol>
                <a:gridCol w="845912">
                  <a:extLst>
                    <a:ext uri="{9D8B030D-6E8A-4147-A177-3AD203B41FA5}">
                      <a16:colId xmlns:a16="http://schemas.microsoft.com/office/drawing/2014/main" val="383563816"/>
                    </a:ext>
                  </a:extLst>
                </a:gridCol>
                <a:gridCol w="958228">
                  <a:extLst>
                    <a:ext uri="{9D8B030D-6E8A-4147-A177-3AD203B41FA5}">
                      <a16:colId xmlns:a16="http://schemas.microsoft.com/office/drawing/2014/main" val="4161950226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132201337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865246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213127936"/>
                    </a:ext>
                  </a:extLst>
                </a:gridCol>
                <a:gridCol w="1420427">
                  <a:extLst>
                    <a:ext uri="{9D8B030D-6E8A-4147-A177-3AD203B41FA5}">
                      <a16:colId xmlns:a16="http://schemas.microsoft.com/office/drawing/2014/main" val="2460847983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4289281482"/>
                    </a:ext>
                  </a:extLst>
                </a:gridCol>
                <a:gridCol w="1473692">
                  <a:extLst>
                    <a:ext uri="{9D8B030D-6E8A-4147-A177-3AD203B41FA5}">
                      <a16:colId xmlns:a16="http://schemas.microsoft.com/office/drawing/2014/main" val="2044044258"/>
                    </a:ext>
                  </a:extLst>
                </a:gridCol>
              </a:tblGrid>
              <a:tr h="481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거래대금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이번주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주가 </a:t>
                      </a:r>
                      <a:r>
                        <a:rPr lang="ko-KR" altLang="en-US" dirty="0" err="1"/>
                        <a:t>변동량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다음주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주가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변동량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01137"/>
                  </a:ext>
                </a:extLst>
              </a:tr>
              <a:tr h="57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19.01 1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52907"/>
                  </a:ext>
                </a:extLst>
              </a:tr>
              <a:tr h="57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19.01 2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25388"/>
                  </a:ext>
                </a:extLst>
              </a:tr>
              <a:tr h="57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19.01 3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6554"/>
                  </a:ext>
                </a:extLst>
              </a:tr>
              <a:tr h="57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19.01 4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96262"/>
                  </a:ext>
                </a:extLst>
              </a:tr>
              <a:tr h="32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90643"/>
                  </a:ext>
                </a:extLst>
              </a:tr>
              <a:tr h="57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20.04 4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테마 </a:t>
                      </a:r>
                      <a:r>
                        <a:rPr lang="en-US" altLang="ko-KR" dirty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3584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BD828FB-1B27-4C4A-B1C1-3E5EA46BBDB0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F7E25-C540-4AC2-BDF6-BBB934A24780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1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문제제시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0C41-DC5E-4A88-8EC7-6154DE86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특정 키워드에 대한 </a:t>
            </a:r>
            <a:r>
              <a:rPr lang="ko-KR" altLang="ko-KR" b="1" dirty="0" err="1">
                <a:solidFill>
                  <a:schemeClr val="accent2"/>
                </a:solidFill>
              </a:rPr>
              <a:t>검색량</a:t>
            </a:r>
            <a:r>
              <a:rPr lang="ko-KR" altLang="ko-KR" dirty="0" err="1"/>
              <a:t>이</a:t>
            </a:r>
            <a:r>
              <a:rPr lang="ko-KR" altLang="ko-KR" dirty="0"/>
              <a:t> 주식의 변화에도 영향을 줄까</a:t>
            </a:r>
            <a:r>
              <a:rPr lang="en-US" altLang="ko-KR" dirty="0"/>
              <a:t>?</a:t>
            </a:r>
          </a:p>
          <a:p>
            <a:pPr lvl="1"/>
            <a:r>
              <a:rPr lang="ko-KR" altLang="ko-KR" dirty="0"/>
              <a:t>검색 변화량과 주식 </a:t>
            </a:r>
            <a:r>
              <a:rPr lang="ko-KR" altLang="ko-KR" dirty="0" err="1"/>
              <a:t>변동량</a:t>
            </a:r>
            <a:r>
              <a:rPr lang="ko-KR" altLang="ko-KR" dirty="0"/>
              <a:t> 사이 관계에 대해 파악</a:t>
            </a:r>
            <a:endParaRPr lang="en-US" altLang="ko-KR" dirty="0"/>
          </a:p>
          <a:p>
            <a:pPr lvl="1"/>
            <a:r>
              <a:rPr lang="ko-KR" altLang="ko-KR" dirty="0"/>
              <a:t>다음주 주가를 예</a:t>
            </a:r>
            <a:r>
              <a:rPr lang="ko-KR" altLang="en-US" dirty="0"/>
              <a:t>측</a:t>
            </a:r>
            <a:endParaRPr lang="ko-KR" altLang="ko-KR" dirty="0"/>
          </a:p>
          <a:p>
            <a:pPr lvl="0"/>
            <a:r>
              <a:rPr lang="ko-KR" altLang="ko-KR" b="1" dirty="0">
                <a:solidFill>
                  <a:schemeClr val="accent2"/>
                </a:solidFill>
              </a:rPr>
              <a:t>거래량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ko-KR" altLang="ko-KR" b="1" dirty="0">
                <a:solidFill>
                  <a:schemeClr val="accent2"/>
                </a:solidFill>
              </a:rPr>
              <a:t>외국인 거래량</a:t>
            </a:r>
            <a:r>
              <a:rPr lang="en-US" altLang="ko-KR" dirty="0"/>
              <a:t>(</a:t>
            </a:r>
            <a:r>
              <a:rPr lang="ko-KR" altLang="ko-KR" dirty="0"/>
              <a:t>기존 주가에 영향을 끼친다고 알려졌던 주가지표</a:t>
            </a:r>
            <a:r>
              <a:rPr lang="en-US" altLang="ko-KR" dirty="0"/>
              <a:t>)</a:t>
            </a:r>
            <a:r>
              <a:rPr lang="ko-KR" altLang="ko-KR" dirty="0"/>
              <a:t>을 통한 주가예측과 주가지표에 </a:t>
            </a:r>
            <a:r>
              <a:rPr lang="ko-KR" altLang="ko-KR" dirty="0" err="1">
                <a:solidFill>
                  <a:schemeClr val="accent2"/>
                </a:solidFill>
              </a:rPr>
              <a:t>검색량</a:t>
            </a:r>
            <a:r>
              <a:rPr lang="ko-KR" altLang="ko-KR" dirty="0" err="1"/>
              <a:t>을</a:t>
            </a:r>
            <a:r>
              <a:rPr lang="ko-KR" altLang="ko-KR" dirty="0"/>
              <a:t> 추가한 주가예측을 비교함으로써 </a:t>
            </a:r>
            <a:r>
              <a:rPr lang="ko-KR" altLang="ko-KR" dirty="0" err="1"/>
              <a:t>검색량이</a:t>
            </a:r>
            <a:r>
              <a:rPr lang="ko-KR" altLang="ko-KR" dirty="0"/>
              <a:t> 주가에 영향을 미치는 지 확인해본다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1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1EC-05FC-4B3F-AAE0-2AA1B77D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문제 해결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0688E-B0EA-47C0-ADE1-2CAF14A85A1B}"/>
              </a:ext>
            </a:extLst>
          </p:cNvPr>
          <p:cNvSpPr/>
          <p:nvPr/>
        </p:nvSpPr>
        <p:spPr>
          <a:xfrm>
            <a:off x="-134754" y="0"/>
            <a:ext cx="8989996" cy="264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89FB1-A9E5-4594-B334-88908143DB8D}"/>
              </a:ext>
            </a:extLst>
          </p:cNvPr>
          <p:cNvSpPr/>
          <p:nvPr/>
        </p:nvSpPr>
        <p:spPr>
          <a:xfrm>
            <a:off x="5051659" y="6583680"/>
            <a:ext cx="7220552" cy="323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7F3D-CA9D-4832-88E0-5711C798B9D6}"/>
              </a:ext>
            </a:extLst>
          </p:cNvPr>
          <p:cNvSpPr txBox="1"/>
          <p:nvPr/>
        </p:nvSpPr>
        <p:spPr>
          <a:xfrm>
            <a:off x="838200" y="1353200"/>
            <a:ext cx="10457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/>
              <a:t>Data setting</a:t>
            </a:r>
          </a:p>
          <a:p>
            <a:pPr fontAlgn="base"/>
            <a:r>
              <a:rPr lang="en-US" altLang="ko-KR" sz="2000" dirty="0"/>
              <a:t>6</a:t>
            </a:r>
            <a:r>
              <a:rPr lang="ko-KR" altLang="en-US" sz="2000" dirty="0"/>
              <a:t>개의 각 테마주마다 생성된 </a:t>
            </a:r>
            <a:r>
              <a:rPr lang="en-US" altLang="ko-KR" sz="2000" dirty="0"/>
              <a:t>120</a:t>
            </a:r>
            <a:r>
              <a:rPr lang="ko-KR" altLang="en-US" sz="2000" dirty="0"/>
              <a:t>개의 데이터를 </a:t>
            </a:r>
            <a:r>
              <a:rPr lang="en-US" altLang="ko-KR" sz="2000" dirty="0"/>
              <a:t>Training data, validation, Testing data</a:t>
            </a:r>
            <a:r>
              <a:rPr lang="ko-KR" altLang="en-US" sz="2000" dirty="0"/>
              <a:t>로 분리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C66E3E-B55B-4AF3-8C2E-EAB6711B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36" y="2035338"/>
            <a:ext cx="5098675" cy="2823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65642E-ADAB-463F-8481-0BBB03470B3A}"/>
              </a:ext>
            </a:extLst>
          </p:cNvPr>
          <p:cNvSpPr txBox="1"/>
          <p:nvPr/>
        </p:nvSpPr>
        <p:spPr>
          <a:xfrm>
            <a:off x="5017561" y="4834407"/>
            <a:ext cx="6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80%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1EB21-6395-4DC8-9E14-44112C72E37E}"/>
              </a:ext>
            </a:extLst>
          </p:cNvPr>
          <p:cNvSpPr txBox="1"/>
          <p:nvPr/>
        </p:nvSpPr>
        <p:spPr>
          <a:xfrm>
            <a:off x="7299445" y="4834407"/>
            <a:ext cx="6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10%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18BF6-6A4A-4D03-B739-355AABCC1562}"/>
              </a:ext>
            </a:extLst>
          </p:cNvPr>
          <p:cNvSpPr txBox="1"/>
          <p:nvPr/>
        </p:nvSpPr>
        <p:spPr>
          <a:xfrm>
            <a:off x="8852280" y="4786280"/>
            <a:ext cx="6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10%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96F12-D402-4912-9E15-D226F3D225CF}"/>
              </a:ext>
            </a:extLst>
          </p:cNvPr>
          <p:cNvSpPr txBox="1"/>
          <p:nvPr/>
        </p:nvSpPr>
        <p:spPr>
          <a:xfrm>
            <a:off x="714766" y="3702966"/>
            <a:ext cx="10457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2000" dirty="0"/>
              <a:t>&lt; </a:t>
            </a:r>
            <a:r>
              <a:rPr lang="ko-KR" altLang="en-US" sz="2000" dirty="0"/>
              <a:t>예상 문제 해결 방법 </a:t>
            </a:r>
            <a:r>
              <a:rPr lang="en-US" altLang="ko-KR" sz="2000" dirty="0"/>
              <a:t>&gt;</a:t>
            </a:r>
          </a:p>
          <a:p>
            <a:pPr>
              <a:defRPr lang="ko-KR" altLang="en-US"/>
            </a:pPr>
            <a:endParaRPr lang="en-US" altLang="ko-KR" sz="2000" dirty="0"/>
          </a:p>
          <a:p>
            <a:pPr marL="342900" indent="-342900">
              <a:buAutoNum type="arabicPeriod"/>
              <a:defRPr lang="ko-KR" altLang="en-US"/>
            </a:pPr>
            <a:r>
              <a:rPr lang="en-US" altLang="ko-KR" sz="2000" dirty="0"/>
              <a:t>Linear</a:t>
            </a:r>
            <a:r>
              <a:rPr lang="ko-KR" altLang="en-US" sz="2000" dirty="0"/>
              <a:t> </a:t>
            </a:r>
            <a:r>
              <a:rPr lang="en-US" altLang="ko-KR" sz="2000" dirty="0"/>
              <a:t>regression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sz="2000" dirty="0"/>
              <a:t>Ridge regression</a:t>
            </a: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sz="2000" dirty="0"/>
              <a:t>Support Vector Regression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670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1079</Words>
  <Application>Microsoft Office PowerPoint</Application>
  <PresentationFormat>와이드스크린</PresentationFormat>
  <Paragraphs>168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Cambria Math</vt:lpstr>
      <vt:lpstr>Office 테마</vt:lpstr>
      <vt:lpstr>검색 변화량과 주식지표를 활용한 주가예측</vt:lpstr>
      <vt:lpstr>목차</vt:lpstr>
      <vt:lpstr>1.데이터 소개</vt:lpstr>
      <vt:lpstr>1.데이터 소개</vt:lpstr>
      <vt:lpstr>1.데이터 소개</vt:lpstr>
      <vt:lpstr>1. 데이터 소개-구글 트렌드 예시</vt:lpstr>
      <vt:lpstr>1.데이터 소개-데이터 예시</vt:lpstr>
      <vt:lpstr>2.문제제시</vt:lpstr>
      <vt:lpstr>3. 문제 해결 방법</vt:lpstr>
      <vt:lpstr>3. 문제 해결 방법</vt:lpstr>
      <vt:lpstr>3. 문제 해결 방법</vt:lpstr>
      <vt:lpstr>3. 문제 해결 방법</vt:lpstr>
      <vt:lpstr>4. 평가 방법</vt:lpstr>
      <vt:lpstr>5. 한계점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 변화량과 주식지표를   활용한 주가예측</dc:title>
  <dc:creator>전 상범</dc:creator>
  <cp:lastModifiedBy>소연 홍</cp:lastModifiedBy>
  <cp:revision>41</cp:revision>
  <dcterms:created xsi:type="dcterms:W3CDTF">2020-05-15T07:57:35Z</dcterms:created>
  <dcterms:modified xsi:type="dcterms:W3CDTF">2020-06-17T07:33:48Z</dcterms:modified>
</cp:coreProperties>
</file>