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nrewaju Soyinka" initials="OS" lastIdx="1" clrIdx="0">
    <p:extLst>
      <p:ext uri="{19B8F6BF-5375-455C-9EA6-DF929625EA0E}">
        <p15:presenceInfo xmlns:p15="http://schemas.microsoft.com/office/powerpoint/2012/main" userId="b3dbbe15f179ff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52" autoAdjust="0"/>
    <p:restoredTop sz="95153" autoAdjust="0"/>
  </p:normalViewPr>
  <p:slideViewPr>
    <p:cSldViewPr>
      <p:cViewPr>
        <p:scale>
          <a:sx n="41" d="100"/>
          <a:sy n="41" d="100"/>
        </p:scale>
        <p:origin x="24" y="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6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LAN\Desktop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LAN\Desktop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i="0" u="sng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Aggregate Scores</a:t>
            </a:r>
          </a:p>
        </c:rich>
      </c:tx>
      <c:layout>
        <c:manualLayout>
          <c:xMode val="edge"/>
          <c:yMode val="edge"/>
          <c:x val="0.33142344706911631"/>
          <c:y val="9.2592592592592587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1944444444444445E-2"/>
          <c:y val="0.14300720419332288"/>
          <c:w val="0.82593705530784556"/>
          <c:h val="0.69057899850377025"/>
        </c:manualLayout>
      </c:layout>
      <c:pie3DChart>
        <c:varyColors val="1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Aggregate Scores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9D1B-40BE-8095-CDB1FE8C05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9D1B-40BE-8095-CDB1FE8C05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9D1B-40BE-8095-CDB1FE8C053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9D1B-40BE-8095-CDB1FE8C053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9D1B-40BE-8095-CDB1FE8C0539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1B-40BE-8095-CDB1FE8C0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32195975503063"/>
          <c:y val="0.90798556430446198"/>
          <c:w val="0.71757830271216083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D-4F77-8649-15FBAF77AE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394522511"/>
        <c:axId val="1394525007"/>
        <c:axId val="0"/>
      </c:bar3DChart>
      <c:catAx>
        <c:axId val="139452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525007"/>
        <c:crosses val="autoZero"/>
        <c:auto val="1"/>
        <c:lblAlgn val="ctr"/>
        <c:lblOffset val="100"/>
        <c:noMultiLvlLbl val="0"/>
      </c:catAx>
      <c:valAx>
        <c:axId val="139452500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94522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19200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45966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45966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45966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640646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5647" y="3086100"/>
            <a:ext cx="4703553" cy="1133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b="1" spc="-8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 Steps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737CFC-3161-4FB8-9031-F828465BE273}"/>
              </a:ext>
            </a:extLst>
          </p:cNvPr>
          <p:cNvSpPr txBox="1"/>
          <p:nvPr/>
        </p:nvSpPr>
        <p:spPr>
          <a:xfrm>
            <a:off x="10287000" y="2476500"/>
            <a:ext cx="750718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Conduct further analysis of user demographics and engagement patterns.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Explore potential content gaps and opportunities in lower-performing categories.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2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1305639"/>
            <a:ext cx="8673443" cy="7841710"/>
            <a:chOff x="0" y="0"/>
            <a:chExt cx="11564591" cy="1045561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Today’s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8157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4000" b="1" spc="-1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b="1" spc="-19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Content:</a:t>
              </a:r>
            </a:p>
            <a:p>
              <a:pPr>
                <a:lnSpc>
                  <a:spcPts val="2660"/>
                </a:lnSpc>
              </a:pPr>
              <a:endParaRPr lang="en-US" sz="900" spc="-19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spc="-19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Introduction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spc="-19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Project Recap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spc="-19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Problem Statement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spc="-19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Team Introduction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spc="-19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Analysis Process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spc="-19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Findings and Results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spc="-19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Conclusion and Next Steps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419600" y="800101"/>
            <a:ext cx="12572999" cy="8686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6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Our project aimed to analyze user reactions to various content types to identify the top-performing categories.</a:t>
            </a:r>
          </a:p>
          <a:p>
            <a:pPr lvl="5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6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114800" lvl="8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multiple datasets (Reaction Table, Content Dataset, Reaction Types).</a:t>
            </a:r>
          </a:p>
          <a:p>
            <a:pPr marL="4114800" lvl="8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the data for analysis.</a:t>
            </a:r>
          </a:p>
          <a:p>
            <a:pPr marL="4114800" lvl="8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 5 content categories based on user reactions.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6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114800" lvl="8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Table</a:t>
            </a:r>
          </a:p>
          <a:p>
            <a:pPr marL="4114800" lvl="8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Dataset</a:t>
            </a:r>
          </a:p>
          <a:p>
            <a:pPr marL="4114800" lvl="8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Types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6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actionable insights to help in strategic content planning and optimization.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762000" y="800101"/>
            <a:ext cx="6629398" cy="8686799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295401" y="3935700"/>
            <a:ext cx="5715000" cy="2556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spc="-8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AU" dirty="0"/>
              <a:t>		</a:t>
            </a:r>
            <a:r>
              <a:rPr lang="en-AU" sz="4000" b="1" dirty="0"/>
              <a:t>Content</a:t>
            </a:r>
            <a:r>
              <a:rPr lang="en-AU" sz="4000" dirty="0"/>
              <a:t>:</a:t>
            </a:r>
            <a:endParaRPr lang="en-AU" sz="3200" dirty="0"/>
          </a:p>
          <a:p>
            <a:pPr marL="2286000" lvl="4" indent="-457200" algn="just">
              <a:buFont typeface="Wingdings" panose="05000000000000000000" pitchFamily="2" charset="2"/>
              <a:buChar char="Ø"/>
            </a:pPr>
            <a:r>
              <a:rPr lang="en-AU" sz="3200" b="1" dirty="0"/>
              <a:t>Problem</a:t>
            </a:r>
            <a:r>
              <a:rPr lang="en-AU" sz="3200" dirty="0"/>
              <a:t>: Our task was to determine which content categories perform the best based on user reactions.</a:t>
            </a:r>
          </a:p>
          <a:p>
            <a:pPr lvl="4" algn="just"/>
            <a:endParaRPr lang="en-AU" sz="3200" dirty="0"/>
          </a:p>
          <a:p>
            <a:pPr marL="2286000" lvl="4" indent="-457200" algn="just">
              <a:buFont typeface="Wingdings" panose="05000000000000000000" pitchFamily="2" charset="2"/>
              <a:buChar char="Ø"/>
            </a:pPr>
            <a:r>
              <a:rPr lang="en-AU" sz="3200" b="1" dirty="0"/>
              <a:t>Importance</a:t>
            </a:r>
            <a:r>
              <a:rPr lang="en-AU" sz="3200" dirty="0"/>
              <a:t>: Understanding top-performing categories helps in tailoring content strategy to better meet user preferences.</a:t>
            </a:r>
          </a:p>
          <a:p>
            <a:pPr lvl="4" algn="just"/>
            <a:endParaRPr lang="en-AU" sz="3200" dirty="0"/>
          </a:p>
          <a:p>
            <a:pPr marL="2286000" lvl="4" indent="-457200" algn="just">
              <a:buFont typeface="Wingdings" panose="05000000000000000000" pitchFamily="2" charset="2"/>
              <a:buChar char="Ø"/>
            </a:pPr>
            <a:r>
              <a:rPr lang="en-AU" sz="3200" b="1" dirty="0"/>
              <a:t>Impact</a:t>
            </a:r>
            <a:r>
              <a:rPr lang="en-AU" sz="3200" dirty="0"/>
              <a:t>: The analysis provides critical insights that can lead to improved content creation and distribution, ultimately enhancing user engagement and satisfaction.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AU" dirty="0"/>
              <a:t>		</a:t>
            </a:r>
          </a:p>
          <a:p>
            <a:pPr algn="just"/>
            <a:endParaRPr lang="en-AU" dirty="0"/>
          </a:p>
          <a:p>
            <a:pPr algn="just"/>
            <a:r>
              <a:rPr lang="en-AU" dirty="0"/>
              <a:t>		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533400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70000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763401" y="1181100"/>
            <a:ext cx="6434869" cy="1080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b="1" spc="-8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009900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 spc="-8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Meet the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B80C8C-F4E0-45C4-9935-3DC7889099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646" y="6810746"/>
            <a:ext cx="2218954" cy="2218954"/>
          </a:xfrm>
          <a:prstGeom prst="ellipse">
            <a:avLst/>
          </a:prstGeom>
          <a:ln w="19050">
            <a:solidFill>
              <a:srgbClr val="0070C0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60BE55-1686-43CD-B512-E5D090F9BBCB}"/>
              </a:ext>
            </a:extLst>
          </p:cNvPr>
          <p:cNvSpPr txBox="1"/>
          <p:nvPr/>
        </p:nvSpPr>
        <p:spPr>
          <a:xfrm>
            <a:off x="13981007" y="1257300"/>
            <a:ext cx="40312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Andrew Fleming: Chief Technical Architect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93A6C6-F4AF-4E91-81CC-BD612A7F2B9D}"/>
              </a:ext>
            </a:extLst>
          </p:cNvPr>
          <p:cNvSpPr txBox="1"/>
          <p:nvPr/>
        </p:nvSpPr>
        <p:spPr>
          <a:xfrm>
            <a:off x="13981007" y="4533900"/>
            <a:ext cx="43069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Marcus </a:t>
            </a:r>
            <a:r>
              <a:rPr lang="en-US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Rompton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: Senior Principle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74BCCD-1041-434A-BC8D-76B6DAE4AA97}"/>
              </a:ext>
            </a:extLst>
          </p:cNvPr>
          <p:cNvSpPr txBox="1"/>
          <p:nvPr/>
        </p:nvSpPr>
        <p:spPr>
          <a:xfrm>
            <a:off x="13944600" y="7429500"/>
            <a:ext cx="43069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Olanrewaju Soyinka: 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" y="1257300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81200" y="1698838"/>
            <a:ext cx="1794563" cy="1692062"/>
            <a:chOff x="0" y="118915"/>
            <a:chExt cx="2392751" cy="2256082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58153" y="116748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07638" y="3743252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520637" y="5981700"/>
            <a:ext cx="1794563" cy="1768262"/>
            <a:chOff x="0" y="17315"/>
            <a:chExt cx="2392751" cy="2357682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58152" y="15148"/>
              <a:ext cx="2032431" cy="2036766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670038" y="7934252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9482136" y="571500"/>
            <a:ext cx="782822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743200" y="20598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485513" y="41934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382000" y="834390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14313" y="636270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DF5ADE-B896-4B7C-9A2C-0936CA15789C}"/>
              </a:ext>
            </a:extLst>
          </p:cNvPr>
          <p:cNvSpPr txBox="1"/>
          <p:nvPr/>
        </p:nvSpPr>
        <p:spPr>
          <a:xfrm>
            <a:off x="4547055" y="1562100"/>
            <a:ext cx="134361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1. Merging Datasets: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Used the Reaction Table as the base.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Applied VLOOKUP to join the Content Dataset and Reaction Types.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19CE90-A41D-4B4A-BB84-5E40672DB296}"/>
              </a:ext>
            </a:extLst>
          </p:cNvPr>
          <p:cNvSpPr txBox="1"/>
          <p:nvPr/>
        </p:nvSpPr>
        <p:spPr>
          <a:xfrm>
            <a:off x="6010083" y="3848100"/>
            <a:ext cx="112873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2. Data Cleaning: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Removed duplicates and handled missing values.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27541-AF83-4F8A-B886-ADABFCCA3D91}"/>
              </a:ext>
            </a:extLst>
          </p:cNvPr>
          <p:cNvSpPr txBox="1"/>
          <p:nvPr/>
        </p:nvSpPr>
        <p:spPr>
          <a:xfrm>
            <a:off x="7696200" y="5611298"/>
            <a:ext cx="10439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3. Identifying Top Categories: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Used SUMIF to aggregate scores for each category.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Ranked categories based on total scores.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BB4891-94C5-4BDC-8C02-16369969899F}"/>
              </a:ext>
            </a:extLst>
          </p:cNvPr>
          <p:cNvSpPr txBox="1"/>
          <p:nvPr/>
        </p:nvSpPr>
        <p:spPr>
          <a:xfrm>
            <a:off x="10167936" y="7934251"/>
            <a:ext cx="78152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4. Tools and Methods: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Excel for data manipulation.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VLOOKUP and SUMIF formulas for data 	merging and aggregation.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7200" y="483394"/>
            <a:ext cx="100965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b="1" spc="-8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Findings and Results</a:t>
            </a:r>
          </a:p>
          <a:p>
            <a:pPr algn="just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Top 5 Categories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B3FD78C-7141-4462-81B9-D915E4011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271091"/>
              </p:ext>
            </p:extLst>
          </p:nvPr>
        </p:nvGraphicFramePr>
        <p:xfrm>
          <a:off x="4114800" y="190499"/>
          <a:ext cx="12649200" cy="6289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DB92313-4DEF-4EE3-96B6-58A8774DE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197841"/>
              </p:ext>
            </p:extLst>
          </p:nvPr>
        </p:nvGraphicFramePr>
        <p:xfrm>
          <a:off x="3646500" y="2718570"/>
          <a:ext cx="13955700" cy="638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BF6CA95-D6A2-47BB-8CA1-633776516BBF}"/>
              </a:ext>
            </a:extLst>
          </p:cNvPr>
          <p:cNvSpPr txBox="1"/>
          <p:nvPr/>
        </p:nvSpPr>
        <p:spPr>
          <a:xfrm>
            <a:off x="3810000" y="1647863"/>
            <a:ext cx="10030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 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32E8E90-FD18-4B2C-9267-28A4F58DFFBC}"/>
              </a:ext>
            </a:extLst>
          </p:cNvPr>
          <p:cNvSpPr txBox="1"/>
          <p:nvPr/>
        </p:nvSpPr>
        <p:spPr>
          <a:xfrm>
            <a:off x="2743200" y="860465"/>
            <a:ext cx="14548945" cy="794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Key Insights: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/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Technology is the leading category, significantly outperforming others.</a:t>
            </a:r>
          </a:p>
          <a:p>
            <a:pPr marL="571500" lvl="0" indent="-571500" algn="just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Food and Healthy Eating also show strong performance.</a:t>
            </a:r>
          </a:p>
          <a:p>
            <a:pPr marL="571500" lvl="0" indent="-571500" algn="just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There is a clear preference for personal interests and development content.</a:t>
            </a:r>
          </a:p>
          <a:p>
            <a:pPr algn="just"/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Summary: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Our analysis revealed that Technology and Food are the top-performing categories based on user reactions.</a:t>
            </a:r>
          </a:p>
          <a:p>
            <a:pPr algn="just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Recommendations: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Maximize user engagement by creating and promoting more content in these high-performing categories.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403</Words>
  <Application>Microsoft Office PowerPoint</Application>
  <PresentationFormat>Custom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Clear Sans Regular Bold</vt:lpstr>
      <vt:lpstr>Graphik 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Olanrewaju Soyinka</cp:lastModifiedBy>
  <cp:revision>28</cp:revision>
  <dcterms:created xsi:type="dcterms:W3CDTF">2006-08-16T00:00:00Z</dcterms:created>
  <dcterms:modified xsi:type="dcterms:W3CDTF">2024-07-16T08:06:47Z</dcterms:modified>
  <dc:identifier>DAEhDyfaYKE</dc:identifier>
</cp:coreProperties>
</file>