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9" r:id="rId2"/>
    <p:sldId id="278" r:id="rId3"/>
    <p:sldId id="279" r:id="rId4"/>
    <p:sldId id="280" r:id="rId5"/>
    <p:sldId id="281" r:id="rId6"/>
    <p:sldId id="282" r:id="rId7"/>
    <p:sldId id="339" r:id="rId8"/>
    <p:sldId id="340" r:id="rId9"/>
    <p:sldId id="284" r:id="rId10"/>
    <p:sldId id="342" r:id="rId11"/>
    <p:sldId id="341" r:id="rId12"/>
    <p:sldId id="343" r:id="rId13"/>
    <p:sldId id="344" r:id="rId14"/>
    <p:sldId id="289" r:id="rId15"/>
    <p:sldId id="290" r:id="rId16"/>
    <p:sldId id="292" r:id="rId17"/>
    <p:sldId id="345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46" r:id="rId26"/>
    <p:sldId id="347" r:id="rId27"/>
    <p:sldId id="348" r:id="rId28"/>
    <p:sldId id="349" r:id="rId29"/>
    <p:sldId id="350" r:id="rId30"/>
    <p:sldId id="351" r:id="rId31"/>
    <p:sldId id="311" r:id="rId32"/>
    <p:sldId id="313" r:id="rId33"/>
    <p:sldId id="315" r:id="rId34"/>
    <p:sldId id="316" r:id="rId35"/>
    <p:sldId id="317" r:id="rId36"/>
    <p:sldId id="277" r:id="rId37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aşlık" id="{779CC93D-E52E-4D84-901B-11D7331DD495}">
          <p14:sldIdLst>
            <p14:sldId id="259"/>
          </p14:sldIdLst>
        </p14:section>
        <p14:section name="Konular" id="{ABA716BF-3A5C-4ADB-94C9-CFEF84EBA240}">
          <p14:sldIdLst>
            <p14:sldId id="278"/>
            <p14:sldId id="279"/>
            <p14:sldId id="280"/>
            <p14:sldId id="281"/>
            <p14:sldId id="282"/>
            <p14:sldId id="339"/>
            <p14:sldId id="340"/>
            <p14:sldId id="284"/>
            <p14:sldId id="342"/>
            <p14:sldId id="341"/>
            <p14:sldId id="343"/>
            <p14:sldId id="344"/>
            <p14:sldId id="289"/>
            <p14:sldId id="290"/>
            <p14:sldId id="292"/>
            <p14:sldId id="345"/>
            <p14:sldId id="294"/>
            <p14:sldId id="295"/>
            <p14:sldId id="296"/>
            <p14:sldId id="297"/>
            <p14:sldId id="298"/>
            <p14:sldId id="299"/>
            <p14:sldId id="300"/>
            <p14:sldId id="346"/>
            <p14:sldId id="347"/>
            <p14:sldId id="348"/>
            <p14:sldId id="349"/>
            <p14:sldId id="350"/>
            <p14:sldId id="351"/>
            <p14:sldId id="311"/>
            <p14:sldId id="313"/>
            <p14:sldId id="315"/>
            <p14:sldId id="316"/>
            <p14:sldId id="317"/>
          </p14:sldIdLst>
        </p14:section>
        <p14:section name="Sonuç ve Özet" id="{790CEF5B-569A-4C2F-BED5-750B08C0E5AD}">
          <p14:sldIdLst>
            <p14:sldId id="277"/>
          </p14:sldIdLst>
        </p14:section>
        <p14:section name="Ek" id="{3F78B471-41DA-46F2-A8E4-97E471896AB3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9ED6"/>
    <a:srgbClr val="FFFF6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30" autoAdjust="0"/>
    <p:restoredTop sz="95637" autoAdjust="0"/>
  </p:normalViewPr>
  <p:slideViewPr>
    <p:cSldViewPr>
      <p:cViewPr>
        <p:scale>
          <a:sx n="66" d="100"/>
          <a:sy n="66" d="100"/>
        </p:scale>
        <p:origin x="-1584" y="-1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24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tr-TR" sz="1200"/>
            </a:lvl1pPr>
          </a:lstStyle>
          <a:p>
            <a:endParaRPr lang="tr-T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tr-TR" sz="1200"/>
            </a:lvl1pPr>
          </a:lstStyle>
          <a:p>
            <a:fld id="{D83FDC75-7F73-4A4A-A77C-09AADF00E0EA}" type="datetimeFigureOut">
              <a:rPr lang="tr-TR" smtClean="0"/>
              <a:pPr/>
              <a:t>28.11.2018</a:t>
            </a:fld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tr-TR" sz="1200"/>
            </a:lvl1pPr>
          </a:lstStyle>
          <a:p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tr-TR" sz="1200"/>
            </a:lvl1pPr>
          </a:lstStyle>
          <a:p>
            <a:fld id="{459226BF-1F13-42D3-80DC-373E7ADD1EBC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981331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tr-TR"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tr-TR" sz="1200"/>
            </a:lvl1pPr>
          </a:lstStyle>
          <a:p>
            <a:fld id="{48AEF76B-3757-4A0B-AF93-28494465C1DD}" type="datetimeFigureOut">
              <a:pPr/>
              <a:t>11/28/2018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Ana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tr-TR"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tr-TR" sz="1200"/>
            </a:lvl1pPr>
          </a:lstStyle>
          <a:p>
            <a:fld id="{75693FD4-8F83-4EF7-AC3F-0DC0388986B0}" type="slidenum"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1390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tr-TR" smtClean="0"/>
              <a:pPr/>
              <a:t>1</a:t>
            </a:fld>
            <a:endParaRPr lang="tr-T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FB20CD-7247-4E4F-902C-F4135B210077}" type="slidenum">
              <a:rPr lang="tr-TR"/>
              <a:pPr/>
              <a:t>22</a:t>
            </a:fld>
            <a:endParaRPr lang="tr-TR"/>
          </a:p>
        </p:txBody>
      </p:sp>
      <p:sp>
        <p:nvSpPr>
          <p:cNvPr id="24576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5BC5CE73-C15A-48B0-A0A8-01ED5C73FAF4}" type="slidenum">
              <a:rPr lang="en-US" sz="1200"/>
              <a:pPr algn="r"/>
              <a:t>22</a:t>
            </a:fld>
            <a:endParaRPr lang="en-US" sz="1200"/>
          </a:p>
        </p:txBody>
      </p:sp>
      <p:sp>
        <p:nvSpPr>
          <p:cNvPr id="245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03F098-7715-4CB3-B6BD-471B1041524E}" type="slidenum">
              <a:rPr lang="tr-TR"/>
              <a:pPr/>
              <a:t>23</a:t>
            </a:fld>
            <a:endParaRPr lang="tr-TR"/>
          </a:p>
        </p:txBody>
      </p:sp>
      <p:sp>
        <p:nvSpPr>
          <p:cNvPr id="24781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DE060BF7-5B32-496E-91CC-C81DE36D2F94}" type="slidenum">
              <a:rPr lang="en-US" sz="1200"/>
              <a:pPr algn="r"/>
              <a:t>23</a:t>
            </a:fld>
            <a:endParaRPr lang="en-US" sz="1200"/>
          </a:p>
        </p:txBody>
      </p:sp>
      <p:sp>
        <p:nvSpPr>
          <p:cNvPr id="247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8950C1-07A8-47B9-8528-A84851F32470}" type="slidenum">
              <a:rPr lang="tr-TR"/>
              <a:pPr/>
              <a:t>24</a:t>
            </a:fld>
            <a:endParaRPr lang="tr-TR"/>
          </a:p>
        </p:txBody>
      </p:sp>
      <p:sp>
        <p:nvSpPr>
          <p:cNvPr id="24985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A801E574-C352-465D-B8E6-3B0661194CAF}" type="slidenum">
              <a:rPr lang="en-US" sz="1200"/>
              <a:pPr algn="r"/>
              <a:t>24</a:t>
            </a:fld>
            <a:endParaRPr lang="en-US" sz="1200"/>
          </a:p>
        </p:txBody>
      </p:sp>
      <p:sp>
        <p:nvSpPr>
          <p:cNvPr id="249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tr-TR" dirty="0" smtClean="0"/>
              <a:t>Microsoft </a:t>
            </a:r>
            <a:r>
              <a:rPr lang="tr-TR" b="1" dirty="0" smtClean="0"/>
              <a:t>Üstün Mühendislik Başarısı</a:t>
            </a:r>
            <a:endParaRPr lang="tr-TR" dirty="0" smtClean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tr-TR" dirty="0" smtClean="0"/>
              <a:t>Microsoft Gizliliği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tr-TR" smtClean="0"/>
              <a:pPr/>
              <a:t>36</a:t>
            </a:fld>
            <a:endParaRPr lang="tr-TR" dirty="0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tr-TR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tr-TR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tr-TR"/>
              <a:t>Ana başlık stilini düzenlemek için tıklatın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tr-TR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tr-TR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tr-TR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tr-TR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tr-TR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tr-TR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tr-TR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tr-TR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tr-T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tr-TR" smtClean="0"/>
              <a:t>Asıl alt başlık stilini düzenlemek için tıklatın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tr-TR" sz="2000" baseline="0"/>
            </a:lvl1pPr>
          </a:lstStyle>
          <a:p>
            <a:r>
              <a:rPr kumimoji="0" lang="tr-TR"/>
              <a:t>Şirket Logosu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Yalnızca Arka 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endParaRPr kumimoji="0"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kumimoji="0" lang="tr-T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lang="tr-TR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tr-TR"/>
              <a:t>Ana başlık stilini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tr-TR" sz="1800"/>
            </a:lvl1pPr>
          </a:lstStyle>
          <a:p>
            <a:r>
              <a:rPr kumimoji="0" lang="tr-TR"/>
              <a:t>Şirket Logosu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ve İçerik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tr-TR"/>
            </a:lvl1pPr>
          </a:lstStyle>
          <a:p>
            <a:r>
              <a:rPr kumimoji="0" lang="tr-TR"/>
              <a:t>Ana başlık stilini düzenlemek için tıklatın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tr-TR" sz="3200">
                <a:latin typeface="+mn-lt"/>
              </a:defRPr>
            </a:lvl1pPr>
            <a:lvl2pPr eaLnBrk="1" latinLnBrk="0" hangingPunct="1">
              <a:defRPr kumimoji="0" lang="tr-TR" sz="2800">
                <a:latin typeface="+mn-lt"/>
              </a:defRPr>
            </a:lvl2pPr>
            <a:lvl3pPr eaLnBrk="1" latinLnBrk="0" hangingPunct="1">
              <a:defRPr kumimoji="0" lang="tr-TR" sz="2400">
                <a:latin typeface="+mn-lt"/>
              </a:defRPr>
            </a:lvl3pPr>
            <a:lvl4pPr eaLnBrk="1" latinLnBrk="0" hangingPunct="1">
              <a:defRPr kumimoji="0" lang="tr-TR" sz="2400">
                <a:latin typeface="+mn-lt"/>
              </a:defRPr>
            </a:lvl4pPr>
            <a:lvl5pPr eaLnBrk="1" latinLnBrk="0" hangingPunct="1">
              <a:defRPr kumimoji="0" lang="tr-TR" sz="2400">
                <a:latin typeface="+mn-lt"/>
              </a:defRPr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tr-TR" sz="2800"/>
            </a:lvl1pPr>
            <a:lvl2pPr eaLnBrk="1" latinLnBrk="0" hangingPunct="1">
              <a:defRPr kumimoji="0" lang="tr-TR" sz="2400"/>
            </a:lvl2pPr>
            <a:lvl3pPr eaLnBrk="1" latinLnBrk="0" hangingPunct="1">
              <a:defRPr kumimoji="0" lang="tr-TR" sz="2000"/>
            </a:lvl3pPr>
            <a:lvl4pPr eaLnBrk="1" latinLnBrk="0" hangingPunct="1">
              <a:defRPr kumimoji="0" lang="tr-TR" sz="1800"/>
            </a:lvl4pPr>
            <a:lvl5pPr eaLnBrk="1" latinLnBrk="0" hangingPunct="1">
              <a:defRPr kumimoji="0" lang="tr-TR" sz="1800"/>
            </a:lvl5pPr>
            <a:lvl6pPr eaLnBrk="1" latinLnBrk="0" hangingPunct="1">
              <a:defRPr kumimoji="0" lang="tr-TR" sz="1800"/>
            </a:lvl6pPr>
            <a:lvl7pPr eaLnBrk="1" latinLnBrk="0" hangingPunct="1">
              <a:defRPr kumimoji="0" lang="tr-TR" sz="1800"/>
            </a:lvl7pPr>
            <a:lvl8pPr eaLnBrk="1" latinLnBrk="0" hangingPunct="1">
              <a:defRPr kumimoji="0" lang="tr-TR" sz="1800"/>
            </a:lvl8pPr>
            <a:lvl9pPr eaLnBrk="1" latinLnBrk="0" hangingPunct="1">
              <a:defRPr kumimoji="0" lang="tr-TR" sz="1800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tr-TR" sz="2800"/>
            </a:lvl1pPr>
            <a:lvl2pPr eaLnBrk="1" latinLnBrk="0" hangingPunct="1">
              <a:defRPr kumimoji="0" lang="tr-TR" sz="2400"/>
            </a:lvl2pPr>
            <a:lvl3pPr eaLnBrk="1" latinLnBrk="0" hangingPunct="1">
              <a:defRPr kumimoji="0" lang="tr-TR" sz="2000"/>
            </a:lvl3pPr>
            <a:lvl4pPr eaLnBrk="1" latinLnBrk="0" hangingPunct="1">
              <a:defRPr kumimoji="0" lang="tr-TR" sz="1800"/>
            </a:lvl4pPr>
            <a:lvl5pPr eaLnBrk="1" latinLnBrk="0" hangingPunct="1">
              <a:defRPr kumimoji="0" lang="tr-TR" sz="1800"/>
            </a:lvl5pPr>
            <a:lvl6pPr eaLnBrk="1" latinLnBrk="0" hangingPunct="1">
              <a:defRPr kumimoji="0" lang="tr-TR" sz="1800"/>
            </a:lvl6pPr>
            <a:lvl7pPr eaLnBrk="1" latinLnBrk="0" hangingPunct="1">
              <a:defRPr kumimoji="0" lang="tr-TR" sz="1800"/>
            </a:lvl7pPr>
            <a:lvl8pPr eaLnBrk="1" latinLnBrk="0" hangingPunct="1">
              <a:defRPr kumimoji="0" lang="tr-TR" sz="1800"/>
            </a:lvl8pPr>
            <a:lvl9pPr eaLnBrk="1" latinLnBrk="0" hangingPunct="1">
              <a:defRPr kumimoji="0" lang="tr-TR" sz="1800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tr-TR"/>
            </a:lvl1pPr>
          </a:lstStyle>
          <a:p>
            <a:pPr eaLnBrk="1" latinLnBrk="0" hangingPunct="1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tr-TR" sz="2400" b="1"/>
            </a:lvl1pPr>
            <a:lvl2pPr marL="457200" indent="0" eaLnBrk="1" latinLnBrk="0" hangingPunct="1">
              <a:buNone/>
              <a:defRPr kumimoji="0" lang="tr-TR" sz="2000" b="1"/>
            </a:lvl2pPr>
            <a:lvl3pPr marL="914400" indent="0" eaLnBrk="1" latinLnBrk="0" hangingPunct="1">
              <a:buNone/>
              <a:defRPr kumimoji="0" lang="tr-TR" sz="1800" b="1"/>
            </a:lvl3pPr>
            <a:lvl4pPr marL="1371600" indent="0" eaLnBrk="1" latinLnBrk="0" hangingPunct="1">
              <a:buNone/>
              <a:defRPr kumimoji="0" lang="tr-TR" sz="1600" b="1"/>
            </a:lvl4pPr>
            <a:lvl5pPr marL="1828800" indent="0" eaLnBrk="1" latinLnBrk="0" hangingPunct="1">
              <a:buNone/>
              <a:defRPr kumimoji="0" lang="tr-TR" sz="1600" b="1"/>
            </a:lvl5pPr>
            <a:lvl6pPr marL="2286000" indent="0" eaLnBrk="1" latinLnBrk="0" hangingPunct="1">
              <a:buNone/>
              <a:defRPr kumimoji="0" lang="tr-TR" sz="1600" b="1"/>
            </a:lvl6pPr>
            <a:lvl7pPr marL="2743200" indent="0" eaLnBrk="1" latinLnBrk="0" hangingPunct="1">
              <a:buNone/>
              <a:defRPr kumimoji="0" lang="tr-TR" sz="1600" b="1"/>
            </a:lvl7pPr>
            <a:lvl8pPr marL="3200400" indent="0" eaLnBrk="1" latinLnBrk="0" hangingPunct="1">
              <a:buNone/>
              <a:defRPr kumimoji="0" lang="tr-TR" sz="1600" b="1"/>
            </a:lvl8pPr>
            <a:lvl9pPr marL="3657600" indent="0" eaLnBrk="1" latinLnBrk="0" hangingPunct="1">
              <a:buNone/>
              <a:defRPr kumimoji="0" lang="tr-TR" sz="1600" b="1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tr-TR" sz="2400"/>
            </a:lvl1pPr>
            <a:lvl2pPr eaLnBrk="1" latinLnBrk="0" hangingPunct="1">
              <a:defRPr kumimoji="0" lang="tr-TR" sz="2000"/>
            </a:lvl2pPr>
            <a:lvl3pPr eaLnBrk="1" latinLnBrk="0" hangingPunct="1">
              <a:defRPr kumimoji="0" lang="tr-TR" sz="1800"/>
            </a:lvl3pPr>
            <a:lvl4pPr eaLnBrk="1" latinLnBrk="0" hangingPunct="1">
              <a:defRPr kumimoji="0" lang="tr-TR" sz="1600"/>
            </a:lvl4pPr>
            <a:lvl5pPr eaLnBrk="1" latinLnBrk="0" hangingPunct="1">
              <a:defRPr kumimoji="0" lang="tr-TR" sz="1600"/>
            </a:lvl5pPr>
            <a:lvl6pPr eaLnBrk="1" latinLnBrk="0" hangingPunct="1">
              <a:defRPr kumimoji="0" lang="tr-TR" sz="1600"/>
            </a:lvl6pPr>
            <a:lvl7pPr eaLnBrk="1" latinLnBrk="0" hangingPunct="1">
              <a:defRPr kumimoji="0" lang="tr-TR" sz="1600"/>
            </a:lvl7pPr>
            <a:lvl8pPr eaLnBrk="1" latinLnBrk="0" hangingPunct="1">
              <a:defRPr kumimoji="0" lang="tr-TR" sz="1600"/>
            </a:lvl8pPr>
            <a:lvl9pPr eaLnBrk="1" latinLnBrk="0" hangingPunct="1">
              <a:defRPr kumimoji="0" lang="tr-TR" sz="1600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tr-TR" sz="2400" b="1"/>
            </a:lvl1pPr>
            <a:lvl2pPr marL="457200" indent="0" eaLnBrk="1" latinLnBrk="0" hangingPunct="1">
              <a:buNone/>
              <a:defRPr kumimoji="0" lang="tr-TR" sz="2000" b="1"/>
            </a:lvl2pPr>
            <a:lvl3pPr marL="914400" indent="0" eaLnBrk="1" latinLnBrk="0" hangingPunct="1">
              <a:buNone/>
              <a:defRPr kumimoji="0" lang="tr-TR" sz="1800" b="1"/>
            </a:lvl3pPr>
            <a:lvl4pPr marL="1371600" indent="0" eaLnBrk="1" latinLnBrk="0" hangingPunct="1">
              <a:buNone/>
              <a:defRPr kumimoji="0" lang="tr-TR" sz="1600" b="1"/>
            </a:lvl4pPr>
            <a:lvl5pPr marL="1828800" indent="0" eaLnBrk="1" latinLnBrk="0" hangingPunct="1">
              <a:buNone/>
              <a:defRPr kumimoji="0" lang="tr-TR" sz="1600" b="1"/>
            </a:lvl5pPr>
            <a:lvl6pPr marL="2286000" indent="0" eaLnBrk="1" latinLnBrk="0" hangingPunct="1">
              <a:buNone/>
              <a:defRPr kumimoji="0" lang="tr-TR" sz="1600" b="1"/>
            </a:lvl6pPr>
            <a:lvl7pPr marL="2743200" indent="0" eaLnBrk="1" latinLnBrk="0" hangingPunct="1">
              <a:buNone/>
              <a:defRPr kumimoji="0" lang="tr-TR" sz="1600" b="1"/>
            </a:lvl7pPr>
            <a:lvl8pPr marL="3200400" indent="0" eaLnBrk="1" latinLnBrk="0" hangingPunct="1">
              <a:buNone/>
              <a:defRPr kumimoji="0" lang="tr-TR" sz="1600" b="1"/>
            </a:lvl8pPr>
            <a:lvl9pPr marL="3657600" indent="0" eaLnBrk="1" latinLnBrk="0" hangingPunct="1">
              <a:buNone/>
              <a:defRPr kumimoji="0" lang="tr-TR" sz="1600" b="1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tr-TR" sz="2400"/>
            </a:lvl1pPr>
            <a:lvl2pPr eaLnBrk="1" latinLnBrk="0" hangingPunct="1">
              <a:defRPr kumimoji="0" lang="tr-TR" sz="2000"/>
            </a:lvl2pPr>
            <a:lvl3pPr eaLnBrk="1" latinLnBrk="0" hangingPunct="1">
              <a:defRPr kumimoji="0" lang="tr-TR" sz="1800"/>
            </a:lvl3pPr>
            <a:lvl4pPr eaLnBrk="1" latinLnBrk="0" hangingPunct="1">
              <a:defRPr kumimoji="0" lang="tr-TR" sz="1600"/>
            </a:lvl4pPr>
            <a:lvl5pPr eaLnBrk="1" latinLnBrk="0" hangingPunct="1">
              <a:defRPr kumimoji="0" lang="tr-TR" sz="1600"/>
            </a:lvl5pPr>
            <a:lvl6pPr eaLnBrk="1" latinLnBrk="0" hangingPunct="1">
              <a:defRPr kumimoji="0" lang="tr-TR" sz="1600"/>
            </a:lvl6pPr>
            <a:lvl7pPr eaLnBrk="1" latinLnBrk="0" hangingPunct="1">
              <a:defRPr kumimoji="0" lang="tr-TR" sz="1600"/>
            </a:lvl7pPr>
            <a:lvl8pPr eaLnBrk="1" latinLnBrk="0" hangingPunct="1">
              <a:defRPr kumimoji="0" lang="tr-TR" sz="1600"/>
            </a:lvl8pPr>
            <a:lvl9pPr eaLnBrk="1" latinLnBrk="0" hangingPunct="1">
              <a:defRPr kumimoji="0" lang="tr-TR" sz="1600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İçerik, Açıklamalı Alt Yazıy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tr-TR" sz="2000" b="1"/>
            </a:lvl1pPr>
          </a:lstStyle>
          <a:p>
            <a:pPr eaLnBrk="1" latinLnBrk="0" hangingPunct="1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tr-TR" sz="3200"/>
            </a:lvl1pPr>
            <a:lvl2pPr eaLnBrk="1" latinLnBrk="0" hangingPunct="1">
              <a:defRPr kumimoji="0" lang="tr-TR" sz="2800"/>
            </a:lvl2pPr>
            <a:lvl3pPr eaLnBrk="1" latinLnBrk="0" hangingPunct="1">
              <a:defRPr kumimoji="0" lang="tr-TR" sz="2400"/>
            </a:lvl3pPr>
            <a:lvl4pPr eaLnBrk="1" latinLnBrk="0" hangingPunct="1">
              <a:defRPr kumimoji="0" lang="tr-TR" sz="2000"/>
            </a:lvl4pPr>
            <a:lvl5pPr eaLnBrk="1" latinLnBrk="0" hangingPunct="1">
              <a:defRPr kumimoji="0" lang="tr-TR" sz="2000"/>
            </a:lvl5pPr>
            <a:lvl6pPr eaLnBrk="1" latinLnBrk="0" hangingPunct="1">
              <a:defRPr kumimoji="0" lang="tr-TR" sz="2000"/>
            </a:lvl6pPr>
            <a:lvl7pPr eaLnBrk="1" latinLnBrk="0" hangingPunct="1">
              <a:defRPr kumimoji="0" lang="tr-TR" sz="2000"/>
            </a:lvl7pPr>
            <a:lvl8pPr eaLnBrk="1" latinLnBrk="0" hangingPunct="1">
              <a:defRPr kumimoji="0" lang="tr-TR" sz="2000"/>
            </a:lvl8pPr>
            <a:lvl9pPr eaLnBrk="1" latinLnBrk="0" hangingPunct="1">
              <a:defRPr kumimoji="0" lang="tr-TR" sz="2000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tr-TR" sz="1400"/>
            </a:lvl1pPr>
            <a:lvl2pPr marL="457200" indent="0" eaLnBrk="1" latinLnBrk="0" hangingPunct="1">
              <a:buNone/>
              <a:defRPr kumimoji="0" lang="tr-TR" sz="1200"/>
            </a:lvl2pPr>
            <a:lvl3pPr marL="914400" indent="0" eaLnBrk="1" latinLnBrk="0" hangingPunct="1">
              <a:buNone/>
              <a:defRPr kumimoji="0" lang="tr-TR" sz="1000"/>
            </a:lvl3pPr>
            <a:lvl4pPr marL="1371600" indent="0" eaLnBrk="1" latinLnBrk="0" hangingPunct="1">
              <a:buNone/>
              <a:defRPr kumimoji="0" lang="tr-TR" sz="900"/>
            </a:lvl4pPr>
            <a:lvl5pPr marL="1828800" indent="0" eaLnBrk="1" latinLnBrk="0" hangingPunct="1">
              <a:buNone/>
              <a:defRPr kumimoji="0" lang="tr-TR" sz="900"/>
            </a:lvl5pPr>
            <a:lvl6pPr marL="2286000" indent="0" eaLnBrk="1" latinLnBrk="0" hangingPunct="1">
              <a:buNone/>
              <a:defRPr kumimoji="0" lang="tr-TR" sz="900"/>
            </a:lvl6pPr>
            <a:lvl7pPr marL="2743200" indent="0" eaLnBrk="1" latinLnBrk="0" hangingPunct="1">
              <a:buNone/>
              <a:defRPr kumimoji="0" lang="tr-TR" sz="900"/>
            </a:lvl7pPr>
            <a:lvl8pPr marL="3200400" indent="0" eaLnBrk="1" latinLnBrk="0" hangingPunct="1">
              <a:buNone/>
              <a:defRPr kumimoji="0" lang="tr-TR" sz="900"/>
            </a:lvl8pPr>
            <a:lvl9pPr marL="3657600" indent="0" eaLnBrk="1" latinLnBrk="0" hangingPunct="1">
              <a:buNone/>
              <a:defRPr kumimoji="0" lang="tr-TR" sz="900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, Açıklamalı Alt Yazıy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tr-TR" sz="2000" b="1"/>
            </a:lvl1pPr>
          </a:lstStyle>
          <a:p>
            <a:pPr eaLnBrk="1" latinLnBrk="0" hangingPunct="1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tr-TR" sz="3200"/>
            </a:lvl1pPr>
            <a:lvl2pPr marL="457200" indent="0" eaLnBrk="1" latinLnBrk="0" hangingPunct="1">
              <a:buNone/>
              <a:defRPr kumimoji="0" lang="tr-TR" sz="2800"/>
            </a:lvl2pPr>
            <a:lvl3pPr marL="914400" indent="0" eaLnBrk="1" latinLnBrk="0" hangingPunct="1">
              <a:buNone/>
              <a:defRPr kumimoji="0" lang="tr-TR" sz="2400"/>
            </a:lvl3pPr>
            <a:lvl4pPr marL="1371600" indent="0" eaLnBrk="1" latinLnBrk="0" hangingPunct="1">
              <a:buNone/>
              <a:defRPr kumimoji="0" lang="tr-TR" sz="2000"/>
            </a:lvl4pPr>
            <a:lvl5pPr marL="1828800" indent="0" eaLnBrk="1" latinLnBrk="0" hangingPunct="1">
              <a:buNone/>
              <a:defRPr kumimoji="0" lang="tr-TR" sz="2000"/>
            </a:lvl5pPr>
            <a:lvl6pPr marL="2286000" indent="0" eaLnBrk="1" latinLnBrk="0" hangingPunct="1">
              <a:buNone/>
              <a:defRPr kumimoji="0" lang="tr-TR" sz="2000"/>
            </a:lvl6pPr>
            <a:lvl7pPr marL="2743200" indent="0" eaLnBrk="1" latinLnBrk="0" hangingPunct="1">
              <a:buNone/>
              <a:defRPr kumimoji="0" lang="tr-TR" sz="2000"/>
            </a:lvl7pPr>
            <a:lvl8pPr marL="3200400" indent="0" eaLnBrk="1" latinLnBrk="0" hangingPunct="1">
              <a:buNone/>
              <a:defRPr kumimoji="0" lang="tr-TR" sz="2000"/>
            </a:lvl8pPr>
            <a:lvl9pPr marL="3657600" indent="0" eaLnBrk="1" latinLnBrk="0" hangingPunct="1">
              <a:buNone/>
              <a:defRPr kumimoji="0" lang="tr-TR" sz="2000"/>
            </a:lvl9pPr>
          </a:lstStyle>
          <a:p>
            <a:pPr eaLnBrk="1" latinLnBrk="0" hangingPunct="1"/>
            <a:r>
              <a:rPr lang="tr-TR" smtClean="0"/>
              <a:t>Resim eklemek için simgeyi tıklatın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tr-TR" sz="1400"/>
            </a:lvl1pPr>
            <a:lvl2pPr marL="457200" indent="0" eaLnBrk="1" latinLnBrk="0" hangingPunct="1">
              <a:buNone/>
              <a:defRPr kumimoji="0" lang="tr-TR" sz="1200"/>
            </a:lvl2pPr>
            <a:lvl3pPr marL="914400" indent="0" eaLnBrk="1" latinLnBrk="0" hangingPunct="1">
              <a:buNone/>
              <a:defRPr kumimoji="0" lang="tr-TR" sz="1000"/>
            </a:lvl3pPr>
            <a:lvl4pPr marL="1371600" indent="0" eaLnBrk="1" latinLnBrk="0" hangingPunct="1">
              <a:buNone/>
              <a:defRPr kumimoji="0" lang="tr-TR" sz="900"/>
            </a:lvl4pPr>
            <a:lvl5pPr marL="1828800" indent="0" eaLnBrk="1" latinLnBrk="0" hangingPunct="1">
              <a:buNone/>
              <a:defRPr kumimoji="0" lang="tr-TR" sz="900"/>
            </a:lvl5pPr>
            <a:lvl6pPr marL="2286000" indent="0" eaLnBrk="1" latinLnBrk="0" hangingPunct="1">
              <a:buNone/>
              <a:defRPr kumimoji="0" lang="tr-TR" sz="900"/>
            </a:lvl6pPr>
            <a:lvl7pPr marL="2743200" indent="0" eaLnBrk="1" latinLnBrk="0" hangingPunct="1">
              <a:buNone/>
              <a:defRPr kumimoji="0" lang="tr-TR" sz="900"/>
            </a:lvl7pPr>
            <a:lvl8pPr marL="3200400" indent="0" eaLnBrk="1" latinLnBrk="0" hangingPunct="1">
              <a:buNone/>
              <a:defRPr kumimoji="0" lang="tr-TR" sz="900"/>
            </a:lvl8pPr>
            <a:lvl9pPr marL="3657600" indent="0" eaLnBrk="1" latinLnBrk="0" hangingPunct="1">
              <a:buNone/>
              <a:defRPr kumimoji="0" lang="tr-TR" sz="900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tr-TR" smtClean="0"/>
              <a:t>Asıl başlık stili için tıklatın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tr-T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tr-T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tr-T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0" lang="tr-TR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tr-T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tr-T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tr-T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tr-TR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tr-TR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tr-TR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tr-TR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tr-TR"/>
      </a:defPPr>
      <a:lvl1pPr marL="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47664" y="2286000"/>
            <a:ext cx="7223360" cy="1470025"/>
          </a:xfrm>
        </p:spPr>
        <p:txBody>
          <a:bodyPr>
            <a:normAutofit/>
          </a:bodyPr>
          <a:lstStyle/>
          <a:p>
            <a:r>
              <a:rPr lang="en-US" smtClean="0"/>
              <a:t>UME417</a:t>
            </a:r>
            <a:r>
              <a:rPr lang="tr-TR" smtClean="0"/>
              <a:t> </a:t>
            </a:r>
            <a:r>
              <a:rPr lang="tr-TR" dirty="0" smtClean="0"/>
              <a:t>– YAPAY ZEKA</a:t>
            </a:r>
            <a:br>
              <a:rPr lang="tr-TR" dirty="0" smtClean="0"/>
            </a:br>
            <a:r>
              <a:rPr lang="tr-TR" dirty="0" smtClean="0"/>
              <a:t>Prolog: Listeler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endParaRPr lang="tr-TR" sz="2400" u="sng" dirty="0">
              <a:solidFill>
                <a:srgbClr val="009ED6"/>
              </a:solidFill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55576" y="1556793"/>
            <a:ext cx="8102674" cy="501228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tr-TR" sz="3200" dirty="0"/>
              <a:t>print_list([Head|Tail]):-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tr-TR" sz="3200" dirty="0"/>
              <a:t>		write(Head),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tr-TR" sz="3200" dirty="0"/>
              <a:t>		write('	'),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tr-TR" sz="3200" dirty="0"/>
              <a:t>		print_list(Tail).</a:t>
            </a:r>
          </a:p>
          <a:p>
            <a:pPr>
              <a:lnSpc>
                <a:spcPct val="80000"/>
              </a:lnSpc>
            </a:pPr>
            <a:endParaRPr lang="tr-TR" sz="3200" dirty="0"/>
          </a:p>
          <a:p>
            <a:pPr>
              <a:lnSpc>
                <a:spcPct val="80000"/>
              </a:lnSpc>
            </a:pPr>
            <a:r>
              <a:rPr lang="tr-TR" sz="3200" dirty="0"/>
              <a:t>?- print_list([9,7,3]).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tr-TR" sz="3200" dirty="0" smtClean="0"/>
              <a:t>	9       </a:t>
            </a:r>
            <a:r>
              <a:rPr lang="tr-TR" sz="3200" dirty="0"/>
              <a:t>7       3     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tr-TR" sz="3200" dirty="0" smtClean="0"/>
              <a:t>	Yes</a:t>
            </a:r>
            <a:endParaRPr lang="tr-TR" sz="3200" dirty="0"/>
          </a:p>
          <a:p>
            <a:pPr>
              <a:lnSpc>
                <a:spcPct val="80000"/>
              </a:lnSpc>
            </a:pPr>
            <a:endParaRPr lang="tr-TR" sz="3200" dirty="0"/>
          </a:p>
          <a:p>
            <a:pPr>
              <a:lnSpc>
                <a:spcPct val="80000"/>
              </a:lnSpc>
            </a:pPr>
            <a:r>
              <a:rPr lang="tr-TR" sz="3200" dirty="0"/>
              <a:t>?- print_list([9,7,[3,6,8]]).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tr-TR" sz="3200" dirty="0" smtClean="0"/>
              <a:t>	9       </a:t>
            </a:r>
            <a:r>
              <a:rPr lang="tr-TR" sz="3200" dirty="0"/>
              <a:t>7       [3, 6, 8]     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tr-TR" sz="3200" dirty="0" smtClean="0"/>
              <a:t>	Yes</a:t>
            </a:r>
            <a:endParaRPr lang="tr-TR" sz="32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755576" y="188640"/>
            <a:ext cx="8208912" cy="1182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tr-T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Listenin elemanlarını ekrana yazma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10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254687874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55576" y="1556793"/>
            <a:ext cx="8102674" cy="5012282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tr-TR" sz="3200" dirty="0"/>
              <a:t>size([],0).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tr-TR" sz="3200" dirty="0"/>
              <a:t>size([H|T],N) :- </a:t>
            </a:r>
            <a:r>
              <a:rPr lang="tr-TR" sz="3200" dirty="0" smtClean="0"/>
              <a:t>size(T,N1</a:t>
            </a:r>
            <a:r>
              <a:rPr lang="tr-TR" sz="3200" dirty="0"/>
              <a:t>), N is N1+1. </a:t>
            </a:r>
          </a:p>
          <a:p>
            <a:pPr marL="0" indent="0">
              <a:lnSpc>
                <a:spcPct val="80000"/>
              </a:lnSpc>
              <a:buNone/>
            </a:pPr>
            <a:endParaRPr lang="tr-TR" sz="3200" dirty="0"/>
          </a:p>
          <a:p>
            <a:pPr>
              <a:lnSpc>
                <a:spcPct val="80000"/>
              </a:lnSpc>
            </a:pPr>
            <a:r>
              <a:rPr lang="tr-TR" sz="3200" dirty="0"/>
              <a:t>?- size([34,6,4,3],H).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tr-TR" sz="3200" dirty="0">
                <a:solidFill>
                  <a:srgbClr val="0000FF"/>
                </a:solidFill>
              </a:rPr>
              <a:t>H = 4 </a:t>
            </a:r>
            <a:r>
              <a:rPr lang="tr-TR" sz="3200" dirty="0"/>
              <a:t>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tr-TR" sz="3200" dirty="0"/>
              <a:t>No</a:t>
            </a:r>
          </a:p>
          <a:p>
            <a:pPr>
              <a:lnSpc>
                <a:spcPct val="80000"/>
              </a:lnSpc>
            </a:pPr>
            <a:r>
              <a:rPr lang="tr-TR" sz="3200" dirty="0"/>
              <a:t>?- size([34,6,[4,6,[2,1],3],3],H).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tr-TR" sz="3200" dirty="0">
                <a:solidFill>
                  <a:srgbClr val="0000FF"/>
                </a:solidFill>
              </a:rPr>
              <a:t>H = 4 </a:t>
            </a:r>
            <a:r>
              <a:rPr lang="tr-TR" sz="3200" dirty="0"/>
              <a:t>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tr-TR" sz="3200" dirty="0"/>
              <a:t>No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755576" y="188640"/>
            <a:ext cx="8208912" cy="1182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tr-T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Listenin </a:t>
            </a:r>
            <a:r>
              <a:rPr lang="tr-TR" dirty="0" smtClean="0"/>
              <a:t>eleman sayısını bulma</a:t>
            </a:r>
            <a:endParaRPr lang="tr-TR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11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19315016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55576" y="1556793"/>
            <a:ext cx="8102674" cy="5012282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tr-TR" sz="3200" u="sng" dirty="0" smtClean="0"/>
              <a:t>Ters yazmak:</a:t>
            </a:r>
            <a:endParaRPr lang="tr-TR" sz="3200" u="sng" dirty="0"/>
          </a:p>
          <a:p>
            <a:pPr marL="0" indent="0">
              <a:lnSpc>
                <a:spcPct val="80000"/>
              </a:lnSpc>
              <a:buNone/>
            </a:pPr>
            <a:endParaRPr lang="tr-TR" sz="3200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tr-TR" sz="3200" dirty="0" smtClean="0"/>
              <a:t>size</a:t>
            </a:r>
            <a:r>
              <a:rPr lang="tr-TR" sz="3200" dirty="0"/>
              <a:t>([],0).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tr-TR" sz="3200" dirty="0" smtClean="0"/>
              <a:t>size</a:t>
            </a:r>
            <a:r>
              <a:rPr lang="tr-TR" sz="3200" dirty="0"/>
              <a:t>([H|T],N) :- </a:t>
            </a:r>
            <a:r>
              <a:rPr lang="tr-TR" sz="3200" dirty="0" smtClean="0"/>
              <a:t>size(T,N1</a:t>
            </a:r>
            <a:r>
              <a:rPr lang="tr-TR" sz="3200" dirty="0"/>
              <a:t>), N is N1+1.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tr-TR" sz="3200" dirty="0"/>
              <a:t>size([H|T],N) :- </a:t>
            </a:r>
            <a:r>
              <a:rPr lang="tr-TR" sz="3200" dirty="0">
                <a:solidFill>
                  <a:srgbClr val="0000FF"/>
                </a:solidFill>
              </a:rPr>
              <a:t>N is </a:t>
            </a:r>
            <a:r>
              <a:rPr lang="tr-TR" sz="3200" dirty="0" smtClean="0">
                <a:solidFill>
                  <a:srgbClr val="0000FF"/>
                </a:solidFill>
              </a:rPr>
              <a:t>N1+1</a:t>
            </a:r>
            <a:r>
              <a:rPr lang="tr-TR" sz="3200" dirty="0" smtClean="0"/>
              <a:t>,</a:t>
            </a:r>
            <a:r>
              <a:rPr lang="tr-TR" sz="3200" dirty="0" smtClean="0">
                <a:solidFill>
                  <a:srgbClr val="C00000"/>
                </a:solidFill>
              </a:rPr>
              <a:t> </a:t>
            </a:r>
            <a:r>
              <a:rPr lang="tr-TR" sz="3200" dirty="0">
                <a:solidFill>
                  <a:srgbClr val="C00000"/>
                </a:solidFill>
              </a:rPr>
              <a:t>size(T,N1)</a:t>
            </a:r>
            <a:r>
              <a:rPr lang="tr-TR" sz="3200" dirty="0" smtClean="0"/>
              <a:t>. </a:t>
            </a:r>
            <a:endParaRPr lang="tr-TR" sz="3200" dirty="0"/>
          </a:p>
          <a:p>
            <a:pPr marL="0" indent="0">
              <a:lnSpc>
                <a:spcPct val="80000"/>
              </a:lnSpc>
              <a:buNone/>
            </a:pPr>
            <a:endParaRPr lang="tr-TR" sz="3200" dirty="0" smtClean="0"/>
          </a:p>
          <a:p>
            <a:pPr>
              <a:lnSpc>
                <a:spcPct val="80000"/>
              </a:lnSpc>
            </a:pPr>
            <a:r>
              <a:rPr lang="tr-TR" sz="3200" dirty="0" smtClean="0"/>
              <a:t>?- </a:t>
            </a:r>
            <a:r>
              <a:rPr lang="tr-TR" sz="3200" dirty="0"/>
              <a:t>size([2,4,5],H).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tr-TR" sz="3200" dirty="0">
                <a:solidFill>
                  <a:srgbClr val="0000FF"/>
                </a:solidFill>
              </a:rPr>
              <a:t>ERROR: Arguments are not sufficiently </a:t>
            </a:r>
            <a:r>
              <a:rPr lang="tr-TR" sz="3200" dirty="0" smtClean="0">
                <a:solidFill>
                  <a:srgbClr val="0000FF"/>
                </a:solidFill>
              </a:rPr>
              <a:t>instantiated</a:t>
            </a:r>
            <a:endParaRPr lang="tr-TR" sz="3200" dirty="0">
              <a:solidFill>
                <a:srgbClr val="0000FF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755576" y="188640"/>
            <a:ext cx="8208912" cy="1182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tr-T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/>
              <a:t>Çok yapılan bir hata</a:t>
            </a:r>
            <a:endParaRPr lang="tr-TR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12</a:t>
            </a:fld>
            <a:endParaRPr kumimoji="0" lang="tr-TR"/>
          </a:p>
        </p:txBody>
      </p:sp>
      <p:sp>
        <p:nvSpPr>
          <p:cNvPr id="5" name="Yukarı Bükülü Ok 4"/>
          <p:cNvSpPr/>
          <p:nvPr/>
        </p:nvSpPr>
        <p:spPr>
          <a:xfrm rot="10800000">
            <a:off x="4499992" y="2636912"/>
            <a:ext cx="1152128" cy="360040"/>
          </a:xfrm>
          <a:prstGeom prst="curvedUp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0558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0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55576" y="1556793"/>
            <a:ext cx="8102674" cy="5012282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tr-TR" sz="3200" dirty="0" smtClean="0"/>
              <a:t>member( X, [X| </a:t>
            </a:r>
            <a:r>
              <a:rPr lang="tr-TR" sz="3200" dirty="0">
                <a:solidFill>
                  <a:srgbClr val="0000FF"/>
                </a:solidFill>
              </a:rPr>
              <a:t>_</a:t>
            </a:r>
            <a:r>
              <a:rPr lang="tr-TR" sz="3200" dirty="0"/>
              <a:t> ] ).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tr-TR" sz="3200" dirty="0" smtClean="0"/>
              <a:t>member( X, [ </a:t>
            </a:r>
            <a:r>
              <a:rPr lang="tr-TR" sz="3200" dirty="0">
                <a:solidFill>
                  <a:srgbClr val="0000FF"/>
                </a:solidFill>
              </a:rPr>
              <a:t>_</a:t>
            </a:r>
            <a:r>
              <a:rPr lang="tr-TR" sz="3200" dirty="0"/>
              <a:t> |Tail] ) </a:t>
            </a:r>
            <a:r>
              <a:rPr lang="tr-TR" sz="3200" dirty="0" smtClean="0"/>
              <a:t>:- member( X, Tail ).</a:t>
            </a:r>
            <a:endParaRPr lang="tr-TR" sz="3200" dirty="0"/>
          </a:p>
          <a:p>
            <a:pPr marL="0" indent="0">
              <a:lnSpc>
                <a:spcPct val="80000"/>
              </a:lnSpc>
              <a:buNone/>
            </a:pPr>
            <a:endParaRPr lang="tr-TR" sz="3200" dirty="0"/>
          </a:p>
          <a:p>
            <a:pPr marL="0" indent="0">
              <a:lnSpc>
                <a:spcPct val="80000"/>
              </a:lnSpc>
              <a:buNone/>
            </a:pPr>
            <a:r>
              <a:rPr lang="tr-TR" sz="3200" dirty="0"/>
              <a:t>?- member(4,[6,4,8]).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tr-TR" sz="3200" dirty="0" smtClean="0"/>
              <a:t>	</a:t>
            </a:r>
            <a:r>
              <a:rPr lang="tr-TR" sz="3200" dirty="0" smtClean="0">
                <a:solidFill>
                  <a:srgbClr val="0000FF"/>
                </a:solidFill>
              </a:rPr>
              <a:t>Yes</a:t>
            </a:r>
            <a:endParaRPr lang="tr-TR" sz="3200" dirty="0">
              <a:solidFill>
                <a:srgbClr val="0000FF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tr-TR" sz="3200" dirty="0"/>
              <a:t>?- member([5,6],[6,[5,6],8]).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tr-TR" sz="3200" dirty="0" smtClean="0"/>
              <a:t>	</a:t>
            </a:r>
            <a:r>
              <a:rPr lang="tr-TR" sz="3200" dirty="0" smtClean="0">
                <a:solidFill>
                  <a:srgbClr val="0000FF"/>
                </a:solidFill>
              </a:rPr>
              <a:t>Yes</a:t>
            </a:r>
            <a:endParaRPr lang="tr-TR" sz="3200" dirty="0">
              <a:solidFill>
                <a:srgbClr val="0000FF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tr-TR" sz="3200" dirty="0"/>
              <a:t>?- member(5,[6,[5,6],8]).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tr-TR" sz="3200" dirty="0" smtClean="0"/>
              <a:t>	</a:t>
            </a:r>
            <a:r>
              <a:rPr lang="tr-TR" sz="3200" dirty="0" smtClean="0">
                <a:solidFill>
                  <a:srgbClr val="C00000"/>
                </a:solidFill>
              </a:rPr>
              <a:t>No</a:t>
            </a:r>
            <a:endParaRPr lang="tr-TR" sz="3200" dirty="0">
              <a:solidFill>
                <a:srgbClr val="C00000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755576" y="188640"/>
            <a:ext cx="8208912" cy="1182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tr-T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/>
              <a:t>Örnek: Listenin elemanı mı?</a:t>
            </a:r>
            <a:endParaRPr lang="tr-TR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13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382012427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tr-TR" sz="4000" dirty="0"/>
              <a:t>Bir liste, bir başka listenin altkümesi midir? 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z="3200" dirty="0" smtClean="0"/>
              <a:t>sub</a:t>
            </a:r>
            <a:r>
              <a:rPr lang="tr-TR" sz="3200" dirty="0" smtClean="0"/>
              <a:t>set</a:t>
            </a:r>
            <a:r>
              <a:rPr lang="en-US" sz="3200" dirty="0" smtClean="0"/>
              <a:t> (</a:t>
            </a:r>
            <a:r>
              <a:rPr lang="en-US" sz="3200" dirty="0"/>
              <a:t>X,L) </a:t>
            </a:r>
            <a:r>
              <a:rPr lang="tr-TR" sz="3200" dirty="0"/>
              <a:t>doğrudur eğer X in tüm elemanları L’nin de elemanı ise.</a:t>
            </a:r>
            <a:r>
              <a:rPr lang="en-US" sz="3200" dirty="0"/>
              <a:t> </a:t>
            </a:r>
            <a:endParaRPr lang="tr-TR" sz="3200" dirty="0"/>
          </a:p>
          <a:p>
            <a:pPr lvl="1"/>
            <a:r>
              <a:rPr lang="en-US" sz="2800" dirty="0"/>
              <a:t>member(X,[X|_]).</a:t>
            </a:r>
          </a:p>
          <a:p>
            <a:pPr lvl="1"/>
            <a:r>
              <a:rPr lang="en-US" sz="2800" dirty="0"/>
              <a:t>member(X,[_|R) :- member(X,R).</a:t>
            </a:r>
          </a:p>
          <a:p>
            <a:endParaRPr lang="en-US" dirty="0"/>
          </a:p>
          <a:p>
            <a:pPr lvl="1"/>
            <a:r>
              <a:rPr lang="en-US" sz="2800" dirty="0"/>
              <a:t>subset([],_).</a:t>
            </a:r>
          </a:p>
          <a:p>
            <a:pPr lvl="1"/>
            <a:r>
              <a:rPr lang="en-US" sz="2800" dirty="0"/>
              <a:t>subset([X|R],</a:t>
            </a:r>
            <a:r>
              <a:rPr lang="tr-TR" sz="2800" dirty="0"/>
              <a:t>L</a:t>
            </a:r>
            <a:r>
              <a:rPr lang="en-US" sz="2800" dirty="0"/>
              <a:t>) :- member(X,</a:t>
            </a:r>
            <a:r>
              <a:rPr lang="tr-TR" sz="2800" dirty="0"/>
              <a:t>L</a:t>
            </a:r>
            <a:r>
              <a:rPr lang="en-US" sz="2800" dirty="0"/>
              <a:t>), subset(R,</a:t>
            </a:r>
            <a:r>
              <a:rPr lang="tr-TR" sz="2800" dirty="0"/>
              <a:t>L</a:t>
            </a:r>
            <a:r>
              <a:rPr lang="en-US" sz="2800" dirty="0"/>
              <a:t>).</a:t>
            </a:r>
          </a:p>
          <a:p>
            <a:endParaRPr lang="tr-TR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14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40967078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5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Listenin elemanlarının toplamı</a:t>
            </a:r>
            <a:endParaRPr lang="en-US" dirty="0"/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listetopla([</a:t>
            </a:r>
            <a:r>
              <a:rPr lang="en-US" sz="3200" dirty="0">
                <a:solidFill>
                  <a:srgbClr val="0000FF"/>
                </a:solidFill>
              </a:rPr>
              <a:t>X</a:t>
            </a:r>
            <a:r>
              <a:rPr lang="en-US" sz="3200" dirty="0"/>
              <a:t>|[]],</a:t>
            </a:r>
            <a:r>
              <a:rPr lang="en-US" sz="3200" dirty="0">
                <a:solidFill>
                  <a:srgbClr val="0000FF"/>
                </a:solidFill>
              </a:rPr>
              <a:t>X</a:t>
            </a:r>
            <a:r>
              <a:rPr lang="en-US" sz="3200" dirty="0"/>
              <a:t>).</a:t>
            </a:r>
          </a:p>
          <a:p>
            <a:pPr marL="0" indent="0">
              <a:buNone/>
            </a:pPr>
            <a:r>
              <a:rPr lang="en-US" sz="3200" dirty="0"/>
              <a:t>listetopla([H|T],</a:t>
            </a:r>
            <a:r>
              <a:rPr lang="en-US" sz="3200" dirty="0">
                <a:solidFill>
                  <a:srgbClr val="0000FF"/>
                </a:solidFill>
              </a:rPr>
              <a:t>R</a:t>
            </a:r>
            <a:r>
              <a:rPr lang="en-US" sz="3200" dirty="0" smtClean="0"/>
              <a:t>):-</a:t>
            </a:r>
            <a:r>
              <a:rPr lang="tr-TR" sz="3200" dirty="0" smtClean="0"/>
              <a:t> </a:t>
            </a:r>
            <a:r>
              <a:rPr lang="en-US" sz="3200" dirty="0" smtClean="0"/>
              <a:t>listetopla(T,</a:t>
            </a:r>
            <a:r>
              <a:rPr lang="en-US" sz="3200" dirty="0" smtClean="0">
                <a:solidFill>
                  <a:srgbClr val="C00000"/>
                </a:solidFill>
              </a:rPr>
              <a:t>G</a:t>
            </a:r>
            <a:r>
              <a:rPr lang="en-US" sz="3200" dirty="0" smtClean="0"/>
              <a:t>),</a:t>
            </a:r>
            <a:r>
              <a:rPr lang="tr-TR" sz="3200" dirty="0" smtClean="0"/>
              <a:t> </a:t>
            </a:r>
            <a:r>
              <a:rPr lang="en-US" sz="3200" dirty="0" smtClean="0">
                <a:solidFill>
                  <a:srgbClr val="0000FF"/>
                </a:solidFill>
              </a:rPr>
              <a:t>R</a:t>
            </a:r>
            <a:r>
              <a:rPr lang="en-US" sz="3200" dirty="0" smtClean="0"/>
              <a:t> </a:t>
            </a:r>
            <a:r>
              <a:rPr lang="en-US" sz="3200" dirty="0"/>
              <a:t>is </a:t>
            </a:r>
            <a:r>
              <a:rPr lang="en-US" sz="3200" dirty="0" smtClean="0"/>
              <a:t>H</a:t>
            </a:r>
            <a:r>
              <a:rPr lang="tr-TR" sz="3200" dirty="0" smtClean="0"/>
              <a:t>+</a:t>
            </a:r>
            <a:r>
              <a:rPr lang="tr-TR" sz="3200" dirty="0" smtClean="0">
                <a:solidFill>
                  <a:srgbClr val="C00000"/>
                </a:solidFill>
              </a:rPr>
              <a:t>G</a:t>
            </a:r>
            <a:r>
              <a:rPr lang="en-US" sz="3200" dirty="0" smtClean="0"/>
              <a:t>.</a:t>
            </a:r>
            <a:endParaRPr lang="tr-TR" sz="3200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sz="3200" dirty="0"/>
              <a:t>?- listetopla([10,2,4,4,7],G).</a:t>
            </a:r>
          </a:p>
          <a:p>
            <a:pPr marL="400050" lvl="1" indent="0">
              <a:buNone/>
            </a:pPr>
            <a:r>
              <a:rPr lang="en-US" sz="3200" dirty="0"/>
              <a:t>G = 27 ;</a:t>
            </a:r>
          </a:p>
          <a:p>
            <a:pPr marL="400050" lvl="1" indent="0">
              <a:buNone/>
            </a:pPr>
            <a:r>
              <a:rPr lang="en-US" sz="3200" dirty="0" smtClean="0"/>
              <a:t>No</a:t>
            </a:r>
            <a:endParaRPr lang="en-US" sz="3200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15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35385064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tr-TR" dirty="0" smtClean="0"/>
              <a:t>Liste sıralı </a:t>
            </a:r>
            <a:r>
              <a:rPr lang="tr-TR" dirty="0"/>
              <a:t>mı?</a:t>
            </a:r>
            <a:endParaRPr lang="en-US" dirty="0"/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s([_]).</a:t>
            </a:r>
          </a:p>
          <a:p>
            <a:pPr marL="0" indent="0">
              <a:buNone/>
            </a:pPr>
            <a:r>
              <a:rPr lang="en-US" sz="3200" dirty="0"/>
              <a:t>s([X|[Y|T</a:t>
            </a:r>
            <a:r>
              <a:rPr lang="en-US" sz="3200" dirty="0" smtClean="0"/>
              <a:t>]])</a:t>
            </a:r>
            <a:r>
              <a:rPr lang="tr-TR" sz="3200" dirty="0" smtClean="0"/>
              <a:t> </a:t>
            </a:r>
            <a:r>
              <a:rPr lang="en-US" sz="3200" dirty="0" smtClean="0"/>
              <a:t>:-</a:t>
            </a:r>
            <a:r>
              <a:rPr lang="tr-TR" sz="3200" dirty="0" smtClean="0"/>
              <a:t> </a:t>
            </a:r>
            <a:r>
              <a:rPr lang="en-US" sz="3200" dirty="0" smtClean="0"/>
              <a:t>s</a:t>
            </a:r>
            <a:r>
              <a:rPr lang="en-US" sz="3200" dirty="0"/>
              <a:t>([Y|T</a:t>
            </a:r>
            <a:r>
              <a:rPr lang="en-US" sz="3200" dirty="0" smtClean="0"/>
              <a:t>]),</a:t>
            </a:r>
            <a:r>
              <a:rPr lang="tr-TR" sz="3200" dirty="0" smtClean="0"/>
              <a:t> </a:t>
            </a:r>
            <a:r>
              <a:rPr lang="en-US" sz="3200" dirty="0" smtClean="0"/>
              <a:t>X&gt;Y</a:t>
            </a:r>
            <a:r>
              <a:rPr lang="en-US" sz="3200" dirty="0"/>
              <a:t>.</a:t>
            </a:r>
          </a:p>
          <a:p>
            <a:pPr marL="0" indent="0">
              <a:buNone/>
            </a:pPr>
            <a:endParaRPr lang="tr-TR" sz="3200" dirty="0" smtClean="0"/>
          </a:p>
          <a:p>
            <a:pPr marL="0" indent="0">
              <a:buNone/>
            </a:pPr>
            <a:r>
              <a:rPr lang="tr-TR" sz="3200" b="1" u="sng" dirty="0" smtClean="0"/>
              <a:t>Alternatif:</a:t>
            </a:r>
            <a:endParaRPr lang="en-US" sz="3200" b="1" u="sng" dirty="0"/>
          </a:p>
          <a:p>
            <a:pPr marL="0" indent="0">
              <a:buNone/>
            </a:pPr>
            <a:r>
              <a:rPr lang="en-US" sz="3200" dirty="0"/>
              <a:t>s([_]).</a:t>
            </a:r>
          </a:p>
          <a:p>
            <a:pPr marL="0" indent="0">
              <a:buNone/>
            </a:pPr>
            <a:r>
              <a:rPr lang="en-US" sz="3200" dirty="0"/>
              <a:t>s([X,Y|T</a:t>
            </a:r>
            <a:r>
              <a:rPr lang="en-US" sz="3200" dirty="0" smtClean="0"/>
              <a:t>])</a:t>
            </a:r>
            <a:r>
              <a:rPr lang="tr-TR" sz="3200" dirty="0" smtClean="0"/>
              <a:t> </a:t>
            </a:r>
            <a:r>
              <a:rPr lang="en-US" sz="3200" dirty="0" smtClean="0"/>
              <a:t>:-</a:t>
            </a:r>
            <a:r>
              <a:rPr lang="tr-TR" sz="3200" dirty="0" smtClean="0"/>
              <a:t> </a:t>
            </a:r>
            <a:r>
              <a:rPr lang="en-US" sz="3200" dirty="0" smtClean="0"/>
              <a:t>s</a:t>
            </a:r>
            <a:r>
              <a:rPr lang="en-US" sz="3200" dirty="0"/>
              <a:t>([Y|T</a:t>
            </a:r>
            <a:r>
              <a:rPr lang="en-US" sz="3200" dirty="0" smtClean="0"/>
              <a:t>]),</a:t>
            </a:r>
            <a:r>
              <a:rPr lang="tr-TR" sz="3200" dirty="0" smtClean="0"/>
              <a:t> </a:t>
            </a:r>
            <a:r>
              <a:rPr lang="en-US" sz="3200" dirty="0" smtClean="0"/>
              <a:t>X&gt;Y</a:t>
            </a:r>
            <a:r>
              <a:rPr lang="en-US" sz="3200" dirty="0"/>
              <a:t>.</a:t>
            </a:r>
          </a:p>
          <a:p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16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258009415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tr-TR" dirty="0" smtClean="0"/>
              <a:t>Listenin ilk elemanını silmek</a:t>
            </a:r>
            <a:endParaRPr lang="en-US" dirty="0"/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600200"/>
            <a:ext cx="4386064" cy="4925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removefirst([],[]).</a:t>
            </a:r>
          </a:p>
          <a:p>
            <a:pPr marL="0" indent="0">
              <a:buNone/>
            </a:pPr>
            <a:r>
              <a:rPr lang="en-US" dirty="0"/>
              <a:t>removefirst([Head|Tail],Tail).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>
                <a:solidFill>
                  <a:srgbClr val="0000FF"/>
                </a:solidFill>
              </a:rPr>
              <a:t>?- removefirst([8],H).</a:t>
            </a:r>
          </a:p>
          <a:p>
            <a:pPr marL="0" indent="0">
              <a:buNone/>
            </a:pPr>
            <a:r>
              <a:rPr lang="en-US" sz="2600" dirty="0"/>
              <a:t>H = [] ;</a:t>
            </a:r>
          </a:p>
          <a:p>
            <a:pPr marL="0" indent="0">
              <a:buNone/>
            </a:pPr>
            <a:r>
              <a:rPr lang="en-US" sz="2600" dirty="0"/>
              <a:t>No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FF"/>
                </a:solidFill>
              </a:rPr>
              <a:t>?- removefirst([8,7,5],H).</a:t>
            </a:r>
          </a:p>
          <a:p>
            <a:pPr marL="0" indent="0">
              <a:buNone/>
            </a:pPr>
            <a:r>
              <a:rPr lang="en-US" sz="2600" dirty="0"/>
              <a:t>H = [7, 5] ;</a:t>
            </a:r>
          </a:p>
          <a:p>
            <a:pPr marL="0" indent="0">
              <a:buNone/>
            </a:pPr>
            <a:r>
              <a:rPr lang="en-US" sz="2600" dirty="0" smtClean="0"/>
              <a:t>No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17</a:t>
            </a:fld>
            <a:endParaRPr kumimoji="0" lang="tr-TR"/>
          </a:p>
        </p:txBody>
      </p:sp>
      <p:sp>
        <p:nvSpPr>
          <p:cNvPr id="5" name="Metin kutusu 4"/>
          <p:cNvSpPr txBox="1"/>
          <p:nvPr/>
        </p:nvSpPr>
        <p:spPr>
          <a:xfrm>
            <a:off x="4758996" y="3127016"/>
            <a:ext cx="4283968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600" dirty="0">
                <a:solidFill>
                  <a:srgbClr val="0000FF"/>
                </a:solidFill>
              </a:rPr>
              <a:t>?- removefirst([[4,5],7,5],H).</a:t>
            </a:r>
          </a:p>
          <a:p>
            <a:r>
              <a:rPr lang="tr-TR" sz="2600" dirty="0"/>
              <a:t>H = [7, 5] ;</a:t>
            </a:r>
          </a:p>
          <a:p>
            <a:r>
              <a:rPr lang="tr-TR" sz="2600" dirty="0"/>
              <a:t>No</a:t>
            </a:r>
          </a:p>
          <a:p>
            <a:r>
              <a:rPr lang="tr-TR" sz="2600" dirty="0">
                <a:solidFill>
                  <a:srgbClr val="0000FF"/>
                </a:solidFill>
              </a:rPr>
              <a:t>?- removefirst([],H).</a:t>
            </a:r>
          </a:p>
          <a:p>
            <a:r>
              <a:rPr lang="tr-TR" sz="2600" dirty="0"/>
              <a:t>H = [] ;</a:t>
            </a:r>
          </a:p>
          <a:p>
            <a:r>
              <a:rPr lang="tr-TR" sz="2600" dirty="0"/>
              <a:t>No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4191341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tr-TR" dirty="0"/>
              <a:t>Listenin </a:t>
            </a:r>
            <a:r>
              <a:rPr lang="tr-TR" dirty="0" smtClean="0"/>
              <a:t>ilk </a:t>
            </a:r>
            <a:r>
              <a:rPr lang="tr-TR" dirty="0"/>
              <a:t>N elemanını silmek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/>
              <a:t>trim(N,L,L1) </a:t>
            </a:r>
            <a:r>
              <a:rPr lang="tr-TR" dirty="0"/>
              <a:t>doğrudur eğer L1, L’nin ilk N elemanı silinmiş hali ise.</a:t>
            </a:r>
          </a:p>
          <a:p>
            <a:pPr marL="0" indent="0">
              <a:buNone/>
            </a:pPr>
            <a:r>
              <a:rPr lang="tr-TR" dirty="0">
                <a:solidFill>
                  <a:srgbClr val="0000FF"/>
                </a:solidFill>
              </a:rPr>
              <a:t>trim(0,[],[]). </a:t>
            </a:r>
          </a:p>
          <a:p>
            <a:pPr marL="0" indent="0">
              <a:buNone/>
            </a:pPr>
            <a:r>
              <a:rPr lang="tr-TR" dirty="0">
                <a:solidFill>
                  <a:srgbClr val="0000FF"/>
                </a:solidFill>
              </a:rPr>
              <a:t>trim(0,[H|T],[H|T]). </a:t>
            </a:r>
          </a:p>
          <a:p>
            <a:pPr marL="0" indent="0">
              <a:buNone/>
            </a:pPr>
            <a:r>
              <a:rPr lang="tr-TR" sz="2800" dirty="0">
                <a:solidFill>
                  <a:srgbClr val="0000FF"/>
                </a:solidFill>
              </a:rPr>
              <a:t>trim(N,[_|T],L) :- N &gt; 0, M is N - 1, trim(M,T,L). 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pl-PL" dirty="0" smtClean="0"/>
              <a:t>?- </a:t>
            </a:r>
            <a:r>
              <a:rPr lang="pl-PL" dirty="0"/>
              <a:t>trim(3,[1,4,5,6,7,8,9],U).</a:t>
            </a:r>
          </a:p>
          <a:p>
            <a:pPr marL="0" indent="0">
              <a:buNone/>
            </a:pPr>
            <a:r>
              <a:rPr lang="pl-PL" dirty="0"/>
              <a:t>U = [6, 7, 8, 9] ;</a:t>
            </a:r>
            <a:endParaRPr lang="tr-TR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18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144395910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tr-TR" dirty="0"/>
              <a:t>Listeden istenilen elemanı silmek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584" y="1600200"/>
            <a:ext cx="7859216" cy="502920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fr-FR" sz="2800" b="1" dirty="0"/>
              <a:t>del(X</a:t>
            </a:r>
            <a:r>
              <a:rPr lang="fr-FR" sz="2800" b="1" dirty="0" smtClean="0"/>
              <a:t>,</a:t>
            </a:r>
            <a:r>
              <a:rPr lang="tr-TR" sz="2800" b="1" dirty="0" smtClean="0"/>
              <a:t> </a:t>
            </a:r>
            <a:r>
              <a:rPr lang="fr-FR" sz="2800" b="1" dirty="0" smtClean="0"/>
              <a:t>[</a:t>
            </a:r>
            <a:r>
              <a:rPr lang="fr-FR" sz="2800" b="1" dirty="0"/>
              <a:t>X|Tail</a:t>
            </a:r>
            <a:r>
              <a:rPr lang="fr-FR" sz="2800" b="1" dirty="0" smtClean="0"/>
              <a:t>],</a:t>
            </a:r>
            <a:r>
              <a:rPr lang="tr-TR" sz="2800" b="1" dirty="0" smtClean="0"/>
              <a:t> </a:t>
            </a:r>
            <a:r>
              <a:rPr lang="fr-FR" sz="2800" b="1" dirty="0" smtClean="0"/>
              <a:t>Tail</a:t>
            </a:r>
            <a:r>
              <a:rPr lang="fr-FR" sz="2800" b="1" dirty="0"/>
              <a:t>).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fr-FR" sz="2800" b="1" dirty="0"/>
              <a:t>del(X</a:t>
            </a:r>
            <a:r>
              <a:rPr lang="fr-FR" sz="2800" b="1" dirty="0" smtClean="0"/>
              <a:t>,</a:t>
            </a:r>
            <a:r>
              <a:rPr lang="tr-TR" sz="2800" b="1" dirty="0" smtClean="0"/>
              <a:t> </a:t>
            </a:r>
            <a:r>
              <a:rPr lang="fr-FR" sz="2800" b="1" dirty="0" smtClean="0"/>
              <a:t>[</a:t>
            </a:r>
            <a:r>
              <a:rPr lang="fr-FR" sz="2800" b="1" dirty="0"/>
              <a:t>Y|Tail</a:t>
            </a:r>
            <a:r>
              <a:rPr lang="fr-FR" sz="2800" b="1" dirty="0" smtClean="0"/>
              <a:t>],</a:t>
            </a:r>
            <a:r>
              <a:rPr lang="tr-TR" sz="2800" b="1" dirty="0" smtClean="0"/>
              <a:t> </a:t>
            </a:r>
            <a:r>
              <a:rPr lang="fr-FR" sz="2800" b="1" dirty="0" smtClean="0"/>
              <a:t>[</a:t>
            </a:r>
            <a:r>
              <a:rPr lang="fr-FR" sz="2800" b="1" dirty="0"/>
              <a:t>Y|Tail1</a:t>
            </a:r>
            <a:r>
              <a:rPr lang="fr-FR" sz="2800" b="1" dirty="0" smtClean="0"/>
              <a:t>])</a:t>
            </a:r>
            <a:r>
              <a:rPr lang="tr-TR" sz="2800" b="1" dirty="0" smtClean="0"/>
              <a:t> </a:t>
            </a:r>
            <a:r>
              <a:rPr lang="fr-FR" sz="2800" b="1" dirty="0" smtClean="0"/>
              <a:t>:-</a:t>
            </a:r>
            <a:r>
              <a:rPr lang="tr-TR" sz="2800" b="1" dirty="0" smtClean="0"/>
              <a:t> </a:t>
            </a:r>
            <a:r>
              <a:rPr lang="fr-FR" sz="2800" b="1" dirty="0" smtClean="0"/>
              <a:t>del(X,</a:t>
            </a:r>
            <a:r>
              <a:rPr lang="tr-TR" sz="2800" b="1" dirty="0" smtClean="0"/>
              <a:t> </a:t>
            </a:r>
            <a:r>
              <a:rPr lang="fr-FR" sz="2800" b="1" dirty="0" smtClean="0"/>
              <a:t>Tail,</a:t>
            </a:r>
            <a:r>
              <a:rPr lang="tr-TR" sz="2800" b="1" dirty="0" smtClean="0"/>
              <a:t> </a:t>
            </a:r>
            <a:r>
              <a:rPr lang="fr-FR" sz="2800" b="1" dirty="0" smtClean="0"/>
              <a:t>Tail1</a:t>
            </a:r>
            <a:r>
              <a:rPr lang="fr-FR" sz="2800" b="1" dirty="0"/>
              <a:t>).</a:t>
            </a:r>
            <a:endParaRPr lang="tr-TR" sz="2800" b="1" dirty="0"/>
          </a:p>
          <a:p>
            <a:pPr marL="0" indent="0">
              <a:lnSpc>
                <a:spcPct val="80000"/>
              </a:lnSpc>
              <a:buNone/>
            </a:pPr>
            <a:endParaRPr lang="tr-TR" sz="2800" b="1" dirty="0"/>
          </a:p>
          <a:p>
            <a:pPr>
              <a:lnSpc>
                <a:spcPct val="80000"/>
              </a:lnSpc>
            </a:pPr>
            <a:r>
              <a:rPr lang="pt-BR" sz="2800" dirty="0">
                <a:solidFill>
                  <a:srgbClr val="0000FF"/>
                </a:solidFill>
              </a:rPr>
              <a:t>?- del(a,[1,a,3,7,8],H).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pt-BR" sz="2800" dirty="0"/>
              <a:t>H = [1, 3, 7, 8] 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pt-BR" sz="2800" dirty="0"/>
              <a:t>No</a:t>
            </a:r>
            <a:endParaRPr lang="tr-TR" sz="2800" dirty="0"/>
          </a:p>
          <a:p>
            <a:pPr>
              <a:lnSpc>
                <a:spcPct val="80000"/>
              </a:lnSpc>
            </a:pPr>
            <a:r>
              <a:rPr lang="pt-BR" sz="2800" dirty="0">
                <a:solidFill>
                  <a:srgbClr val="0000FF"/>
                </a:solidFill>
              </a:rPr>
              <a:t>?- del(a,[1,a,3,a,a],H).</a:t>
            </a:r>
            <a:r>
              <a:rPr lang="tr-TR" sz="2800" dirty="0">
                <a:solidFill>
                  <a:srgbClr val="0000FF"/>
                </a:solidFill>
              </a:rPr>
              <a:t>      </a:t>
            </a:r>
            <a:r>
              <a:rPr lang="tr-TR" sz="2800" b="1" dirty="0">
                <a:solidFill>
                  <a:srgbClr val="FF0000"/>
                </a:solidFill>
              </a:rPr>
              <a:t>?</a:t>
            </a:r>
            <a:endParaRPr lang="pt-BR" sz="2800" b="1" dirty="0">
              <a:solidFill>
                <a:srgbClr val="FF000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pt-BR" sz="2800" dirty="0"/>
              <a:t>H = [1, 3, a, a] 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pt-BR" sz="2800" dirty="0"/>
              <a:t>H = [1, a, 3, a] 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pt-BR" sz="2800" dirty="0"/>
              <a:t>H = [1, a, 3, a] 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pt-BR" sz="2800" dirty="0"/>
              <a:t>No</a:t>
            </a:r>
            <a:endParaRPr lang="tr-TR" sz="2800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19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111346697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99592" y="260648"/>
            <a:ext cx="8244408" cy="1110952"/>
          </a:xfrm>
        </p:spPr>
        <p:txBody>
          <a:bodyPr/>
          <a:lstStyle/>
          <a:p>
            <a:r>
              <a:rPr lang="tr-TR" dirty="0"/>
              <a:t>Listeler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99592" y="1556792"/>
            <a:ext cx="8099946" cy="4967833"/>
          </a:xfrm>
        </p:spPr>
        <p:txBody>
          <a:bodyPr/>
          <a:lstStyle/>
          <a:p>
            <a:r>
              <a:rPr lang="tr-TR" sz="3200" dirty="0"/>
              <a:t>Liste: elemanlar </a:t>
            </a:r>
            <a:r>
              <a:rPr lang="tr-TR" sz="3200" dirty="0" smtClean="0"/>
              <a:t>dizisi</a:t>
            </a:r>
          </a:p>
          <a:p>
            <a:endParaRPr lang="tr-TR" sz="3200" dirty="0"/>
          </a:p>
          <a:p>
            <a:r>
              <a:rPr lang="tr-TR" sz="3200" dirty="0" smtClean="0"/>
              <a:t>Örnek: </a:t>
            </a:r>
            <a:r>
              <a:rPr lang="tr-TR" sz="3200" dirty="0"/>
              <a:t>ann, tennis, tom, </a:t>
            </a:r>
            <a:r>
              <a:rPr lang="tr-TR" sz="3200" dirty="0" smtClean="0"/>
              <a:t>skiing</a:t>
            </a:r>
            <a:endParaRPr lang="tr-TR" sz="3200" dirty="0"/>
          </a:p>
          <a:p>
            <a:r>
              <a:rPr lang="tr-TR" sz="3200" dirty="0" smtClean="0"/>
              <a:t>Prolog’daki </a:t>
            </a:r>
            <a:r>
              <a:rPr lang="tr-TR" sz="3200" dirty="0"/>
              <a:t>ifadesi</a:t>
            </a:r>
            <a:r>
              <a:rPr lang="tr-TR" sz="3200" dirty="0" smtClean="0"/>
              <a:t>:</a:t>
            </a:r>
          </a:p>
          <a:p>
            <a:pPr marL="0" indent="0">
              <a:buNone/>
            </a:pPr>
            <a:r>
              <a:rPr lang="tr-TR" sz="3200" dirty="0" smtClean="0">
                <a:solidFill>
                  <a:srgbClr val="0000FF"/>
                </a:solidFill>
              </a:rPr>
              <a:t>	[</a:t>
            </a:r>
            <a:r>
              <a:rPr lang="tr-TR" sz="3200" dirty="0">
                <a:solidFill>
                  <a:srgbClr val="0000FF"/>
                </a:solidFill>
              </a:rPr>
              <a:t>ann, tennis, tom, skiing] </a:t>
            </a:r>
          </a:p>
          <a:p>
            <a:pPr lvl="1">
              <a:buFontTx/>
              <a:buNone/>
            </a:pPr>
            <a:endParaRPr lang="tr-TR" sz="900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2</a:t>
            </a:fld>
            <a:endParaRPr kumimoji="0" lang="tr-TR" dirty="0"/>
          </a:p>
        </p:txBody>
      </p:sp>
    </p:spTree>
    <p:extLst>
      <p:ext uri="{BB962C8B-B14F-4D97-AF65-F5344CB8AC3E}">
        <p14:creationId xmlns:p14="http://schemas.microsoft.com/office/powerpoint/2010/main" val="250848673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tr-TR"/>
              <a:t>Listeleri Yazdırmak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584" y="1600200"/>
            <a:ext cx="3816424" cy="4925144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tr-TR" sz="2800" dirty="0"/>
              <a:t>listeyaz([]).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2800" dirty="0"/>
              <a:t>listeyaz([X|Y]):-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2800" dirty="0"/>
              <a:t>	write(X),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2800" dirty="0"/>
              <a:t>	</a:t>
            </a:r>
            <a:r>
              <a:rPr lang="tr-TR" sz="2800" dirty="0">
                <a:solidFill>
                  <a:srgbClr val="C00000"/>
                </a:solidFill>
              </a:rPr>
              <a:t>nl</a:t>
            </a:r>
            <a:r>
              <a:rPr lang="tr-TR" sz="2800" dirty="0"/>
              <a:t>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2800" dirty="0"/>
              <a:t>	listeyaz(Y</a:t>
            </a:r>
            <a:r>
              <a:rPr lang="tr-TR" sz="2800" dirty="0" smtClean="0"/>
              <a:t>).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2800" dirty="0"/>
          </a:p>
          <a:p>
            <a:pPr>
              <a:lnSpc>
                <a:spcPct val="80000"/>
              </a:lnSpc>
              <a:buFontTx/>
              <a:buNone/>
            </a:pPr>
            <a:r>
              <a:rPr lang="tr-TR" sz="2800" dirty="0">
                <a:solidFill>
                  <a:srgbClr val="0000FF"/>
                </a:solidFill>
              </a:rPr>
              <a:t>?- listeyaz([2,4,5]).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2800" dirty="0"/>
              <a:t>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2800" dirty="0"/>
              <a:t>4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2800" dirty="0"/>
              <a:t>5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2800" dirty="0"/>
              <a:t>Yes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20</a:t>
            </a:fld>
            <a:endParaRPr kumimoji="0" lang="tr-TR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0" y="1600200"/>
            <a:ext cx="3816424" cy="4925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tr-T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tr-T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tr-T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tr-T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tr-T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tr-T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tr-T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tr-T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tr-T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endParaRPr lang="tr-TR" dirty="0" smtClean="0"/>
          </a:p>
          <a:p>
            <a:pPr>
              <a:lnSpc>
                <a:spcPct val="80000"/>
              </a:lnSpc>
              <a:buFontTx/>
              <a:buNone/>
            </a:pPr>
            <a:endParaRPr lang="tr-TR" dirty="0"/>
          </a:p>
          <a:p>
            <a:pPr>
              <a:lnSpc>
                <a:spcPct val="80000"/>
              </a:lnSpc>
              <a:buFontTx/>
              <a:buNone/>
            </a:pPr>
            <a:endParaRPr lang="tr-TR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tr-TR" dirty="0" smtClean="0"/>
              <a:t>write('</a:t>
            </a:r>
            <a:r>
              <a:rPr lang="tr-TR" dirty="0" smtClean="0">
                <a:solidFill>
                  <a:srgbClr val="C00000"/>
                </a:solidFill>
              </a:rPr>
              <a:t>\n</a:t>
            </a:r>
            <a:r>
              <a:rPr lang="tr-TR" dirty="0" smtClean="0"/>
              <a:t>'),</a:t>
            </a:r>
            <a:endParaRPr lang="tr-TR" dirty="0"/>
          </a:p>
        </p:txBody>
      </p:sp>
      <p:cxnSp>
        <p:nvCxnSpPr>
          <p:cNvPr id="4" name="Düz Ok Bağlayıcısı 3"/>
          <p:cNvCxnSpPr/>
          <p:nvPr/>
        </p:nvCxnSpPr>
        <p:spPr>
          <a:xfrm flipH="1">
            <a:off x="2051720" y="3068960"/>
            <a:ext cx="2376264" cy="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09358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tr-TR"/>
              <a:t>Çeviri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584" y="1628800"/>
            <a:ext cx="4248472" cy="4752528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600" dirty="0"/>
              <a:t>means(0,zero).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600" dirty="0"/>
              <a:t>means(1,one).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600" dirty="0"/>
              <a:t>means(2,two).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tr-TR" sz="2600" dirty="0" smtClean="0"/>
              <a:t>…</a:t>
            </a:r>
            <a:endParaRPr lang="en-US" sz="2600" dirty="0"/>
          </a:p>
          <a:p>
            <a:pPr marL="0" indent="0">
              <a:lnSpc>
                <a:spcPct val="80000"/>
              </a:lnSpc>
              <a:buNone/>
            </a:pPr>
            <a:r>
              <a:rPr lang="en-US" sz="2600" dirty="0"/>
              <a:t>means(9,nine).</a:t>
            </a:r>
          </a:p>
          <a:p>
            <a:pPr marL="0" indent="0">
              <a:lnSpc>
                <a:spcPct val="80000"/>
              </a:lnSpc>
              <a:buNone/>
            </a:pPr>
            <a:endParaRPr lang="en-US" sz="2600" dirty="0"/>
          </a:p>
          <a:p>
            <a:pPr marL="0" indent="0">
              <a:lnSpc>
                <a:spcPct val="80000"/>
              </a:lnSpc>
              <a:buNone/>
            </a:pPr>
            <a:r>
              <a:rPr lang="en-US" sz="2600" dirty="0"/>
              <a:t>translate([],[]).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600" dirty="0"/>
              <a:t>translate([H1|T1],[H2|T2]) :-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600" dirty="0"/>
              <a:t>  means(H1,H2),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600" dirty="0"/>
              <a:t>  translate(T1,T2).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4572000" y="1484784"/>
            <a:ext cx="4464496" cy="22344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SzPct val="65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charset="0"/>
              </a:rPr>
              <a:t>?- translate([1,2,3],H).</a:t>
            </a:r>
          </a:p>
          <a:p>
            <a:pPr>
              <a:spcBef>
                <a:spcPct val="20000"/>
              </a:spcBef>
              <a:buSzPct val="65000"/>
              <a:buFont typeface="Wingdings" pitchFamily="2" charset="2"/>
              <a:buNone/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charset="0"/>
              </a:rPr>
              <a:t>H = [one, two, three] ;</a:t>
            </a:r>
            <a:endParaRPr lang="tr-TR" sz="2400" dirty="0">
              <a:effectLst>
                <a:outerShdw blurRad="38100" dist="38100" dir="2700000" algn="tl">
                  <a:srgbClr val="C0C0C0"/>
                </a:outerShdw>
              </a:effectLst>
              <a:latin typeface="Tahoma" charset="0"/>
            </a:endParaRPr>
          </a:p>
          <a:p>
            <a:pPr>
              <a:spcBef>
                <a:spcPct val="20000"/>
              </a:spcBef>
              <a:buSzPct val="65000"/>
              <a:buFont typeface="Wingdings" pitchFamily="2" charset="2"/>
              <a:buNone/>
              <a:defRPr/>
            </a:pPr>
            <a:endParaRPr lang="tr-TR" sz="2400" dirty="0">
              <a:effectLst>
                <a:outerShdw blurRad="38100" dist="38100" dir="2700000" algn="tl">
                  <a:srgbClr val="C0C0C0"/>
                </a:outerShdw>
              </a:effectLst>
              <a:latin typeface="Tahoma" charset="0"/>
            </a:endParaRPr>
          </a:p>
          <a:p>
            <a:pPr>
              <a:spcBef>
                <a:spcPct val="20000"/>
              </a:spcBef>
              <a:buSzPct val="65000"/>
              <a:buFont typeface="Wingdings" pitchFamily="2" charset="2"/>
              <a:buNone/>
              <a:defRPr/>
            </a:pPr>
            <a:r>
              <a:rPr lang="pt-BR" sz="24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charset="0"/>
              </a:rPr>
              <a:t>?-</a:t>
            </a:r>
            <a:r>
              <a:rPr lang="tr-TR" sz="24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charset="0"/>
              </a:rPr>
              <a:t> t</a:t>
            </a:r>
            <a:r>
              <a:rPr lang="pt-BR" sz="24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charset="0"/>
              </a:rPr>
              <a:t>ranslate(H</a:t>
            </a:r>
            <a:r>
              <a:rPr lang="pt-BR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charset="0"/>
              </a:rPr>
              <a:t>,[zero,one,nine]).</a:t>
            </a:r>
          </a:p>
          <a:p>
            <a:pPr>
              <a:spcBef>
                <a:spcPct val="20000"/>
              </a:spcBef>
              <a:buSzPct val="65000"/>
              <a:buFont typeface="Wingdings" pitchFamily="2" charset="2"/>
              <a:buNone/>
              <a:defRPr/>
            </a:pPr>
            <a:r>
              <a:rPr lang="pt-BR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charset="0"/>
              </a:rPr>
              <a:t>H = [0, 1, 9] ;</a:t>
            </a:r>
            <a:endParaRPr lang="tr-TR" sz="2400" dirty="0">
              <a:effectLst>
                <a:outerShdw blurRad="38100" dist="38100" dir="2700000" algn="tl">
                  <a:srgbClr val="C0C0C0"/>
                </a:outerShdw>
              </a:effectLst>
              <a:latin typeface="Tahoma" charset="0"/>
            </a:endParaRP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21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292906742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Text Box 2"/>
          <p:cNvSpPr txBox="1">
            <a:spLocks noChangeArrowheads="1"/>
          </p:cNvSpPr>
          <p:nvPr/>
        </p:nvSpPr>
        <p:spPr bwMode="auto">
          <a:xfrm>
            <a:off x="8228013" y="1511300"/>
            <a:ext cx="8032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tr-TR"/>
              <a:t>Hedef</a:t>
            </a:r>
            <a:endParaRPr lang="en-US"/>
          </a:p>
        </p:txBody>
      </p:sp>
      <p:sp>
        <p:nvSpPr>
          <p:cNvPr id="244739" name="Text Box 3"/>
          <p:cNvSpPr txBox="1">
            <a:spLocks noChangeArrowheads="1"/>
          </p:cNvSpPr>
          <p:nvPr/>
        </p:nvSpPr>
        <p:spPr bwMode="auto">
          <a:xfrm>
            <a:off x="3582988" y="1166813"/>
            <a:ext cx="11969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tr-TR"/>
              <a:t>Başlangıç</a:t>
            </a:r>
            <a:endParaRPr lang="en-US"/>
          </a:p>
        </p:txBody>
      </p:sp>
      <p:sp>
        <p:nvSpPr>
          <p:cNvPr id="244740" name="Oval 4"/>
          <p:cNvSpPr>
            <a:spLocks noChangeArrowheads="1"/>
          </p:cNvSpPr>
          <p:nvPr/>
        </p:nvSpPr>
        <p:spPr bwMode="auto">
          <a:xfrm>
            <a:off x="8335963" y="1143000"/>
            <a:ext cx="358775" cy="3603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tr-TR"/>
          </a:p>
        </p:txBody>
      </p:sp>
      <p:sp>
        <p:nvSpPr>
          <p:cNvPr id="244741" name="Oval 5"/>
          <p:cNvSpPr>
            <a:spLocks noChangeArrowheads="1"/>
          </p:cNvSpPr>
          <p:nvPr/>
        </p:nvSpPr>
        <p:spPr bwMode="auto">
          <a:xfrm>
            <a:off x="4471988" y="868363"/>
            <a:ext cx="358775" cy="360362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tr-TR"/>
          </a:p>
        </p:txBody>
      </p:sp>
      <p:sp>
        <p:nvSpPr>
          <p:cNvPr id="244742" name="Text Box 6"/>
          <p:cNvSpPr txBox="1">
            <a:spLocks noChangeArrowheads="1"/>
          </p:cNvSpPr>
          <p:nvPr/>
        </p:nvSpPr>
        <p:spPr bwMode="auto">
          <a:xfrm>
            <a:off x="4468813" y="839788"/>
            <a:ext cx="350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sz="2400">
                <a:latin typeface="Andy" pitchFamily="66" charset="0"/>
              </a:rPr>
              <a:t>A</a:t>
            </a:r>
            <a:endParaRPr lang="en-US" sz="2400">
              <a:latin typeface="Andy" pitchFamily="66" charset="0"/>
            </a:endParaRPr>
          </a:p>
        </p:txBody>
      </p:sp>
      <p:sp>
        <p:nvSpPr>
          <p:cNvPr id="244743" name="Text Box 7"/>
          <p:cNvSpPr txBox="1">
            <a:spLocks noChangeArrowheads="1"/>
          </p:cNvSpPr>
          <p:nvPr/>
        </p:nvSpPr>
        <p:spPr bwMode="auto">
          <a:xfrm>
            <a:off x="6251575" y="806450"/>
            <a:ext cx="384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sz="2400">
                <a:latin typeface="Andy" pitchFamily="66" charset="0"/>
              </a:rPr>
              <a:t>B</a:t>
            </a:r>
            <a:endParaRPr lang="en-US" sz="2400">
              <a:latin typeface="Andy" pitchFamily="66" charset="0"/>
            </a:endParaRPr>
          </a:p>
        </p:txBody>
      </p:sp>
      <p:sp>
        <p:nvSpPr>
          <p:cNvPr id="244744" name="Text Box 8"/>
          <p:cNvSpPr txBox="1">
            <a:spLocks noChangeArrowheads="1"/>
          </p:cNvSpPr>
          <p:nvPr/>
        </p:nvSpPr>
        <p:spPr bwMode="auto">
          <a:xfrm>
            <a:off x="8329613" y="1106488"/>
            <a:ext cx="35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sz="2400">
                <a:latin typeface="Andy" pitchFamily="66" charset="0"/>
              </a:rPr>
              <a:t>C</a:t>
            </a:r>
            <a:endParaRPr lang="en-US" sz="2400">
              <a:latin typeface="Andy" pitchFamily="66" charset="0"/>
            </a:endParaRPr>
          </a:p>
        </p:txBody>
      </p:sp>
      <p:sp>
        <p:nvSpPr>
          <p:cNvPr id="244745" name="Text Box 9"/>
          <p:cNvSpPr txBox="1">
            <a:spLocks noChangeArrowheads="1"/>
          </p:cNvSpPr>
          <p:nvPr/>
        </p:nvSpPr>
        <p:spPr bwMode="auto">
          <a:xfrm>
            <a:off x="7258050" y="2474913"/>
            <a:ext cx="339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sz="2400">
                <a:latin typeface="Andy" pitchFamily="66" charset="0"/>
              </a:rPr>
              <a:t>F</a:t>
            </a:r>
            <a:endParaRPr lang="en-US" sz="2400">
              <a:latin typeface="Andy" pitchFamily="66" charset="0"/>
            </a:endParaRPr>
          </a:p>
        </p:txBody>
      </p:sp>
      <p:sp>
        <p:nvSpPr>
          <p:cNvPr id="244746" name="Text Box 10"/>
          <p:cNvSpPr txBox="1">
            <a:spLocks noChangeArrowheads="1"/>
          </p:cNvSpPr>
          <p:nvPr/>
        </p:nvSpPr>
        <p:spPr bwMode="auto">
          <a:xfrm>
            <a:off x="5518150" y="2474913"/>
            <a:ext cx="363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sz="2400">
                <a:latin typeface="Andy" pitchFamily="66" charset="0"/>
              </a:rPr>
              <a:t>E</a:t>
            </a:r>
            <a:endParaRPr lang="en-US" sz="2400">
              <a:latin typeface="Andy" pitchFamily="66" charset="0"/>
            </a:endParaRPr>
          </a:p>
        </p:txBody>
      </p:sp>
      <p:sp>
        <p:nvSpPr>
          <p:cNvPr id="244747" name="Text Box 11"/>
          <p:cNvSpPr txBox="1">
            <a:spLocks noChangeArrowheads="1"/>
          </p:cNvSpPr>
          <p:nvPr/>
        </p:nvSpPr>
        <p:spPr bwMode="auto">
          <a:xfrm>
            <a:off x="3863975" y="2474913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sz="2400">
                <a:latin typeface="Andy" pitchFamily="66" charset="0"/>
              </a:rPr>
              <a:t>D</a:t>
            </a:r>
            <a:endParaRPr lang="en-US" sz="2400">
              <a:latin typeface="Andy" pitchFamily="66" charset="0"/>
            </a:endParaRPr>
          </a:p>
        </p:txBody>
      </p:sp>
      <p:sp>
        <p:nvSpPr>
          <p:cNvPr id="244748" name="Text Box 12"/>
          <p:cNvSpPr txBox="1">
            <a:spLocks noChangeArrowheads="1"/>
          </p:cNvSpPr>
          <p:nvPr/>
        </p:nvSpPr>
        <p:spPr bwMode="auto">
          <a:xfrm>
            <a:off x="5219700" y="3914775"/>
            <a:ext cx="384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sz="2400">
                <a:latin typeface="Andy" pitchFamily="66" charset="0"/>
              </a:rPr>
              <a:t>G</a:t>
            </a:r>
            <a:endParaRPr lang="en-US" sz="2400">
              <a:latin typeface="Andy" pitchFamily="66" charset="0"/>
            </a:endParaRPr>
          </a:p>
        </p:txBody>
      </p:sp>
      <p:sp>
        <p:nvSpPr>
          <p:cNvPr id="244749" name="Text Box 13"/>
          <p:cNvSpPr txBox="1">
            <a:spLocks noChangeArrowheads="1"/>
          </p:cNvSpPr>
          <p:nvPr/>
        </p:nvSpPr>
        <p:spPr bwMode="auto">
          <a:xfrm>
            <a:off x="7466013" y="3843338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sz="2400">
                <a:latin typeface="Andy" pitchFamily="66" charset="0"/>
              </a:rPr>
              <a:t>H</a:t>
            </a:r>
            <a:endParaRPr lang="en-US" sz="2400">
              <a:latin typeface="Andy" pitchFamily="66" charset="0"/>
            </a:endParaRPr>
          </a:p>
        </p:txBody>
      </p:sp>
      <p:sp>
        <p:nvSpPr>
          <p:cNvPr id="244750" name="Line 14"/>
          <p:cNvSpPr>
            <a:spLocks noChangeShapeType="1"/>
          </p:cNvSpPr>
          <p:nvPr/>
        </p:nvSpPr>
        <p:spPr bwMode="auto">
          <a:xfrm>
            <a:off x="4725988" y="1228725"/>
            <a:ext cx="854075" cy="1317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44751" name="Line 15"/>
          <p:cNvSpPr>
            <a:spLocks noChangeShapeType="1"/>
          </p:cNvSpPr>
          <p:nvPr/>
        </p:nvSpPr>
        <p:spPr bwMode="auto">
          <a:xfrm flipV="1">
            <a:off x="4870450" y="962025"/>
            <a:ext cx="1430338" cy="47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44752" name="Line 16"/>
          <p:cNvSpPr>
            <a:spLocks noChangeShapeType="1"/>
          </p:cNvSpPr>
          <p:nvPr/>
        </p:nvSpPr>
        <p:spPr bwMode="auto">
          <a:xfrm flipH="1">
            <a:off x="4211638" y="2619375"/>
            <a:ext cx="13684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44753" name="Line 17"/>
          <p:cNvSpPr>
            <a:spLocks noChangeShapeType="1"/>
          </p:cNvSpPr>
          <p:nvPr/>
        </p:nvSpPr>
        <p:spPr bwMode="auto">
          <a:xfrm flipH="1" flipV="1">
            <a:off x="4067175" y="2835275"/>
            <a:ext cx="1225550" cy="12239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44754" name="Line 18"/>
          <p:cNvSpPr>
            <a:spLocks noChangeShapeType="1"/>
          </p:cNvSpPr>
          <p:nvPr/>
        </p:nvSpPr>
        <p:spPr bwMode="auto">
          <a:xfrm>
            <a:off x="5508625" y="4059238"/>
            <a:ext cx="20161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44755" name="Line 19"/>
          <p:cNvSpPr>
            <a:spLocks noChangeShapeType="1"/>
          </p:cNvSpPr>
          <p:nvPr/>
        </p:nvSpPr>
        <p:spPr bwMode="auto">
          <a:xfrm flipH="1" flipV="1">
            <a:off x="7451725" y="2835275"/>
            <a:ext cx="144463" cy="10080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44756" name="Line 20"/>
          <p:cNvSpPr>
            <a:spLocks noChangeShapeType="1"/>
          </p:cNvSpPr>
          <p:nvPr/>
        </p:nvSpPr>
        <p:spPr bwMode="auto">
          <a:xfrm>
            <a:off x="5867400" y="2619375"/>
            <a:ext cx="1441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44757" name="Line 21"/>
          <p:cNvSpPr>
            <a:spLocks noChangeShapeType="1"/>
          </p:cNvSpPr>
          <p:nvPr/>
        </p:nvSpPr>
        <p:spPr bwMode="auto">
          <a:xfrm flipV="1">
            <a:off x="7524750" y="1466850"/>
            <a:ext cx="863600" cy="10080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44758" name="Line 22"/>
          <p:cNvSpPr>
            <a:spLocks noChangeShapeType="1"/>
          </p:cNvSpPr>
          <p:nvPr/>
        </p:nvSpPr>
        <p:spPr bwMode="auto">
          <a:xfrm>
            <a:off x="6516688" y="1106488"/>
            <a:ext cx="863600" cy="1368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44759" name="Line 23"/>
          <p:cNvSpPr>
            <a:spLocks noChangeShapeType="1"/>
          </p:cNvSpPr>
          <p:nvPr/>
        </p:nvSpPr>
        <p:spPr bwMode="auto">
          <a:xfrm>
            <a:off x="6588125" y="962025"/>
            <a:ext cx="1800225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44760" name="Text Box 24"/>
          <p:cNvSpPr txBox="1">
            <a:spLocks noChangeArrowheads="1"/>
          </p:cNvSpPr>
          <p:nvPr/>
        </p:nvSpPr>
        <p:spPr bwMode="auto">
          <a:xfrm>
            <a:off x="853405" y="1283277"/>
            <a:ext cx="1630363" cy="2847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dirty="0">
                <a:latin typeface="Courier New" pitchFamily="49" charset="0"/>
              </a:rPr>
              <a:t>link(g,h).</a:t>
            </a:r>
          </a:p>
          <a:p>
            <a:pPr algn="ctr"/>
            <a:r>
              <a:rPr lang="pt-BR" dirty="0">
                <a:latin typeface="Courier New" pitchFamily="49" charset="0"/>
              </a:rPr>
              <a:t>link(g,d).</a:t>
            </a:r>
          </a:p>
          <a:p>
            <a:pPr algn="ctr"/>
            <a:r>
              <a:rPr lang="pt-BR" dirty="0">
                <a:latin typeface="Courier New" pitchFamily="49" charset="0"/>
              </a:rPr>
              <a:t>link(e,d).</a:t>
            </a:r>
          </a:p>
          <a:p>
            <a:pPr algn="ctr"/>
            <a:r>
              <a:rPr lang="pt-BR" dirty="0">
                <a:latin typeface="Courier New" pitchFamily="49" charset="0"/>
              </a:rPr>
              <a:t>link(h,f).</a:t>
            </a:r>
          </a:p>
          <a:p>
            <a:pPr algn="ctr"/>
            <a:r>
              <a:rPr lang="pt-BR" dirty="0">
                <a:latin typeface="Courier New" pitchFamily="49" charset="0"/>
              </a:rPr>
              <a:t>link(e,f).</a:t>
            </a:r>
          </a:p>
          <a:p>
            <a:pPr algn="ctr"/>
            <a:r>
              <a:rPr lang="pt-BR" dirty="0">
                <a:latin typeface="Courier New" pitchFamily="49" charset="0"/>
              </a:rPr>
              <a:t>link(a,e).</a:t>
            </a:r>
          </a:p>
          <a:p>
            <a:pPr algn="ctr"/>
            <a:r>
              <a:rPr lang="pt-BR" dirty="0">
                <a:latin typeface="Courier New" pitchFamily="49" charset="0"/>
              </a:rPr>
              <a:t>link(a,b).</a:t>
            </a:r>
          </a:p>
          <a:p>
            <a:pPr algn="ctr"/>
            <a:r>
              <a:rPr lang="pt-BR" dirty="0">
                <a:latin typeface="Courier New" pitchFamily="49" charset="0"/>
              </a:rPr>
              <a:t>link(b,f).</a:t>
            </a:r>
          </a:p>
          <a:p>
            <a:pPr algn="ctr"/>
            <a:r>
              <a:rPr lang="pt-BR" dirty="0">
                <a:latin typeface="Courier New" pitchFamily="49" charset="0"/>
              </a:rPr>
              <a:t>link(b,c).</a:t>
            </a:r>
          </a:p>
          <a:p>
            <a:pPr algn="ctr"/>
            <a:r>
              <a:rPr lang="pt-BR" dirty="0">
                <a:latin typeface="Courier New" pitchFamily="49" charset="0"/>
              </a:rPr>
              <a:t>link(f,c).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44761" name="Text Box 25"/>
          <p:cNvSpPr txBox="1">
            <a:spLocks noChangeArrowheads="1"/>
          </p:cNvSpPr>
          <p:nvPr/>
        </p:nvSpPr>
        <p:spPr bwMode="auto">
          <a:xfrm>
            <a:off x="856611" y="4667652"/>
            <a:ext cx="3007363" cy="15696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l-PL" sz="2400" b="1" dirty="0">
                <a:latin typeface="+mn-lt"/>
              </a:rPr>
              <a:t>go(X,X,[X]).</a:t>
            </a:r>
          </a:p>
          <a:p>
            <a:r>
              <a:rPr lang="pl-PL" sz="2400" b="1" dirty="0">
                <a:latin typeface="+mn-lt"/>
              </a:rPr>
              <a:t>go(X,Y,[X|T]):-</a:t>
            </a:r>
          </a:p>
          <a:p>
            <a:r>
              <a:rPr lang="pl-PL" sz="2400" b="1" dirty="0">
                <a:latin typeface="+mn-lt"/>
              </a:rPr>
              <a:t>  </a:t>
            </a:r>
            <a:r>
              <a:rPr lang="en-GB" sz="2400" b="1" dirty="0">
                <a:latin typeface="+mn-lt"/>
              </a:rPr>
              <a:t>	link</a:t>
            </a:r>
            <a:r>
              <a:rPr lang="pl-PL" sz="2400" b="1" dirty="0">
                <a:latin typeface="+mn-lt"/>
              </a:rPr>
              <a:t>(X,Z),</a:t>
            </a:r>
          </a:p>
          <a:p>
            <a:r>
              <a:rPr lang="pl-PL" sz="2400" b="1" dirty="0">
                <a:latin typeface="+mn-lt"/>
              </a:rPr>
              <a:t>  </a:t>
            </a:r>
            <a:r>
              <a:rPr lang="en-GB" sz="2400" b="1" dirty="0">
                <a:latin typeface="+mn-lt"/>
              </a:rPr>
              <a:t>	</a:t>
            </a:r>
            <a:r>
              <a:rPr lang="pl-PL" sz="2400" b="1" dirty="0">
                <a:latin typeface="+mn-lt"/>
              </a:rPr>
              <a:t>go(Z,Y,T).</a:t>
            </a:r>
            <a:endParaRPr lang="en-US" sz="2400" b="1" dirty="0">
              <a:latin typeface="+mn-lt"/>
            </a:endParaRPr>
          </a:p>
        </p:txBody>
      </p:sp>
      <p:sp>
        <p:nvSpPr>
          <p:cNvPr id="244762" name="Text Box 26"/>
          <p:cNvSpPr txBox="1">
            <a:spLocks noChangeArrowheads="1"/>
          </p:cNvSpPr>
          <p:nvPr/>
        </p:nvSpPr>
        <p:spPr bwMode="auto">
          <a:xfrm>
            <a:off x="5254625" y="43608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endParaRPr lang="en-GB">
              <a:latin typeface="Courier New" pitchFamily="49" charset="0"/>
            </a:endParaRPr>
          </a:p>
        </p:txBody>
      </p:sp>
      <p:sp>
        <p:nvSpPr>
          <p:cNvPr id="244763" name="Text Box 27"/>
          <p:cNvSpPr txBox="1">
            <a:spLocks noChangeArrowheads="1"/>
          </p:cNvSpPr>
          <p:nvPr/>
        </p:nvSpPr>
        <p:spPr bwMode="auto">
          <a:xfrm>
            <a:off x="5233988" y="4425950"/>
            <a:ext cx="3224212" cy="1927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/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+mn-lt"/>
              </a:rPr>
              <a:t>?- go(</a:t>
            </a:r>
            <a:r>
              <a:rPr lang="en-US" sz="2400" dirty="0" err="1">
                <a:solidFill>
                  <a:srgbClr val="0000FF"/>
                </a:solidFill>
                <a:latin typeface="+mn-lt"/>
              </a:rPr>
              <a:t>a,c,YOL</a:t>
            </a:r>
            <a:r>
              <a:rPr lang="en-US" sz="2400" dirty="0">
                <a:solidFill>
                  <a:srgbClr val="0000FF"/>
                </a:solidFill>
                <a:latin typeface="+mn-lt"/>
              </a:rPr>
              <a:t>).</a:t>
            </a:r>
          </a:p>
          <a:p>
            <a:pPr eaLnBrk="0" hangingPunct="0"/>
            <a:r>
              <a:rPr lang="en-US" sz="2400" dirty="0">
                <a:latin typeface="+mn-lt"/>
              </a:rPr>
              <a:t>YOL = [a, e, f, c] ;</a:t>
            </a:r>
          </a:p>
          <a:p>
            <a:pPr eaLnBrk="0" hangingPunct="0"/>
            <a:r>
              <a:rPr lang="en-US" sz="2400" dirty="0">
                <a:latin typeface="+mn-lt"/>
              </a:rPr>
              <a:t>YOL = [a, b, f, c] ;</a:t>
            </a:r>
          </a:p>
          <a:p>
            <a:pPr eaLnBrk="0" hangingPunct="0"/>
            <a:r>
              <a:rPr lang="en-US" sz="2400" dirty="0">
                <a:latin typeface="+mn-lt"/>
              </a:rPr>
              <a:t>YOL = [a, b, c] ;</a:t>
            </a:r>
          </a:p>
          <a:p>
            <a:pPr eaLnBrk="0" hangingPunct="0"/>
            <a:r>
              <a:rPr lang="en-US" sz="2400" dirty="0">
                <a:latin typeface="+mn-lt"/>
              </a:rPr>
              <a:t>No</a:t>
            </a:r>
          </a:p>
        </p:txBody>
      </p:sp>
      <p:sp>
        <p:nvSpPr>
          <p:cNvPr id="244764" name="Text Box 28"/>
          <p:cNvSpPr txBox="1">
            <a:spLocks noChangeArrowheads="1"/>
          </p:cNvSpPr>
          <p:nvPr/>
        </p:nvSpPr>
        <p:spPr bwMode="auto">
          <a:xfrm>
            <a:off x="854993" y="4196340"/>
            <a:ext cx="1624012" cy="376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tr-TR"/>
              <a:t>yollar</a:t>
            </a:r>
            <a:endParaRPr lang="en-US"/>
          </a:p>
        </p:txBody>
      </p:sp>
      <p:sp>
        <p:nvSpPr>
          <p:cNvPr id="244765" name="Rectangle 29"/>
          <p:cNvSpPr>
            <a:spLocks noGrp="1" noChangeArrowheads="1"/>
          </p:cNvSpPr>
          <p:nvPr>
            <p:ph type="title" idx="4294967295"/>
          </p:nvPr>
        </p:nvSpPr>
        <p:spPr>
          <a:xfrm>
            <a:off x="755576" y="274638"/>
            <a:ext cx="7931224" cy="750887"/>
          </a:xfrm>
        </p:spPr>
        <p:txBody>
          <a:bodyPr>
            <a:noAutofit/>
          </a:bodyPr>
          <a:lstStyle/>
          <a:p>
            <a:r>
              <a:rPr lang="tr-TR" dirty="0"/>
              <a:t>Yol Bulma</a:t>
            </a:r>
            <a:endParaRPr lang="en-GB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22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133052131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Text Box 2"/>
          <p:cNvSpPr txBox="1">
            <a:spLocks noChangeArrowheads="1"/>
          </p:cNvSpPr>
          <p:nvPr/>
        </p:nvSpPr>
        <p:spPr bwMode="auto">
          <a:xfrm>
            <a:off x="8228013" y="1511300"/>
            <a:ext cx="8032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tr-TR"/>
              <a:t>Hedef</a:t>
            </a:r>
            <a:endParaRPr lang="en-US"/>
          </a:p>
        </p:txBody>
      </p:sp>
      <p:sp>
        <p:nvSpPr>
          <p:cNvPr id="246787" name="Text Box 3"/>
          <p:cNvSpPr txBox="1">
            <a:spLocks noChangeArrowheads="1"/>
          </p:cNvSpPr>
          <p:nvPr/>
        </p:nvSpPr>
        <p:spPr bwMode="auto">
          <a:xfrm>
            <a:off x="3582988" y="1166813"/>
            <a:ext cx="11969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tr-TR"/>
              <a:t>Başlangıç</a:t>
            </a:r>
            <a:endParaRPr lang="en-US"/>
          </a:p>
        </p:txBody>
      </p:sp>
      <p:sp>
        <p:nvSpPr>
          <p:cNvPr id="246788" name="Oval 4"/>
          <p:cNvSpPr>
            <a:spLocks noChangeArrowheads="1"/>
          </p:cNvSpPr>
          <p:nvPr/>
        </p:nvSpPr>
        <p:spPr bwMode="auto">
          <a:xfrm>
            <a:off x="8335963" y="1143000"/>
            <a:ext cx="358775" cy="3603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tr-TR"/>
          </a:p>
        </p:txBody>
      </p:sp>
      <p:sp>
        <p:nvSpPr>
          <p:cNvPr id="246789" name="Oval 5"/>
          <p:cNvSpPr>
            <a:spLocks noChangeArrowheads="1"/>
          </p:cNvSpPr>
          <p:nvPr/>
        </p:nvSpPr>
        <p:spPr bwMode="auto">
          <a:xfrm>
            <a:off x="4471988" y="868363"/>
            <a:ext cx="358775" cy="360362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tr-TR"/>
          </a:p>
        </p:txBody>
      </p:sp>
      <p:sp>
        <p:nvSpPr>
          <p:cNvPr id="246790" name="Text Box 6"/>
          <p:cNvSpPr txBox="1">
            <a:spLocks noChangeArrowheads="1"/>
          </p:cNvSpPr>
          <p:nvPr/>
        </p:nvSpPr>
        <p:spPr bwMode="auto">
          <a:xfrm>
            <a:off x="4468813" y="839788"/>
            <a:ext cx="350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sz="2400">
                <a:latin typeface="Andy" pitchFamily="66" charset="0"/>
              </a:rPr>
              <a:t>A</a:t>
            </a:r>
            <a:endParaRPr lang="en-US" sz="2400">
              <a:latin typeface="Andy" pitchFamily="66" charset="0"/>
            </a:endParaRPr>
          </a:p>
        </p:txBody>
      </p:sp>
      <p:sp>
        <p:nvSpPr>
          <p:cNvPr id="246791" name="Text Box 7"/>
          <p:cNvSpPr txBox="1">
            <a:spLocks noChangeArrowheads="1"/>
          </p:cNvSpPr>
          <p:nvPr/>
        </p:nvSpPr>
        <p:spPr bwMode="auto">
          <a:xfrm>
            <a:off x="6251575" y="806450"/>
            <a:ext cx="384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sz="2400">
                <a:latin typeface="Andy" pitchFamily="66" charset="0"/>
              </a:rPr>
              <a:t>B</a:t>
            </a:r>
            <a:endParaRPr lang="en-US" sz="2400">
              <a:latin typeface="Andy" pitchFamily="66" charset="0"/>
            </a:endParaRPr>
          </a:p>
        </p:txBody>
      </p:sp>
      <p:sp>
        <p:nvSpPr>
          <p:cNvPr id="246792" name="Text Box 8"/>
          <p:cNvSpPr txBox="1">
            <a:spLocks noChangeArrowheads="1"/>
          </p:cNvSpPr>
          <p:nvPr/>
        </p:nvSpPr>
        <p:spPr bwMode="auto">
          <a:xfrm>
            <a:off x="8329613" y="1106488"/>
            <a:ext cx="35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sz="2400">
                <a:latin typeface="Andy" pitchFamily="66" charset="0"/>
              </a:rPr>
              <a:t>C</a:t>
            </a:r>
            <a:endParaRPr lang="en-US" sz="2400">
              <a:latin typeface="Andy" pitchFamily="66" charset="0"/>
            </a:endParaRPr>
          </a:p>
        </p:txBody>
      </p:sp>
      <p:sp>
        <p:nvSpPr>
          <p:cNvPr id="246793" name="Text Box 9"/>
          <p:cNvSpPr txBox="1">
            <a:spLocks noChangeArrowheads="1"/>
          </p:cNvSpPr>
          <p:nvPr/>
        </p:nvSpPr>
        <p:spPr bwMode="auto">
          <a:xfrm>
            <a:off x="7258050" y="2474913"/>
            <a:ext cx="339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sz="2400">
                <a:latin typeface="Andy" pitchFamily="66" charset="0"/>
              </a:rPr>
              <a:t>F</a:t>
            </a:r>
            <a:endParaRPr lang="en-US" sz="2400">
              <a:latin typeface="Andy" pitchFamily="66" charset="0"/>
            </a:endParaRPr>
          </a:p>
        </p:txBody>
      </p:sp>
      <p:sp>
        <p:nvSpPr>
          <p:cNvPr id="246794" name="Text Box 10"/>
          <p:cNvSpPr txBox="1">
            <a:spLocks noChangeArrowheads="1"/>
          </p:cNvSpPr>
          <p:nvPr/>
        </p:nvSpPr>
        <p:spPr bwMode="auto">
          <a:xfrm>
            <a:off x="5518150" y="2474913"/>
            <a:ext cx="363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sz="2400">
                <a:latin typeface="Andy" pitchFamily="66" charset="0"/>
              </a:rPr>
              <a:t>E</a:t>
            </a:r>
            <a:endParaRPr lang="en-US" sz="2400">
              <a:latin typeface="Andy" pitchFamily="66" charset="0"/>
            </a:endParaRPr>
          </a:p>
        </p:txBody>
      </p:sp>
      <p:sp>
        <p:nvSpPr>
          <p:cNvPr id="246795" name="Text Box 11"/>
          <p:cNvSpPr txBox="1">
            <a:spLocks noChangeArrowheads="1"/>
          </p:cNvSpPr>
          <p:nvPr/>
        </p:nvSpPr>
        <p:spPr bwMode="auto">
          <a:xfrm>
            <a:off x="3863975" y="2474913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sz="2400">
                <a:latin typeface="Andy" pitchFamily="66" charset="0"/>
              </a:rPr>
              <a:t>D</a:t>
            </a:r>
            <a:endParaRPr lang="en-US" sz="2400">
              <a:latin typeface="Andy" pitchFamily="66" charset="0"/>
            </a:endParaRPr>
          </a:p>
        </p:txBody>
      </p:sp>
      <p:sp>
        <p:nvSpPr>
          <p:cNvPr id="246796" name="Text Box 12"/>
          <p:cNvSpPr txBox="1">
            <a:spLocks noChangeArrowheads="1"/>
          </p:cNvSpPr>
          <p:nvPr/>
        </p:nvSpPr>
        <p:spPr bwMode="auto">
          <a:xfrm>
            <a:off x="5219700" y="3914775"/>
            <a:ext cx="384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sz="2400">
                <a:latin typeface="Andy" pitchFamily="66" charset="0"/>
              </a:rPr>
              <a:t>G</a:t>
            </a:r>
            <a:endParaRPr lang="en-US" sz="2400">
              <a:latin typeface="Andy" pitchFamily="66" charset="0"/>
            </a:endParaRPr>
          </a:p>
        </p:txBody>
      </p:sp>
      <p:sp>
        <p:nvSpPr>
          <p:cNvPr id="246797" name="Text Box 13"/>
          <p:cNvSpPr txBox="1">
            <a:spLocks noChangeArrowheads="1"/>
          </p:cNvSpPr>
          <p:nvPr/>
        </p:nvSpPr>
        <p:spPr bwMode="auto">
          <a:xfrm>
            <a:off x="7466013" y="3843338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sz="2400">
                <a:latin typeface="Andy" pitchFamily="66" charset="0"/>
              </a:rPr>
              <a:t>H</a:t>
            </a:r>
            <a:endParaRPr lang="en-US" sz="2400">
              <a:latin typeface="Andy" pitchFamily="66" charset="0"/>
            </a:endParaRPr>
          </a:p>
        </p:txBody>
      </p:sp>
      <p:sp>
        <p:nvSpPr>
          <p:cNvPr id="246798" name="Line 14"/>
          <p:cNvSpPr>
            <a:spLocks noChangeShapeType="1"/>
          </p:cNvSpPr>
          <p:nvPr/>
        </p:nvSpPr>
        <p:spPr bwMode="auto">
          <a:xfrm>
            <a:off x="4725988" y="1228725"/>
            <a:ext cx="854075" cy="1317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46799" name="Line 15"/>
          <p:cNvSpPr>
            <a:spLocks noChangeShapeType="1"/>
          </p:cNvSpPr>
          <p:nvPr/>
        </p:nvSpPr>
        <p:spPr bwMode="auto">
          <a:xfrm flipV="1">
            <a:off x="4870450" y="962025"/>
            <a:ext cx="1430338" cy="47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46800" name="Line 16"/>
          <p:cNvSpPr>
            <a:spLocks noChangeShapeType="1"/>
          </p:cNvSpPr>
          <p:nvPr/>
        </p:nvSpPr>
        <p:spPr bwMode="auto">
          <a:xfrm flipH="1">
            <a:off x="4211638" y="2619375"/>
            <a:ext cx="13684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46801" name="Line 17"/>
          <p:cNvSpPr>
            <a:spLocks noChangeShapeType="1"/>
          </p:cNvSpPr>
          <p:nvPr/>
        </p:nvSpPr>
        <p:spPr bwMode="auto">
          <a:xfrm flipH="1" flipV="1">
            <a:off x="4067175" y="2835275"/>
            <a:ext cx="1225550" cy="12239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46802" name="Line 18"/>
          <p:cNvSpPr>
            <a:spLocks noChangeShapeType="1"/>
          </p:cNvSpPr>
          <p:nvPr/>
        </p:nvSpPr>
        <p:spPr bwMode="auto">
          <a:xfrm>
            <a:off x="5508625" y="4059238"/>
            <a:ext cx="20161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46803" name="Line 19"/>
          <p:cNvSpPr>
            <a:spLocks noChangeShapeType="1"/>
          </p:cNvSpPr>
          <p:nvPr/>
        </p:nvSpPr>
        <p:spPr bwMode="auto">
          <a:xfrm flipH="1" flipV="1">
            <a:off x="7451725" y="2835275"/>
            <a:ext cx="144463" cy="10080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46804" name="Line 20"/>
          <p:cNvSpPr>
            <a:spLocks noChangeShapeType="1"/>
          </p:cNvSpPr>
          <p:nvPr/>
        </p:nvSpPr>
        <p:spPr bwMode="auto">
          <a:xfrm>
            <a:off x="5867400" y="2619375"/>
            <a:ext cx="1441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46805" name="Line 21"/>
          <p:cNvSpPr>
            <a:spLocks noChangeShapeType="1"/>
          </p:cNvSpPr>
          <p:nvPr/>
        </p:nvSpPr>
        <p:spPr bwMode="auto">
          <a:xfrm flipV="1">
            <a:off x="7524750" y="1466850"/>
            <a:ext cx="863600" cy="10080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46806" name="Line 22"/>
          <p:cNvSpPr>
            <a:spLocks noChangeShapeType="1"/>
          </p:cNvSpPr>
          <p:nvPr/>
        </p:nvSpPr>
        <p:spPr bwMode="auto">
          <a:xfrm>
            <a:off x="6516688" y="1106488"/>
            <a:ext cx="863600" cy="1368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46807" name="Line 23"/>
          <p:cNvSpPr>
            <a:spLocks noChangeShapeType="1"/>
          </p:cNvSpPr>
          <p:nvPr/>
        </p:nvSpPr>
        <p:spPr bwMode="auto">
          <a:xfrm>
            <a:off x="6588125" y="962025"/>
            <a:ext cx="1800225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46808" name="Text Box 24"/>
          <p:cNvSpPr txBox="1">
            <a:spLocks noChangeArrowheads="1"/>
          </p:cNvSpPr>
          <p:nvPr/>
        </p:nvSpPr>
        <p:spPr bwMode="auto">
          <a:xfrm>
            <a:off x="853405" y="1230014"/>
            <a:ext cx="1630363" cy="3397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dirty="0">
                <a:latin typeface="Courier New" pitchFamily="49" charset="0"/>
              </a:rPr>
              <a:t>link(g,h).</a:t>
            </a:r>
          </a:p>
          <a:p>
            <a:pPr algn="ctr"/>
            <a:r>
              <a:rPr lang="pt-BR" dirty="0">
                <a:latin typeface="Courier New" pitchFamily="49" charset="0"/>
              </a:rPr>
              <a:t>link(g,d).</a:t>
            </a:r>
          </a:p>
          <a:p>
            <a:pPr algn="ctr"/>
            <a:r>
              <a:rPr lang="pt-BR" dirty="0">
                <a:latin typeface="Courier New" pitchFamily="49" charset="0"/>
              </a:rPr>
              <a:t>link(e,d).</a:t>
            </a:r>
          </a:p>
          <a:p>
            <a:pPr algn="ctr"/>
            <a:r>
              <a:rPr lang="pt-BR" dirty="0">
                <a:latin typeface="Courier New" pitchFamily="49" charset="0"/>
              </a:rPr>
              <a:t>link(h,f).</a:t>
            </a:r>
          </a:p>
          <a:p>
            <a:pPr algn="ctr"/>
            <a:r>
              <a:rPr lang="pt-BR" dirty="0">
                <a:latin typeface="Courier New" pitchFamily="49" charset="0"/>
              </a:rPr>
              <a:t>link(e,f).</a:t>
            </a:r>
          </a:p>
          <a:p>
            <a:pPr algn="ctr"/>
            <a:r>
              <a:rPr lang="pt-BR" dirty="0">
                <a:latin typeface="Courier New" pitchFamily="49" charset="0"/>
              </a:rPr>
              <a:t>link(a,e).</a:t>
            </a:r>
          </a:p>
          <a:p>
            <a:pPr algn="ctr"/>
            <a:r>
              <a:rPr lang="pt-BR" dirty="0">
                <a:latin typeface="Courier New" pitchFamily="49" charset="0"/>
              </a:rPr>
              <a:t>link(a,b).</a:t>
            </a:r>
          </a:p>
          <a:p>
            <a:pPr algn="ctr"/>
            <a:r>
              <a:rPr lang="pt-BR" dirty="0">
                <a:latin typeface="Courier New" pitchFamily="49" charset="0"/>
              </a:rPr>
              <a:t>link(b,f).</a:t>
            </a:r>
          </a:p>
          <a:p>
            <a:pPr algn="ctr"/>
            <a:r>
              <a:rPr lang="pt-BR" dirty="0">
                <a:latin typeface="Courier New" pitchFamily="49" charset="0"/>
              </a:rPr>
              <a:t>link(b,c).</a:t>
            </a:r>
          </a:p>
          <a:p>
            <a:pPr algn="ctr"/>
            <a:r>
              <a:rPr lang="pt-BR" dirty="0">
                <a:latin typeface="Courier New" pitchFamily="49" charset="0"/>
              </a:rPr>
              <a:t>link(f,c).</a:t>
            </a:r>
            <a:endParaRPr lang="tr-TR" dirty="0">
              <a:latin typeface="Courier New" pitchFamily="49" charset="0"/>
            </a:endParaRPr>
          </a:p>
          <a:p>
            <a:pPr algn="ctr"/>
            <a:r>
              <a:rPr lang="tr-TR" b="1" dirty="0">
                <a:solidFill>
                  <a:srgbClr val="C00000"/>
                </a:solidFill>
                <a:latin typeface="Courier New" pitchFamily="49" charset="0"/>
              </a:rPr>
              <a:t>link(</a:t>
            </a:r>
            <a:r>
              <a:rPr lang="tr-TR" b="1" dirty="0" err="1">
                <a:solidFill>
                  <a:srgbClr val="C00000"/>
                </a:solidFill>
                <a:latin typeface="Courier New" pitchFamily="49" charset="0"/>
              </a:rPr>
              <a:t>f,e</a:t>
            </a:r>
            <a:r>
              <a:rPr lang="tr-TR" b="1" dirty="0">
                <a:solidFill>
                  <a:srgbClr val="C00000"/>
                </a:solidFill>
                <a:latin typeface="Courier New" pitchFamily="49" charset="0"/>
              </a:rPr>
              <a:t>).</a:t>
            </a:r>
          </a:p>
          <a:p>
            <a:pPr algn="ctr"/>
            <a:r>
              <a:rPr lang="tr-TR" b="1" dirty="0">
                <a:solidFill>
                  <a:srgbClr val="C00000"/>
                </a:solidFill>
                <a:latin typeface="Courier New" pitchFamily="49" charset="0"/>
              </a:rPr>
              <a:t>link(</a:t>
            </a:r>
            <a:r>
              <a:rPr lang="tr-TR" b="1" dirty="0" err="1">
                <a:solidFill>
                  <a:srgbClr val="C00000"/>
                </a:solidFill>
                <a:latin typeface="Courier New" pitchFamily="49" charset="0"/>
              </a:rPr>
              <a:t>e,b</a:t>
            </a:r>
            <a:r>
              <a:rPr lang="tr-TR" b="1" dirty="0">
                <a:solidFill>
                  <a:srgbClr val="C00000"/>
                </a:solidFill>
                <a:latin typeface="Courier New" pitchFamily="49" charset="0"/>
              </a:rPr>
              <a:t>).</a:t>
            </a:r>
          </a:p>
        </p:txBody>
      </p:sp>
      <p:sp>
        <p:nvSpPr>
          <p:cNvPr id="246809" name="Text Box 25"/>
          <p:cNvSpPr txBox="1">
            <a:spLocks noChangeArrowheads="1"/>
          </p:cNvSpPr>
          <p:nvPr/>
        </p:nvSpPr>
        <p:spPr bwMode="auto">
          <a:xfrm>
            <a:off x="850032" y="5229200"/>
            <a:ext cx="2209800" cy="1198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/>
            <a:r>
              <a:rPr lang="pl-PL" b="1" dirty="0"/>
              <a:t>go(X,X,[X]).</a:t>
            </a:r>
          </a:p>
          <a:p>
            <a:pPr eaLnBrk="0" hangingPunct="0"/>
            <a:r>
              <a:rPr lang="pl-PL" b="1" dirty="0"/>
              <a:t>go(X,Y,[X|T]):-</a:t>
            </a:r>
          </a:p>
          <a:p>
            <a:pPr eaLnBrk="0" hangingPunct="0"/>
            <a:r>
              <a:rPr lang="pl-PL" b="1" dirty="0"/>
              <a:t>  </a:t>
            </a:r>
            <a:r>
              <a:rPr lang="en-GB" b="1" dirty="0"/>
              <a:t>	link</a:t>
            </a:r>
            <a:r>
              <a:rPr lang="pl-PL" b="1" dirty="0"/>
              <a:t>(X,Z),</a:t>
            </a:r>
          </a:p>
          <a:p>
            <a:pPr eaLnBrk="0" hangingPunct="0"/>
            <a:r>
              <a:rPr lang="pl-PL" b="1" dirty="0"/>
              <a:t>  </a:t>
            </a:r>
            <a:r>
              <a:rPr lang="en-GB" b="1" dirty="0"/>
              <a:t>	</a:t>
            </a:r>
            <a:r>
              <a:rPr lang="pl-PL" b="1" dirty="0"/>
              <a:t>go(Z,Y,T).</a:t>
            </a:r>
            <a:endParaRPr lang="en-US" b="1" dirty="0"/>
          </a:p>
        </p:txBody>
      </p:sp>
      <p:sp>
        <p:nvSpPr>
          <p:cNvPr id="246810" name="Text Box 26"/>
          <p:cNvSpPr txBox="1">
            <a:spLocks noChangeArrowheads="1"/>
          </p:cNvSpPr>
          <p:nvPr/>
        </p:nvSpPr>
        <p:spPr bwMode="auto">
          <a:xfrm>
            <a:off x="5254625" y="43608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endParaRPr lang="en-GB">
              <a:latin typeface="Courier New" pitchFamily="49" charset="0"/>
            </a:endParaRPr>
          </a:p>
        </p:txBody>
      </p:sp>
      <p:sp>
        <p:nvSpPr>
          <p:cNvPr id="246811" name="Text Box 27"/>
          <p:cNvSpPr txBox="1">
            <a:spLocks noChangeArrowheads="1"/>
          </p:cNvSpPr>
          <p:nvPr/>
        </p:nvSpPr>
        <p:spPr bwMode="auto">
          <a:xfrm>
            <a:off x="4572000" y="4425950"/>
            <a:ext cx="3886200" cy="2024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/>
            <a:r>
              <a:rPr lang="en-US"/>
              <a:t>?- go(a,c,G).</a:t>
            </a:r>
          </a:p>
          <a:p>
            <a:pPr eaLnBrk="0" hangingPunct="0"/>
            <a:r>
              <a:rPr lang="en-US"/>
              <a:t>G = [a, e, f, c] ;</a:t>
            </a:r>
          </a:p>
          <a:p>
            <a:pPr eaLnBrk="0" hangingPunct="0"/>
            <a:r>
              <a:rPr lang="en-US"/>
              <a:t>G = [a, e, f, e, f, c] ;</a:t>
            </a:r>
          </a:p>
          <a:p>
            <a:pPr eaLnBrk="0" hangingPunct="0"/>
            <a:r>
              <a:rPr lang="en-US"/>
              <a:t>G = [a, e, f, e, f, e, f, c] ;</a:t>
            </a:r>
          </a:p>
          <a:p>
            <a:pPr eaLnBrk="0" hangingPunct="0"/>
            <a:r>
              <a:rPr lang="en-US"/>
              <a:t>G = [a, e, f, e, f, e, f, e, f|...] ;</a:t>
            </a:r>
          </a:p>
          <a:p>
            <a:pPr eaLnBrk="0" hangingPunct="0"/>
            <a:r>
              <a:rPr lang="en-US"/>
              <a:t>G = [a, e, f, e, f, e, f, e, f|...] ;</a:t>
            </a:r>
            <a:endParaRPr lang="tr-TR"/>
          </a:p>
          <a:p>
            <a:pPr eaLnBrk="0" hangingPunct="0"/>
            <a:r>
              <a:rPr lang="tr-TR"/>
              <a:t>…</a:t>
            </a:r>
            <a:endParaRPr lang="en-US"/>
          </a:p>
        </p:txBody>
      </p:sp>
      <p:sp>
        <p:nvSpPr>
          <p:cNvPr id="246812" name="Text Box 28"/>
          <p:cNvSpPr txBox="1">
            <a:spLocks noChangeArrowheads="1"/>
          </p:cNvSpPr>
          <p:nvPr/>
        </p:nvSpPr>
        <p:spPr bwMode="auto">
          <a:xfrm>
            <a:off x="854224" y="4725144"/>
            <a:ext cx="1624013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tr-TR"/>
              <a:t>yollar</a:t>
            </a:r>
            <a:endParaRPr lang="en-US"/>
          </a:p>
        </p:txBody>
      </p:sp>
      <p:sp>
        <p:nvSpPr>
          <p:cNvPr id="246814" name="Line 30"/>
          <p:cNvSpPr>
            <a:spLocks noChangeShapeType="1"/>
          </p:cNvSpPr>
          <p:nvPr/>
        </p:nvSpPr>
        <p:spPr bwMode="auto">
          <a:xfrm flipH="1">
            <a:off x="5791200" y="2514600"/>
            <a:ext cx="137160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46815" name="Line 31"/>
          <p:cNvSpPr>
            <a:spLocks noChangeShapeType="1"/>
          </p:cNvSpPr>
          <p:nvPr/>
        </p:nvSpPr>
        <p:spPr bwMode="auto">
          <a:xfrm flipV="1">
            <a:off x="5715000" y="1143000"/>
            <a:ext cx="609600" cy="12954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23</a:t>
            </a:fld>
            <a:endParaRPr kumimoji="0" lang="tr-TR"/>
          </a:p>
        </p:txBody>
      </p:sp>
      <p:sp>
        <p:nvSpPr>
          <p:cNvPr id="33" name="Rectangle 29"/>
          <p:cNvSpPr txBox="1">
            <a:spLocks noChangeArrowheads="1"/>
          </p:cNvSpPr>
          <p:nvPr/>
        </p:nvSpPr>
        <p:spPr>
          <a:xfrm>
            <a:off x="755576" y="274638"/>
            <a:ext cx="7931224" cy="7508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tr-T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mtClean="0"/>
              <a:t>Yol Bulma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3909425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Text Box 2"/>
          <p:cNvSpPr txBox="1">
            <a:spLocks noChangeArrowheads="1"/>
          </p:cNvSpPr>
          <p:nvPr/>
        </p:nvSpPr>
        <p:spPr bwMode="auto">
          <a:xfrm>
            <a:off x="8228013" y="1511300"/>
            <a:ext cx="8032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tr-TR"/>
              <a:t>Hedef</a:t>
            </a:r>
            <a:endParaRPr lang="en-US"/>
          </a:p>
        </p:txBody>
      </p:sp>
      <p:sp>
        <p:nvSpPr>
          <p:cNvPr id="248835" name="Text Box 3"/>
          <p:cNvSpPr txBox="1">
            <a:spLocks noChangeArrowheads="1"/>
          </p:cNvSpPr>
          <p:nvPr/>
        </p:nvSpPr>
        <p:spPr bwMode="auto">
          <a:xfrm>
            <a:off x="3582988" y="1166813"/>
            <a:ext cx="11969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tr-TR"/>
              <a:t>Başlangıç</a:t>
            </a:r>
            <a:endParaRPr lang="en-US"/>
          </a:p>
        </p:txBody>
      </p:sp>
      <p:sp>
        <p:nvSpPr>
          <p:cNvPr id="248836" name="Oval 4"/>
          <p:cNvSpPr>
            <a:spLocks noChangeArrowheads="1"/>
          </p:cNvSpPr>
          <p:nvPr/>
        </p:nvSpPr>
        <p:spPr bwMode="auto">
          <a:xfrm>
            <a:off x="8335963" y="1143000"/>
            <a:ext cx="358775" cy="3603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tr-TR"/>
          </a:p>
        </p:txBody>
      </p:sp>
      <p:sp>
        <p:nvSpPr>
          <p:cNvPr id="248837" name="Oval 5"/>
          <p:cNvSpPr>
            <a:spLocks noChangeArrowheads="1"/>
          </p:cNvSpPr>
          <p:nvPr/>
        </p:nvSpPr>
        <p:spPr bwMode="auto">
          <a:xfrm>
            <a:off x="4471988" y="868363"/>
            <a:ext cx="358775" cy="360362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tr-TR"/>
          </a:p>
        </p:txBody>
      </p:sp>
      <p:sp>
        <p:nvSpPr>
          <p:cNvPr id="248838" name="Text Box 6"/>
          <p:cNvSpPr txBox="1">
            <a:spLocks noChangeArrowheads="1"/>
          </p:cNvSpPr>
          <p:nvPr/>
        </p:nvSpPr>
        <p:spPr bwMode="auto">
          <a:xfrm>
            <a:off x="4468813" y="839788"/>
            <a:ext cx="350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sz="2400">
                <a:latin typeface="Andy" pitchFamily="66" charset="0"/>
              </a:rPr>
              <a:t>A</a:t>
            </a:r>
            <a:endParaRPr lang="en-US" sz="2400">
              <a:latin typeface="Andy" pitchFamily="66" charset="0"/>
            </a:endParaRPr>
          </a:p>
        </p:txBody>
      </p:sp>
      <p:sp>
        <p:nvSpPr>
          <p:cNvPr id="248839" name="Text Box 7"/>
          <p:cNvSpPr txBox="1">
            <a:spLocks noChangeArrowheads="1"/>
          </p:cNvSpPr>
          <p:nvPr/>
        </p:nvSpPr>
        <p:spPr bwMode="auto">
          <a:xfrm>
            <a:off x="6251575" y="806450"/>
            <a:ext cx="384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sz="2400">
                <a:latin typeface="Andy" pitchFamily="66" charset="0"/>
              </a:rPr>
              <a:t>B</a:t>
            </a:r>
            <a:endParaRPr lang="en-US" sz="2400">
              <a:latin typeface="Andy" pitchFamily="66" charset="0"/>
            </a:endParaRPr>
          </a:p>
        </p:txBody>
      </p:sp>
      <p:sp>
        <p:nvSpPr>
          <p:cNvPr id="248840" name="Text Box 8"/>
          <p:cNvSpPr txBox="1">
            <a:spLocks noChangeArrowheads="1"/>
          </p:cNvSpPr>
          <p:nvPr/>
        </p:nvSpPr>
        <p:spPr bwMode="auto">
          <a:xfrm>
            <a:off x="8329613" y="1106488"/>
            <a:ext cx="35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sz="2400">
                <a:latin typeface="Andy" pitchFamily="66" charset="0"/>
              </a:rPr>
              <a:t>C</a:t>
            </a:r>
            <a:endParaRPr lang="en-US" sz="2400">
              <a:latin typeface="Andy" pitchFamily="66" charset="0"/>
            </a:endParaRPr>
          </a:p>
        </p:txBody>
      </p:sp>
      <p:sp>
        <p:nvSpPr>
          <p:cNvPr id="248841" name="Text Box 9"/>
          <p:cNvSpPr txBox="1">
            <a:spLocks noChangeArrowheads="1"/>
          </p:cNvSpPr>
          <p:nvPr/>
        </p:nvSpPr>
        <p:spPr bwMode="auto">
          <a:xfrm>
            <a:off x="7258050" y="2474913"/>
            <a:ext cx="339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sz="2400">
                <a:latin typeface="Andy" pitchFamily="66" charset="0"/>
              </a:rPr>
              <a:t>F</a:t>
            </a:r>
            <a:endParaRPr lang="en-US" sz="2400">
              <a:latin typeface="Andy" pitchFamily="66" charset="0"/>
            </a:endParaRPr>
          </a:p>
        </p:txBody>
      </p:sp>
      <p:sp>
        <p:nvSpPr>
          <p:cNvPr id="248842" name="Text Box 10"/>
          <p:cNvSpPr txBox="1">
            <a:spLocks noChangeArrowheads="1"/>
          </p:cNvSpPr>
          <p:nvPr/>
        </p:nvSpPr>
        <p:spPr bwMode="auto">
          <a:xfrm>
            <a:off x="5518150" y="2474913"/>
            <a:ext cx="363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sz="2400">
                <a:latin typeface="Andy" pitchFamily="66" charset="0"/>
              </a:rPr>
              <a:t>E</a:t>
            </a:r>
            <a:endParaRPr lang="en-US" sz="2400">
              <a:latin typeface="Andy" pitchFamily="66" charset="0"/>
            </a:endParaRPr>
          </a:p>
        </p:txBody>
      </p:sp>
      <p:sp>
        <p:nvSpPr>
          <p:cNvPr id="248843" name="Text Box 11"/>
          <p:cNvSpPr txBox="1">
            <a:spLocks noChangeArrowheads="1"/>
          </p:cNvSpPr>
          <p:nvPr/>
        </p:nvSpPr>
        <p:spPr bwMode="auto">
          <a:xfrm>
            <a:off x="3863975" y="2474913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sz="2400">
                <a:latin typeface="Andy" pitchFamily="66" charset="0"/>
              </a:rPr>
              <a:t>D</a:t>
            </a:r>
            <a:endParaRPr lang="en-US" sz="2400">
              <a:latin typeface="Andy" pitchFamily="66" charset="0"/>
            </a:endParaRPr>
          </a:p>
        </p:txBody>
      </p:sp>
      <p:sp>
        <p:nvSpPr>
          <p:cNvPr id="248844" name="Text Box 12"/>
          <p:cNvSpPr txBox="1">
            <a:spLocks noChangeArrowheads="1"/>
          </p:cNvSpPr>
          <p:nvPr/>
        </p:nvSpPr>
        <p:spPr bwMode="auto">
          <a:xfrm>
            <a:off x="5219700" y="3914775"/>
            <a:ext cx="384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sz="2400">
                <a:latin typeface="Andy" pitchFamily="66" charset="0"/>
              </a:rPr>
              <a:t>G</a:t>
            </a:r>
            <a:endParaRPr lang="en-US" sz="2400">
              <a:latin typeface="Andy" pitchFamily="66" charset="0"/>
            </a:endParaRPr>
          </a:p>
        </p:txBody>
      </p:sp>
      <p:sp>
        <p:nvSpPr>
          <p:cNvPr id="248845" name="Text Box 13"/>
          <p:cNvSpPr txBox="1">
            <a:spLocks noChangeArrowheads="1"/>
          </p:cNvSpPr>
          <p:nvPr/>
        </p:nvSpPr>
        <p:spPr bwMode="auto">
          <a:xfrm>
            <a:off x="7466013" y="3843338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sz="2400">
                <a:latin typeface="Andy" pitchFamily="66" charset="0"/>
              </a:rPr>
              <a:t>H</a:t>
            </a:r>
            <a:endParaRPr lang="en-US" sz="2400">
              <a:latin typeface="Andy" pitchFamily="66" charset="0"/>
            </a:endParaRPr>
          </a:p>
        </p:txBody>
      </p:sp>
      <p:sp>
        <p:nvSpPr>
          <p:cNvPr id="248846" name="Line 14"/>
          <p:cNvSpPr>
            <a:spLocks noChangeShapeType="1"/>
          </p:cNvSpPr>
          <p:nvPr/>
        </p:nvSpPr>
        <p:spPr bwMode="auto">
          <a:xfrm>
            <a:off x="4725988" y="1228725"/>
            <a:ext cx="854075" cy="1317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48847" name="Line 15"/>
          <p:cNvSpPr>
            <a:spLocks noChangeShapeType="1"/>
          </p:cNvSpPr>
          <p:nvPr/>
        </p:nvSpPr>
        <p:spPr bwMode="auto">
          <a:xfrm flipV="1">
            <a:off x="4870450" y="962025"/>
            <a:ext cx="1430338" cy="47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48848" name="Line 16"/>
          <p:cNvSpPr>
            <a:spLocks noChangeShapeType="1"/>
          </p:cNvSpPr>
          <p:nvPr/>
        </p:nvSpPr>
        <p:spPr bwMode="auto">
          <a:xfrm flipH="1">
            <a:off x="4211638" y="2619375"/>
            <a:ext cx="13684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48849" name="Line 17"/>
          <p:cNvSpPr>
            <a:spLocks noChangeShapeType="1"/>
          </p:cNvSpPr>
          <p:nvPr/>
        </p:nvSpPr>
        <p:spPr bwMode="auto">
          <a:xfrm flipH="1" flipV="1">
            <a:off x="4067175" y="2835275"/>
            <a:ext cx="1225550" cy="12239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48850" name="Line 18"/>
          <p:cNvSpPr>
            <a:spLocks noChangeShapeType="1"/>
          </p:cNvSpPr>
          <p:nvPr/>
        </p:nvSpPr>
        <p:spPr bwMode="auto">
          <a:xfrm>
            <a:off x="5508625" y="4059238"/>
            <a:ext cx="20161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48851" name="Line 19"/>
          <p:cNvSpPr>
            <a:spLocks noChangeShapeType="1"/>
          </p:cNvSpPr>
          <p:nvPr/>
        </p:nvSpPr>
        <p:spPr bwMode="auto">
          <a:xfrm flipH="1" flipV="1">
            <a:off x="7451725" y="2835275"/>
            <a:ext cx="144463" cy="10080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48852" name="Line 20"/>
          <p:cNvSpPr>
            <a:spLocks noChangeShapeType="1"/>
          </p:cNvSpPr>
          <p:nvPr/>
        </p:nvSpPr>
        <p:spPr bwMode="auto">
          <a:xfrm>
            <a:off x="5867400" y="2619375"/>
            <a:ext cx="1441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48853" name="Line 21"/>
          <p:cNvSpPr>
            <a:spLocks noChangeShapeType="1"/>
          </p:cNvSpPr>
          <p:nvPr/>
        </p:nvSpPr>
        <p:spPr bwMode="auto">
          <a:xfrm flipV="1">
            <a:off x="7524750" y="1466850"/>
            <a:ext cx="863600" cy="10080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48854" name="Line 22"/>
          <p:cNvSpPr>
            <a:spLocks noChangeShapeType="1"/>
          </p:cNvSpPr>
          <p:nvPr/>
        </p:nvSpPr>
        <p:spPr bwMode="auto">
          <a:xfrm>
            <a:off x="6516688" y="1106488"/>
            <a:ext cx="863600" cy="1368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48855" name="Line 23"/>
          <p:cNvSpPr>
            <a:spLocks noChangeShapeType="1"/>
          </p:cNvSpPr>
          <p:nvPr/>
        </p:nvSpPr>
        <p:spPr bwMode="auto">
          <a:xfrm>
            <a:off x="6588125" y="962025"/>
            <a:ext cx="1800225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48857" name="Text Box 25"/>
          <p:cNvSpPr txBox="1">
            <a:spLocks noChangeArrowheads="1"/>
          </p:cNvSpPr>
          <p:nvPr/>
        </p:nvSpPr>
        <p:spPr bwMode="auto">
          <a:xfrm>
            <a:off x="875927" y="4690516"/>
            <a:ext cx="3345235" cy="16312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/>
            <a:r>
              <a:rPr lang="en-US" sz="2000" b="1" dirty="0"/>
              <a:t>go(X,X,</a:t>
            </a:r>
            <a:r>
              <a:rPr lang="en-US" sz="2000" b="1" dirty="0">
                <a:solidFill>
                  <a:srgbClr val="C00000"/>
                </a:solidFill>
              </a:rPr>
              <a:t>_</a:t>
            </a:r>
            <a:r>
              <a:rPr lang="en-US" sz="2000" b="1" dirty="0"/>
              <a:t>,[X]). </a:t>
            </a:r>
          </a:p>
          <a:p>
            <a:pPr eaLnBrk="0" hangingPunct="0"/>
            <a:r>
              <a:rPr lang="en-US" sz="2000" b="1" dirty="0"/>
              <a:t>go(</a:t>
            </a:r>
            <a:r>
              <a:rPr lang="en-US" sz="2000" b="1" dirty="0" err="1"/>
              <a:t>X,Y,</a:t>
            </a:r>
            <a:r>
              <a:rPr lang="en-US" sz="2000" b="1" dirty="0" err="1">
                <a:solidFill>
                  <a:srgbClr val="C00000"/>
                </a:solidFill>
              </a:rPr>
              <a:t>Visited</a:t>
            </a:r>
            <a:r>
              <a:rPr lang="en-US" sz="2000" b="1" dirty="0"/>
              <a:t>,[X|T]):- </a:t>
            </a:r>
          </a:p>
          <a:p>
            <a:pPr eaLnBrk="0" hangingPunct="0"/>
            <a:r>
              <a:rPr lang="en-US" sz="2000" b="1" dirty="0"/>
              <a:t>    link(X,Z),</a:t>
            </a:r>
          </a:p>
          <a:p>
            <a:pPr eaLnBrk="0" hangingPunct="0"/>
            <a:r>
              <a:rPr lang="en-US" sz="2000" b="1" dirty="0"/>
              <a:t>    </a:t>
            </a:r>
            <a:r>
              <a:rPr lang="en-US" sz="2000" b="1" dirty="0">
                <a:solidFill>
                  <a:srgbClr val="C00000"/>
                </a:solidFill>
              </a:rPr>
              <a:t>not(member(</a:t>
            </a:r>
            <a:r>
              <a:rPr lang="en-US" sz="2000" b="1" dirty="0" err="1">
                <a:solidFill>
                  <a:srgbClr val="C00000"/>
                </a:solidFill>
              </a:rPr>
              <a:t>Z,Visited</a:t>
            </a:r>
            <a:r>
              <a:rPr lang="en-US" sz="2000" b="1" dirty="0">
                <a:solidFill>
                  <a:srgbClr val="C00000"/>
                </a:solidFill>
              </a:rPr>
              <a:t>))</a:t>
            </a:r>
            <a:r>
              <a:rPr lang="en-US" sz="2000" b="1" dirty="0"/>
              <a:t>, </a:t>
            </a:r>
          </a:p>
          <a:p>
            <a:pPr eaLnBrk="0" hangingPunct="0"/>
            <a:r>
              <a:rPr lang="en-US" sz="2000" b="1" dirty="0"/>
              <a:t>    go(Z,Y,</a:t>
            </a:r>
            <a:r>
              <a:rPr lang="en-US" sz="2000" b="1" dirty="0">
                <a:solidFill>
                  <a:srgbClr val="C00000"/>
                </a:solidFill>
              </a:rPr>
              <a:t>[</a:t>
            </a:r>
            <a:r>
              <a:rPr lang="en-US" sz="2000" b="1" dirty="0" err="1">
                <a:solidFill>
                  <a:srgbClr val="C00000"/>
                </a:solidFill>
              </a:rPr>
              <a:t>Z|Visited</a:t>
            </a:r>
            <a:r>
              <a:rPr lang="en-US" sz="2000" b="1" dirty="0">
                <a:solidFill>
                  <a:srgbClr val="C00000"/>
                </a:solidFill>
              </a:rPr>
              <a:t>]</a:t>
            </a:r>
            <a:r>
              <a:rPr lang="en-US" sz="2000" b="1" dirty="0"/>
              <a:t>,T).</a:t>
            </a:r>
            <a:r>
              <a:rPr lang="en-US" sz="2000" dirty="0"/>
              <a:t> </a:t>
            </a:r>
          </a:p>
        </p:txBody>
      </p:sp>
      <p:sp>
        <p:nvSpPr>
          <p:cNvPr id="248858" name="Text Box 26"/>
          <p:cNvSpPr txBox="1">
            <a:spLocks noChangeArrowheads="1"/>
          </p:cNvSpPr>
          <p:nvPr/>
        </p:nvSpPr>
        <p:spPr bwMode="auto">
          <a:xfrm>
            <a:off x="5254625" y="43608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endParaRPr lang="en-GB">
              <a:latin typeface="Courier New" pitchFamily="49" charset="0"/>
            </a:endParaRPr>
          </a:p>
        </p:txBody>
      </p:sp>
      <p:sp>
        <p:nvSpPr>
          <p:cNvPr id="248859" name="Text Box 27"/>
          <p:cNvSpPr txBox="1">
            <a:spLocks noChangeArrowheads="1"/>
          </p:cNvSpPr>
          <p:nvPr/>
        </p:nvSpPr>
        <p:spPr bwMode="auto">
          <a:xfrm>
            <a:off x="4800600" y="4425950"/>
            <a:ext cx="3886200" cy="2024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/>
            <a:r>
              <a:rPr lang="pt-BR"/>
              <a:t>?- go(a,c,[],G).</a:t>
            </a:r>
          </a:p>
          <a:p>
            <a:pPr eaLnBrk="0" hangingPunct="0"/>
            <a:r>
              <a:rPr lang="pt-BR"/>
              <a:t>G = [a, e, f, c] ;</a:t>
            </a:r>
          </a:p>
          <a:p>
            <a:pPr eaLnBrk="0" hangingPunct="0"/>
            <a:r>
              <a:rPr lang="pt-BR"/>
              <a:t>G = [a, e, b, f, c] ;</a:t>
            </a:r>
          </a:p>
          <a:p>
            <a:pPr eaLnBrk="0" hangingPunct="0"/>
            <a:r>
              <a:rPr lang="pt-BR"/>
              <a:t>G = [a, e, b, c] ;</a:t>
            </a:r>
          </a:p>
          <a:p>
            <a:pPr eaLnBrk="0" hangingPunct="0"/>
            <a:r>
              <a:rPr lang="pt-BR"/>
              <a:t>G = [a, b, f, c] ;</a:t>
            </a:r>
          </a:p>
          <a:p>
            <a:pPr eaLnBrk="0" hangingPunct="0"/>
            <a:r>
              <a:rPr lang="pt-BR"/>
              <a:t>G = [a, b, c] ;</a:t>
            </a:r>
          </a:p>
          <a:p>
            <a:pPr eaLnBrk="0" hangingPunct="0"/>
            <a:r>
              <a:rPr lang="pt-BR"/>
              <a:t>N</a:t>
            </a:r>
            <a:r>
              <a:rPr lang="tr-TR"/>
              <a:t>o</a:t>
            </a:r>
            <a:endParaRPr lang="en-US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24</a:t>
            </a:fld>
            <a:endParaRPr kumimoji="0" lang="tr-TR"/>
          </a:p>
        </p:txBody>
      </p:sp>
      <p:sp>
        <p:nvSpPr>
          <p:cNvPr id="37" name="Text Box 24"/>
          <p:cNvSpPr txBox="1">
            <a:spLocks noChangeArrowheads="1"/>
          </p:cNvSpPr>
          <p:nvPr/>
        </p:nvSpPr>
        <p:spPr bwMode="auto">
          <a:xfrm>
            <a:off x="853405" y="1230014"/>
            <a:ext cx="1630363" cy="3397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dirty="0">
                <a:latin typeface="Courier New" pitchFamily="49" charset="0"/>
              </a:rPr>
              <a:t>link(g,h).</a:t>
            </a:r>
          </a:p>
          <a:p>
            <a:pPr algn="ctr"/>
            <a:r>
              <a:rPr lang="pt-BR" dirty="0">
                <a:latin typeface="Courier New" pitchFamily="49" charset="0"/>
              </a:rPr>
              <a:t>link(g,d).</a:t>
            </a:r>
          </a:p>
          <a:p>
            <a:pPr algn="ctr"/>
            <a:r>
              <a:rPr lang="pt-BR" dirty="0">
                <a:latin typeface="Courier New" pitchFamily="49" charset="0"/>
              </a:rPr>
              <a:t>link(e,d).</a:t>
            </a:r>
          </a:p>
          <a:p>
            <a:pPr algn="ctr"/>
            <a:r>
              <a:rPr lang="pt-BR" dirty="0">
                <a:latin typeface="Courier New" pitchFamily="49" charset="0"/>
              </a:rPr>
              <a:t>link(h,f).</a:t>
            </a:r>
          </a:p>
          <a:p>
            <a:pPr algn="ctr"/>
            <a:r>
              <a:rPr lang="pt-BR" dirty="0">
                <a:latin typeface="Courier New" pitchFamily="49" charset="0"/>
              </a:rPr>
              <a:t>link(e,f).</a:t>
            </a:r>
          </a:p>
          <a:p>
            <a:pPr algn="ctr"/>
            <a:r>
              <a:rPr lang="pt-BR" dirty="0">
                <a:latin typeface="Courier New" pitchFamily="49" charset="0"/>
              </a:rPr>
              <a:t>link(a,e).</a:t>
            </a:r>
          </a:p>
          <a:p>
            <a:pPr algn="ctr"/>
            <a:r>
              <a:rPr lang="pt-BR" dirty="0">
                <a:latin typeface="Courier New" pitchFamily="49" charset="0"/>
              </a:rPr>
              <a:t>link(a,b).</a:t>
            </a:r>
          </a:p>
          <a:p>
            <a:pPr algn="ctr"/>
            <a:r>
              <a:rPr lang="pt-BR" dirty="0">
                <a:latin typeface="Courier New" pitchFamily="49" charset="0"/>
              </a:rPr>
              <a:t>link(b,f).</a:t>
            </a:r>
          </a:p>
          <a:p>
            <a:pPr algn="ctr"/>
            <a:r>
              <a:rPr lang="pt-BR" dirty="0">
                <a:latin typeface="Courier New" pitchFamily="49" charset="0"/>
              </a:rPr>
              <a:t>link(b,c).</a:t>
            </a:r>
          </a:p>
          <a:p>
            <a:pPr algn="ctr"/>
            <a:r>
              <a:rPr lang="pt-BR" dirty="0">
                <a:latin typeface="Courier New" pitchFamily="49" charset="0"/>
              </a:rPr>
              <a:t>link(f,c).</a:t>
            </a:r>
            <a:endParaRPr lang="tr-TR" dirty="0">
              <a:latin typeface="Courier New" pitchFamily="49" charset="0"/>
            </a:endParaRPr>
          </a:p>
          <a:p>
            <a:pPr algn="ctr"/>
            <a:r>
              <a:rPr lang="tr-TR" b="1" dirty="0">
                <a:solidFill>
                  <a:srgbClr val="C00000"/>
                </a:solidFill>
                <a:latin typeface="Courier New" pitchFamily="49" charset="0"/>
              </a:rPr>
              <a:t>link(</a:t>
            </a:r>
            <a:r>
              <a:rPr lang="tr-TR" b="1" dirty="0" err="1">
                <a:solidFill>
                  <a:srgbClr val="C00000"/>
                </a:solidFill>
                <a:latin typeface="Courier New" pitchFamily="49" charset="0"/>
              </a:rPr>
              <a:t>f,e</a:t>
            </a:r>
            <a:r>
              <a:rPr lang="tr-TR" b="1" dirty="0">
                <a:solidFill>
                  <a:srgbClr val="C00000"/>
                </a:solidFill>
                <a:latin typeface="Courier New" pitchFamily="49" charset="0"/>
              </a:rPr>
              <a:t>).</a:t>
            </a:r>
          </a:p>
          <a:p>
            <a:pPr algn="ctr"/>
            <a:r>
              <a:rPr lang="tr-TR" b="1" dirty="0">
                <a:solidFill>
                  <a:srgbClr val="C00000"/>
                </a:solidFill>
                <a:latin typeface="Courier New" pitchFamily="49" charset="0"/>
              </a:rPr>
              <a:t>link(</a:t>
            </a:r>
            <a:r>
              <a:rPr lang="tr-TR" b="1" dirty="0" err="1">
                <a:solidFill>
                  <a:srgbClr val="C00000"/>
                </a:solidFill>
                <a:latin typeface="Courier New" pitchFamily="49" charset="0"/>
              </a:rPr>
              <a:t>e,b</a:t>
            </a:r>
            <a:r>
              <a:rPr lang="tr-TR" b="1" dirty="0">
                <a:solidFill>
                  <a:srgbClr val="C00000"/>
                </a:solidFill>
                <a:latin typeface="Courier New" pitchFamily="49" charset="0"/>
              </a:rPr>
              <a:t>).</a:t>
            </a:r>
          </a:p>
        </p:txBody>
      </p:sp>
      <p:sp>
        <p:nvSpPr>
          <p:cNvPr id="40" name="Rectangle 29"/>
          <p:cNvSpPr txBox="1">
            <a:spLocks noChangeArrowheads="1"/>
          </p:cNvSpPr>
          <p:nvPr/>
        </p:nvSpPr>
        <p:spPr>
          <a:xfrm>
            <a:off x="755576" y="274638"/>
            <a:ext cx="7931224" cy="7508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tr-T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mtClean="0"/>
              <a:t>Yol Bulma</a:t>
            </a:r>
            <a:endParaRPr lang="tr-TR" dirty="0"/>
          </a:p>
        </p:txBody>
      </p:sp>
      <p:sp>
        <p:nvSpPr>
          <p:cNvPr id="41" name="Line 30"/>
          <p:cNvSpPr>
            <a:spLocks noChangeShapeType="1"/>
          </p:cNvSpPr>
          <p:nvPr/>
        </p:nvSpPr>
        <p:spPr bwMode="auto">
          <a:xfrm flipH="1">
            <a:off x="5791200" y="2514600"/>
            <a:ext cx="137160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" name="Line 31"/>
          <p:cNvSpPr>
            <a:spLocks noChangeShapeType="1"/>
          </p:cNvSpPr>
          <p:nvPr/>
        </p:nvSpPr>
        <p:spPr bwMode="auto">
          <a:xfrm flipV="1">
            <a:off x="5715000" y="1143000"/>
            <a:ext cx="609600" cy="12954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4810835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Backtracking</a:t>
            </a:r>
            <a:r>
              <a:rPr lang="tr-TR" dirty="0"/>
              <a:t> Control</a:t>
            </a:r>
            <a:endParaRPr lang="en-US" dirty="0"/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600201"/>
            <a:ext cx="4602088" cy="2086406"/>
          </a:xfrm>
        </p:spPr>
        <p:txBody>
          <a:bodyPr/>
          <a:lstStyle/>
          <a:p>
            <a:pPr marL="0" indent="0">
              <a:buNone/>
            </a:pPr>
            <a:r>
              <a:rPr lang="tr-TR" dirty="0" smtClean="0"/>
              <a:t>Örnek:</a:t>
            </a:r>
          </a:p>
          <a:p>
            <a:pPr marL="363537" lvl="1" indent="0">
              <a:buNone/>
            </a:pPr>
            <a:r>
              <a:rPr lang="en-US" dirty="0" smtClean="0"/>
              <a:t>if </a:t>
            </a:r>
            <a:r>
              <a:rPr lang="en-US" dirty="0"/>
              <a:t>X &lt; 3 then Y = 0</a:t>
            </a:r>
          </a:p>
          <a:p>
            <a:pPr marL="363537" lvl="1" indent="0">
              <a:buNone/>
            </a:pPr>
            <a:r>
              <a:rPr lang="en-US" dirty="0" smtClean="0"/>
              <a:t>if </a:t>
            </a:r>
            <a:r>
              <a:rPr lang="en-US" dirty="0"/>
              <a:t>3 &lt;= X and X &lt; 6 then Y = 2</a:t>
            </a:r>
          </a:p>
          <a:p>
            <a:pPr marL="363537" lvl="1" indent="0">
              <a:buNone/>
            </a:pPr>
            <a:r>
              <a:rPr lang="en-US" dirty="0" smtClean="0"/>
              <a:t>if </a:t>
            </a:r>
            <a:r>
              <a:rPr lang="en-US" dirty="0"/>
              <a:t>6 &lt;= X then Y = </a:t>
            </a:r>
            <a:r>
              <a:rPr lang="en-US" dirty="0" smtClean="0"/>
              <a:t>4</a:t>
            </a:r>
            <a:endParaRPr lang="tr-TR" dirty="0" smtClean="0"/>
          </a:p>
          <a:p>
            <a:pPr marL="0" indent="-36513">
              <a:buNone/>
            </a:pPr>
            <a:endParaRPr lang="tr-TR" dirty="0" smtClean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25</a:t>
            </a:fld>
            <a:endParaRPr kumimoji="0" lang="tr-TR"/>
          </a:p>
        </p:txBody>
      </p:sp>
      <p:sp>
        <p:nvSpPr>
          <p:cNvPr id="3" name="Metin kutusu 2"/>
          <p:cNvSpPr txBox="1"/>
          <p:nvPr/>
        </p:nvSpPr>
        <p:spPr>
          <a:xfrm>
            <a:off x="5580112" y="1556792"/>
            <a:ext cx="3456384" cy="212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lvl="0">
              <a:spcBef>
                <a:spcPct val="20000"/>
              </a:spcBef>
            </a:pPr>
            <a:r>
              <a:rPr lang="tr-TR" sz="2800" dirty="0" err="1">
                <a:solidFill>
                  <a:prstClr val="black"/>
                </a:solidFill>
              </a:rPr>
              <a:t>Prolog’da</a:t>
            </a:r>
            <a:r>
              <a:rPr lang="tr-TR" sz="2800" dirty="0">
                <a:solidFill>
                  <a:prstClr val="black"/>
                </a:solidFill>
              </a:rPr>
              <a:t>:</a:t>
            </a:r>
          </a:p>
          <a:p>
            <a:pPr lvl="1">
              <a:spcBef>
                <a:spcPct val="20000"/>
              </a:spcBef>
            </a:pPr>
            <a:r>
              <a:rPr lang="en-US" sz="2400" dirty="0">
                <a:solidFill>
                  <a:prstClr val="black"/>
                </a:solidFill>
              </a:rPr>
              <a:t>f(X,0) :- X&lt;3.</a:t>
            </a:r>
          </a:p>
          <a:p>
            <a:pPr lvl="1">
              <a:spcBef>
                <a:spcPct val="20000"/>
              </a:spcBef>
            </a:pPr>
            <a:r>
              <a:rPr lang="en-US" sz="2400" dirty="0">
                <a:solidFill>
                  <a:prstClr val="black"/>
                </a:solidFill>
              </a:rPr>
              <a:t>f(X,2) :- 3=&lt;X, X&lt;6.</a:t>
            </a:r>
          </a:p>
          <a:p>
            <a:pPr lvl="1">
              <a:spcBef>
                <a:spcPct val="20000"/>
              </a:spcBef>
            </a:pPr>
            <a:r>
              <a:rPr lang="en-US" sz="2400" dirty="0">
                <a:solidFill>
                  <a:prstClr val="black"/>
                </a:solidFill>
              </a:rPr>
              <a:t>f(X,4) :- 6=&lt;X.</a:t>
            </a:r>
          </a:p>
          <a:p>
            <a:endParaRPr lang="tr-TR" dirty="0"/>
          </a:p>
        </p:txBody>
      </p:sp>
      <p:sp>
        <p:nvSpPr>
          <p:cNvPr id="4" name="Metin kutusu 3"/>
          <p:cNvSpPr txBox="1"/>
          <p:nvPr/>
        </p:nvSpPr>
        <p:spPr>
          <a:xfrm>
            <a:off x="827584" y="3861048"/>
            <a:ext cx="799288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“</a:t>
            </a:r>
            <a:r>
              <a:rPr lang="en-US" sz="2800" b="1" dirty="0"/>
              <a:t>f(1,Y), </a:t>
            </a:r>
            <a:r>
              <a:rPr lang="tr-TR" sz="2800" b="1" dirty="0" smtClean="0"/>
              <a:t>Y</a:t>
            </a:r>
            <a:r>
              <a:rPr lang="en-US" sz="2800" b="1" dirty="0" smtClean="0"/>
              <a:t>&lt;</a:t>
            </a:r>
            <a:r>
              <a:rPr lang="tr-TR" sz="2800" b="1" dirty="0" smtClean="0"/>
              <a:t>2</a:t>
            </a:r>
            <a:r>
              <a:rPr lang="en-US" sz="2800" b="1" dirty="0" smtClean="0"/>
              <a:t>.</a:t>
            </a:r>
            <a:r>
              <a:rPr lang="en-US" sz="2800" dirty="0" smtClean="0"/>
              <a:t>” </a:t>
            </a:r>
            <a:r>
              <a:rPr lang="tr-TR" sz="2800" dirty="0" smtClean="0"/>
              <a:t>sorgusu: Doğru </a:t>
            </a:r>
            <a:r>
              <a:rPr lang="tr-TR" sz="2800" dirty="0" smtClean="0">
                <a:solidFill>
                  <a:srgbClr val="C00000"/>
                </a:solidFill>
                <a:sym typeface="Wingdings" pitchFamily="2" charset="2"/>
              </a:rPr>
              <a:t></a:t>
            </a:r>
            <a:endParaRPr lang="tr-TR" sz="2800" dirty="0" smtClean="0">
              <a:solidFill>
                <a:srgbClr val="C00000"/>
              </a:solidFill>
            </a:endParaRPr>
          </a:p>
          <a:p>
            <a:r>
              <a:rPr lang="tr-TR" sz="2400" dirty="0" smtClean="0"/>
              <a:t>Ancak,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C00000"/>
                </a:solidFill>
              </a:rPr>
              <a:t>3 </a:t>
            </a:r>
            <a:r>
              <a:rPr lang="tr-TR" sz="2400" dirty="0" smtClean="0">
                <a:solidFill>
                  <a:srgbClr val="C00000"/>
                </a:solidFill>
              </a:rPr>
              <a:t>kural da </a:t>
            </a:r>
            <a:r>
              <a:rPr lang="tr-TR" sz="2400" dirty="0" smtClean="0"/>
              <a:t>(</a:t>
            </a:r>
            <a:r>
              <a:rPr lang="tr-TR" sz="2400" b="1" dirty="0" err="1" smtClean="0">
                <a:solidFill>
                  <a:srgbClr val="C00000"/>
                </a:solidFill>
              </a:rPr>
              <a:t>no</a:t>
            </a:r>
            <a:r>
              <a:rPr lang="tr-TR" sz="2400" dirty="0" smtClean="0">
                <a:solidFill>
                  <a:srgbClr val="C00000"/>
                </a:solidFill>
              </a:rPr>
              <a:t> </a:t>
            </a:r>
            <a:r>
              <a:rPr lang="tr-TR" sz="2400" dirty="0" smtClean="0"/>
              <a:t>bulana kadar)</a:t>
            </a:r>
            <a:r>
              <a:rPr lang="tr-TR" sz="2400" dirty="0" smtClean="0">
                <a:solidFill>
                  <a:srgbClr val="C00000"/>
                </a:solidFill>
              </a:rPr>
              <a:t> </a:t>
            </a:r>
            <a:r>
              <a:rPr lang="tr-TR" sz="2400" dirty="0" smtClean="0"/>
              <a:t>denenir.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tr-TR" sz="2800" dirty="0" smtClean="0"/>
              <a:t>Halbuki ilk kural doğru ise diğerlerini kontrol etmeye gerek yok =&gt; </a:t>
            </a:r>
            <a:r>
              <a:rPr lang="tr-TR" sz="2800" dirty="0" err="1" smtClean="0">
                <a:solidFill>
                  <a:srgbClr val="C00000"/>
                </a:solidFill>
              </a:rPr>
              <a:t>if</a:t>
            </a:r>
            <a:r>
              <a:rPr lang="tr-TR" sz="2800" dirty="0" smtClean="0">
                <a:solidFill>
                  <a:srgbClr val="C00000"/>
                </a:solidFill>
              </a:rPr>
              <a:t> – else</a:t>
            </a:r>
          </a:p>
          <a:p>
            <a:pPr marL="457200" indent="-457200">
              <a:buFont typeface="Arial" pitchFamily="34" charset="0"/>
              <a:buChar char="•"/>
            </a:pPr>
            <a:endParaRPr lang="tr-TR" sz="1400" dirty="0" smtClean="0">
              <a:solidFill>
                <a:srgbClr val="C00000"/>
              </a:solidFill>
            </a:endParaRPr>
          </a:p>
          <a:p>
            <a:r>
              <a:rPr lang="tr-TR" sz="2800" b="1" u="sng" dirty="0" smtClean="0"/>
              <a:t>Çözüm:</a:t>
            </a:r>
            <a:r>
              <a:rPr lang="tr-TR" sz="2800" b="1" dirty="0" smtClean="0"/>
              <a:t> </a:t>
            </a:r>
            <a:r>
              <a:rPr lang="tr-TR" sz="2800" dirty="0" smtClean="0"/>
              <a:t>CUT </a:t>
            </a:r>
            <a:r>
              <a:rPr lang="tr-TR" sz="2800" dirty="0"/>
              <a:t>(</a:t>
            </a:r>
            <a:r>
              <a:rPr lang="tr-TR" sz="2800" b="1" dirty="0">
                <a:solidFill>
                  <a:srgbClr val="C00000"/>
                </a:solidFill>
              </a:rPr>
              <a:t>!</a:t>
            </a:r>
            <a:r>
              <a:rPr lang="tr-TR" sz="2800" dirty="0"/>
              <a:t>) </a:t>
            </a:r>
            <a:r>
              <a:rPr lang="tr-TR" sz="2800" dirty="0" smtClean="0"/>
              <a:t>kullanmak</a:t>
            </a:r>
            <a:endParaRPr lang="tr-TR" sz="2800" dirty="0"/>
          </a:p>
        </p:txBody>
      </p:sp>
      <p:cxnSp>
        <p:nvCxnSpPr>
          <p:cNvPr id="6" name="Düz Bağlayıcı 5"/>
          <p:cNvCxnSpPr/>
          <p:nvPr/>
        </p:nvCxnSpPr>
        <p:spPr>
          <a:xfrm flipV="1">
            <a:off x="5220072" y="2276872"/>
            <a:ext cx="0" cy="122413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Düz Ok Bağlayıcısı 7"/>
          <p:cNvCxnSpPr/>
          <p:nvPr/>
        </p:nvCxnSpPr>
        <p:spPr>
          <a:xfrm>
            <a:off x="5220072" y="2276872"/>
            <a:ext cx="792088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797300"/>
            <a:ext cx="2057400" cy="73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627320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26</a:t>
            </a:fld>
            <a:endParaRPr kumimoji="0" lang="tr-TR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tr-T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/>
              <a:t>CUT</a:t>
            </a:r>
            <a:endParaRPr lang="tr-T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62000" y="1600200"/>
            <a:ext cx="8077200" cy="4925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tr-T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tr-T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tr-T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tr-T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tr-T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tr-T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tr-T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tr-T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tr-T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smtClean="0"/>
              <a:t>Argüman almaz, her zaman </a:t>
            </a:r>
            <a:r>
              <a:rPr lang="tr-TR" dirty="0" err="1" smtClean="0">
                <a:solidFill>
                  <a:srgbClr val="0000FF"/>
                </a:solidFill>
              </a:rPr>
              <a:t>true</a:t>
            </a:r>
            <a:r>
              <a:rPr lang="tr-TR" dirty="0" smtClean="0"/>
              <a:t>, </a:t>
            </a:r>
            <a:r>
              <a:rPr lang="tr-TR" dirty="0" err="1" smtClean="0"/>
              <a:t>backtracking’i</a:t>
            </a:r>
            <a:r>
              <a:rPr lang="tr-TR" dirty="0" smtClean="0"/>
              <a:t> durdurur</a:t>
            </a:r>
          </a:p>
          <a:p>
            <a:r>
              <a:rPr lang="tr-TR" dirty="0" smtClean="0"/>
              <a:t>Yeni çözüm:</a:t>
            </a:r>
          </a:p>
          <a:p>
            <a:pPr lvl="1"/>
            <a:r>
              <a:rPr lang="tr-TR" dirty="0"/>
              <a:t>f(X,0) :- X&lt;3, </a:t>
            </a:r>
            <a:r>
              <a:rPr lang="tr-TR" b="1" dirty="0">
                <a:solidFill>
                  <a:srgbClr val="C00000"/>
                </a:solidFill>
              </a:rPr>
              <a:t>!</a:t>
            </a:r>
            <a:r>
              <a:rPr lang="tr-TR" dirty="0"/>
              <a:t>.</a:t>
            </a:r>
          </a:p>
          <a:p>
            <a:pPr lvl="1"/>
            <a:r>
              <a:rPr lang="tr-TR" dirty="0"/>
              <a:t>f(X,2) :- 3=&lt;X, X&lt;6, </a:t>
            </a:r>
            <a:r>
              <a:rPr lang="tr-TR" b="1" dirty="0">
                <a:solidFill>
                  <a:srgbClr val="C00000"/>
                </a:solidFill>
              </a:rPr>
              <a:t>!</a:t>
            </a:r>
            <a:r>
              <a:rPr lang="tr-TR" dirty="0"/>
              <a:t>.</a:t>
            </a:r>
          </a:p>
          <a:p>
            <a:pPr lvl="1"/>
            <a:r>
              <a:rPr lang="tr-TR" dirty="0"/>
              <a:t>f(X,4) :- 6=&lt;X</a:t>
            </a:r>
            <a:r>
              <a:rPr lang="tr-TR" dirty="0" smtClean="0"/>
              <a:t>.</a:t>
            </a:r>
          </a:p>
          <a:p>
            <a:r>
              <a:rPr lang="tr-TR" dirty="0" smtClean="0"/>
              <a:t>f(X,Y) sorgusu yapıldığında, </a:t>
            </a:r>
            <a:r>
              <a:rPr lang="tr-TR" u="sng" dirty="0" smtClean="0"/>
              <a:t>sadece karşılık gelen</a:t>
            </a:r>
            <a:r>
              <a:rPr lang="tr-TR" dirty="0" smtClean="0"/>
              <a:t> kural denenir.</a:t>
            </a:r>
          </a:p>
          <a:p>
            <a:r>
              <a:rPr lang="en-US" dirty="0"/>
              <a:t>“</a:t>
            </a:r>
            <a:r>
              <a:rPr lang="en-US" b="1" dirty="0"/>
              <a:t>f(1,Y), </a:t>
            </a:r>
            <a:r>
              <a:rPr lang="tr-TR" b="1" dirty="0" smtClean="0"/>
              <a:t>Y&lt;</a:t>
            </a:r>
            <a:r>
              <a:rPr lang="en-US" b="1" dirty="0" smtClean="0"/>
              <a:t>2.</a:t>
            </a:r>
            <a:r>
              <a:rPr lang="en-US" dirty="0" smtClean="0"/>
              <a:t>” </a:t>
            </a:r>
            <a:r>
              <a:rPr lang="tr-TR" dirty="0" smtClean="0"/>
              <a:t>sorgusu için sadece ilk kural denenir ve cevap </a:t>
            </a:r>
            <a:r>
              <a:rPr lang="tr-TR" b="1" dirty="0" smtClean="0"/>
              <a:t>Y=0</a:t>
            </a:r>
            <a:r>
              <a:rPr lang="tr-TR" dirty="0" smtClean="0"/>
              <a:t> olur.</a:t>
            </a:r>
          </a:p>
        </p:txBody>
      </p:sp>
    </p:spTree>
    <p:extLst>
      <p:ext uri="{BB962C8B-B14F-4D97-AF65-F5344CB8AC3E}">
        <p14:creationId xmlns:p14="http://schemas.microsoft.com/office/powerpoint/2010/main" val="379348064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27</a:t>
            </a:fld>
            <a:endParaRPr kumimoji="0" lang="tr-TR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tr-T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/>
              <a:t>Örnek</a:t>
            </a:r>
            <a:endParaRPr lang="tr-T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62000" y="1600200"/>
            <a:ext cx="4170040" cy="4925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tr-T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tr-T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tr-T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tr-T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tr-T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tr-T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tr-T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tr-T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tr-T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if X&lt;3 then Y=0,</a:t>
            </a:r>
          </a:p>
          <a:p>
            <a:pPr marL="0" indent="0">
              <a:buNone/>
            </a:pPr>
            <a:r>
              <a:rPr lang="en-US" u="sng" dirty="0"/>
              <a:t>otherwise</a:t>
            </a:r>
            <a:r>
              <a:rPr lang="en-US" dirty="0"/>
              <a:t> if X&lt;6 then Y=2,</a:t>
            </a:r>
          </a:p>
          <a:p>
            <a:pPr marL="0" indent="0">
              <a:buNone/>
            </a:pPr>
            <a:r>
              <a:rPr lang="en-US" u="sng" dirty="0"/>
              <a:t>otherwise</a:t>
            </a:r>
            <a:r>
              <a:rPr lang="en-US" dirty="0"/>
              <a:t> Y=4</a:t>
            </a:r>
            <a:r>
              <a:rPr lang="en-US" dirty="0" smtClean="0"/>
              <a:t>.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Çözüm:</a:t>
            </a:r>
          </a:p>
          <a:p>
            <a:pPr marL="57150" indent="0">
              <a:buNone/>
            </a:pPr>
            <a:r>
              <a:rPr lang="tr-TR" dirty="0"/>
              <a:t>f(X,0) :- X&lt;3, !.</a:t>
            </a:r>
          </a:p>
          <a:p>
            <a:pPr marL="57150" indent="0">
              <a:buNone/>
            </a:pPr>
            <a:r>
              <a:rPr lang="tr-TR" dirty="0"/>
              <a:t>f(X,2) :- X&lt;6, !.</a:t>
            </a:r>
          </a:p>
          <a:p>
            <a:pPr marL="57150" indent="0">
              <a:buNone/>
            </a:pPr>
            <a:r>
              <a:rPr lang="tr-TR" dirty="0"/>
              <a:t>f(X,4).</a:t>
            </a:r>
            <a:endParaRPr lang="tr-TR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866456" y="1600201"/>
            <a:ext cx="4170040" cy="4925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tr-T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tr-T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tr-T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tr-T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tr-T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tr-T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tr-T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tr-T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tr-T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dirty="0" smtClean="0"/>
              <a:t>CUT kullanmazsak:</a:t>
            </a:r>
            <a:endParaRPr lang="en-US" dirty="0"/>
          </a:p>
          <a:p>
            <a:pPr marL="457200" lvl="1" indent="0">
              <a:buNone/>
            </a:pPr>
            <a:r>
              <a:rPr lang="tr-TR" dirty="0" smtClean="0"/>
              <a:t>f(X,0</a:t>
            </a:r>
            <a:r>
              <a:rPr lang="tr-TR" dirty="0"/>
              <a:t>) :- </a:t>
            </a:r>
            <a:r>
              <a:rPr lang="tr-TR" dirty="0" smtClean="0"/>
              <a:t>X&lt;3.</a:t>
            </a:r>
            <a:endParaRPr lang="tr-TR" dirty="0"/>
          </a:p>
          <a:p>
            <a:pPr marL="457200" lvl="1" indent="0">
              <a:buNone/>
            </a:pPr>
            <a:r>
              <a:rPr lang="tr-TR" dirty="0"/>
              <a:t>f(X,2) :- </a:t>
            </a:r>
            <a:r>
              <a:rPr lang="tr-TR" dirty="0" smtClean="0"/>
              <a:t>X&lt;6.</a:t>
            </a:r>
            <a:endParaRPr lang="tr-TR" dirty="0"/>
          </a:p>
          <a:p>
            <a:pPr marL="457200" lvl="1" indent="0">
              <a:buNone/>
            </a:pPr>
            <a:r>
              <a:rPr lang="tr-TR" dirty="0"/>
              <a:t>f(X,4</a:t>
            </a:r>
            <a:r>
              <a:rPr lang="tr-TR" dirty="0" smtClean="0"/>
              <a:t>).</a:t>
            </a:r>
            <a:endParaRPr lang="tr-TR" dirty="0"/>
          </a:p>
          <a:p>
            <a:pPr marL="57150" indent="0">
              <a:buNone/>
            </a:pPr>
            <a:r>
              <a:rPr lang="es-ES" dirty="0">
                <a:solidFill>
                  <a:srgbClr val="0000FF"/>
                </a:solidFill>
              </a:rPr>
              <a:t>f(1,Y).</a:t>
            </a:r>
          </a:p>
          <a:p>
            <a:pPr marL="457200" lvl="1" indent="0">
              <a:buNone/>
            </a:pPr>
            <a:r>
              <a:rPr lang="es-ES" dirty="0"/>
              <a:t>&gt; Y = 0;</a:t>
            </a:r>
          </a:p>
          <a:p>
            <a:pPr marL="457200" lvl="1" indent="0">
              <a:buNone/>
            </a:pPr>
            <a:r>
              <a:rPr lang="es-ES" dirty="0"/>
              <a:t>&gt; Y = 2;</a:t>
            </a:r>
          </a:p>
          <a:p>
            <a:pPr marL="457200" lvl="1" indent="0">
              <a:buNone/>
            </a:pPr>
            <a:r>
              <a:rPr lang="es-ES" dirty="0"/>
              <a:t>&gt; Y = 4;</a:t>
            </a:r>
          </a:p>
          <a:p>
            <a:pPr marL="457200" lvl="1" indent="0">
              <a:buNone/>
            </a:pPr>
            <a:r>
              <a:rPr lang="es-ES" dirty="0" smtClean="0"/>
              <a:t>&gt;</a:t>
            </a:r>
            <a:r>
              <a:rPr lang="tr-TR" dirty="0" smtClean="0"/>
              <a:t> </a:t>
            </a:r>
            <a:r>
              <a:rPr lang="es-ES" dirty="0" smtClean="0"/>
              <a:t>no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143297921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28</a:t>
            </a:fld>
            <a:endParaRPr kumimoji="0" lang="tr-TR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tr-T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/>
              <a:t>MAX örneği</a:t>
            </a:r>
            <a:endParaRPr lang="tr-T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62000" y="1600200"/>
            <a:ext cx="8077200" cy="4925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tr-T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tr-T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tr-T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tr-T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tr-T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tr-T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tr-T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tr-T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tr-T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max(</a:t>
            </a:r>
            <a:r>
              <a:rPr lang="en-US" sz="3200" dirty="0" err="1" smtClean="0"/>
              <a:t>X,Y,Max</a:t>
            </a:r>
            <a:r>
              <a:rPr lang="en-US" sz="3200" dirty="0" smtClean="0"/>
              <a:t>)</a:t>
            </a:r>
            <a:r>
              <a:rPr lang="tr-TR" sz="3200" dirty="0" smtClean="0"/>
              <a:t>: </a:t>
            </a:r>
            <a:r>
              <a:rPr lang="en-US" sz="3200" dirty="0" smtClean="0"/>
              <a:t>Maximum </a:t>
            </a:r>
            <a:r>
              <a:rPr lang="en-US" sz="3200" dirty="0"/>
              <a:t>of X </a:t>
            </a:r>
            <a:r>
              <a:rPr lang="en-US" sz="3200" dirty="0" smtClean="0"/>
              <a:t>and</a:t>
            </a:r>
            <a:r>
              <a:rPr lang="tr-TR" sz="3200" dirty="0" smtClean="0"/>
              <a:t> Y</a:t>
            </a:r>
            <a:r>
              <a:rPr lang="tr-TR" sz="3200" dirty="0"/>
              <a:t>.</a:t>
            </a:r>
          </a:p>
          <a:p>
            <a:pPr marL="369888" lvl="1" indent="0">
              <a:buNone/>
            </a:pPr>
            <a:r>
              <a:rPr lang="es-ES" sz="2800" dirty="0" smtClean="0">
                <a:solidFill>
                  <a:srgbClr val="0000FF"/>
                </a:solidFill>
              </a:rPr>
              <a:t>max(X</a:t>
            </a:r>
            <a:r>
              <a:rPr lang="es-ES" sz="2800" dirty="0">
                <a:solidFill>
                  <a:srgbClr val="0000FF"/>
                </a:solidFill>
              </a:rPr>
              <a:t>, Y, X) :- X &gt;= Y.</a:t>
            </a:r>
          </a:p>
          <a:p>
            <a:pPr marL="369888" lvl="1" indent="0">
              <a:buNone/>
            </a:pPr>
            <a:r>
              <a:rPr lang="es-ES" sz="2800" dirty="0">
                <a:solidFill>
                  <a:srgbClr val="0000FF"/>
                </a:solidFill>
              </a:rPr>
              <a:t>max(X, Y, Y) :- X &lt; Y</a:t>
            </a:r>
            <a:r>
              <a:rPr lang="es-ES" sz="2800" dirty="0" smtClean="0">
                <a:solidFill>
                  <a:srgbClr val="0000FF"/>
                </a:solidFill>
              </a:rPr>
              <a:t>.</a:t>
            </a:r>
            <a:endParaRPr lang="tr-TR" sz="2800" dirty="0" smtClean="0">
              <a:solidFill>
                <a:srgbClr val="0000FF"/>
              </a:solidFill>
            </a:endParaRPr>
          </a:p>
          <a:p>
            <a:pPr marL="369888" lvl="1" indent="0">
              <a:buNone/>
            </a:pPr>
            <a:endParaRPr lang="tr-TR" sz="2800" dirty="0" smtClean="0">
              <a:solidFill>
                <a:srgbClr val="0000FF"/>
              </a:solidFill>
            </a:endParaRPr>
          </a:p>
          <a:p>
            <a:r>
              <a:rPr lang="tr-TR" sz="3200" dirty="0" smtClean="0"/>
              <a:t>Daha efektif çözüm (CUT kullanarak):</a:t>
            </a:r>
            <a:endParaRPr lang="tr-TR" sz="3200" dirty="0"/>
          </a:p>
          <a:p>
            <a:pPr marL="369888" lvl="1" indent="0">
              <a:buNone/>
            </a:pPr>
            <a:r>
              <a:rPr lang="es-ES" sz="2800" dirty="0">
                <a:solidFill>
                  <a:srgbClr val="0000FF"/>
                </a:solidFill>
              </a:rPr>
              <a:t>max(X, Y, X) :- X &gt;= Y, !.</a:t>
            </a:r>
          </a:p>
          <a:p>
            <a:pPr marL="369888" lvl="1" indent="0">
              <a:buNone/>
            </a:pPr>
            <a:r>
              <a:rPr lang="es-ES" sz="2800" dirty="0">
                <a:solidFill>
                  <a:srgbClr val="0000FF"/>
                </a:solidFill>
              </a:rPr>
              <a:t>max(X, Y, Y</a:t>
            </a:r>
            <a:r>
              <a:rPr lang="es-ES" sz="2800" dirty="0" smtClean="0">
                <a:solidFill>
                  <a:srgbClr val="0000FF"/>
                </a:solidFill>
              </a:rPr>
              <a:t>).</a:t>
            </a:r>
            <a:endParaRPr lang="tr-TR" sz="280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16942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Member</a:t>
            </a:r>
            <a:r>
              <a:rPr lang="tr-TR" dirty="0" smtClean="0"/>
              <a:t> ilişkisi</a:t>
            </a:r>
            <a:endParaRPr lang="en-US" dirty="0"/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412776"/>
            <a:ext cx="5184576" cy="5184576"/>
          </a:xfrm>
        </p:spPr>
        <p:txBody>
          <a:bodyPr>
            <a:noAutofit/>
          </a:bodyPr>
          <a:lstStyle/>
          <a:p>
            <a:pPr marL="838200" lvl="1" indent="-381000">
              <a:lnSpc>
                <a:spcPct val="80000"/>
              </a:lnSpc>
              <a:buFontTx/>
              <a:buNone/>
            </a:pPr>
            <a:r>
              <a:rPr lang="en-US" sz="2400" dirty="0">
                <a:solidFill>
                  <a:srgbClr val="0000FF"/>
                </a:solidFill>
              </a:rPr>
              <a:t>member(X, [X | L]).</a:t>
            </a:r>
          </a:p>
          <a:p>
            <a:pPr marL="838200" lvl="1" indent="-381000">
              <a:lnSpc>
                <a:spcPct val="80000"/>
              </a:lnSpc>
              <a:buFontTx/>
              <a:buNone/>
            </a:pPr>
            <a:r>
              <a:rPr lang="en-US" sz="2400" dirty="0">
                <a:solidFill>
                  <a:srgbClr val="0000FF"/>
                </a:solidFill>
              </a:rPr>
              <a:t>member(X, [Y | L]) :- member(X, L).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400" b="1" dirty="0"/>
              <a:t>?- member(X, [</a:t>
            </a:r>
            <a:r>
              <a:rPr lang="en-US" sz="2400" b="1" dirty="0" err="1"/>
              <a:t>a,b,c</a:t>
            </a:r>
            <a:r>
              <a:rPr lang="en-US" sz="2400" b="1" dirty="0"/>
              <a:t>]).</a:t>
            </a:r>
          </a:p>
          <a:p>
            <a:pPr marL="838200" lvl="1" indent="-381000">
              <a:lnSpc>
                <a:spcPct val="80000"/>
              </a:lnSpc>
              <a:buFontTx/>
              <a:buNone/>
            </a:pPr>
            <a:r>
              <a:rPr lang="en-US" sz="2400" dirty="0"/>
              <a:t>X = a ;</a:t>
            </a:r>
          </a:p>
          <a:p>
            <a:pPr marL="838200" lvl="1" indent="-381000">
              <a:lnSpc>
                <a:spcPct val="80000"/>
              </a:lnSpc>
              <a:buFontTx/>
              <a:buNone/>
            </a:pPr>
            <a:r>
              <a:rPr lang="en-US" sz="2400" dirty="0"/>
              <a:t>X = b ;</a:t>
            </a:r>
          </a:p>
          <a:p>
            <a:pPr marL="838200" lvl="1" indent="-381000">
              <a:lnSpc>
                <a:spcPct val="80000"/>
              </a:lnSpc>
              <a:buFontTx/>
              <a:buNone/>
            </a:pPr>
            <a:r>
              <a:rPr lang="en-US" sz="2400" dirty="0"/>
              <a:t>X = c ;</a:t>
            </a:r>
          </a:p>
          <a:p>
            <a:pPr marL="838200" lvl="1" indent="-381000">
              <a:lnSpc>
                <a:spcPct val="80000"/>
              </a:lnSpc>
              <a:buFontTx/>
              <a:buNone/>
            </a:pPr>
            <a:r>
              <a:rPr lang="en-US" sz="2400" dirty="0"/>
              <a:t>no</a:t>
            </a:r>
          </a:p>
          <a:p>
            <a:pPr marL="457200" indent="-457200">
              <a:lnSpc>
                <a:spcPct val="80000"/>
              </a:lnSpc>
            </a:pPr>
            <a:endParaRPr lang="tr-TR" sz="2400" dirty="0"/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tr-TR" sz="2400" dirty="0"/>
              <a:t>	</a:t>
            </a:r>
            <a:r>
              <a:rPr lang="en-US" sz="2400" dirty="0">
                <a:solidFill>
                  <a:srgbClr val="0000FF"/>
                </a:solidFill>
              </a:rPr>
              <a:t>member(X, [X | L]) :- !.</a:t>
            </a:r>
          </a:p>
          <a:p>
            <a:pPr marL="838200" lvl="1" indent="-381000">
              <a:lnSpc>
                <a:spcPct val="80000"/>
              </a:lnSpc>
              <a:buFontTx/>
              <a:buNone/>
            </a:pPr>
            <a:r>
              <a:rPr lang="tr-TR" sz="2400" dirty="0">
                <a:solidFill>
                  <a:srgbClr val="0000FF"/>
                </a:solidFill>
              </a:rPr>
              <a:t>m</a:t>
            </a:r>
            <a:r>
              <a:rPr lang="en-US" sz="2400" dirty="0">
                <a:solidFill>
                  <a:srgbClr val="0000FF"/>
                </a:solidFill>
              </a:rPr>
              <a:t>ember(X, [Y | L]) :- member(X, L).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400" b="1" dirty="0" smtClean="0"/>
              <a:t>?- </a:t>
            </a:r>
            <a:r>
              <a:rPr lang="en-US" sz="2400" b="1" dirty="0"/>
              <a:t>member(X, [</a:t>
            </a:r>
            <a:r>
              <a:rPr lang="en-US" sz="2400" b="1" dirty="0" err="1"/>
              <a:t>a,b,c</a:t>
            </a:r>
            <a:r>
              <a:rPr lang="en-US" sz="2400" b="1" dirty="0"/>
              <a:t>]).</a:t>
            </a:r>
          </a:p>
          <a:p>
            <a:pPr marL="838200" lvl="1" indent="-381000">
              <a:lnSpc>
                <a:spcPct val="80000"/>
              </a:lnSpc>
              <a:buFontTx/>
              <a:buNone/>
            </a:pPr>
            <a:r>
              <a:rPr lang="en-US" sz="2400" dirty="0"/>
              <a:t>X = a ;</a:t>
            </a:r>
          </a:p>
          <a:p>
            <a:pPr marL="838200" lvl="1" indent="-381000">
              <a:lnSpc>
                <a:spcPct val="80000"/>
              </a:lnSpc>
              <a:buFontTx/>
              <a:buNone/>
            </a:pPr>
            <a:r>
              <a:rPr lang="en-US" sz="2400" dirty="0"/>
              <a:t>no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29</a:t>
            </a:fld>
            <a:endParaRPr kumimoji="0" lang="tr-TR"/>
          </a:p>
        </p:txBody>
      </p:sp>
      <p:sp>
        <p:nvSpPr>
          <p:cNvPr id="3" name="Metin kutusu 2"/>
          <p:cNvSpPr txBox="1"/>
          <p:nvPr/>
        </p:nvSpPr>
        <p:spPr>
          <a:xfrm>
            <a:off x="5220072" y="5517232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Sadece </a:t>
            </a:r>
            <a:r>
              <a:rPr lang="tr-TR" sz="2400" b="1" dirty="0" smtClean="0"/>
              <a:t>1 çözüm </a:t>
            </a:r>
            <a:r>
              <a:rPr lang="tr-TR" sz="2400" dirty="0"/>
              <a:t>üretilir</a:t>
            </a:r>
          </a:p>
        </p:txBody>
      </p:sp>
      <p:cxnSp>
        <p:nvCxnSpPr>
          <p:cNvPr id="5" name="Düz Ok Bağlayıcısı 4"/>
          <p:cNvCxnSpPr/>
          <p:nvPr/>
        </p:nvCxnSpPr>
        <p:spPr>
          <a:xfrm>
            <a:off x="2843808" y="5748064"/>
            <a:ext cx="2232248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29991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576" y="188640"/>
            <a:ext cx="8064896" cy="1182960"/>
          </a:xfrm>
        </p:spPr>
        <p:txBody>
          <a:bodyPr/>
          <a:lstStyle/>
          <a:p>
            <a:r>
              <a:rPr lang="tr-TR" dirty="0"/>
              <a:t>Listelerin gösterimi (1)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584" y="1484784"/>
            <a:ext cx="7992888" cy="511256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tr-TR" sz="3200" dirty="0"/>
              <a:t>Boş </a:t>
            </a:r>
            <a:r>
              <a:rPr lang="tr-TR" sz="3200" dirty="0" smtClean="0"/>
              <a:t>dizi: </a:t>
            </a:r>
            <a:r>
              <a:rPr lang="tr-TR" sz="3200" b="1" dirty="0">
                <a:solidFill>
                  <a:srgbClr val="FF0000"/>
                </a:solidFill>
              </a:rPr>
              <a:t>[ </a:t>
            </a:r>
            <a:r>
              <a:rPr lang="tr-TR" sz="3200" b="1" dirty="0" smtClean="0">
                <a:solidFill>
                  <a:srgbClr val="FF0000"/>
                </a:solidFill>
              </a:rPr>
              <a:t>]</a:t>
            </a:r>
          </a:p>
          <a:p>
            <a:pPr lvl="1">
              <a:lnSpc>
                <a:spcPct val="90000"/>
              </a:lnSpc>
            </a:pPr>
            <a:r>
              <a:rPr lang="tr-TR" sz="2800" dirty="0"/>
              <a:t>Her </a:t>
            </a:r>
            <a:r>
              <a:rPr lang="tr-TR" sz="2800" dirty="0" smtClean="0"/>
              <a:t>listenin </a:t>
            </a:r>
            <a:r>
              <a:rPr lang="tr-TR" sz="2800" dirty="0"/>
              <a:t>sonunda bulunur</a:t>
            </a:r>
          </a:p>
          <a:p>
            <a:pPr>
              <a:lnSpc>
                <a:spcPct val="90000"/>
              </a:lnSpc>
            </a:pPr>
            <a:r>
              <a:rPr lang="tr-TR" sz="3200" dirty="0"/>
              <a:t>Boş olmayan bir </a:t>
            </a:r>
            <a:r>
              <a:rPr lang="tr-TR" sz="3200" dirty="0" smtClean="0"/>
              <a:t>liste 2 </a:t>
            </a:r>
            <a:r>
              <a:rPr lang="tr-TR" sz="3200" dirty="0"/>
              <a:t>öğeden </a:t>
            </a:r>
            <a:r>
              <a:rPr lang="tr-TR" sz="3200" dirty="0" smtClean="0"/>
              <a:t>oluşur:</a:t>
            </a:r>
            <a:endParaRPr lang="tr-TR" sz="3200" dirty="0"/>
          </a:p>
          <a:p>
            <a:pPr lvl="1">
              <a:lnSpc>
                <a:spcPct val="90000"/>
              </a:lnSpc>
            </a:pPr>
            <a:r>
              <a:rPr lang="tr-TR" sz="2800" i="1" dirty="0" smtClean="0">
                <a:solidFill>
                  <a:srgbClr val="FF0000"/>
                </a:solidFill>
              </a:rPr>
              <a:t>Head:</a:t>
            </a:r>
            <a:r>
              <a:rPr lang="tr-TR" sz="2800" dirty="0" smtClean="0"/>
              <a:t> </a:t>
            </a:r>
            <a:r>
              <a:rPr lang="tr-TR" sz="2800" dirty="0"/>
              <a:t>liste’nin başı</a:t>
            </a:r>
          </a:p>
          <a:p>
            <a:pPr lvl="1">
              <a:lnSpc>
                <a:spcPct val="90000"/>
              </a:lnSpc>
            </a:pPr>
            <a:r>
              <a:rPr lang="tr-TR" sz="2800" i="1" dirty="0" smtClean="0">
                <a:solidFill>
                  <a:srgbClr val="FF0000"/>
                </a:solidFill>
              </a:rPr>
              <a:t>Tail:</a:t>
            </a:r>
            <a:r>
              <a:rPr lang="tr-TR" sz="2800" dirty="0" smtClean="0"/>
              <a:t> </a:t>
            </a:r>
            <a:r>
              <a:rPr lang="tr-TR" sz="2800" dirty="0"/>
              <a:t>listenin geri kalanı</a:t>
            </a:r>
          </a:p>
          <a:p>
            <a:pPr lvl="1">
              <a:lnSpc>
                <a:spcPct val="90000"/>
              </a:lnSpc>
            </a:pPr>
            <a:r>
              <a:rPr lang="tr-TR" sz="2800" dirty="0" smtClean="0"/>
              <a:t>[ann</a:t>
            </a:r>
            <a:r>
              <a:rPr lang="tr-TR" sz="2800" dirty="0"/>
              <a:t>, tennis, tom, </a:t>
            </a:r>
            <a:r>
              <a:rPr lang="tr-TR" sz="2800" dirty="0" smtClean="0"/>
              <a:t>skiing] örneği için </a:t>
            </a:r>
            <a:r>
              <a:rPr lang="tr-TR" sz="2800" dirty="0"/>
              <a:t>:</a:t>
            </a:r>
          </a:p>
          <a:p>
            <a:pPr lvl="3">
              <a:lnSpc>
                <a:spcPct val="90000"/>
              </a:lnSpc>
            </a:pPr>
            <a:r>
              <a:rPr lang="tr-TR" sz="2400" dirty="0"/>
              <a:t>Head : 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tr-TR" sz="2400" dirty="0"/>
              <a:t>			</a:t>
            </a:r>
            <a:r>
              <a:rPr lang="tr-TR" sz="2400" b="1" dirty="0">
                <a:solidFill>
                  <a:srgbClr val="0000FF"/>
                </a:solidFill>
              </a:rPr>
              <a:t>ann</a:t>
            </a:r>
          </a:p>
          <a:p>
            <a:pPr lvl="3">
              <a:lnSpc>
                <a:spcPct val="90000"/>
              </a:lnSpc>
            </a:pPr>
            <a:r>
              <a:rPr lang="tr-TR" sz="2400" dirty="0"/>
              <a:t>Tail : 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tr-TR" sz="2400" dirty="0"/>
              <a:t>		</a:t>
            </a:r>
            <a:r>
              <a:rPr lang="tr-TR" sz="2400" b="1" dirty="0">
                <a:solidFill>
                  <a:srgbClr val="0000FF"/>
                </a:solidFill>
              </a:rPr>
              <a:t>	[tennis, tom, skiing]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3</a:t>
            </a:fld>
            <a:endParaRPr kumimoji="0" lang="tr-TR" dirty="0"/>
          </a:p>
        </p:txBody>
      </p:sp>
    </p:spTree>
    <p:extLst>
      <p:ext uri="{BB962C8B-B14F-4D97-AF65-F5344CB8AC3E}">
        <p14:creationId xmlns:p14="http://schemas.microsoft.com/office/powerpoint/2010/main" val="353732818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30</a:t>
            </a:fld>
            <a:endParaRPr kumimoji="0" lang="tr-TR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tr-T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/>
              <a:t>FAIL</a:t>
            </a:r>
            <a:endParaRPr lang="tr-T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62000" y="1600200"/>
            <a:ext cx="8077200" cy="4925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tr-T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tr-T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tr-T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tr-T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tr-T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tr-T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tr-T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tr-T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tr-T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smtClean="0"/>
              <a:t>Her </a:t>
            </a:r>
            <a:r>
              <a:rPr lang="tr-TR" dirty="0"/>
              <a:t>zaman </a:t>
            </a:r>
            <a:r>
              <a:rPr lang="tr-TR" dirty="0" err="1" smtClean="0">
                <a:solidFill>
                  <a:srgbClr val="0000FF"/>
                </a:solidFill>
              </a:rPr>
              <a:t>false</a:t>
            </a:r>
            <a:r>
              <a:rPr lang="tr-TR" dirty="0" smtClean="0">
                <a:solidFill>
                  <a:srgbClr val="0000FF"/>
                </a:solidFill>
              </a:rPr>
              <a:t> </a:t>
            </a:r>
            <a:r>
              <a:rPr lang="tr-TR" dirty="0" smtClean="0"/>
              <a:t>ama </a:t>
            </a:r>
            <a:r>
              <a:rPr lang="tr-TR" dirty="0" err="1" smtClean="0"/>
              <a:t>backtracking’e</a:t>
            </a:r>
            <a:r>
              <a:rPr lang="tr-TR" dirty="0" smtClean="0"/>
              <a:t> </a:t>
            </a:r>
            <a:r>
              <a:rPr lang="tr-TR" dirty="0"/>
              <a:t>devam ettirir</a:t>
            </a:r>
          </a:p>
          <a:p>
            <a:pPr marL="0" indent="0">
              <a:buNone/>
            </a:pPr>
            <a:r>
              <a:rPr lang="tr-TR" dirty="0" smtClean="0"/>
              <a:t>Örnek:</a:t>
            </a:r>
          </a:p>
          <a:p>
            <a:r>
              <a:rPr lang="tr-TR" dirty="0" smtClean="0"/>
              <a:t>Ayşe </a:t>
            </a:r>
            <a:r>
              <a:rPr lang="tr-TR" dirty="0"/>
              <a:t>yılan haricindeki tüm hayvanları sever.</a:t>
            </a:r>
          </a:p>
          <a:p>
            <a:pPr marL="0" indent="0">
              <a:buNone/>
            </a:pPr>
            <a:r>
              <a:rPr lang="tr-TR" dirty="0" err="1" smtClean="0"/>
              <a:t>likes</a:t>
            </a:r>
            <a:r>
              <a:rPr lang="tr-TR" dirty="0" smtClean="0"/>
              <a:t>(</a:t>
            </a:r>
            <a:r>
              <a:rPr lang="tr-TR" dirty="0" err="1" smtClean="0"/>
              <a:t>ayse</a:t>
            </a:r>
            <a:r>
              <a:rPr lang="tr-TR" dirty="0" smtClean="0"/>
              <a:t>, </a:t>
            </a:r>
            <a:r>
              <a:rPr lang="tr-TR" dirty="0"/>
              <a:t>X) :- </a:t>
            </a:r>
            <a:r>
              <a:rPr lang="tr-TR" dirty="0" err="1" smtClean="0"/>
              <a:t>yilan</a:t>
            </a:r>
            <a:r>
              <a:rPr lang="tr-TR" dirty="0" smtClean="0"/>
              <a:t>(X</a:t>
            </a:r>
            <a:r>
              <a:rPr lang="tr-TR" dirty="0"/>
              <a:t>), !, </a:t>
            </a:r>
            <a:r>
              <a:rPr lang="tr-TR" dirty="0" smtClean="0">
                <a:solidFill>
                  <a:srgbClr val="C00000"/>
                </a:solidFill>
              </a:rPr>
              <a:t>fail</a:t>
            </a:r>
            <a:r>
              <a:rPr lang="tr-TR" dirty="0" smtClean="0"/>
              <a:t>;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   </a:t>
            </a:r>
            <a:r>
              <a:rPr lang="tr-TR" dirty="0" smtClean="0"/>
              <a:t>             </a:t>
            </a:r>
            <a:r>
              <a:rPr lang="tr-TR" dirty="0" err="1" smtClean="0"/>
              <a:t>animal</a:t>
            </a:r>
            <a:r>
              <a:rPr lang="tr-TR" dirty="0" smtClean="0"/>
              <a:t>(X).</a:t>
            </a:r>
          </a:p>
          <a:p>
            <a:pPr marL="0" indent="0">
              <a:buNone/>
            </a:pPr>
            <a:endParaRPr lang="tr-TR" dirty="0" smtClean="0"/>
          </a:p>
          <a:p>
            <a:r>
              <a:rPr lang="tr-TR" dirty="0"/>
              <a:t>“!, fail” yerine </a:t>
            </a:r>
            <a:r>
              <a:rPr lang="tr-TR" b="1" dirty="0" smtClean="0"/>
              <a:t>not</a:t>
            </a:r>
            <a:r>
              <a:rPr lang="tr-TR" dirty="0" smtClean="0"/>
              <a:t> da kullanılabilir:</a:t>
            </a:r>
          </a:p>
          <a:p>
            <a:pPr marL="0" indent="0">
              <a:buNone/>
            </a:pPr>
            <a:r>
              <a:rPr lang="tr-TR" dirty="0" err="1"/>
              <a:t>likes</a:t>
            </a:r>
            <a:r>
              <a:rPr lang="tr-TR" dirty="0"/>
              <a:t>(</a:t>
            </a:r>
            <a:r>
              <a:rPr lang="tr-TR" dirty="0" err="1"/>
              <a:t>ayse</a:t>
            </a:r>
            <a:r>
              <a:rPr lang="tr-TR" dirty="0"/>
              <a:t>, X) :- </a:t>
            </a:r>
            <a:r>
              <a:rPr lang="tr-TR" dirty="0" smtClean="0">
                <a:solidFill>
                  <a:srgbClr val="C00000"/>
                </a:solidFill>
              </a:rPr>
              <a:t>not</a:t>
            </a:r>
            <a:r>
              <a:rPr lang="tr-TR" dirty="0" smtClean="0"/>
              <a:t>(</a:t>
            </a:r>
            <a:r>
              <a:rPr lang="tr-TR" dirty="0" err="1" smtClean="0"/>
              <a:t>yilan</a:t>
            </a:r>
            <a:r>
              <a:rPr lang="tr-TR" dirty="0" smtClean="0"/>
              <a:t>(X)).</a:t>
            </a: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4700948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then</a:t>
            </a:r>
            <a:r>
              <a:rPr lang="tr-TR" dirty="0"/>
              <a:t> else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 smtClean="0"/>
              <a:t>if</a:t>
            </a:r>
            <a:r>
              <a:rPr lang="tr-TR" dirty="0" smtClean="0"/>
              <a:t> </a:t>
            </a:r>
            <a:r>
              <a:rPr lang="tr-TR" dirty="0"/>
              <a:t>P </a:t>
            </a:r>
            <a:r>
              <a:rPr lang="tr-TR" dirty="0" err="1"/>
              <a:t>then</a:t>
            </a:r>
            <a:r>
              <a:rPr lang="tr-TR" dirty="0"/>
              <a:t> </a:t>
            </a:r>
            <a:r>
              <a:rPr lang="tr-TR" dirty="0" smtClean="0"/>
              <a:t>Q</a:t>
            </a:r>
          </a:p>
          <a:p>
            <a:pPr marL="0" indent="0">
              <a:buNone/>
            </a:pPr>
            <a:r>
              <a:rPr lang="tr-TR" dirty="0" smtClean="0"/>
              <a:t>else R</a:t>
            </a: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b="1" dirty="0" smtClean="0"/>
              <a:t>Cevap: </a:t>
            </a:r>
            <a:endParaRPr lang="tr-TR" b="1" dirty="0"/>
          </a:p>
          <a:p>
            <a:pPr marL="0" indent="0">
              <a:buNone/>
            </a:pPr>
            <a:r>
              <a:rPr lang="tr-TR" dirty="0"/>
              <a:t>S :- P, !, Q. </a:t>
            </a:r>
          </a:p>
          <a:p>
            <a:pPr marL="0" indent="0">
              <a:buNone/>
            </a:pPr>
            <a:r>
              <a:rPr lang="tr-TR" dirty="0"/>
              <a:t>S :- R. 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31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94969965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3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3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Kullanıcı ile Etkileşim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4184" y="1600200"/>
            <a:ext cx="3733800" cy="4525963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 err="1"/>
              <a:t>kup</a:t>
            </a:r>
            <a:r>
              <a:rPr lang="en-US" sz="2800" dirty="0"/>
              <a:t>:-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800" dirty="0">
                <a:solidFill>
                  <a:srgbClr val="0000FF"/>
                </a:solidFill>
              </a:rPr>
              <a:t>read</a:t>
            </a:r>
            <a:r>
              <a:rPr lang="en-US" sz="2800" dirty="0"/>
              <a:t>(X),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800" dirty="0" err="1"/>
              <a:t>islem</a:t>
            </a:r>
            <a:r>
              <a:rPr lang="en-US" sz="2800" dirty="0"/>
              <a:t>(X).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err="1"/>
              <a:t>islem</a:t>
            </a:r>
            <a:r>
              <a:rPr lang="en-US" sz="2800" dirty="0"/>
              <a:t>(bit):-!.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err="1"/>
              <a:t>islem</a:t>
            </a:r>
            <a:r>
              <a:rPr lang="en-US" sz="2800" dirty="0"/>
              <a:t>(N):-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C is N*N*N,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write(C),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800" dirty="0" err="1"/>
              <a:t>nl</a:t>
            </a:r>
            <a:r>
              <a:rPr lang="en-US" sz="2800" dirty="0"/>
              <a:t>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800" dirty="0" err="1"/>
              <a:t>kup</a:t>
            </a:r>
            <a:r>
              <a:rPr lang="en-US" sz="2800" dirty="0"/>
              <a:t>.</a:t>
            </a:r>
            <a:endParaRPr lang="tr-TR" sz="2800" dirty="0"/>
          </a:p>
        </p:txBody>
      </p:sp>
      <p:sp>
        <p:nvSpPr>
          <p:cNvPr id="265220" name="Rectangle 4"/>
          <p:cNvSpPr>
            <a:spLocks noChangeArrowheads="1"/>
          </p:cNvSpPr>
          <p:nvPr/>
        </p:nvSpPr>
        <p:spPr bwMode="auto">
          <a:xfrm>
            <a:off x="4911824" y="1600200"/>
            <a:ext cx="16764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dirty="0"/>
              <a:t>?- </a:t>
            </a:r>
            <a:r>
              <a:rPr lang="en-US" sz="2400" dirty="0" err="1"/>
              <a:t>kup</a:t>
            </a:r>
            <a:r>
              <a:rPr lang="en-US" sz="2400" dirty="0"/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/>
              <a:t>|: 4</a:t>
            </a:r>
            <a:r>
              <a:rPr lang="en-US" sz="2400" b="1" dirty="0">
                <a:solidFill>
                  <a:srgbClr val="C00000"/>
                </a:solidFill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/>
              <a:t>64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/>
              <a:t>|: 7</a:t>
            </a:r>
            <a:r>
              <a:rPr lang="en-US" sz="2400" b="1" dirty="0">
                <a:solidFill>
                  <a:srgbClr val="C00000"/>
                </a:solidFill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/>
              <a:t>343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/>
              <a:t>|: 1</a:t>
            </a:r>
            <a:r>
              <a:rPr lang="en-US" sz="2400" b="1" dirty="0">
                <a:solidFill>
                  <a:srgbClr val="C00000"/>
                </a:solidFill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/>
              <a:t>1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/>
              <a:t>|: bit</a:t>
            </a:r>
            <a:r>
              <a:rPr lang="en-US" sz="2400" b="1" dirty="0">
                <a:solidFill>
                  <a:srgbClr val="C00000"/>
                </a:solidFill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/>
              <a:t>Yes</a:t>
            </a:r>
            <a:endParaRPr lang="tr-TR" sz="2400" dirty="0"/>
          </a:p>
        </p:txBody>
      </p:sp>
      <p:sp>
        <p:nvSpPr>
          <p:cNvPr id="265221" name="Line 5"/>
          <p:cNvSpPr>
            <a:spLocks noChangeShapeType="1"/>
          </p:cNvSpPr>
          <p:nvPr/>
        </p:nvSpPr>
        <p:spPr bwMode="auto">
          <a:xfrm flipH="1">
            <a:off x="5584254" y="1828800"/>
            <a:ext cx="1828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65222" name="Line 6"/>
          <p:cNvSpPr>
            <a:spLocks noChangeShapeType="1"/>
          </p:cNvSpPr>
          <p:nvPr/>
        </p:nvSpPr>
        <p:spPr bwMode="auto">
          <a:xfrm flipH="1">
            <a:off x="5584254" y="1828800"/>
            <a:ext cx="18288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65223" name="Line 7"/>
          <p:cNvSpPr>
            <a:spLocks noChangeShapeType="1"/>
          </p:cNvSpPr>
          <p:nvPr/>
        </p:nvSpPr>
        <p:spPr bwMode="auto">
          <a:xfrm flipH="1">
            <a:off x="5584254" y="1828800"/>
            <a:ext cx="182880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65224" name="Line 8"/>
          <p:cNvSpPr>
            <a:spLocks noChangeShapeType="1"/>
          </p:cNvSpPr>
          <p:nvPr/>
        </p:nvSpPr>
        <p:spPr bwMode="auto">
          <a:xfrm flipH="1">
            <a:off x="5736654" y="1828800"/>
            <a:ext cx="167640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65225" name="Text Box 9"/>
          <p:cNvSpPr txBox="1">
            <a:spLocks noChangeArrowheads="1"/>
          </p:cNvSpPr>
          <p:nvPr/>
        </p:nvSpPr>
        <p:spPr bwMode="auto">
          <a:xfrm>
            <a:off x="6804248" y="1120914"/>
            <a:ext cx="21127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tr-TR" sz="2000" dirty="0"/>
              <a:t>Okunan bilginin </a:t>
            </a:r>
          </a:p>
          <a:p>
            <a:pPr eaLnBrk="0" hangingPunct="0"/>
            <a:r>
              <a:rPr lang="tr-TR" sz="2000" dirty="0"/>
              <a:t>sonunu ifade eder.</a:t>
            </a:r>
          </a:p>
        </p:txBody>
      </p:sp>
      <p:sp>
        <p:nvSpPr>
          <p:cNvPr id="265226" name="Line 10"/>
          <p:cNvSpPr>
            <a:spLocks noChangeShapeType="1"/>
          </p:cNvSpPr>
          <p:nvPr/>
        </p:nvSpPr>
        <p:spPr bwMode="auto">
          <a:xfrm flipH="1" flipV="1">
            <a:off x="2636912" y="3429000"/>
            <a:ext cx="11430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65227" name="Text Box 11"/>
          <p:cNvSpPr txBox="1">
            <a:spLocks noChangeArrowheads="1"/>
          </p:cNvSpPr>
          <p:nvPr/>
        </p:nvSpPr>
        <p:spPr bwMode="auto">
          <a:xfrm>
            <a:off x="2133600" y="5446713"/>
            <a:ext cx="27694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tr-TR" sz="2000" dirty="0"/>
              <a:t>Arama işlemini durdurur.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32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67036239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Gerçekler </a:t>
            </a:r>
            <a:r>
              <a:rPr lang="tr-TR" dirty="0" err="1" smtClean="0"/>
              <a:t>VT’nı</a:t>
            </a:r>
            <a:r>
              <a:rPr lang="tr-TR" dirty="0" smtClean="0"/>
              <a:t> </a:t>
            </a:r>
            <a:r>
              <a:rPr lang="tr-TR" dirty="0"/>
              <a:t>değiştirmek</a:t>
            </a:r>
            <a:endParaRPr lang="en-US" dirty="0"/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96413"/>
            <a:ext cx="8077200" cy="5072947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600" dirty="0"/>
              <a:t>?- </a:t>
            </a:r>
            <a:r>
              <a:rPr lang="en-US" sz="2600" dirty="0" err="1"/>
              <a:t>sehir</a:t>
            </a:r>
            <a:r>
              <a:rPr lang="en-US" sz="2600" dirty="0"/>
              <a:t>(</a:t>
            </a:r>
            <a:r>
              <a:rPr lang="en-US" sz="2600" dirty="0" err="1"/>
              <a:t>istanbul</a:t>
            </a:r>
            <a:r>
              <a:rPr lang="en-US" sz="2600" dirty="0"/>
              <a:t>).</a:t>
            </a:r>
          </a:p>
          <a:p>
            <a:pPr>
              <a:lnSpc>
                <a:spcPct val="80000"/>
              </a:lnSpc>
            </a:pPr>
            <a:r>
              <a:rPr lang="en-US" sz="2600" dirty="0"/>
              <a:t>ERROR: Undefined procedure: </a:t>
            </a:r>
            <a:r>
              <a:rPr lang="en-US" sz="2600" dirty="0" err="1"/>
              <a:t>sehir</a:t>
            </a:r>
            <a:r>
              <a:rPr lang="en-US" sz="2600" dirty="0"/>
              <a:t>/1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600" dirty="0"/>
              <a:t>?- </a:t>
            </a:r>
            <a:r>
              <a:rPr lang="en-US" sz="2600" b="1" dirty="0">
                <a:solidFill>
                  <a:srgbClr val="0000FF"/>
                </a:solidFill>
              </a:rPr>
              <a:t>assert</a:t>
            </a:r>
            <a:r>
              <a:rPr lang="en-US" sz="2600" dirty="0"/>
              <a:t>(</a:t>
            </a:r>
            <a:r>
              <a:rPr lang="en-US" sz="2600" dirty="0" err="1"/>
              <a:t>sehir</a:t>
            </a:r>
            <a:r>
              <a:rPr lang="en-US" sz="2600" dirty="0"/>
              <a:t>(</a:t>
            </a:r>
            <a:r>
              <a:rPr lang="en-US" sz="2600" dirty="0" err="1"/>
              <a:t>istanbul</a:t>
            </a:r>
            <a:r>
              <a:rPr lang="en-US" sz="2600" dirty="0"/>
              <a:t>)).</a:t>
            </a:r>
          </a:p>
          <a:p>
            <a:pPr>
              <a:lnSpc>
                <a:spcPct val="80000"/>
              </a:lnSpc>
            </a:pPr>
            <a:r>
              <a:rPr lang="en-US" sz="2600" dirty="0"/>
              <a:t>Yes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600" dirty="0"/>
              <a:t>?- </a:t>
            </a:r>
            <a:r>
              <a:rPr lang="en-US" sz="2600" dirty="0" err="1"/>
              <a:t>sehir</a:t>
            </a:r>
            <a:r>
              <a:rPr lang="en-US" sz="2600" dirty="0"/>
              <a:t>(N).</a:t>
            </a:r>
          </a:p>
          <a:p>
            <a:pPr>
              <a:lnSpc>
                <a:spcPct val="80000"/>
              </a:lnSpc>
            </a:pPr>
            <a:r>
              <a:rPr lang="en-US" sz="2600" dirty="0"/>
              <a:t>N = </a:t>
            </a:r>
            <a:r>
              <a:rPr lang="en-US" sz="2600" dirty="0" err="1"/>
              <a:t>istanbul</a:t>
            </a:r>
            <a:r>
              <a:rPr lang="en-US" sz="2600" dirty="0"/>
              <a:t> ;</a:t>
            </a:r>
          </a:p>
          <a:p>
            <a:pPr>
              <a:lnSpc>
                <a:spcPct val="80000"/>
              </a:lnSpc>
            </a:pPr>
            <a:r>
              <a:rPr lang="en-US" sz="2600" dirty="0"/>
              <a:t>No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600" dirty="0" smtClean="0"/>
              <a:t>?- </a:t>
            </a:r>
            <a:r>
              <a:rPr lang="en-US" sz="2600" b="1" dirty="0">
                <a:solidFill>
                  <a:srgbClr val="0000FF"/>
                </a:solidFill>
              </a:rPr>
              <a:t>retract</a:t>
            </a:r>
            <a:r>
              <a:rPr lang="en-US" sz="2600" dirty="0"/>
              <a:t>(</a:t>
            </a:r>
            <a:r>
              <a:rPr lang="en-US" sz="2600" dirty="0" err="1"/>
              <a:t>sehir</a:t>
            </a:r>
            <a:r>
              <a:rPr lang="en-US" sz="2600" dirty="0"/>
              <a:t>(X)).</a:t>
            </a:r>
          </a:p>
          <a:p>
            <a:pPr>
              <a:lnSpc>
                <a:spcPct val="80000"/>
              </a:lnSpc>
            </a:pPr>
            <a:r>
              <a:rPr lang="en-US" sz="2600" dirty="0"/>
              <a:t>X = </a:t>
            </a:r>
            <a:r>
              <a:rPr lang="en-US" sz="2600" dirty="0" err="1"/>
              <a:t>istanbul</a:t>
            </a:r>
            <a:r>
              <a:rPr lang="en-US" sz="2600" dirty="0"/>
              <a:t> ;</a:t>
            </a:r>
          </a:p>
          <a:p>
            <a:pPr>
              <a:lnSpc>
                <a:spcPct val="80000"/>
              </a:lnSpc>
            </a:pPr>
            <a:r>
              <a:rPr lang="en-US" sz="2600" dirty="0"/>
              <a:t>No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600" dirty="0"/>
              <a:t>?- </a:t>
            </a:r>
            <a:r>
              <a:rPr lang="en-US" sz="2600" dirty="0" err="1"/>
              <a:t>sehir</a:t>
            </a:r>
            <a:r>
              <a:rPr lang="en-US" sz="2600" dirty="0"/>
              <a:t>(N).</a:t>
            </a:r>
          </a:p>
          <a:p>
            <a:pPr>
              <a:lnSpc>
                <a:spcPct val="80000"/>
              </a:lnSpc>
            </a:pPr>
            <a:r>
              <a:rPr lang="en-US" sz="2600" dirty="0"/>
              <a:t>No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33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9329376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VT’na</a:t>
            </a:r>
            <a:r>
              <a:rPr lang="tr-TR" dirty="0" smtClean="0"/>
              <a:t> </a:t>
            </a:r>
            <a:r>
              <a:rPr lang="tr-TR" dirty="0"/>
              <a:t>kural eklemek</a:t>
            </a:r>
            <a:endParaRPr lang="en-US" dirty="0"/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96413"/>
            <a:ext cx="8077200" cy="4856923"/>
          </a:xfrm>
        </p:spPr>
        <p:txBody>
          <a:bodyPr>
            <a:normAutofit/>
          </a:bodyPr>
          <a:lstStyle/>
          <a:p>
            <a:pPr marL="174625" indent="-174625">
              <a:lnSpc>
                <a:spcPct val="80000"/>
              </a:lnSpc>
            </a:pPr>
            <a:r>
              <a:rPr lang="en-US" sz="2400" dirty="0"/>
              <a:t>?- </a:t>
            </a:r>
            <a:r>
              <a:rPr lang="en-US" sz="2400" b="1" dirty="0"/>
              <a:t>assert</a:t>
            </a:r>
            <a:r>
              <a:rPr lang="en-US" sz="2400" dirty="0"/>
              <a:t>(</a:t>
            </a:r>
            <a:r>
              <a:rPr lang="en-US" sz="2400" dirty="0" err="1"/>
              <a:t>canli</a:t>
            </a:r>
            <a:r>
              <a:rPr lang="en-US" sz="2400" dirty="0"/>
              <a:t>(X):-</a:t>
            </a:r>
            <a:r>
              <a:rPr lang="en-US" sz="2400" dirty="0" err="1"/>
              <a:t>hayvan</a:t>
            </a:r>
            <a:r>
              <a:rPr lang="en-US" sz="2400" dirty="0"/>
              <a:t>(X)).</a:t>
            </a:r>
          </a:p>
          <a:p>
            <a:pPr marL="174625" indent="-174625">
              <a:lnSpc>
                <a:spcPct val="80000"/>
              </a:lnSpc>
              <a:buNone/>
            </a:pPr>
            <a:r>
              <a:rPr lang="en-US" sz="2400" dirty="0"/>
              <a:t>X = _G350 ;</a:t>
            </a:r>
          </a:p>
          <a:p>
            <a:pPr marL="174625" indent="-174625">
              <a:lnSpc>
                <a:spcPct val="80000"/>
              </a:lnSpc>
              <a:buNone/>
            </a:pPr>
            <a:r>
              <a:rPr lang="en-US" sz="2400" dirty="0"/>
              <a:t>No</a:t>
            </a:r>
          </a:p>
          <a:p>
            <a:pPr marL="174625" indent="-174625">
              <a:lnSpc>
                <a:spcPct val="80000"/>
              </a:lnSpc>
            </a:pPr>
            <a:r>
              <a:rPr lang="en-US" sz="2400" dirty="0"/>
              <a:t>?- assert(</a:t>
            </a:r>
            <a:r>
              <a:rPr lang="en-US" sz="2400" dirty="0" err="1"/>
              <a:t>hayvan</a:t>
            </a:r>
            <a:r>
              <a:rPr lang="en-US" sz="2400" dirty="0"/>
              <a:t>(zebra)).</a:t>
            </a:r>
          </a:p>
          <a:p>
            <a:pPr marL="174625" indent="-174625">
              <a:lnSpc>
                <a:spcPct val="80000"/>
              </a:lnSpc>
              <a:buNone/>
            </a:pPr>
            <a:r>
              <a:rPr lang="en-US" sz="2400" dirty="0"/>
              <a:t>Yes</a:t>
            </a:r>
          </a:p>
          <a:p>
            <a:pPr marL="174625" indent="-174625">
              <a:lnSpc>
                <a:spcPct val="80000"/>
              </a:lnSpc>
            </a:pPr>
            <a:r>
              <a:rPr lang="en-US" sz="2400" dirty="0" smtClean="0"/>
              <a:t>?- </a:t>
            </a:r>
            <a:r>
              <a:rPr lang="en-US" sz="2400" dirty="0" err="1"/>
              <a:t>canli</a:t>
            </a:r>
            <a:r>
              <a:rPr lang="en-US" sz="2400" dirty="0"/>
              <a:t>(X).</a:t>
            </a:r>
          </a:p>
          <a:p>
            <a:pPr marL="174625" indent="-174625">
              <a:lnSpc>
                <a:spcPct val="80000"/>
              </a:lnSpc>
              <a:buNone/>
            </a:pPr>
            <a:r>
              <a:rPr lang="en-US" sz="2400" dirty="0"/>
              <a:t>X = zebra ;</a:t>
            </a:r>
          </a:p>
          <a:p>
            <a:pPr marL="174625" indent="-174625">
              <a:lnSpc>
                <a:spcPct val="80000"/>
              </a:lnSpc>
              <a:buNone/>
            </a:pPr>
            <a:r>
              <a:rPr lang="en-US" sz="2400" dirty="0" smtClean="0"/>
              <a:t>No</a:t>
            </a:r>
            <a:endParaRPr lang="en-US" sz="2400" dirty="0"/>
          </a:p>
          <a:p>
            <a:pPr marL="174625" indent="-174625">
              <a:lnSpc>
                <a:spcPct val="80000"/>
              </a:lnSpc>
            </a:pPr>
            <a:r>
              <a:rPr lang="en-US" sz="2400" dirty="0"/>
              <a:t>?- </a:t>
            </a:r>
            <a:r>
              <a:rPr lang="en-US" sz="2400" b="1" dirty="0"/>
              <a:t>retract</a:t>
            </a:r>
            <a:r>
              <a:rPr lang="en-US" sz="2400" dirty="0"/>
              <a:t>(</a:t>
            </a:r>
            <a:r>
              <a:rPr lang="en-US" sz="2400" dirty="0" err="1"/>
              <a:t>hayvan</a:t>
            </a:r>
            <a:r>
              <a:rPr lang="en-US" sz="2400" dirty="0"/>
              <a:t>(X)).</a:t>
            </a:r>
          </a:p>
          <a:p>
            <a:pPr marL="174625" indent="-174625">
              <a:lnSpc>
                <a:spcPct val="80000"/>
              </a:lnSpc>
              <a:buNone/>
            </a:pPr>
            <a:r>
              <a:rPr lang="en-US" sz="2400" dirty="0"/>
              <a:t>X = zebra ;</a:t>
            </a:r>
          </a:p>
          <a:p>
            <a:pPr marL="174625" indent="-174625">
              <a:lnSpc>
                <a:spcPct val="80000"/>
              </a:lnSpc>
              <a:buNone/>
            </a:pPr>
            <a:r>
              <a:rPr lang="en-US" sz="2400" dirty="0" smtClean="0"/>
              <a:t>No</a:t>
            </a:r>
            <a:endParaRPr lang="en-US" sz="2400" dirty="0"/>
          </a:p>
          <a:p>
            <a:pPr marL="174625" indent="-174625">
              <a:lnSpc>
                <a:spcPct val="80000"/>
              </a:lnSpc>
            </a:pPr>
            <a:r>
              <a:rPr lang="en-US" sz="2400" dirty="0"/>
              <a:t>?- </a:t>
            </a:r>
            <a:r>
              <a:rPr lang="en-US" sz="2400" dirty="0" err="1"/>
              <a:t>canli</a:t>
            </a:r>
            <a:r>
              <a:rPr lang="en-US" sz="2400" dirty="0"/>
              <a:t>(X).</a:t>
            </a:r>
          </a:p>
          <a:p>
            <a:pPr marL="174625" indent="-174625">
              <a:lnSpc>
                <a:spcPct val="80000"/>
              </a:lnSpc>
              <a:buNone/>
            </a:pPr>
            <a:r>
              <a:rPr lang="en-US" sz="2400" dirty="0"/>
              <a:t>No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34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233776694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asserta</a:t>
            </a:r>
            <a:r>
              <a:rPr lang="tr-TR" dirty="0"/>
              <a:t>, </a:t>
            </a:r>
            <a:r>
              <a:rPr lang="tr-TR" dirty="0" err="1"/>
              <a:t>assertz</a:t>
            </a:r>
            <a:endParaRPr lang="en-US" dirty="0"/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800" dirty="0"/>
              <a:t>?- assert(p(b)),</a:t>
            </a:r>
            <a:r>
              <a:rPr lang="en-US" sz="2800" dirty="0" err="1"/>
              <a:t>assertz</a:t>
            </a:r>
            <a:r>
              <a:rPr lang="en-US" sz="2800" dirty="0"/>
              <a:t>(p(c)),assert(p(d)),</a:t>
            </a:r>
            <a:r>
              <a:rPr lang="en-US" sz="2800" dirty="0" err="1"/>
              <a:t>asserta</a:t>
            </a:r>
            <a:r>
              <a:rPr lang="en-US" sz="2800" dirty="0"/>
              <a:t>(p(a)).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Yes</a:t>
            </a:r>
          </a:p>
          <a:p>
            <a:pPr marL="0" indent="0">
              <a:lnSpc>
                <a:spcPct val="80000"/>
              </a:lnSpc>
              <a:buNone/>
            </a:pPr>
            <a:endParaRPr lang="tr-TR" sz="2800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sz="2800" dirty="0" smtClean="0"/>
              <a:t>?- </a:t>
            </a:r>
            <a:r>
              <a:rPr lang="en-US" sz="2800" dirty="0"/>
              <a:t>p(K).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K = a ;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K = b ;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K = c ;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K = d ;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No</a:t>
            </a:r>
          </a:p>
        </p:txBody>
      </p:sp>
      <p:sp>
        <p:nvSpPr>
          <p:cNvPr id="269316" name="Line 4"/>
          <p:cNvSpPr>
            <a:spLocks noChangeShapeType="1"/>
          </p:cNvSpPr>
          <p:nvPr/>
        </p:nvSpPr>
        <p:spPr bwMode="auto">
          <a:xfrm>
            <a:off x="3429000" y="1981200"/>
            <a:ext cx="6858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69317" name="Line 5"/>
          <p:cNvSpPr>
            <a:spLocks noChangeShapeType="1"/>
          </p:cNvSpPr>
          <p:nvPr/>
        </p:nvSpPr>
        <p:spPr bwMode="auto">
          <a:xfrm>
            <a:off x="1828800" y="1981200"/>
            <a:ext cx="22098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69318" name="Line 6"/>
          <p:cNvSpPr>
            <a:spLocks noChangeShapeType="1"/>
          </p:cNvSpPr>
          <p:nvPr/>
        </p:nvSpPr>
        <p:spPr bwMode="auto">
          <a:xfrm>
            <a:off x="7162800" y="19812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69319" name="Text Box 7"/>
          <p:cNvSpPr txBox="1">
            <a:spLocks noChangeArrowheads="1"/>
          </p:cNvSpPr>
          <p:nvPr/>
        </p:nvSpPr>
        <p:spPr bwMode="auto">
          <a:xfrm>
            <a:off x="3505200" y="3505200"/>
            <a:ext cx="14911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tr-TR" sz="2400" dirty="0">
                <a:solidFill>
                  <a:srgbClr val="0000FF"/>
                </a:solidFill>
              </a:rPr>
              <a:t>Sona ekler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69320" name="Text Box 8"/>
          <p:cNvSpPr txBox="1">
            <a:spLocks noChangeArrowheads="1"/>
          </p:cNvSpPr>
          <p:nvPr/>
        </p:nvSpPr>
        <p:spPr bwMode="auto">
          <a:xfrm>
            <a:off x="6553200" y="3429000"/>
            <a:ext cx="14606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tr-TR" sz="2400" dirty="0">
                <a:solidFill>
                  <a:srgbClr val="0000FF"/>
                </a:solidFill>
              </a:rPr>
              <a:t>Başa ekler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35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4055405915"/>
      </p:ext>
    </p:extLst>
  </p:cSld>
  <p:clrMapOvr>
    <a:masterClrMapping/>
  </p:clrMapOvr>
  <p:transition spd="slow">
    <p:wipe dir="d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defRPr lang="tr-TR"/>
            </a:pPr>
            <a:r>
              <a:rPr lang="tr-TR"/>
              <a:t>Sorular?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36</a:t>
            </a:fld>
            <a:endParaRPr kumimoji="0" lang="tr-TR"/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55575" y="1484312"/>
            <a:ext cx="7704857" cy="648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800" b="1" dirty="0">
                <a:solidFill>
                  <a:srgbClr val="0000FF"/>
                </a:solidFill>
              </a:rPr>
              <a:t>Head|Tail  gösterimine örnekler</a:t>
            </a:r>
          </a:p>
        </p:txBody>
      </p:sp>
      <p:graphicFrame>
        <p:nvGraphicFramePr>
          <p:cNvPr id="30724" name="Group 4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549619870"/>
              </p:ext>
            </p:extLst>
          </p:nvPr>
        </p:nvGraphicFramePr>
        <p:xfrm>
          <a:off x="971550" y="2205038"/>
          <a:ext cx="7488882" cy="4074170"/>
        </p:xfrm>
        <a:graphic>
          <a:graphicData uri="http://schemas.openxmlformats.org/drawingml/2006/table">
            <a:tbl>
              <a:tblPr/>
              <a:tblGrid>
                <a:gridCol w="3168402"/>
                <a:gridCol w="4320480"/>
              </a:tblGrid>
              <a:tr h="5038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Liste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[Head|Tail] değerleri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[a, b, c, d, e]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Head</a:t>
                      </a: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[a]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Tail = [b, c, d, e]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[book, table, pen]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Head = [book]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Tail = [table, pen]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[a,b,[c,d]]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Head = [a]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Tail = [b,[c,d]]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[clock]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Head = [clock]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Tail = []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[]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 head no tail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55576" y="188640"/>
            <a:ext cx="8064896" cy="1182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tr-T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/>
              <a:t>Listelerin gösterimi (2)</a:t>
            </a:r>
            <a:endParaRPr lang="tr-TR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4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147266585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576" y="1674813"/>
            <a:ext cx="8064896" cy="4706515"/>
          </a:xfrm>
        </p:spPr>
        <p:txBody>
          <a:bodyPr>
            <a:normAutofit/>
          </a:bodyPr>
          <a:lstStyle/>
          <a:p>
            <a:r>
              <a:rPr lang="tr-TR" sz="3200" dirty="0" smtClean="0"/>
              <a:t>Head </a:t>
            </a:r>
            <a:r>
              <a:rPr lang="tr-TR" sz="3200" dirty="0"/>
              <a:t>herhangi bir prolog objesi olabilir.</a:t>
            </a:r>
            <a:endParaRPr lang="tr-TR" sz="3200" i="1" dirty="0"/>
          </a:p>
          <a:p>
            <a:r>
              <a:rPr lang="tr-TR" sz="3200" dirty="0"/>
              <a:t>Tail liste olmak zorunda.</a:t>
            </a:r>
            <a:endParaRPr lang="tr-TR" sz="3200" i="1" dirty="0"/>
          </a:p>
          <a:p>
            <a:pPr lvl="3">
              <a:buFontTx/>
              <a:buNone/>
            </a:pPr>
            <a:endParaRPr lang="tr-TR" sz="3200" i="1" dirty="0"/>
          </a:p>
          <a:p>
            <a:r>
              <a:rPr lang="tr-TR" sz="3200" dirty="0"/>
              <a:t>head ve tail özel bir gösterimle liste yapısı haline getirilirler:</a:t>
            </a:r>
          </a:p>
          <a:p>
            <a:pPr>
              <a:buFontTx/>
              <a:buNone/>
            </a:pPr>
            <a:r>
              <a:rPr lang="tr-TR" sz="3200" dirty="0"/>
              <a:t>					</a:t>
            </a:r>
            <a:r>
              <a:rPr lang="tr-TR" sz="3200" dirty="0">
                <a:solidFill>
                  <a:srgbClr val="0000FF"/>
                </a:solidFill>
              </a:rPr>
              <a:t>.(Head, Tail)</a:t>
            </a:r>
          </a:p>
          <a:p>
            <a:pPr>
              <a:buFontTx/>
              <a:buNone/>
            </a:pPr>
            <a:endParaRPr lang="tr-TR" sz="3200" dirty="0"/>
          </a:p>
          <a:p>
            <a:r>
              <a:rPr lang="tr-TR" sz="3200" dirty="0"/>
              <a:t>Yukarıdaki gösterimdeki </a:t>
            </a:r>
            <a:r>
              <a:rPr lang="tr-TR" sz="3200" dirty="0">
                <a:solidFill>
                  <a:srgbClr val="0000FF"/>
                </a:solidFill>
              </a:rPr>
              <a:t>Tail</a:t>
            </a:r>
            <a:r>
              <a:rPr lang="tr-TR" sz="3200" dirty="0"/>
              <a:t> yine bir listedir.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755576" y="188640"/>
            <a:ext cx="8064896" cy="1182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tr-T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/>
              <a:t>Listelerin gösterimi (3)</a:t>
            </a:r>
            <a:endParaRPr lang="tr-TR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5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167539129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55576" y="1412776"/>
            <a:ext cx="8064823" cy="1152525"/>
          </a:xfrm>
        </p:spPr>
        <p:txBody>
          <a:bodyPr/>
          <a:lstStyle/>
          <a:p>
            <a:r>
              <a:rPr lang="tr-TR" dirty="0"/>
              <a:t>İlk </a:t>
            </a:r>
            <a:r>
              <a:rPr lang="tr-TR" dirty="0" smtClean="0"/>
              <a:t>örnek </a:t>
            </a:r>
            <a:r>
              <a:rPr lang="tr-TR" dirty="0"/>
              <a:t>aşağıdaki şekilde </a:t>
            </a:r>
            <a:r>
              <a:rPr lang="tr-TR" dirty="0" smtClean="0"/>
              <a:t>de yazılabilir:</a:t>
            </a:r>
            <a:endParaRPr lang="tr-TR" dirty="0"/>
          </a:p>
          <a:p>
            <a:pPr>
              <a:buFontTx/>
              <a:buNone/>
            </a:pPr>
            <a:r>
              <a:rPr lang="tr-TR" sz="2400" dirty="0"/>
              <a:t>			</a:t>
            </a:r>
            <a:r>
              <a:rPr lang="tr-TR" sz="2400" dirty="0">
                <a:solidFill>
                  <a:srgbClr val="0000FF"/>
                </a:solidFill>
              </a:rPr>
              <a:t>.(ann, .(tennis, .(tom, .(skiing, []))))</a:t>
            </a:r>
          </a:p>
        </p:txBody>
      </p:sp>
      <p:graphicFrame>
        <p:nvGraphicFramePr>
          <p:cNvPr id="228356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971156199"/>
              </p:ext>
            </p:extLst>
          </p:nvPr>
        </p:nvGraphicFramePr>
        <p:xfrm>
          <a:off x="1547665" y="2345239"/>
          <a:ext cx="6337448" cy="4179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2" name="SmartDraw" r:id="rId3" imgW="2971800" imgH="3079800" progId="SmartDraw.2">
                  <p:embed/>
                </p:oleObj>
              </mc:Choice>
              <mc:Fallback>
                <p:oleObj name="SmartDraw" r:id="rId3" imgW="2971800" imgH="3079800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5" y="2345239"/>
                        <a:ext cx="6337448" cy="41793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55576" y="188640"/>
            <a:ext cx="8136904" cy="1182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tr-T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/>
              <a:t>Listelerin gösterimi (4)</a:t>
            </a:r>
            <a:endParaRPr lang="tr-TR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6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323681292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576" y="1674813"/>
            <a:ext cx="8064896" cy="4706515"/>
          </a:xfrm>
        </p:spPr>
        <p:txBody>
          <a:bodyPr>
            <a:normAutofit fontScale="92500" lnSpcReduction="20000"/>
          </a:bodyPr>
          <a:lstStyle/>
          <a:p>
            <a:r>
              <a:rPr lang="tr-TR" sz="3200" dirty="0"/>
              <a:t>Boş liste bütün listelerin sonunda vardır: </a:t>
            </a:r>
          </a:p>
          <a:p>
            <a:pPr marL="400050" lvl="1" indent="0">
              <a:buNone/>
            </a:pPr>
            <a:r>
              <a:rPr lang="tr-TR" dirty="0" smtClean="0"/>
              <a:t>	</a:t>
            </a:r>
            <a:r>
              <a:rPr lang="tr-TR" sz="2800" dirty="0" smtClean="0">
                <a:solidFill>
                  <a:srgbClr val="0000FF"/>
                </a:solidFill>
              </a:rPr>
              <a:t>[</a:t>
            </a:r>
            <a:r>
              <a:rPr lang="tr-TR" sz="2800" dirty="0">
                <a:solidFill>
                  <a:srgbClr val="0000FF"/>
                </a:solidFill>
              </a:rPr>
              <a:t>skiing] = .(skiing, </a:t>
            </a:r>
            <a:r>
              <a:rPr lang="tr-TR" sz="2800" dirty="0">
                <a:solidFill>
                  <a:srgbClr val="FF0000"/>
                </a:solidFill>
              </a:rPr>
              <a:t>[]</a:t>
            </a:r>
            <a:r>
              <a:rPr lang="tr-TR" sz="2800" dirty="0">
                <a:solidFill>
                  <a:srgbClr val="0000FF"/>
                </a:solidFill>
              </a:rPr>
              <a:t>)</a:t>
            </a:r>
          </a:p>
          <a:p>
            <a:r>
              <a:rPr lang="tr-TR" sz="3200" dirty="0"/>
              <a:t>Liste gösteriminde nokta ve parantezli ya da köşeli parantezli notasyon kullanılabilir.</a:t>
            </a:r>
          </a:p>
          <a:p>
            <a:r>
              <a:rPr lang="tr-TR" sz="3200" dirty="0"/>
              <a:t>Arka planda listelerin işlenmesi ağaçlarla yapılır ancak programın çıkışında listeler köşeli parantezlerle gösterilir</a:t>
            </a:r>
            <a:r>
              <a:rPr lang="tr-TR" sz="3200" dirty="0" smtClean="0"/>
              <a:t>.</a:t>
            </a:r>
          </a:p>
          <a:p>
            <a:pPr marL="800100" lvl="2" indent="0">
              <a:buNone/>
            </a:pPr>
            <a:r>
              <a:rPr lang="tr-TR" sz="2800" dirty="0">
                <a:solidFill>
                  <a:srgbClr val="0000FF"/>
                </a:solidFill>
              </a:rPr>
              <a:t>?- List1 = [a, b, c</a:t>
            </a:r>
            <a:r>
              <a:rPr lang="tr-TR" sz="2800" dirty="0" smtClean="0">
                <a:solidFill>
                  <a:srgbClr val="0000FF"/>
                </a:solidFill>
              </a:rPr>
              <a:t>], </a:t>
            </a:r>
          </a:p>
          <a:p>
            <a:pPr marL="800100" lvl="2" indent="0">
              <a:buNone/>
            </a:pPr>
            <a:r>
              <a:rPr lang="tr-TR" sz="2800" dirty="0" smtClean="0">
                <a:solidFill>
                  <a:srgbClr val="0000FF"/>
                </a:solidFill>
              </a:rPr>
              <a:t>List2 = .(a, .(b, .(c, []))).</a:t>
            </a:r>
          </a:p>
          <a:p>
            <a:pPr marL="800100" lvl="2" indent="0">
              <a:buNone/>
            </a:pPr>
            <a:r>
              <a:rPr lang="tr-TR" sz="2800" dirty="0" smtClean="0"/>
              <a:t>List1 </a:t>
            </a:r>
            <a:r>
              <a:rPr lang="tr-TR" sz="2800" dirty="0"/>
              <a:t>= [a, b, c]</a:t>
            </a:r>
          </a:p>
          <a:p>
            <a:pPr marL="800100" lvl="2" indent="0">
              <a:buNone/>
            </a:pPr>
            <a:r>
              <a:rPr lang="tr-TR" sz="2800" dirty="0" smtClean="0"/>
              <a:t>List2 </a:t>
            </a:r>
            <a:r>
              <a:rPr lang="tr-TR" sz="2800" dirty="0"/>
              <a:t>= [a, b, c</a:t>
            </a:r>
            <a:r>
              <a:rPr lang="tr-TR" sz="2800" dirty="0" smtClean="0"/>
              <a:t>]</a:t>
            </a:r>
            <a:endParaRPr lang="tr-TR" sz="2800" dirty="0"/>
          </a:p>
          <a:p>
            <a:endParaRPr lang="tr-TR" sz="32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755576" y="188640"/>
            <a:ext cx="8064896" cy="1182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tr-T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/>
              <a:t>Listelerin gösterimi (5)</a:t>
            </a:r>
            <a:endParaRPr lang="tr-TR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7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81889466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576" y="1674813"/>
            <a:ext cx="8064896" cy="470651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tr-TR" sz="3200" dirty="0">
                <a:solidFill>
                  <a:srgbClr val="0000FF"/>
                </a:solidFill>
              </a:rPr>
              <a:t>?- Hobbies1 = .(tennis, .(music, [])),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tr-TR" sz="3200" dirty="0" smtClean="0">
                <a:solidFill>
                  <a:srgbClr val="0000FF"/>
                </a:solidFill>
              </a:rPr>
              <a:t>Hobbies2 </a:t>
            </a:r>
            <a:r>
              <a:rPr lang="tr-TR" sz="3200" dirty="0">
                <a:solidFill>
                  <a:srgbClr val="0000FF"/>
                </a:solidFill>
              </a:rPr>
              <a:t>= [skiing, food],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tr-TR" sz="3200" dirty="0" smtClean="0">
                <a:solidFill>
                  <a:srgbClr val="0000FF"/>
                </a:solidFill>
              </a:rPr>
              <a:t>L </a:t>
            </a:r>
            <a:r>
              <a:rPr lang="tr-TR" sz="3200" dirty="0">
                <a:solidFill>
                  <a:srgbClr val="0000FF"/>
                </a:solidFill>
              </a:rPr>
              <a:t>= [ann, Hobbies1, tom, Hobbies2</a:t>
            </a:r>
            <a:r>
              <a:rPr lang="tr-TR" sz="3200" dirty="0" smtClean="0">
                <a:solidFill>
                  <a:srgbClr val="0000FF"/>
                </a:solidFill>
              </a:rPr>
              <a:t>].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tr-TR" sz="3200" b="1" u="sng" dirty="0" smtClean="0"/>
              <a:t>Çıktı:</a:t>
            </a:r>
            <a:endParaRPr lang="tr-TR" sz="3200" b="1" u="sng" dirty="0"/>
          </a:p>
          <a:p>
            <a:pPr>
              <a:lnSpc>
                <a:spcPct val="90000"/>
              </a:lnSpc>
              <a:buFontTx/>
              <a:buNone/>
            </a:pPr>
            <a:r>
              <a:rPr lang="tr-TR" sz="3200" dirty="0" smtClean="0"/>
              <a:t>Hobbies1 </a:t>
            </a:r>
            <a:r>
              <a:rPr lang="tr-TR" sz="3200" dirty="0"/>
              <a:t>= [tennis, music]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tr-TR" sz="3200" dirty="0" smtClean="0"/>
              <a:t>Hobbies2 </a:t>
            </a:r>
            <a:r>
              <a:rPr lang="tr-TR" sz="3200" dirty="0"/>
              <a:t>= [skiing, food]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tr-TR" sz="3200" dirty="0" smtClean="0"/>
              <a:t>L </a:t>
            </a:r>
            <a:r>
              <a:rPr lang="tr-TR" sz="3200" dirty="0"/>
              <a:t>= [ann, [tennis, music], tom, [skiing, food] ]</a:t>
            </a:r>
          </a:p>
          <a:p>
            <a:pPr marL="0" indent="0">
              <a:buNone/>
            </a:pPr>
            <a:endParaRPr lang="tr-TR" sz="32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755576" y="188640"/>
            <a:ext cx="8064896" cy="1182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tr-T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/>
              <a:t>Örnek sorgu</a:t>
            </a:r>
            <a:endParaRPr lang="tr-TR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8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375512393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55576" y="1700807"/>
            <a:ext cx="8102674" cy="4868267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tr-TR" sz="3200" dirty="0" smtClean="0"/>
              <a:t>Alternatif liste gösterimi: </a:t>
            </a:r>
            <a:r>
              <a:rPr lang="tr-TR" sz="3200" dirty="0" smtClean="0">
                <a:solidFill>
                  <a:srgbClr val="FF0000"/>
                </a:solidFill>
              </a:rPr>
              <a:t>|</a:t>
            </a:r>
            <a:r>
              <a:rPr lang="tr-TR" sz="3200" dirty="0" smtClean="0"/>
              <a:t> kullanarak</a:t>
            </a:r>
          </a:p>
          <a:p>
            <a:pPr>
              <a:lnSpc>
                <a:spcPct val="80000"/>
              </a:lnSpc>
            </a:pPr>
            <a:endParaRPr lang="tr-TR" sz="3200" dirty="0" smtClean="0"/>
          </a:p>
          <a:p>
            <a:pPr lvl="1">
              <a:lnSpc>
                <a:spcPct val="80000"/>
              </a:lnSpc>
              <a:buFontTx/>
              <a:buNone/>
            </a:pPr>
            <a:r>
              <a:rPr lang="tr-TR" sz="3200" dirty="0" smtClean="0"/>
              <a:t>[</a:t>
            </a:r>
            <a:r>
              <a:rPr lang="tr-TR" sz="3200" dirty="0"/>
              <a:t>a, b, c</a:t>
            </a:r>
            <a:r>
              <a:rPr lang="tr-TR" sz="3200" dirty="0" smtClean="0"/>
              <a:t>]	= </a:t>
            </a:r>
            <a:r>
              <a:rPr lang="tr-TR" sz="3200" dirty="0"/>
              <a:t>[ a </a:t>
            </a:r>
            <a:r>
              <a:rPr lang="tr-TR" sz="3200" dirty="0">
                <a:solidFill>
                  <a:srgbClr val="0000FF"/>
                </a:solidFill>
              </a:rPr>
              <a:t>|</a:t>
            </a:r>
            <a:r>
              <a:rPr lang="tr-TR" sz="3200" dirty="0"/>
              <a:t> [b, c] ] 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tr-TR" sz="3200" dirty="0"/>
              <a:t>		</a:t>
            </a:r>
            <a:r>
              <a:rPr lang="tr-TR" sz="3200" dirty="0" smtClean="0"/>
              <a:t>	= [ a</a:t>
            </a:r>
            <a:r>
              <a:rPr lang="tr-TR" sz="3200" dirty="0"/>
              <a:t>, b </a:t>
            </a:r>
            <a:r>
              <a:rPr lang="tr-TR" sz="3200" dirty="0">
                <a:solidFill>
                  <a:srgbClr val="0000FF"/>
                </a:solidFill>
              </a:rPr>
              <a:t>|</a:t>
            </a:r>
            <a:r>
              <a:rPr lang="tr-TR" sz="3200" dirty="0"/>
              <a:t> [c] ] 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tr-TR" sz="3200" dirty="0"/>
              <a:t>			</a:t>
            </a:r>
            <a:r>
              <a:rPr lang="tr-TR" sz="3200" dirty="0" smtClean="0"/>
              <a:t>= [ a</a:t>
            </a:r>
            <a:r>
              <a:rPr lang="tr-TR" sz="3200" dirty="0"/>
              <a:t>, b, c </a:t>
            </a:r>
            <a:r>
              <a:rPr lang="tr-TR" sz="3200" dirty="0">
                <a:solidFill>
                  <a:srgbClr val="0000FF"/>
                </a:solidFill>
              </a:rPr>
              <a:t>|</a:t>
            </a:r>
            <a:r>
              <a:rPr lang="tr-TR" sz="3200" dirty="0"/>
              <a:t> [] ]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755576" y="188640"/>
            <a:ext cx="8064896" cy="1182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tr-T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/>
              <a:t>Listelerin gösterimi (6)</a:t>
            </a:r>
            <a:endParaRPr lang="tr-TR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9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180393402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heme/theme1.xml><?xml version="1.0" encoding="utf-8"?>
<a:theme xmlns:a="http://schemas.openxmlformats.org/drawingml/2006/main" name="Eğiti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1756</Words>
  <Application>Microsoft Office PowerPoint</Application>
  <PresentationFormat>On-screen Show (4:3)</PresentationFormat>
  <Paragraphs>489</Paragraphs>
  <Slides>36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Eğitim</vt:lpstr>
      <vt:lpstr>SmartDraw</vt:lpstr>
      <vt:lpstr>UME417 – YAPAY ZEKA Prolog: Listeler</vt:lpstr>
      <vt:lpstr>Listeler</vt:lpstr>
      <vt:lpstr>Listelerin gösterimi (1)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Bir liste, bir başka listenin altkümesi midir? </vt:lpstr>
      <vt:lpstr>Listenin elemanlarının toplamı</vt:lpstr>
      <vt:lpstr>Liste sıralı mı?</vt:lpstr>
      <vt:lpstr>Listenin ilk elemanını silmek</vt:lpstr>
      <vt:lpstr>Listenin ilk N elemanını silmek</vt:lpstr>
      <vt:lpstr>Listeden istenilen elemanı silmek</vt:lpstr>
      <vt:lpstr>Listeleri Yazdırmak</vt:lpstr>
      <vt:lpstr>Çeviri</vt:lpstr>
      <vt:lpstr>Yol Bulma</vt:lpstr>
      <vt:lpstr>PowerPoint Presentation</vt:lpstr>
      <vt:lpstr>PowerPoint Presentation</vt:lpstr>
      <vt:lpstr>Backtracking Control</vt:lpstr>
      <vt:lpstr>PowerPoint Presentation</vt:lpstr>
      <vt:lpstr>PowerPoint Presentation</vt:lpstr>
      <vt:lpstr>PowerPoint Presentation</vt:lpstr>
      <vt:lpstr>Member ilişkisi</vt:lpstr>
      <vt:lpstr>PowerPoint Presentation</vt:lpstr>
      <vt:lpstr>if then else</vt:lpstr>
      <vt:lpstr>Kullanıcı ile Etkileşim</vt:lpstr>
      <vt:lpstr>Gerçekler VT’nı değiştirmek</vt:lpstr>
      <vt:lpstr>VT’na kural eklemek</vt:lpstr>
      <vt:lpstr>asserta, assertz</vt:lpstr>
      <vt:lpstr>Sorular?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2014-09-16T08:41:02Z</dcterms:created>
  <dcterms:modified xsi:type="dcterms:W3CDTF">2018-11-28T05:14:26Z</dcterms:modified>
</cp:coreProperties>
</file>