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9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329" r:id="rId11"/>
    <p:sldId id="286" r:id="rId12"/>
    <p:sldId id="287" r:id="rId13"/>
    <p:sldId id="288" r:id="rId14"/>
    <p:sldId id="289" r:id="rId15"/>
    <p:sldId id="290" r:id="rId16"/>
    <p:sldId id="293" r:id="rId17"/>
    <p:sldId id="295" r:id="rId18"/>
    <p:sldId id="296" r:id="rId19"/>
    <p:sldId id="297" r:id="rId20"/>
    <p:sldId id="298" r:id="rId21"/>
    <p:sldId id="299" r:id="rId22"/>
    <p:sldId id="300" r:id="rId23"/>
    <p:sldId id="331" r:id="rId24"/>
    <p:sldId id="302" r:id="rId25"/>
    <p:sldId id="303" r:id="rId26"/>
    <p:sldId id="304" r:id="rId27"/>
    <p:sldId id="307" r:id="rId28"/>
    <p:sldId id="332" r:id="rId29"/>
    <p:sldId id="309" r:id="rId30"/>
    <p:sldId id="310" r:id="rId31"/>
    <p:sldId id="333" r:id="rId32"/>
    <p:sldId id="334" r:id="rId33"/>
    <p:sldId id="313" r:id="rId34"/>
    <p:sldId id="315" r:id="rId35"/>
    <p:sldId id="316" r:id="rId36"/>
    <p:sldId id="317" r:id="rId37"/>
    <p:sldId id="319" r:id="rId38"/>
    <p:sldId id="320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277" r:id="rId4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" id="{779CC93D-E52E-4D84-901B-11D7331DD495}">
          <p14:sldIdLst>
            <p14:sldId id="259"/>
          </p14:sldIdLst>
        </p14:section>
        <p14:section name="Konular" id="{ABA716BF-3A5C-4ADB-94C9-CFEF84EBA240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329"/>
            <p14:sldId id="286"/>
            <p14:sldId id="287"/>
            <p14:sldId id="288"/>
            <p14:sldId id="289"/>
            <p14:sldId id="290"/>
            <p14:sldId id="293"/>
            <p14:sldId id="295"/>
            <p14:sldId id="296"/>
            <p14:sldId id="297"/>
            <p14:sldId id="298"/>
            <p14:sldId id="299"/>
            <p14:sldId id="300"/>
            <p14:sldId id="331"/>
            <p14:sldId id="302"/>
            <p14:sldId id="303"/>
            <p14:sldId id="304"/>
            <p14:sldId id="307"/>
            <p14:sldId id="332"/>
            <p14:sldId id="309"/>
            <p14:sldId id="310"/>
            <p14:sldId id="333"/>
            <p14:sldId id="334"/>
            <p14:sldId id="313"/>
            <p14:sldId id="315"/>
            <p14:sldId id="316"/>
            <p14:sldId id="317"/>
            <p14:sldId id="319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Sonuç ve Özet" id="{790CEF5B-569A-4C2F-BED5-750B08C0E5AD}">
          <p14:sldIdLst>
            <p14:sldId id="277"/>
          </p14:sldIdLst>
        </p14:section>
        <p14:section name="Ek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ED6"/>
    <a:srgbClr val="FFFF6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0" autoAdjust="0"/>
    <p:restoredTop sz="94089" autoAdjust="0"/>
  </p:normalViewPr>
  <p:slideViewPr>
    <p:cSldViewPr>
      <p:cViewPr>
        <p:scale>
          <a:sx n="65" d="100"/>
          <a:sy n="65" d="100"/>
        </p:scale>
        <p:origin x="-1632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27.09.2018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2/3/2016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39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2B2458-D5AC-4CF5-B3DA-EFE5D4541A96}" type="slidenum">
              <a:rPr lang="tr-TR" sz="1200" smtClean="0"/>
              <a:pPr eaLnBrk="1" hangingPunct="1"/>
              <a:t>22</a:t>
            </a:fld>
            <a:endParaRPr lang="tr-TR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979A1D-F73C-47D9-BD30-80456C3B62E5}" type="slidenum">
              <a:rPr lang="tr-TR" sz="1200" smtClean="0"/>
              <a:pPr eaLnBrk="1" hangingPunct="1"/>
              <a:t>24</a:t>
            </a:fld>
            <a:endParaRPr lang="tr-TR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441F54-4F94-44A0-AA65-2ED302158799}" type="slidenum">
              <a:rPr lang="tr-TR" sz="1200" smtClean="0"/>
              <a:pPr eaLnBrk="1" hangingPunct="1"/>
              <a:t>25</a:t>
            </a:fld>
            <a:endParaRPr lang="tr-TR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55DE9B-DA5A-4F31-8994-C5B654A8C6A3}" type="slidenum">
              <a:rPr lang="tr-TR" sz="1200" smtClean="0"/>
              <a:pPr eaLnBrk="1" hangingPunct="1"/>
              <a:t>26</a:t>
            </a:fld>
            <a:endParaRPr lang="tr-TR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8DB28A8-93B0-4B57-BA10-42C33B438ABE}" type="slidenum">
              <a:rPr lang="tr-TR" sz="1200" smtClean="0"/>
              <a:pPr eaLnBrk="1" hangingPunct="1"/>
              <a:t>27</a:t>
            </a:fld>
            <a:endParaRPr lang="tr-TR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57617F-F4FA-474D-A90E-73A0E3E51850}" type="slidenum">
              <a:rPr lang="tr-TR" sz="1200" smtClean="0"/>
              <a:pPr eaLnBrk="1" hangingPunct="1"/>
              <a:t>29</a:t>
            </a:fld>
            <a:endParaRPr lang="tr-TR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A7D59C-666C-4595-9C06-4A62371589E7}" type="slidenum">
              <a:rPr lang="tr-TR" sz="1200" smtClean="0"/>
              <a:pPr eaLnBrk="1" hangingPunct="1"/>
              <a:t>30</a:t>
            </a:fld>
            <a:endParaRPr lang="tr-TR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DB5290-A2AA-42F6-9F7E-68DB7D29014C}" type="slidenum">
              <a:rPr lang="tr-TR" sz="1200" smtClean="0"/>
              <a:pPr eaLnBrk="1" hangingPunct="1"/>
              <a:t>33</a:t>
            </a:fld>
            <a:endParaRPr lang="tr-TR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1355C3-982D-42F6-A3BA-2A2F49E09952}" type="slidenum">
              <a:rPr lang="tr-TR" sz="1200" smtClean="0"/>
              <a:pPr eaLnBrk="1" hangingPunct="1"/>
              <a:t>34</a:t>
            </a:fld>
            <a:endParaRPr lang="tr-TR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39113C-8051-4728-8AD7-D04DA49F1BC7}" type="slidenum">
              <a:rPr lang="tr-TR" sz="1200" smtClean="0"/>
              <a:pPr eaLnBrk="1" hangingPunct="1"/>
              <a:t>37</a:t>
            </a:fld>
            <a:endParaRPr lang="tr-TR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962C95-1EE3-45F9-907D-46A3E5B5E6DE}" type="slidenum">
              <a:rPr lang="tr-TR" sz="1200" smtClean="0"/>
              <a:pPr eaLnBrk="1" hangingPunct="1"/>
              <a:t>3</a:t>
            </a:fld>
            <a:endParaRPr lang="tr-TR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6437B5-5A76-4AC7-AF25-82141FC59D7C}" type="slidenum">
              <a:rPr lang="tr-TR" sz="1200" smtClean="0"/>
              <a:pPr eaLnBrk="1" hangingPunct="1"/>
              <a:t>39</a:t>
            </a:fld>
            <a:endParaRPr lang="tr-TR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E5883C-FD45-46FF-9840-DF68C0D9C91F}" type="slidenum">
              <a:rPr lang="tr-TR" sz="1200" smtClean="0"/>
              <a:pPr eaLnBrk="1" hangingPunct="1"/>
              <a:t>43</a:t>
            </a:fld>
            <a:endParaRPr lang="tr-TR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</a:t>
            </a:r>
            <a:r>
              <a:rPr lang="tr-TR" b="1" dirty="0" smtClean="0"/>
              <a:t>Üstün Mühendislik Başarısı</a:t>
            </a:r>
            <a:endParaRPr lang="tr-T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Gizliliği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tr-TR" smtClean="0"/>
              <a:pPr/>
              <a:t>46</a:t>
            </a:fld>
            <a:endParaRPr lang="tr-T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tr-T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9F5579-8FD3-44E2-9D55-51CC04D753DA}" type="slidenum">
              <a:rPr lang="tr-TR" sz="1200" smtClean="0"/>
              <a:pPr eaLnBrk="1" hangingPunct="1"/>
              <a:t>4</a:t>
            </a:fld>
            <a:endParaRPr lang="tr-TR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D582B5-F743-49A8-9766-0E7A2B42CC31}" type="slidenum">
              <a:rPr lang="tr-TR" sz="1200" smtClean="0"/>
              <a:pPr eaLnBrk="1" hangingPunct="1"/>
              <a:t>11</a:t>
            </a:fld>
            <a:endParaRPr lang="tr-TR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491741BA-A1C7-4184-BA41-1871177CAEA2}" type="slidenum">
              <a:rPr lang="tr-TR" sz="1200"/>
              <a:pPr algn="r" eaLnBrk="1" hangingPunct="1"/>
              <a:t>12</a:t>
            </a:fld>
            <a:endParaRPr lang="tr-TR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68D30DFB-4A8A-46A7-A97B-63DFD893ECB7}" type="slidenum">
              <a:rPr lang="tr-TR" sz="1200"/>
              <a:pPr algn="r" eaLnBrk="1" hangingPunct="1"/>
              <a:t>13</a:t>
            </a:fld>
            <a:endParaRPr lang="tr-TR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02C44C8-C4A8-4283-A8B5-2ED07433B818}" type="slidenum">
              <a:rPr lang="tr-TR" sz="1200" smtClean="0"/>
              <a:pPr eaLnBrk="1" hangingPunct="1"/>
              <a:t>15</a:t>
            </a:fld>
            <a:endParaRPr lang="tr-TR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FE2401-CF05-4D7E-9FEE-D4956CFB9A41}" type="slidenum">
              <a:rPr lang="tr-TR" sz="1200" smtClean="0"/>
              <a:pPr eaLnBrk="1" hangingPunct="1"/>
              <a:t>16</a:t>
            </a:fld>
            <a:endParaRPr lang="tr-TR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B87F37-0D4A-4002-A065-736D52CAE6FE}" type="slidenum">
              <a:rPr lang="tr-TR" sz="1200" smtClean="0"/>
              <a:pPr eaLnBrk="1" hangingPunct="1"/>
              <a:t>17</a:t>
            </a:fld>
            <a:endParaRPr lang="tr-TR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ja-JP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UME417</a:t>
            </a:r>
            <a:r>
              <a:rPr lang="tr-TR" smtClean="0"/>
              <a:t>– </a:t>
            </a:r>
            <a:r>
              <a:rPr lang="tr-TR" dirty="0" smtClean="0"/>
              <a:t>YAPAY ZEKA</a:t>
            </a:r>
            <a:br>
              <a:rPr lang="tr-TR" dirty="0" smtClean="0"/>
            </a:br>
            <a:r>
              <a:rPr lang="tr-TR" dirty="0" smtClean="0"/>
              <a:t>ARACILAR (AGENTS)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+mn-lt"/>
              </a:rPr>
              <a:t>Dr. </a:t>
            </a:r>
            <a:r>
              <a:rPr lang="en-US" sz="2400" dirty="0" err="1" smtClean="0">
                <a:latin typeface="+mn-lt"/>
              </a:rPr>
              <a:t>Gulshat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Muhametjanova</a:t>
            </a:r>
            <a:endParaRPr lang="tr-TR" sz="2400" dirty="0" smtClean="0">
              <a:latin typeface="+mn-lt"/>
            </a:endParaRPr>
          </a:p>
          <a:p>
            <a:r>
              <a:rPr lang="en-US" sz="2400" u="sng" dirty="0" err="1" smtClean="0">
                <a:solidFill>
                  <a:srgbClr val="009ED6"/>
                </a:solidFill>
                <a:latin typeface="+mn-lt"/>
              </a:rPr>
              <a:t>gulshatka</a:t>
            </a:r>
            <a:r>
              <a:rPr lang="tr-TR" sz="2400" u="sng" dirty="0" smtClean="0">
                <a:solidFill>
                  <a:srgbClr val="009ED6"/>
                </a:solidFill>
                <a:latin typeface="+mn-lt"/>
              </a:rPr>
              <a:t>@</a:t>
            </a:r>
            <a:r>
              <a:rPr lang="en-US" sz="2400" u="sng" smtClean="0">
                <a:solidFill>
                  <a:srgbClr val="009ED6"/>
                </a:solidFill>
                <a:latin typeface="+mn-lt"/>
              </a:rPr>
              <a:t>gmail.com</a:t>
            </a:r>
            <a:endParaRPr lang="tr-TR" sz="2400" u="sng" dirty="0">
              <a:solidFill>
                <a:srgbClr val="009ED6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913"/>
            <a:ext cx="8136582" cy="1143000"/>
          </a:xfrm>
        </p:spPr>
        <p:txBody>
          <a:bodyPr/>
          <a:lstStyle/>
          <a:p>
            <a:r>
              <a:rPr lang="tr-TR" sz="4000" dirty="0" smtClean="0"/>
              <a:t>Örnek Eşleme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776"/>
            <a:ext cx="8209284" cy="42484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b="1" dirty="0" smtClean="0"/>
              <a:t>Basit </a:t>
            </a:r>
            <a:r>
              <a:rPr lang="tr-TR" altLang="ja-JP" sz="2400" b="1" dirty="0" smtClean="0"/>
              <a:t>Aracı</a:t>
            </a:r>
            <a:r>
              <a:rPr lang="tr-TR" sz="2400" dirty="0" smtClean="0"/>
              <a:t>: karekök fonksiyonu</a:t>
            </a:r>
          </a:p>
          <a:p>
            <a:pPr>
              <a:lnSpc>
                <a:spcPct val="80000"/>
              </a:lnSpc>
            </a:pPr>
            <a:r>
              <a:rPr lang="tr-TR" sz="2400" b="1" dirty="0" smtClean="0"/>
              <a:t>Algı serisi</a:t>
            </a:r>
            <a:r>
              <a:rPr lang="tr-TR" sz="2400" dirty="0" smtClean="0"/>
              <a:t>: Hesap makinasının tuşları</a:t>
            </a:r>
          </a:p>
          <a:p>
            <a:pPr>
              <a:lnSpc>
                <a:spcPct val="80000"/>
              </a:lnSpc>
            </a:pPr>
            <a:r>
              <a:rPr lang="tr-TR" sz="2400" b="1" dirty="0" smtClean="0"/>
              <a:t>İdeal eşleme</a:t>
            </a:r>
            <a:r>
              <a:rPr lang="tr-TR" sz="2400" dirty="0" smtClean="0"/>
              <a:t>: Girilen </a:t>
            </a:r>
            <a:r>
              <a:rPr lang="tr-TR" sz="2400" dirty="0"/>
              <a:t>pozitif sayı x ise </a:t>
            </a:r>
            <a:r>
              <a:rPr lang="tr-TR" sz="2400" dirty="0" smtClean="0"/>
              <a:t>z</a:t>
            </a:r>
            <a:r>
              <a:rPr lang="tr-TR" sz="2400" baseline="30000" dirty="0" smtClean="0"/>
              <a:t>2</a:t>
            </a:r>
            <a:r>
              <a:rPr lang="tr-TR" sz="2400" dirty="0" smtClean="0">
                <a:sym typeface="Symbol" pitchFamily="18" charset="2"/>
              </a:rPr>
              <a:t></a:t>
            </a:r>
            <a:r>
              <a:rPr lang="tr-TR" sz="2400" dirty="0" smtClean="0"/>
              <a:t>x </a:t>
            </a:r>
            <a:r>
              <a:rPr lang="tr-TR" sz="2400" dirty="0"/>
              <a:t>olacak şekilde 4 basamak doğrulukta z'yi </a:t>
            </a:r>
            <a:r>
              <a:rPr lang="tr-TR" sz="2400" dirty="0" smtClean="0"/>
              <a:t>göstermek</a:t>
            </a:r>
          </a:p>
          <a:p>
            <a:pPr>
              <a:lnSpc>
                <a:spcPct val="80000"/>
              </a:lnSpc>
            </a:pPr>
            <a:r>
              <a:rPr lang="tr-TR" sz="2400" u="sng" dirty="0" smtClean="0"/>
              <a:t>Tablo yerine </a:t>
            </a:r>
            <a:r>
              <a:rPr lang="tr-TR" sz="2400" u="sng" dirty="0"/>
              <a:t>Newton yöntemi </a:t>
            </a:r>
            <a:r>
              <a:rPr lang="tr-TR" sz="2400" dirty="0"/>
              <a:t>kullanılarak yazılan program ile ajan tanımlanabilir. </a:t>
            </a:r>
            <a:endParaRPr lang="tr-TR" sz="2400" dirty="0" smtClean="0"/>
          </a:p>
          <a:p>
            <a:pPr>
              <a:lnSpc>
                <a:spcPct val="80000"/>
              </a:lnSpc>
            </a:pPr>
            <a:r>
              <a:rPr lang="tr-TR" sz="2400" dirty="0" smtClean="0"/>
              <a:t>Tablo </a:t>
            </a:r>
            <a:r>
              <a:rPr lang="tr-TR" sz="2400" dirty="0"/>
              <a:t>çok uzun olmasına karşın </a:t>
            </a:r>
            <a:r>
              <a:rPr lang="tr-TR" altLang="ja-JP" sz="2400" b="1" dirty="0" smtClean="0"/>
              <a:t>Araç</a:t>
            </a:r>
            <a:r>
              <a:rPr lang="tr-TR" altLang="ja-JP" sz="2400" dirty="0" smtClean="0"/>
              <a:t> </a:t>
            </a:r>
            <a:r>
              <a:rPr lang="tr-TR" sz="2400" b="1" dirty="0" smtClean="0"/>
              <a:t>çok </a:t>
            </a:r>
            <a:r>
              <a:rPr lang="tr-TR" sz="2400" b="1" dirty="0"/>
              <a:t>kısa </a:t>
            </a:r>
            <a:r>
              <a:rPr lang="tr-TR" sz="2400" dirty="0"/>
              <a:t>bir programdır</a:t>
            </a:r>
            <a:r>
              <a:rPr lang="tr-TR" sz="2400" dirty="0" smtClean="0"/>
              <a:t>.</a:t>
            </a:r>
          </a:p>
          <a:p>
            <a:pPr>
              <a:lnSpc>
                <a:spcPct val="80000"/>
              </a:lnSpc>
            </a:pPr>
            <a:endParaRPr lang="tr-TR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tr-TR" sz="2400" dirty="0"/>
              <a:t>	 </a:t>
            </a:r>
            <a:r>
              <a:rPr lang="tr-TR" sz="2400" dirty="0" smtClean="0"/>
              <a:t>         Tablo 		</a:t>
            </a:r>
            <a:r>
              <a:rPr lang="tr-TR" sz="2400" dirty="0"/>
              <a:t> </a:t>
            </a:r>
            <a:r>
              <a:rPr lang="tr-TR" sz="2400" dirty="0" smtClean="0"/>
              <a:t>       Program</a:t>
            </a:r>
          </a:p>
        </p:txBody>
      </p:sp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529461"/>
            <a:ext cx="5018420" cy="20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1977573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1019175"/>
          </a:xfrm>
        </p:spPr>
        <p:txBody>
          <a:bodyPr/>
          <a:lstStyle/>
          <a:p>
            <a:pPr eaLnBrk="1" hangingPunct="1"/>
            <a:r>
              <a:rPr lang="tr-TR" altLang="ja-JP" sz="4000" dirty="0" smtClean="0"/>
              <a:t>Neden arama tablosu başarısızdır</a:t>
            </a:r>
            <a:endParaRPr lang="en-US" altLang="ja-JP" sz="4000" i="1" dirty="0" smtClean="0">
              <a:ea typeface="ＭＳ Ｐゴシック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tr-TR" altLang="ja-JP" sz="2800" dirty="0" smtClean="0"/>
              <a:t>Araç programı yazmanın en basit yolu tablo kullanmaktır (</a:t>
            </a:r>
            <a:r>
              <a:rPr lang="tr-TR" altLang="ja-JP" sz="2800" dirty="0" smtClean="0">
                <a:solidFill>
                  <a:srgbClr val="0000FF"/>
                </a:solidFill>
              </a:rPr>
              <a:t>look-up table</a:t>
            </a:r>
            <a:r>
              <a:rPr lang="tr-TR" altLang="ja-JP" sz="28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tr-TR" altLang="ja-JP" sz="2400" dirty="0" smtClean="0"/>
              <a:t>Bu durumda olası tüm algı serisinin </a:t>
            </a:r>
            <a:r>
              <a:rPr lang="tr-TR" altLang="ja-JP" sz="2400" b="1" dirty="0" smtClean="0"/>
              <a:t>bellekte</a:t>
            </a:r>
            <a:r>
              <a:rPr lang="tr-TR" altLang="ja-JP" sz="2400" dirty="0" smtClean="0"/>
              <a:t> tutulması ve </a:t>
            </a:r>
            <a:r>
              <a:rPr lang="tr-TR" altLang="ja-JP" sz="2400" b="1" dirty="0" smtClean="0"/>
              <a:t>indeks</a:t>
            </a:r>
            <a:r>
              <a:rPr lang="tr-TR" altLang="ja-JP" sz="2400" dirty="0" smtClean="0"/>
              <a:t> kullanarak erişilmesi gerekir</a:t>
            </a:r>
          </a:p>
          <a:p>
            <a:pPr>
              <a:lnSpc>
                <a:spcPct val="80000"/>
              </a:lnSpc>
            </a:pPr>
            <a:r>
              <a:rPr lang="tr-TR" altLang="ja-JP" sz="2800" dirty="0" smtClean="0"/>
              <a:t>Tablo kullanımında aşağıdaki olumsuzluklar ortaya çıkar:</a:t>
            </a:r>
            <a:endParaRPr lang="tr-TR" altLang="ja-JP" sz="28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altLang="ja-JP" sz="2400" dirty="0" smtClean="0"/>
              <a:t>Oldukça fazla kayıt gerekir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tr-TR" altLang="ja-JP" sz="2000" dirty="0" smtClean="0"/>
              <a:t>Satranç oynayan ajan için  </a:t>
            </a:r>
            <a:r>
              <a:rPr lang="en-US" altLang="ja-JP" sz="2000" dirty="0" smtClean="0">
                <a:ea typeface="ＭＳ Ｐゴシック" pitchFamily="34" charset="-128"/>
              </a:rPr>
              <a:t>35</a:t>
            </a:r>
            <a:r>
              <a:rPr lang="en-US" altLang="ja-JP" sz="2000" baseline="30000" dirty="0" smtClean="0">
                <a:ea typeface="ＭＳ Ｐゴシック" pitchFamily="34" charset="-128"/>
              </a:rPr>
              <a:t>100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tr-TR" altLang="ja-JP" sz="2000" dirty="0" smtClean="0"/>
              <a:t>kayıt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tr-TR" altLang="ja-JP" sz="2400" dirty="0" smtClean="0"/>
              <a:t>Tabloyu oluşturmak çok zaman alır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tr-TR" altLang="ja-JP" sz="2400" dirty="0" smtClean="0"/>
              <a:t>Özerklik yoktur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tr-TR" altLang="ja-JP" sz="2000" dirty="0" smtClean="0"/>
              <a:t>Aracının tüm hareketleri önceden belirlenmiştir (</a:t>
            </a:r>
            <a:r>
              <a:rPr lang="tr-TR" altLang="ja-JP" sz="2000" dirty="0" smtClean="0">
                <a:solidFill>
                  <a:srgbClr val="0000FF"/>
                </a:solidFill>
              </a:rPr>
              <a:t>kaydedilmiştir</a:t>
            </a:r>
            <a:r>
              <a:rPr lang="tr-TR" altLang="ja-JP" sz="20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tr-TR" altLang="ja-JP" sz="2400" dirty="0" smtClean="0"/>
              <a:t>Araca bir derece özerklik tanınarak öğrenme mekanizması oluşturulsa bile tüm girişler için </a:t>
            </a:r>
            <a:r>
              <a:rPr lang="tr-TR" altLang="ja-JP" sz="2400" u="sng" dirty="0" smtClean="0">
                <a:solidFill>
                  <a:srgbClr val="0000FF"/>
                </a:solidFill>
              </a:rPr>
              <a:t>tablonun doğru değerlerini bulması sonsuza kadar sürer</a:t>
            </a:r>
            <a:r>
              <a:rPr lang="tr-TR" altLang="ja-JP" sz="2400" dirty="0" smtClean="0">
                <a:solidFill>
                  <a:srgbClr val="0000FF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ja-JP" sz="1800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6792502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042988" y="1700213"/>
            <a:ext cx="7777162" cy="44656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tr-TR" altLang="ja-JP" sz="4000" dirty="0" smtClean="0"/>
              <a:t>Aracı Programı 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062038" y="1773238"/>
            <a:ext cx="7769225" cy="4464050"/>
          </a:xfrm>
        </p:spPr>
        <p:txBody>
          <a:bodyPr/>
          <a:lstStyle/>
          <a:p>
            <a:pPr>
              <a:buNone/>
            </a:pPr>
            <a:r>
              <a:rPr lang="en-US" altLang="ja-JP" b="1" dirty="0" smtClean="0">
                <a:ea typeface="ＭＳ Ｐゴシック" pitchFamily="34" charset="-128"/>
              </a:rPr>
              <a:t>function </a:t>
            </a:r>
            <a:r>
              <a:rPr lang="tr-TR" altLang="ja-JP" dirty="0" smtClean="0"/>
              <a:t>Aracı </a:t>
            </a:r>
            <a:r>
              <a:rPr lang="en-US" altLang="ja-JP" dirty="0" smtClean="0">
                <a:ea typeface="ＭＳ Ｐゴシック" pitchFamily="34" charset="-128"/>
              </a:rPr>
              <a:t>(</a:t>
            </a:r>
            <a:r>
              <a:rPr lang="tr-TR" altLang="ja-JP" i="1" dirty="0" smtClean="0"/>
              <a:t>algı</a:t>
            </a:r>
            <a:r>
              <a:rPr lang="en-US" altLang="ja-JP" dirty="0" smtClean="0">
                <a:ea typeface="ＭＳ Ｐゴシック" pitchFamily="34" charset="-128"/>
              </a:rPr>
              <a:t>)</a:t>
            </a:r>
            <a:r>
              <a:rPr lang="en-US" altLang="ja-JP" i="1" dirty="0" smtClean="0">
                <a:ea typeface="ＭＳ Ｐゴシック" pitchFamily="34" charset="-128"/>
              </a:rPr>
              <a:t> </a:t>
            </a:r>
            <a:r>
              <a:rPr lang="en-US" altLang="ja-JP" b="1" dirty="0" smtClean="0">
                <a:ea typeface="ＭＳ Ｐゴシック" pitchFamily="34" charset="-128"/>
              </a:rPr>
              <a:t>returns </a:t>
            </a:r>
            <a:r>
              <a:rPr lang="tr-TR" altLang="ja-JP" i="1" dirty="0" smtClean="0"/>
              <a:t>hareket</a:t>
            </a:r>
            <a:endParaRPr lang="en-US" altLang="ja-JP" i="1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ja-JP" dirty="0" smtClean="0">
                <a:ea typeface="ＭＳ Ｐゴシック" pitchFamily="34" charset="-128"/>
              </a:rPr>
              <a:t>	</a:t>
            </a:r>
            <a:r>
              <a:rPr lang="tr-TR" altLang="ja-JP" i="1" dirty="0" smtClean="0"/>
              <a:t>bellek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smtClean="0">
                <a:ea typeface="ＭＳ Ｐゴシック" pitchFamily="34" charset="-128"/>
                <a:cs typeface="Times New Roman" pitchFamily="18" charset="0"/>
              </a:rPr>
              <a:t>← </a:t>
            </a:r>
            <a:r>
              <a:rPr lang="tr-TR" altLang="ja-JP" dirty="0" smtClean="0">
                <a:cs typeface="Times New Roman" pitchFamily="18" charset="0"/>
              </a:rPr>
              <a:t>Bellek_Güncelle</a:t>
            </a:r>
            <a:r>
              <a:rPr lang="en-US" altLang="ja-JP" dirty="0" smtClean="0">
                <a:ea typeface="ＭＳ Ｐゴシック" pitchFamily="34" charset="-128"/>
              </a:rPr>
              <a:t>(</a:t>
            </a:r>
            <a:r>
              <a:rPr lang="tr-TR" altLang="ja-JP" i="1" dirty="0" smtClean="0">
                <a:cs typeface="Times New Roman" pitchFamily="18" charset="0"/>
              </a:rPr>
              <a:t>bellek, algı</a:t>
            </a:r>
            <a:r>
              <a:rPr lang="en-US" altLang="ja-JP" dirty="0" smtClean="0">
                <a:ea typeface="ＭＳ Ｐゴシック" pitchFamily="34" charset="-128"/>
              </a:rPr>
              <a:t>)</a:t>
            </a:r>
            <a:endParaRPr lang="en-US" altLang="ja-JP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ja-JP" dirty="0" smtClean="0">
                <a:ea typeface="ＭＳ Ｐゴシック" pitchFamily="34" charset="-128"/>
              </a:rPr>
              <a:t>	</a:t>
            </a:r>
            <a:r>
              <a:rPr lang="tr-TR" altLang="ja-JP" i="1" dirty="0" smtClean="0">
                <a:cs typeface="Times New Roman" pitchFamily="18" charset="0"/>
              </a:rPr>
              <a:t>hareket</a:t>
            </a:r>
            <a:r>
              <a:rPr lang="en-US" altLang="ja-JP" dirty="0" smtClean="0">
                <a:ea typeface="ＭＳ Ｐゴシック" pitchFamily="34" charset="-128"/>
              </a:rPr>
              <a:t> ← </a:t>
            </a:r>
            <a:r>
              <a:rPr lang="tr-TR" altLang="ja-JP" dirty="0" smtClean="0">
                <a:cs typeface="Times New Roman" pitchFamily="18" charset="0"/>
              </a:rPr>
              <a:t>En_İyi_Hareket</a:t>
            </a:r>
            <a:r>
              <a:rPr lang="en-US" altLang="ja-JP" dirty="0" smtClean="0">
                <a:ea typeface="ＭＳ Ｐゴシック" pitchFamily="34" charset="-128"/>
              </a:rPr>
              <a:t>(</a:t>
            </a:r>
            <a:r>
              <a:rPr lang="tr-TR" altLang="ja-JP" i="1" dirty="0" smtClean="0">
                <a:cs typeface="Times New Roman" pitchFamily="18" charset="0"/>
              </a:rPr>
              <a:t>bellek</a:t>
            </a:r>
            <a:r>
              <a:rPr lang="en-US" altLang="ja-JP" dirty="0" smtClean="0">
                <a:ea typeface="ＭＳ Ｐゴシック" pitchFamily="34" charset="-128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ja-JP" dirty="0" smtClean="0">
                <a:ea typeface="ＭＳ Ｐゴシック" pitchFamily="34" charset="-128"/>
              </a:rPr>
              <a:t>	</a:t>
            </a:r>
            <a:r>
              <a:rPr lang="tr-TR" altLang="ja-JP" i="1" dirty="0" smtClean="0">
                <a:cs typeface="Times New Roman" pitchFamily="18" charset="0"/>
              </a:rPr>
              <a:t>bellek</a:t>
            </a:r>
            <a:r>
              <a:rPr lang="en-US" altLang="ja-JP" dirty="0" smtClean="0">
                <a:ea typeface="ＭＳ Ｐゴシック" pitchFamily="34" charset="-128"/>
              </a:rPr>
              <a:t> ← </a:t>
            </a:r>
            <a:r>
              <a:rPr lang="tr-TR" altLang="ja-JP" dirty="0" smtClean="0">
                <a:cs typeface="Times New Roman" pitchFamily="18" charset="0"/>
              </a:rPr>
              <a:t>Bellek_Güncelle</a:t>
            </a:r>
            <a:r>
              <a:rPr lang="en-US" altLang="ja-JP" dirty="0" smtClean="0">
                <a:ea typeface="ＭＳ Ｐゴシック" pitchFamily="34" charset="-128"/>
              </a:rPr>
              <a:t>(</a:t>
            </a:r>
            <a:r>
              <a:rPr lang="tr-TR" altLang="ja-JP" i="1" dirty="0" smtClean="0">
                <a:cs typeface="Times New Roman" pitchFamily="18" charset="0"/>
              </a:rPr>
              <a:t>bellek</a:t>
            </a:r>
            <a:r>
              <a:rPr lang="en-US" altLang="ja-JP" i="1" dirty="0" smtClean="0">
                <a:ea typeface="ＭＳ Ｐゴシック" pitchFamily="34" charset="-128"/>
              </a:rPr>
              <a:t>, </a:t>
            </a:r>
            <a:r>
              <a:rPr lang="tr-TR" altLang="ja-JP" i="1" dirty="0" smtClean="0">
                <a:cs typeface="Times New Roman" pitchFamily="18" charset="0"/>
              </a:rPr>
              <a:t>hareket</a:t>
            </a:r>
            <a:r>
              <a:rPr lang="en-US" altLang="ja-JP" dirty="0" smtClean="0">
                <a:ea typeface="ＭＳ Ｐゴシック" pitchFamily="34" charset="-128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ja-JP" b="1" dirty="0" smtClean="0">
                <a:ea typeface="ＭＳ Ｐゴシック" pitchFamily="34" charset="-128"/>
              </a:rPr>
              <a:t>return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tr-TR" altLang="ja-JP" dirty="0" smtClean="0">
                <a:cs typeface="Times New Roman" pitchFamily="18" charset="0"/>
              </a:rPr>
              <a:t>hareket</a:t>
            </a:r>
            <a:endParaRPr lang="en-US" altLang="ja-JP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 altLang="ja-JP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9827701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1042988" y="2276475"/>
            <a:ext cx="7850187" cy="3097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tr-TR" altLang="ja-JP" sz="4000" dirty="0" smtClean="0"/>
              <a:t>Aracı Programları - Arama tablosu 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349500"/>
            <a:ext cx="7769225" cy="324008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ja-JP" sz="2400" b="1" dirty="0" smtClean="0">
                <a:ea typeface="ＭＳ Ｐゴシック" pitchFamily="34" charset="-128"/>
              </a:rPr>
              <a:t>function </a:t>
            </a:r>
            <a:r>
              <a:rPr lang="en-US" altLang="ja-JP" sz="2400" dirty="0" err="1" smtClean="0">
                <a:ea typeface="ＭＳ Ｐゴシック" pitchFamily="34" charset="-128"/>
              </a:rPr>
              <a:t>Tabl</a:t>
            </a:r>
            <a:r>
              <a:rPr lang="tr-TR" altLang="ja-JP" sz="2400" dirty="0" smtClean="0"/>
              <a:t>o_Tabanlı_Aracı</a:t>
            </a:r>
            <a:r>
              <a:rPr lang="en-US" altLang="ja-JP" sz="2400" dirty="0" smtClean="0">
                <a:ea typeface="ＭＳ Ｐゴシック" pitchFamily="34" charset="-128"/>
              </a:rPr>
              <a:t>(</a:t>
            </a:r>
            <a:r>
              <a:rPr lang="tr-TR" altLang="ja-JP" sz="2400" i="1" dirty="0" smtClean="0"/>
              <a:t>algı)</a:t>
            </a:r>
            <a:r>
              <a:rPr lang="en-US" altLang="ja-JP" sz="2400" dirty="0" smtClean="0">
                <a:ea typeface="ＭＳ Ｐゴシック" pitchFamily="34" charset="-128"/>
              </a:rPr>
              <a:t>  </a:t>
            </a:r>
            <a:r>
              <a:rPr lang="en-US" altLang="ja-JP" sz="2400" b="1" dirty="0" smtClean="0">
                <a:ea typeface="ＭＳ Ｐゴシック" pitchFamily="34" charset="-128"/>
              </a:rPr>
              <a:t>returns </a:t>
            </a:r>
            <a:r>
              <a:rPr lang="tr-TR" altLang="ja-JP" sz="2400" i="1" dirty="0" smtClean="0"/>
              <a:t>hareket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tr-TR" altLang="ja-JP" sz="2400" i="1" dirty="0" smtClean="0"/>
              <a:t>algılar</a:t>
            </a:r>
            <a:r>
              <a:rPr lang="en-US" altLang="ja-JP" sz="2400" dirty="0" smtClean="0">
                <a:ea typeface="ＭＳ Ｐゴシック" pitchFamily="34" charset="-128"/>
              </a:rPr>
              <a:t>, </a:t>
            </a:r>
            <a:r>
              <a:rPr lang="tr-TR" altLang="ja-JP" sz="2400" dirty="0" smtClean="0">
                <a:solidFill>
                  <a:srgbClr val="0000FF"/>
                </a:solidFill>
              </a:rPr>
              <a:t>/*başlangıçta boş */</a:t>
            </a:r>
            <a:endParaRPr lang="en-US" altLang="ja-JP" sz="24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en-US" altLang="ja-JP" sz="2400" i="1" dirty="0" smtClean="0">
                <a:ea typeface="ＭＳ Ｐゴシック" pitchFamily="34" charset="-128"/>
              </a:rPr>
              <a:t>tabl</a:t>
            </a:r>
            <a:r>
              <a:rPr lang="tr-TR" altLang="ja-JP" sz="2400" i="1" dirty="0" smtClean="0"/>
              <a:t>o   </a:t>
            </a:r>
            <a:r>
              <a:rPr lang="tr-TR" altLang="ja-JP" sz="2400" dirty="0" smtClean="0">
                <a:solidFill>
                  <a:srgbClr val="0000FF"/>
                </a:solidFill>
              </a:rPr>
              <a:t>/</a:t>
            </a:r>
            <a:r>
              <a:rPr lang="tr-TR" altLang="ja-JP" sz="2400" i="1" dirty="0" smtClean="0">
                <a:solidFill>
                  <a:srgbClr val="0000FF"/>
                </a:solidFill>
              </a:rPr>
              <a:t>*</a:t>
            </a:r>
            <a:r>
              <a:rPr lang="en-US" altLang="ja-JP" sz="24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tr-TR" altLang="ja-JP" sz="2400" dirty="0" smtClean="0">
                <a:solidFill>
                  <a:srgbClr val="0000FF"/>
                </a:solidFill>
              </a:rPr>
              <a:t>algılar üzere indekslenmiş tablo, başlangıçta tam belirlenmiştir*/</a:t>
            </a:r>
            <a:endParaRPr lang="en-US" altLang="ja-JP" sz="24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tr-TR" altLang="ja-JP" sz="2400" i="1" dirty="0" smtClean="0"/>
              <a:t>algı’yı</a:t>
            </a:r>
            <a:r>
              <a:rPr lang="tr-TR" altLang="ja-JP" sz="2400" dirty="0" smtClean="0"/>
              <a:t>,</a:t>
            </a:r>
            <a:r>
              <a:rPr lang="en-US" altLang="ja-JP" sz="2400" dirty="0" smtClean="0">
                <a:ea typeface="ＭＳ Ｐゴシック" pitchFamily="34" charset="-128"/>
              </a:rPr>
              <a:t> </a:t>
            </a:r>
            <a:r>
              <a:rPr lang="tr-TR" altLang="ja-JP" sz="2400" i="1" dirty="0" smtClean="0"/>
              <a:t>algılar  </a:t>
            </a:r>
            <a:r>
              <a:rPr lang="tr-TR" altLang="ja-JP" sz="2400" dirty="0" smtClean="0"/>
              <a:t>tablosunun sonuna</a:t>
            </a:r>
            <a:r>
              <a:rPr lang="tr-TR" altLang="ja-JP" sz="2400" i="1" dirty="0" smtClean="0"/>
              <a:t> </a:t>
            </a:r>
            <a:r>
              <a:rPr lang="tr-TR" altLang="ja-JP" sz="2400" dirty="0" smtClean="0"/>
              <a:t>ilave et 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tr-TR" altLang="ja-JP" sz="2400" i="1" dirty="0" smtClean="0"/>
              <a:t>hareket</a:t>
            </a:r>
            <a:r>
              <a:rPr lang="en-US" altLang="ja-JP" sz="2400" dirty="0" smtClean="0">
                <a:ea typeface="ＭＳ Ｐゴシック" pitchFamily="34" charset="-128"/>
              </a:rPr>
              <a:t> ← </a:t>
            </a:r>
            <a:r>
              <a:rPr lang="tr-TR" altLang="ja-JP" sz="2400" dirty="0" smtClean="0"/>
              <a:t>Tabloya_</a:t>
            </a:r>
            <a:r>
              <a:rPr lang="tr-TR" altLang="ja-JP" sz="2400" dirty="0" smtClean="0">
                <a:cs typeface="Times New Roman" pitchFamily="18" charset="0"/>
              </a:rPr>
              <a:t>Bak</a:t>
            </a:r>
            <a:r>
              <a:rPr lang="en-US" altLang="ja-JP" sz="2400" dirty="0" smtClean="0">
                <a:ea typeface="ＭＳ Ｐゴシック" pitchFamily="34" charset="-128"/>
              </a:rPr>
              <a:t>(</a:t>
            </a:r>
            <a:r>
              <a:rPr lang="tr-TR" altLang="ja-JP" sz="2400" i="1" dirty="0" smtClean="0">
                <a:cs typeface="Times New Roman" pitchFamily="18" charset="0"/>
              </a:rPr>
              <a:t>algı</a:t>
            </a:r>
            <a:r>
              <a:rPr lang="en-US" altLang="ja-JP" sz="2400" dirty="0" smtClean="0">
                <a:ea typeface="ＭＳ Ｐゴシック" pitchFamily="34" charset="-128"/>
              </a:rPr>
              <a:t>, </a:t>
            </a:r>
            <a:r>
              <a:rPr lang="en-US" altLang="ja-JP" sz="2400" i="1" dirty="0" smtClean="0">
                <a:ea typeface="ＭＳ Ｐゴシック" pitchFamily="34" charset="-128"/>
              </a:rPr>
              <a:t>tabl</a:t>
            </a:r>
            <a:r>
              <a:rPr lang="tr-TR" altLang="ja-JP" sz="2400" i="1" dirty="0" smtClean="0">
                <a:cs typeface="Times New Roman" pitchFamily="18" charset="0"/>
              </a:rPr>
              <a:t>o</a:t>
            </a:r>
            <a:r>
              <a:rPr lang="en-US" altLang="ja-JP" sz="2400" dirty="0" smtClean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b="1" dirty="0" smtClean="0">
                <a:ea typeface="ＭＳ Ｐゴシック" pitchFamily="34" charset="-128"/>
              </a:rPr>
              <a:t>return</a:t>
            </a:r>
            <a:r>
              <a:rPr lang="en-US" altLang="ja-JP" sz="2400" i="1" dirty="0" smtClean="0">
                <a:ea typeface="ＭＳ Ｐゴシック" pitchFamily="34" charset="-128"/>
              </a:rPr>
              <a:t> </a:t>
            </a:r>
            <a:r>
              <a:rPr lang="tr-TR" altLang="ja-JP" sz="2400" i="1" dirty="0" smtClean="0">
                <a:cs typeface="Times New Roman" pitchFamily="18" charset="0"/>
              </a:rPr>
              <a:t>hareket</a:t>
            </a:r>
            <a:endParaRPr lang="en-US" altLang="ja-JP" sz="2400" i="1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7290088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Mantıklı </a:t>
            </a:r>
            <a:r>
              <a:rPr lang="tr-TR" altLang="ja-JP" dirty="0" smtClean="0"/>
              <a:t>aracılar</a:t>
            </a:r>
            <a:r>
              <a:rPr lang="tr-TR" dirty="0" smtClean="0"/>
              <a:t>(Logical Agents)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5" y="1766888"/>
            <a:ext cx="8137599" cy="4902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tr-TR" sz="2800" dirty="0" smtClean="0"/>
              <a:t>Algılayabildiklerine ve yapabildiklerine dayanarak </a:t>
            </a:r>
            <a:r>
              <a:rPr lang="tr-TR" sz="2800" b="1" dirty="0" smtClean="0"/>
              <a:t>“doğru şeyler yapmak”</a:t>
            </a:r>
            <a:r>
              <a:rPr lang="tr-TR" sz="2800" dirty="0" smtClean="0"/>
              <a:t>  için çaba gösteren ajanlar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b="1" dirty="0" smtClean="0"/>
              <a:t>Akıllı (rasyonel) bir aracı </a:t>
            </a:r>
            <a:r>
              <a:rPr lang="tr-TR" sz="2800" dirty="0" smtClean="0"/>
              <a:t>doğru şeyi yapandır: tablosunda her giriş doğru olarak doldurulmuştur.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dirty="0" smtClean="0"/>
              <a:t>Doğru hareket ajanın başarılılık etkenlerindendir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b="1" dirty="0" smtClean="0"/>
              <a:t>Başarı ölçüsü</a:t>
            </a:r>
            <a:r>
              <a:rPr lang="en-US" sz="2800" b="1" dirty="0" smtClean="0"/>
              <a:t>: </a:t>
            </a:r>
            <a:r>
              <a:rPr lang="tr-TR" sz="2800" dirty="0" smtClean="0"/>
              <a:t>ajanın davranışının doğruluğunu gösteren kıstas</a:t>
            </a:r>
          </a:p>
          <a:p>
            <a:pPr lvl="1">
              <a:lnSpc>
                <a:spcPct val="80000"/>
              </a:lnSpc>
            </a:pPr>
            <a:r>
              <a:rPr lang="tr-TR" sz="2400" i="1" dirty="0" smtClean="0"/>
              <a:t>E.süpürgesi ajanın başarısı temizlediği kir</a:t>
            </a:r>
            <a:r>
              <a:rPr lang="tr-TR" sz="2400" i="1" u="sng" dirty="0" smtClean="0"/>
              <a:t> miktarı</a:t>
            </a:r>
            <a:r>
              <a:rPr lang="tr-TR" sz="2400" i="1" dirty="0" smtClean="0"/>
              <a:t>, harcanan </a:t>
            </a:r>
            <a:r>
              <a:rPr lang="tr-TR" sz="2400" i="1" u="sng" dirty="0" smtClean="0"/>
              <a:t>zaman</a:t>
            </a:r>
            <a:r>
              <a:rPr lang="tr-TR" sz="2400" i="1" dirty="0" smtClean="0"/>
              <a:t>, tüketilen </a:t>
            </a:r>
            <a:r>
              <a:rPr lang="tr-TR" sz="2400" i="1" u="sng" dirty="0" smtClean="0"/>
              <a:t>enerji</a:t>
            </a:r>
            <a:r>
              <a:rPr lang="tr-TR" sz="2400" i="1" dirty="0" smtClean="0"/>
              <a:t>, çıkardığı </a:t>
            </a:r>
            <a:r>
              <a:rPr lang="tr-TR" sz="2400" i="1" u="sng" dirty="0" smtClean="0"/>
              <a:t>gürültü</a:t>
            </a:r>
            <a:r>
              <a:rPr lang="tr-TR" sz="2400" i="1" dirty="0" smtClean="0"/>
              <a:t> ile, vs. belirlenebilir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dirty="0" smtClean="0"/>
              <a:t>Mantıklı ajan, her bir algılama için olası hareketler içinden başarıyı </a:t>
            </a:r>
            <a:r>
              <a:rPr lang="tr-TR" sz="2800" b="1" dirty="0" smtClean="0"/>
              <a:t>en fazla yapanı </a:t>
            </a:r>
            <a:r>
              <a:rPr lang="tr-TR" sz="2800" dirty="0" smtClean="0"/>
              <a:t>seçmelidir.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470962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2"/>
            <a:ext cx="7772400" cy="1007839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Mantıklılık ve her şeyi başarmak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341438"/>
            <a:ext cx="8280920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ja-JP" sz="2400" dirty="0" smtClean="0"/>
              <a:t>Mantıklı olmak her şeyi başarmak değildir</a:t>
            </a:r>
            <a:endParaRPr lang="en-US" altLang="ja-JP" sz="2400" dirty="0" smtClean="0">
              <a:ea typeface="ＭＳ Ｐゴシック" pitchFamily="34" charset="-128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dirty="0" smtClean="0">
                <a:cs typeface="Times New Roman" pitchFamily="18" charset="0"/>
              </a:rPr>
              <a:t>“Her şeyi başarmak” ajanın, tüm hareketlerinin ne ile sonuçlanacağını bildiği anlamına geliyor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b="1" i="1" dirty="0" smtClean="0">
                <a:cs typeface="Times New Roman" pitchFamily="18" charset="0"/>
              </a:rPr>
              <a:t>Örnek</a:t>
            </a:r>
            <a:r>
              <a:rPr lang="en-US" altLang="ja-JP" sz="2000" b="1" dirty="0" smtClean="0">
                <a:ea typeface="ＭＳ Ｐゴシック" pitchFamily="34" charset="-128"/>
              </a:rPr>
              <a:t>: </a:t>
            </a:r>
            <a:r>
              <a:rPr lang="tr-TR" altLang="ja-JP" sz="2000" dirty="0" smtClean="0">
                <a:cs typeface="Times New Roman" pitchFamily="18" charset="0"/>
              </a:rPr>
              <a:t>caddeyi geçerken, başına pencerenin düşeceğini önceden bilmek</a:t>
            </a:r>
            <a:r>
              <a:rPr lang="tr-TR" altLang="ja-JP" sz="2000" b="1" dirty="0" smtClean="0">
                <a:cs typeface="Times New Roman" pitchFamily="18" charset="0"/>
              </a:rPr>
              <a:t> </a:t>
            </a:r>
            <a:r>
              <a:rPr lang="tr-TR" altLang="ja-JP" sz="2000" b="1" dirty="0" smtClean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</a:t>
            </a:r>
            <a:endParaRPr lang="en-US" altLang="ja-JP" sz="2000" b="1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ja-JP" sz="2400" dirty="0" smtClean="0">
                <a:cs typeface="Times New Roman" pitchFamily="18" charset="0"/>
              </a:rPr>
              <a:t>Mükemmelliğe gerek yoktur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dirty="0" smtClean="0">
                <a:cs typeface="Times New Roman" pitchFamily="18" charset="0"/>
              </a:rPr>
              <a:t>Her zaman doğru şeyler yapmak mümkün değildir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dirty="0" smtClean="0">
                <a:cs typeface="Times New Roman" pitchFamily="18" charset="0"/>
              </a:rPr>
              <a:t>Beklenen başarı, nelerin algılandığına bağlıdır (</a:t>
            </a:r>
            <a:r>
              <a:rPr lang="tr-TR" altLang="ja-JP" sz="2000" b="1" dirty="0" smtClean="0">
                <a:cs typeface="Times New Roman" pitchFamily="18" charset="0"/>
              </a:rPr>
              <a:t>Örn</a:t>
            </a:r>
            <a:r>
              <a:rPr lang="tr-TR" altLang="ja-JP" sz="2000" dirty="0" smtClean="0">
                <a:cs typeface="Times New Roman" pitchFamily="18" charset="0"/>
              </a:rPr>
              <a:t>, girdi hatalı ise?)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ja-JP" sz="2400" dirty="0" smtClean="0">
                <a:cs typeface="Times New Roman" pitchFamily="18" charset="0"/>
              </a:rPr>
              <a:t>Mantıksal davranış aşağıdaki etkenlere bağlıdır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dirty="0" smtClean="0"/>
              <a:t>Başarı ölçüsü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dirty="0" smtClean="0"/>
              <a:t>Algılama tümcesi</a:t>
            </a:r>
            <a:r>
              <a:rPr lang="en-US" altLang="ja-JP" sz="2000" dirty="0" smtClean="0">
                <a:ea typeface="ＭＳ Ｐゴシック" pitchFamily="34" charset="-128"/>
              </a:rPr>
              <a:t>: </a:t>
            </a:r>
            <a:r>
              <a:rPr lang="tr-TR" altLang="ja-JP" sz="2000" dirty="0" smtClean="0"/>
              <a:t>ajanın belirli bir anda algıladığı her şey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dirty="0" smtClean="0"/>
              <a:t>Ortam hakkında ajanın bildikleri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000" dirty="0" smtClean="0"/>
              <a:t>Aracının yapabileceği olası hareketler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Aracının davranışı yalnız onun kendi deneyimi, öğrenme ve uyum sağlayabilme yeteneği ile belirlenirse, ajan </a:t>
            </a:r>
            <a:r>
              <a:rPr lang="tr-TR" sz="2400" b="1" dirty="0" smtClean="0">
                <a:solidFill>
                  <a:srgbClr val="0000FF"/>
                </a:solidFill>
              </a:rPr>
              <a:t>özerktir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2542630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İdeal Aracılar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ja-JP" sz="2800" dirty="0" smtClean="0"/>
              <a:t>İdeal aracı oluşturma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ja-JP" sz="2400" dirty="0" smtClean="0"/>
              <a:t>Olası tüm algılama tümcelerinin harekete dönüştürülmesi (</a:t>
            </a:r>
            <a:r>
              <a:rPr lang="tr-TR" altLang="ja-JP" sz="2400" b="1" dirty="0" smtClean="0"/>
              <a:t>haritalanması</a:t>
            </a:r>
            <a:r>
              <a:rPr lang="tr-TR" altLang="ja-JP" sz="2400" dirty="0" smtClean="0"/>
              <a:t>)  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ja-JP" sz="2400" dirty="0" smtClean="0"/>
              <a:t>İdeal dönüştürme</a:t>
            </a:r>
            <a:r>
              <a:rPr lang="en-US" altLang="ja-JP" sz="2400" dirty="0" smtClean="0">
                <a:ea typeface="ＭＳ Ｐゴシック" pitchFamily="34" charset="-128"/>
              </a:rPr>
              <a:t>: </a:t>
            </a:r>
            <a:r>
              <a:rPr lang="tr-TR" altLang="ja-JP" sz="2400" dirty="0" smtClean="0"/>
              <a:t>Her algılama tümcesi için belirlenmiş en yüksek başarı ölçüsüne uygun cevabın bulunması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ja-JP" sz="2800" dirty="0" smtClean="0"/>
              <a:t>Tabloya her zaman gerek duyulmaz</a:t>
            </a:r>
            <a:endParaRPr lang="en-US" altLang="ja-JP" sz="28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ja-JP" sz="2400" dirty="0" smtClean="0"/>
              <a:t>Gereken tek şey dönüştürmenin </a:t>
            </a:r>
            <a:r>
              <a:rPr lang="tr-TR" altLang="ja-JP" sz="2400" b="1" dirty="0" smtClean="0"/>
              <a:t>tanımlanmasıdır</a:t>
            </a:r>
            <a:endParaRPr lang="en-US" altLang="ja-JP" sz="2400" b="1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ja-JP" sz="2400" b="1" i="1" dirty="0" smtClean="0"/>
              <a:t>Örnek</a:t>
            </a:r>
            <a:r>
              <a:rPr lang="en-US" altLang="ja-JP" sz="2400" b="1" dirty="0" smtClean="0">
                <a:ea typeface="ＭＳ Ｐゴシック" pitchFamily="34" charset="-128"/>
              </a:rPr>
              <a:t>: </a:t>
            </a:r>
            <a:r>
              <a:rPr lang="tr-TR" altLang="ja-JP" sz="2400" dirty="0" smtClean="0"/>
              <a:t>15’in karekökünün hesaplanması için büyük tablo yerine küçücük bir program yeterlidir</a:t>
            </a:r>
            <a:endParaRPr lang="en-US" altLang="ja-JP" sz="2400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4568548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ja-JP" dirty="0" smtClean="0"/>
              <a:t>Eğer aracının tüm hareketleri yalnız önceden </a:t>
            </a:r>
            <a:r>
              <a:rPr lang="tr-TR" altLang="ja-JP" b="1" dirty="0" smtClean="0"/>
              <a:t>kaydedilmiş bilgiler</a:t>
            </a:r>
            <a:r>
              <a:rPr lang="tr-TR" altLang="ja-JP" dirty="0" smtClean="0"/>
              <a:t>e</a:t>
            </a:r>
            <a:r>
              <a:rPr lang="tr-TR" altLang="ja-JP" b="1" dirty="0" smtClean="0"/>
              <a:t> </a:t>
            </a:r>
            <a:r>
              <a:rPr lang="tr-TR" altLang="ja-JP" dirty="0" smtClean="0"/>
              <a:t>dayanırsa, bu ajan </a:t>
            </a:r>
            <a:r>
              <a:rPr lang="tr-TR" altLang="ja-JP" dirty="0" smtClean="0">
                <a:solidFill>
                  <a:srgbClr val="0000FF"/>
                </a:solidFill>
              </a:rPr>
              <a:t>özerk </a:t>
            </a:r>
            <a:r>
              <a:rPr lang="tr-TR" altLang="ja-JP" u="sng" dirty="0" smtClean="0">
                <a:solidFill>
                  <a:srgbClr val="0000FF"/>
                </a:solidFill>
              </a:rPr>
              <a:t>değildir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ja-JP" dirty="0" smtClean="0"/>
              <a:t>Aracının özerklik davranışı onun deneyimi ile belirlenmelidir</a:t>
            </a:r>
            <a:endParaRPr lang="en-US" altLang="ja-JP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ja-JP" dirty="0" smtClean="0"/>
              <a:t>Bazı başlangıç bilgileri ve öğrenme yeteneği gerekmektedir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ja-JP" dirty="0" smtClean="0"/>
              <a:t>Özerk olmayan aracılar esneklikten yoksundur</a:t>
            </a:r>
            <a:endParaRPr lang="en-US" altLang="ja-JP" i="1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İdeal Ajanlar - Özerklik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547932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Özerklik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Özerk kelimesi, burada insanın doğrudan kontrolü altında olmayan anlamındadır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Örnek:</a:t>
            </a:r>
            <a:r>
              <a:rPr lang="tr-TR" dirty="0" smtClean="0"/>
              <a:t> özerk kara aracı (insansız)</a:t>
            </a:r>
          </a:p>
          <a:p>
            <a:r>
              <a:rPr lang="tr-TR" dirty="0" smtClean="0"/>
              <a:t>Özerk olan aracılar </a:t>
            </a:r>
            <a:r>
              <a:rPr lang="tr-TR" u="sng" dirty="0" smtClean="0"/>
              <a:t>çevre koşulları değiştiğinde </a:t>
            </a:r>
            <a:r>
              <a:rPr lang="tr-TR" dirty="0" smtClean="0"/>
              <a:t>yeni koşullara adapte olarak görevini başarı ile sürdürebilir</a:t>
            </a:r>
          </a:p>
          <a:p>
            <a:r>
              <a:rPr lang="tr-TR" dirty="0" smtClean="0"/>
              <a:t>Eğer sadece önceden verilen bilgileri kullanırsa </a:t>
            </a:r>
            <a:r>
              <a:rPr lang="tr-TR" b="1" dirty="0" smtClean="0"/>
              <a:t>başarısız</a:t>
            </a:r>
            <a:r>
              <a:rPr lang="tr-TR" dirty="0" smtClean="0"/>
              <a:t> olma olasılığı yüksektir. 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4646715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 Bilgiye Karşı Öğrenme - 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tr-TR" sz="2600" dirty="0" smtClean="0"/>
              <a:t>Başarılı aracılar, aracı fonksiyonunun hesaplanması işini üç farklı aşamaya ayırır: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200" dirty="0" smtClean="0"/>
              <a:t>aracı tasarlanırken, hesaplamanın bir kısmı tasarımcıları tarafından yapılır</a:t>
            </a:r>
            <a:endParaRPr lang="en-US" sz="2200" dirty="0" smtClean="0"/>
          </a:p>
          <a:p>
            <a:pPr lvl="1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200" dirty="0" smtClean="0"/>
              <a:t>aracı bir sonraki eylemini düşünürken daha fazla hesaplama yapar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200" dirty="0" smtClean="0"/>
              <a:t>ve tecrübeden öğrenmesi sebebiyle davranışını değiştirmek için daha da fazla hesaplama yapar</a:t>
            </a:r>
          </a:p>
          <a:p>
            <a:pPr algn="just" eaLnBrk="1" hangingPunct="1">
              <a:lnSpc>
                <a:spcPct val="90000"/>
              </a:lnSpc>
            </a:pPr>
            <a:endParaRPr lang="tr-TR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600" dirty="0" smtClean="0"/>
              <a:t>Akıllı bir aracı, kısmi veya yanlış ön bilgiyi </a:t>
            </a:r>
            <a:r>
              <a:rPr lang="tr-TR" sz="2600" u="sng" dirty="0" smtClean="0"/>
              <a:t>telafi edecek şekilde</a:t>
            </a:r>
            <a:r>
              <a:rPr lang="tr-TR" sz="2600" dirty="0" smtClean="0"/>
              <a:t> öğrenebilmelidir</a:t>
            </a:r>
            <a:r>
              <a:rPr lang="tr-TR" sz="2600" dirty="0"/>
              <a:t>:</a:t>
            </a:r>
            <a:endParaRPr lang="tr-TR" sz="26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tr-TR" sz="2400" dirty="0" smtClean="0"/>
              <a:t>	</a:t>
            </a:r>
            <a:r>
              <a:rPr lang="tr-TR" sz="2400" b="1" dirty="0" smtClean="0"/>
              <a:t>=&gt;</a:t>
            </a:r>
            <a:r>
              <a:rPr lang="tr-TR" sz="2400" dirty="0" smtClean="0"/>
              <a:t> </a:t>
            </a:r>
            <a:r>
              <a:rPr lang="tr-TR" sz="2400" b="1" dirty="0" smtClean="0"/>
              <a:t>Özerklik</a:t>
            </a:r>
            <a:endParaRPr lang="en-US" sz="2400" b="1" dirty="0" smtClean="0"/>
          </a:p>
          <a:p>
            <a:pPr>
              <a:lnSpc>
                <a:spcPct val="90000"/>
              </a:lnSpc>
            </a:pPr>
            <a:endParaRPr lang="tr-TR" sz="24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2382587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ARACILAR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849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ja-JP" sz="2600" dirty="0" smtClean="0">
                <a:solidFill>
                  <a:srgbClr val="0000FF"/>
                </a:solidFill>
              </a:rPr>
              <a:t>Aracı:</a:t>
            </a:r>
            <a:r>
              <a:rPr lang="tr-TR" altLang="ja-JP" sz="2600" dirty="0" smtClean="0"/>
              <a:t> </a:t>
            </a:r>
            <a:r>
              <a:rPr lang="en-US" altLang="ja-JP" sz="2600" b="1" dirty="0" smtClean="0">
                <a:ea typeface="ＭＳ Ｐゴシック" pitchFamily="34" charset="-128"/>
              </a:rPr>
              <a:t>A</a:t>
            </a:r>
            <a:r>
              <a:rPr lang="tr-TR" altLang="ja-JP" sz="2600" b="1" dirty="0" err="1" smtClean="0"/>
              <a:t>lgılayıcıları</a:t>
            </a:r>
            <a:r>
              <a:rPr lang="tr-TR" altLang="ja-JP" sz="2600" dirty="0" smtClean="0"/>
              <a:t> ile </a:t>
            </a:r>
            <a:r>
              <a:rPr lang="tr-TR" altLang="ja-JP" sz="2600" b="1" dirty="0" smtClean="0"/>
              <a:t>ortam</a:t>
            </a:r>
            <a:r>
              <a:rPr lang="tr-TR" altLang="ja-JP" sz="2600" dirty="0" smtClean="0"/>
              <a:t> bilgilerini alan ve </a:t>
            </a:r>
            <a:r>
              <a:rPr lang="tr-TR" altLang="ja-JP" sz="2600" b="1" dirty="0" smtClean="0"/>
              <a:t>tepki vericileri</a:t>
            </a:r>
            <a:r>
              <a:rPr lang="tr-TR" altLang="ja-JP" sz="2600" dirty="0" smtClean="0"/>
              <a:t> ile bu ortama tepki veren nesne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600" dirty="0" smtClean="0"/>
              <a:t>Aracının herhangi bir zamandaki algısal girdilerine </a:t>
            </a:r>
            <a:r>
              <a:rPr lang="tr-TR" sz="2600" b="1" dirty="0" smtClean="0"/>
              <a:t>duyum (percept)</a:t>
            </a:r>
            <a:r>
              <a:rPr lang="tr-TR" sz="2600" dirty="0" smtClean="0"/>
              <a:t> adını verilir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>
                <a:solidFill>
                  <a:srgbClr val="0000FF"/>
                </a:solidFill>
              </a:rPr>
              <a:t>İnsan aracı</a:t>
            </a:r>
            <a:r>
              <a:rPr lang="en-US" sz="2600" dirty="0" smtClean="0">
                <a:solidFill>
                  <a:srgbClr val="0000FF"/>
                </a:solidFill>
              </a:rPr>
              <a:t>: </a:t>
            </a:r>
            <a:endParaRPr lang="tr-TR" sz="26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200" b="1" dirty="0" smtClean="0"/>
              <a:t>Algılayıcılar:</a:t>
            </a:r>
            <a:r>
              <a:rPr lang="tr-TR" sz="2200" dirty="0" smtClean="0"/>
              <a:t> gözler, kulaklar,…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200" b="1" dirty="0" smtClean="0"/>
              <a:t>Tepki vericiler:</a:t>
            </a:r>
            <a:r>
              <a:rPr lang="tr-TR" sz="2200" dirty="0" smtClean="0"/>
              <a:t> ayaklar, eller, ağız…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solidFill>
                  <a:srgbClr val="0000FF"/>
                </a:solidFill>
              </a:rPr>
              <a:t>Robot</a:t>
            </a:r>
            <a:r>
              <a:rPr lang="tr-TR" sz="2600" dirty="0" smtClean="0">
                <a:solidFill>
                  <a:srgbClr val="0000FF"/>
                </a:solidFill>
              </a:rPr>
              <a:t> aracı</a:t>
            </a:r>
            <a:r>
              <a:rPr lang="en-US" sz="2600" dirty="0" smtClean="0">
                <a:solidFill>
                  <a:srgbClr val="0000FF"/>
                </a:solidFill>
              </a:rPr>
              <a:t>: </a:t>
            </a:r>
            <a:endParaRPr lang="tr-TR" sz="26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200" b="1" dirty="0" smtClean="0"/>
              <a:t>Algılayıcılar:</a:t>
            </a:r>
            <a:r>
              <a:rPr lang="tr-TR" sz="2200" dirty="0" smtClean="0"/>
              <a:t> k</a:t>
            </a:r>
            <a:r>
              <a:rPr lang="en-US" sz="2200" dirty="0" err="1" smtClean="0"/>
              <a:t>amera</a:t>
            </a:r>
            <a:r>
              <a:rPr lang="tr-TR" sz="2200" dirty="0" smtClean="0"/>
              <a:t>, kızılötesi bulucular,…</a:t>
            </a: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tr-TR" sz="2200" b="1" dirty="0" smtClean="0"/>
              <a:t>Tepki vericiler:</a:t>
            </a:r>
            <a:r>
              <a:rPr lang="tr-TR" sz="2200" dirty="0" smtClean="0"/>
              <a:t> çeşitli motorlar, mekanik kollar,…</a:t>
            </a:r>
            <a:endParaRPr lang="en-US" sz="22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3310156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 Bilgiye Karşı Öğrenme - II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tr-TR" sz="2800" dirty="0" smtClean="0"/>
              <a:t>Yapay zekalı bir aracıya, bir miktar ön bilgiyle birlikte öğrenme yeteneği verilmesi mantıklı olacaktır.</a:t>
            </a:r>
            <a:endParaRPr lang="en-US" sz="2800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800" dirty="0" smtClean="0"/>
              <a:t>Çevresi hakkında </a:t>
            </a:r>
            <a:r>
              <a:rPr lang="tr-TR" sz="2800" u="sng" dirty="0" smtClean="0"/>
              <a:t>yeterli tecrübe edindikten sonra</a:t>
            </a:r>
            <a:r>
              <a:rPr lang="tr-TR" sz="2800" dirty="0" smtClean="0"/>
              <a:t>, mantıklı bir ajanın davranışı ön bilgisinden </a:t>
            </a:r>
            <a:r>
              <a:rPr lang="tr-TR" sz="2800" b="1" i="1" dirty="0" smtClean="0"/>
              <a:t>bağımsız</a:t>
            </a:r>
            <a:r>
              <a:rPr lang="tr-TR" sz="2800" i="1" dirty="0" smtClean="0"/>
              <a:t> </a:t>
            </a:r>
            <a:r>
              <a:rPr lang="tr-TR" sz="2800" dirty="0" smtClean="0"/>
              <a:t>hale gelebilir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tr-TR" sz="2800" b="1" i="1" dirty="0" smtClean="0"/>
              <a:t>	=&gt; Tam özerklik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en-US" sz="2800" b="1" i="1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800" dirty="0" smtClean="0"/>
              <a:t>Öğrenmenin işin içine katılması, farklı ortamlarda başarılı olacak bir mantıklı ajanın tasarlanmasına olanak veririr</a:t>
            </a:r>
            <a:endParaRPr lang="en-US" sz="2800" dirty="0" smtClean="0"/>
          </a:p>
          <a:p>
            <a:pPr>
              <a:lnSpc>
                <a:spcPct val="80000"/>
              </a:lnSpc>
            </a:pPr>
            <a:endParaRPr lang="tr-TR" sz="24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0937284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Ajanın Nitelendirilmesi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altLang="ja-JP" sz="2800" dirty="0" smtClean="0"/>
              <a:t>Mantıklı</a:t>
            </a:r>
            <a:r>
              <a:rPr lang="tr-TR" sz="2800" dirty="0" smtClean="0"/>
              <a:t> ajanların tasarımı için PEAS bileşenleri  belirlenmelidir</a:t>
            </a:r>
            <a:endParaRPr lang="tr-TR" altLang="ja-JP" sz="2800" i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tr-TR" sz="2800" dirty="0" smtClean="0"/>
          </a:p>
          <a:p>
            <a:pPr>
              <a:lnSpc>
                <a:spcPct val="80000"/>
              </a:lnSpc>
            </a:pPr>
            <a:r>
              <a:rPr lang="tr-TR" sz="2800" dirty="0" smtClean="0"/>
              <a:t>PEAS bileşenleri: </a:t>
            </a:r>
            <a:r>
              <a:rPr lang="tr-TR" sz="2800" dirty="0"/>
              <a:t>Bir </a:t>
            </a:r>
            <a:r>
              <a:rPr lang="tr-TR" sz="2800" dirty="0" smtClean="0"/>
              <a:t>ajanın hareketi </a:t>
            </a:r>
            <a:r>
              <a:rPr lang="tr-TR" sz="2800" dirty="0"/>
              <a:t>sonucu oluşan sonucun objektif </a:t>
            </a:r>
            <a:r>
              <a:rPr lang="tr-TR" sz="2800" dirty="0" smtClean="0"/>
              <a:t>değerlendirmesi için gerekli bileşenler</a:t>
            </a:r>
          </a:p>
          <a:p>
            <a:pPr lvl="1" eaLnBrk="1" hangingPunct="1">
              <a:lnSpc>
                <a:spcPct val="80000"/>
              </a:lnSpc>
            </a:pPr>
            <a:r>
              <a:rPr lang="tr-TR" dirty="0" smtClean="0"/>
              <a:t>Başarım ölçütü</a:t>
            </a:r>
            <a:r>
              <a:rPr lang="en-US" dirty="0" smtClean="0"/>
              <a:t> </a:t>
            </a:r>
            <a:r>
              <a:rPr lang="tr-TR" dirty="0" smtClean="0"/>
              <a:t>- </a:t>
            </a:r>
            <a:r>
              <a:rPr lang="en-US" b="1" dirty="0" smtClean="0"/>
              <a:t>P</a:t>
            </a:r>
            <a:r>
              <a:rPr lang="en-US" dirty="0" smtClean="0"/>
              <a:t>erformance measure</a:t>
            </a:r>
            <a:endParaRPr lang="tr-TR" dirty="0" smtClean="0"/>
          </a:p>
          <a:p>
            <a:pPr lvl="1" eaLnBrk="1" hangingPunct="1">
              <a:lnSpc>
                <a:spcPct val="80000"/>
              </a:lnSpc>
            </a:pPr>
            <a:r>
              <a:rPr lang="tr-TR" dirty="0" smtClean="0"/>
              <a:t>Ortam -</a:t>
            </a:r>
            <a:r>
              <a:rPr lang="en-US" dirty="0" smtClean="0"/>
              <a:t> </a:t>
            </a:r>
            <a:r>
              <a:rPr lang="en-US" b="1" dirty="0" smtClean="0"/>
              <a:t>E</a:t>
            </a:r>
            <a:r>
              <a:rPr lang="en-US" dirty="0" smtClean="0"/>
              <a:t>nvironment</a:t>
            </a:r>
            <a:endParaRPr lang="tr-TR" dirty="0" smtClean="0"/>
          </a:p>
          <a:p>
            <a:pPr lvl="1" eaLnBrk="1" hangingPunct="1">
              <a:lnSpc>
                <a:spcPct val="80000"/>
              </a:lnSpc>
            </a:pPr>
            <a:r>
              <a:rPr lang="tr-TR" dirty="0" smtClean="0"/>
              <a:t>Tepkivericiler - </a:t>
            </a:r>
            <a:r>
              <a:rPr lang="en-US" b="1" dirty="0" smtClean="0"/>
              <a:t>A</a:t>
            </a:r>
            <a:r>
              <a:rPr lang="en-US" dirty="0" smtClean="0"/>
              <a:t>ctuators</a:t>
            </a:r>
            <a:endParaRPr lang="tr-TR" dirty="0" smtClean="0"/>
          </a:p>
          <a:p>
            <a:pPr lvl="1" eaLnBrk="1" hangingPunct="1">
              <a:lnSpc>
                <a:spcPct val="80000"/>
              </a:lnSpc>
            </a:pPr>
            <a:r>
              <a:rPr lang="tr-TR" dirty="0" smtClean="0"/>
              <a:t>Algılayıcılar - </a:t>
            </a:r>
            <a:r>
              <a:rPr lang="en-US" b="1" dirty="0" smtClean="0"/>
              <a:t>S</a:t>
            </a:r>
            <a:r>
              <a:rPr lang="en-US" dirty="0" smtClean="0"/>
              <a:t>ensors</a:t>
            </a:r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3820385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8204200" cy="719138"/>
          </a:xfrm>
        </p:spPr>
        <p:txBody>
          <a:bodyPr>
            <a:normAutofit/>
          </a:bodyPr>
          <a:lstStyle/>
          <a:p>
            <a:pPr algn="l" eaLnBrk="1" hangingPunct="1"/>
            <a:r>
              <a:rPr lang="tr-TR" altLang="ja-JP" sz="3200" dirty="0" smtClean="0"/>
              <a:t>PEAS Örnek</a:t>
            </a:r>
            <a:r>
              <a:rPr lang="en-US" altLang="ja-JP" sz="3200" i="1" dirty="0" smtClean="0">
                <a:ea typeface="ＭＳ Ｐゴシック" pitchFamily="34" charset="-128"/>
              </a:rPr>
              <a:t>: </a:t>
            </a:r>
            <a:r>
              <a:rPr lang="tr-TR" altLang="ja-JP" sz="3200" i="1" dirty="0" smtClean="0"/>
              <a:t>Taksi süren aracı</a:t>
            </a:r>
            <a:endParaRPr lang="en-GB" altLang="ja-JP" sz="2800" dirty="0" smtClean="0"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4293096"/>
            <a:ext cx="8004175" cy="2231529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ja-JP" sz="2400" dirty="0" smtClean="0"/>
              <a:t>Şimdiki durumu bilmek için algılar  kullanılır: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 eaLnBrk="1" hangingPunct="1"/>
            <a:r>
              <a:rPr lang="tr-TR" altLang="ja-JP" sz="2000" dirty="0" smtClean="0"/>
              <a:t>Araba şimdi nerede</a:t>
            </a:r>
            <a:r>
              <a:rPr lang="en-US" altLang="ja-JP" sz="2000" dirty="0" smtClean="0">
                <a:ea typeface="ＭＳ Ｐゴシック" pitchFamily="34" charset="-128"/>
              </a:rPr>
              <a:t>?</a:t>
            </a:r>
            <a:endParaRPr lang="tr-TR" altLang="ja-JP" sz="2000" dirty="0" smtClean="0">
              <a:ea typeface="ＭＳ Ｐゴシック" pitchFamily="34" charset="-128"/>
            </a:endParaRPr>
          </a:p>
          <a:p>
            <a:pPr lvl="1" eaLnBrk="1" hangingPunct="1"/>
            <a:r>
              <a:rPr lang="tr-TR" altLang="ja-JP" sz="2000" dirty="0" smtClean="0"/>
              <a:t>Arabanın şu anki hızı kaçtır?</a:t>
            </a:r>
          </a:p>
          <a:p>
            <a:pPr lvl="1" eaLnBrk="1" hangingPunct="1"/>
            <a:r>
              <a:rPr lang="tr-TR" altLang="ja-JP" sz="2000" dirty="0" smtClean="0"/>
              <a:t>Hareket koşulları nasıldır</a:t>
            </a:r>
            <a:r>
              <a:rPr lang="en-US" altLang="ja-JP" sz="2000" dirty="0" smtClean="0">
                <a:ea typeface="ＭＳ Ｐゴシック" pitchFamily="34" charset="-128"/>
              </a:rPr>
              <a:t>?</a:t>
            </a:r>
          </a:p>
        </p:txBody>
      </p:sp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25061"/>
              </p:ext>
            </p:extLst>
          </p:nvPr>
        </p:nvGraphicFramePr>
        <p:xfrm>
          <a:off x="683568" y="1268761"/>
          <a:ext cx="7992888" cy="2736303"/>
        </p:xfrm>
        <a:graphic>
          <a:graphicData uri="http://schemas.openxmlformats.org/drawingml/2006/table">
            <a:tbl>
              <a:tblPr/>
              <a:tblGrid>
                <a:gridCol w="2111329"/>
                <a:gridCol w="1489071"/>
                <a:gridCol w="2232248"/>
                <a:gridCol w="2160240"/>
              </a:tblGrid>
              <a:tr h="594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Başarım Ölçütü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Ortam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Algılayıcılar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Tepki vericiler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41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Güvenlik, hızlı olmak, yasalara uymak, rahatlık, kazanç, doğru yere ulaşım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Yol, diğer araçlar,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yayalar, yolcular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Kamera, sonar, hız ölçer, GPS, km sayacı, ivme ölçer, motor algılayıcılar, kontrol paneli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Direksiyon, gaz ve fren pedalı, korna, farlar, sinyaller vb.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8540548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/>
              <a:t>PEAS </a:t>
            </a:r>
            <a:r>
              <a:rPr lang="tr-TR" altLang="ja-JP" dirty="0" smtClean="0"/>
              <a:t>Örnek-2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lnSpcReduction="10000"/>
          </a:bodyPr>
          <a:lstStyle/>
          <a:p>
            <a:r>
              <a:rPr lang="tr-TR" dirty="0"/>
              <a:t>Hastalıkların teşhisi için akıllı </a:t>
            </a:r>
            <a:r>
              <a:rPr lang="tr-TR" dirty="0" smtClean="0"/>
              <a:t>aracı</a:t>
            </a:r>
            <a:endParaRPr lang="tr-TR" dirty="0"/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Başarım ölçütü:</a:t>
            </a:r>
          </a:p>
          <a:p>
            <a:pPr marL="457200" lvl="1" indent="0">
              <a:buNone/>
            </a:pPr>
            <a:r>
              <a:rPr lang="tr-TR" dirty="0" smtClean="0"/>
              <a:t>Hastanın </a:t>
            </a:r>
            <a:r>
              <a:rPr lang="tr-TR" dirty="0"/>
              <a:t>sağlığına kavuşması, masrafların ve yanlış teşhislerin minimum </a:t>
            </a:r>
            <a:r>
              <a:rPr lang="tr-TR" dirty="0" smtClean="0"/>
              <a:t>tutulması</a:t>
            </a:r>
            <a:endParaRPr lang="tr-TR" dirty="0"/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Ortam:</a:t>
            </a:r>
          </a:p>
          <a:p>
            <a:pPr marL="457200" lvl="1" indent="0">
              <a:buNone/>
            </a:pPr>
            <a:r>
              <a:rPr lang="tr-TR" dirty="0" smtClean="0"/>
              <a:t>Hasta</a:t>
            </a:r>
            <a:r>
              <a:rPr lang="tr-TR" dirty="0"/>
              <a:t>, hastane, hastane çalışanları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Tepki vericiler:</a:t>
            </a:r>
          </a:p>
          <a:p>
            <a:pPr marL="457200" lvl="1" indent="0">
              <a:buNone/>
            </a:pPr>
            <a:r>
              <a:rPr lang="tr-TR" dirty="0" smtClean="0"/>
              <a:t>Ekran</a:t>
            </a:r>
            <a:r>
              <a:rPr lang="tr-TR" dirty="0"/>
              <a:t>, sorular, testler, tanılar, </a:t>
            </a:r>
            <a:r>
              <a:rPr lang="tr-TR" dirty="0" smtClean="0"/>
              <a:t>vb</a:t>
            </a:r>
            <a:r>
              <a:rPr lang="tr-TR" dirty="0"/>
              <a:t>.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Alıcılar:</a:t>
            </a:r>
            <a:endParaRPr lang="tr-TR" dirty="0"/>
          </a:p>
          <a:p>
            <a:pPr marL="457200" lvl="1" indent="0">
              <a:buNone/>
            </a:pPr>
            <a:r>
              <a:rPr lang="tr-TR" dirty="0" smtClean="0"/>
              <a:t>Klavye</a:t>
            </a:r>
            <a:r>
              <a:rPr lang="tr-TR" dirty="0"/>
              <a:t>, </a:t>
            </a:r>
            <a:r>
              <a:rPr lang="tr-TR" dirty="0" smtClean="0"/>
              <a:t>bulunan </a:t>
            </a:r>
            <a:r>
              <a:rPr lang="tr-TR" dirty="0"/>
              <a:t>önceki vakalar, hastanın cevapları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7844892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080343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Ortam Türleri</a:t>
            </a:r>
            <a:r>
              <a:rPr lang="en-US" altLang="ja-JP" sz="4000" i="1" dirty="0" smtClean="0">
                <a:ea typeface="ＭＳ Ｐゴシック" pitchFamily="34" charset="-128"/>
              </a:rPr>
              <a:t> 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91513" cy="5256213"/>
          </a:xfrm>
        </p:spPr>
        <p:txBody>
          <a:bodyPr>
            <a:normAutofit/>
          </a:bodyPr>
          <a:lstStyle/>
          <a:p>
            <a:r>
              <a:rPr lang="tr-TR" altLang="ja-JP" sz="2400" dirty="0" smtClean="0"/>
              <a:t>Aracının </a:t>
            </a:r>
            <a:r>
              <a:rPr lang="tr-TR" altLang="ja-JP" sz="2400" dirty="0"/>
              <a:t>tasarımı için </a:t>
            </a:r>
            <a:r>
              <a:rPr lang="tr-TR" altLang="ja-JP" sz="2400" dirty="0" smtClean="0"/>
              <a:t>önemlidir</a:t>
            </a:r>
            <a:endParaRPr lang="tr-TR" altLang="ja-JP" sz="2400" dirty="0"/>
          </a:p>
          <a:p>
            <a:pPr eaLnBrk="1" hangingPunct="1"/>
            <a:r>
              <a:rPr lang="tr-TR" altLang="ja-JP" sz="2400" u="sng" dirty="0" smtClean="0">
                <a:solidFill>
                  <a:srgbClr val="0000FF"/>
                </a:solidFill>
              </a:rPr>
              <a:t>Tam/kısmi gözlemlenebilir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endParaRPr lang="en-US" altLang="ja-JP" sz="2400" u="sng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 eaLnBrk="1" hangingPunct="1"/>
            <a:r>
              <a:rPr lang="tr-TR" altLang="ja-JP" sz="2400" dirty="0" smtClean="0"/>
              <a:t>Zamanın verilmiş diliminde ajanın algılayıcıları tarafından ortamın tüm durumunun gözlemlenmesi mümkün mü? </a:t>
            </a:r>
          </a:p>
          <a:p>
            <a:pPr eaLnBrk="1" hangingPunct="1"/>
            <a:r>
              <a:rPr lang="tr-TR" altLang="ja-JP" sz="2400" u="sng" dirty="0" smtClean="0">
                <a:solidFill>
                  <a:srgbClr val="0000FF"/>
                </a:solidFill>
              </a:rPr>
              <a:t>Belirgin (deterministik)/Tahmini (stokastik)</a:t>
            </a:r>
            <a:endParaRPr lang="en-US" altLang="ja-JP" sz="2400" u="sng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/>
            <a:r>
              <a:rPr lang="tr-TR" altLang="ja-JP" sz="2400" dirty="0" err="1" smtClean="0"/>
              <a:t>Deterministik</a:t>
            </a:r>
            <a:r>
              <a:rPr lang="tr-TR" altLang="ja-JP" sz="2400" dirty="0" smtClean="0"/>
              <a:t> ortam: </a:t>
            </a:r>
            <a:r>
              <a:rPr lang="tr-TR" sz="2400" dirty="0"/>
              <a:t>Çevrenin bir sonraki durumu, mevcut durum ve ajanın </a:t>
            </a:r>
            <a:r>
              <a:rPr lang="tr-TR" sz="2400" dirty="0" smtClean="0"/>
              <a:t>hareketleri </a:t>
            </a:r>
            <a:r>
              <a:rPr lang="tr-TR" sz="2400" dirty="0"/>
              <a:t>tarafından belirlenebilir</a:t>
            </a:r>
          </a:p>
          <a:p>
            <a:pPr eaLnBrk="1" hangingPunct="1"/>
            <a:r>
              <a:rPr lang="en-US" altLang="ja-JP" sz="2400" u="sng" dirty="0" smtClean="0">
                <a:solidFill>
                  <a:srgbClr val="0000FF"/>
                </a:solidFill>
                <a:ea typeface="ＭＳ Ｐゴシック" pitchFamily="34" charset="-128"/>
              </a:rPr>
              <a:t>Epi</a:t>
            </a:r>
            <a:r>
              <a:rPr lang="tr-TR" altLang="ja-JP" sz="2400" u="sng" dirty="0" smtClean="0">
                <a:solidFill>
                  <a:srgbClr val="0000FF"/>
                </a:solidFill>
              </a:rPr>
              <a:t>z</a:t>
            </a:r>
            <a:r>
              <a:rPr lang="en-US" altLang="ja-JP" sz="2400" u="sng" dirty="0" smtClean="0">
                <a:solidFill>
                  <a:srgbClr val="0000FF"/>
                </a:solidFill>
                <a:ea typeface="ＭＳ Ｐゴシック" pitchFamily="34" charset="-128"/>
              </a:rPr>
              <a:t>o</a:t>
            </a:r>
            <a:r>
              <a:rPr lang="tr-TR" altLang="ja-JP" sz="2400" u="sng" dirty="0" smtClean="0">
                <a:solidFill>
                  <a:srgbClr val="0000FF"/>
                </a:solidFill>
              </a:rPr>
              <a:t>d</a:t>
            </a:r>
            <a:r>
              <a:rPr lang="en-US" altLang="ja-JP" sz="2400" u="sng" dirty="0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tr-TR" altLang="ja-JP" sz="2400" u="sng" dirty="0" smtClean="0">
                <a:solidFill>
                  <a:srgbClr val="0000FF"/>
                </a:solidFill>
              </a:rPr>
              <a:t>k (aralıklı, bağlantısız, bölümlü)/Ardışık (sıralı)</a:t>
            </a:r>
            <a:endParaRPr lang="en-US" altLang="ja-JP" sz="2400" u="sng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/>
            <a:r>
              <a:rPr lang="tr-TR" altLang="ja-JP" sz="2400" dirty="0" smtClean="0"/>
              <a:t>Aracının yaşamı </a:t>
            </a:r>
            <a:r>
              <a:rPr lang="tr-TR" altLang="ja-JP" sz="2400" dirty="0"/>
              <a:t>küçük parçalara (</a:t>
            </a:r>
            <a:r>
              <a:rPr lang="tr-TR" altLang="ja-JP" sz="2400" dirty="0" smtClean="0"/>
              <a:t>epizotlara) bölünür. Epizottaki hareketin seçimi, yalnız epizodun kendisine bağlıdır.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 eaLnBrk="1" hangingPunct="1"/>
            <a:r>
              <a:rPr lang="tr-TR" altLang="ja-JP" sz="2400" dirty="0" smtClean="0"/>
              <a:t>Epizot önceki epizotlara bağlı değil</a:t>
            </a:r>
            <a:endParaRPr lang="en-US" altLang="ja-JP" sz="2400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5366974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640"/>
            <a:ext cx="7772400" cy="864096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Ortam Türleri</a:t>
            </a:r>
            <a:r>
              <a:rPr lang="en-US" altLang="ja-JP" sz="4000" i="1" dirty="0" smtClean="0">
                <a:ea typeface="ＭＳ Ｐゴシック" pitchFamily="34" charset="-128"/>
              </a:rPr>
              <a:t> (</a:t>
            </a:r>
            <a:r>
              <a:rPr lang="tr-TR" altLang="ja-JP" sz="4000" i="1" dirty="0" smtClean="0"/>
              <a:t>devamı)</a:t>
            </a:r>
            <a:endParaRPr lang="en-US" altLang="ja-JP" sz="4000" i="1" dirty="0" smtClean="0">
              <a:ea typeface="ＭＳ Ｐゴシック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052736"/>
            <a:ext cx="8136582" cy="554461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tr-TR" altLang="ja-JP" sz="2400" u="sng" dirty="0" smtClean="0">
                <a:solidFill>
                  <a:srgbClr val="0000FF"/>
                </a:solidFill>
              </a:rPr>
              <a:t>Statik (durağan)/Dinamik</a:t>
            </a:r>
            <a:endParaRPr lang="en-US" altLang="ja-JP" sz="2400" u="sng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ja-JP" sz="2000" dirty="0" smtClean="0"/>
              <a:t>Aracının karar oluşturduğu (düşündüğü) süreç içinde ortam değişirse bu dinamik ortamdır, değişmezse statik ortamdır.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ja-JP" sz="2000" i="1" dirty="0" smtClean="0">
                <a:solidFill>
                  <a:srgbClr val="0000FF"/>
                </a:solidFill>
              </a:rPr>
              <a:t>Yarı-dinamik</a:t>
            </a:r>
            <a:r>
              <a:rPr lang="en-US" altLang="ja-JP" sz="2000" dirty="0" smtClean="0">
                <a:ea typeface="ＭＳ Ｐゴシック" pitchFamily="34" charset="-128"/>
              </a:rPr>
              <a:t>: </a:t>
            </a:r>
            <a:r>
              <a:rPr lang="tr-TR" altLang="ja-JP" sz="2000" dirty="0" smtClean="0"/>
              <a:t>ortam değişmez, ama ajanın başarı ölçüsünün değiştiği durum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ja-JP" sz="2400" u="sng" dirty="0" smtClean="0">
                <a:solidFill>
                  <a:srgbClr val="0000FF"/>
                </a:solidFill>
              </a:rPr>
              <a:t>Ayrık/Sürekli</a:t>
            </a:r>
            <a:endParaRPr lang="en-US" altLang="ja-JP" sz="2400" u="sng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ja-JP" sz="2000" dirty="0"/>
              <a:t>A</a:t>
            </a:r>
            <a:r>
              <a:rPr lang="tr-TR" altLang="ja-JP" sz="2000" dirty="0" smtClean="0"/>
              <a:t>lgılamalar veya  hareketler sayılabilirse (ayrık ise) ortam ayrık, sayılamıyorsa süreklidir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ja-JP" sz="2000" dirty="0" smtClean="0"/>
              <a:t>Satranç ortamı ayrıktır, çünkü her hamlede sınırlı sayıda hareketler var.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u="sng" dirty="0" smtClean="0">
                <a:solidFill>
                  <a:srgbClr val="0000FF"/>
                </a:solidFill>
              </a:rPr>
              <a:t>Tek/Çoklu </a:t>
            </a:r>
            <a:r>
              <a:rPr lang="en-US" sz="2400" u="sng" dirty="0" smtClean="0">
                <a:solidFill>
                  <a:srgbClr val="0000FF"/>
                </a:solidFill>
              </a:rPr>
              <a:t>a</a:t>
            </a:r>
            <a:r>
              <a:rPr lang="tr-TR" sz="2400" u="sng" dirty="0" smtClean="0">
                <a:solidFill>
                  <a:srgbClr val="0000FF"/>
                </a:solidFill>
              </a:rPr>
              <a:t>r</a:t>
            </a:r>
            <a:r>
              <a:rPr lang="en-US" sz="2400" u="sng" dirty="0" smtClean="0">
                <a:solidFill>
                  <a:srgbClr val="0000FF"/>
                </a:solidFill>
              </a:rPr>
              <a:t>a</a:t>
            </a:r>
            <a:r>
              <a:rPr lang="tr-TR" sz="2400" u="sng" dirty="0" smtClean="0">
                <a:solidFill>
                  <a:srgbClr val="0000FF"/>
                </a:solidFill>
              </a:rPr>
              <a:t>cı</a:t>
            </a:r>
            <a:endParaRPr lang="tr-TR" sz="2400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000" dirty="0" smtClean="0"/>
              <a:t>Tek aracı ortamda kendi başına hareket eder. Çoklu aracılar işbirliği yaparlar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tr-TR" altLang="ja-JP" sz="2400" dirty="0"/>
              <a:t>Günlük hayattaki problemlerin bir çoğunda </a:t>
            </a:r>
            <a:r>
              <a:rPr lang="tr-TR" altLang="ja-JP" sz="2400" u="sng" dirty="0"/>
              <a:t>kısmi gözlemlenebilir</a:t>
            </a:r>
            <a:r>
              <a:rPr lang="tr-TR" altLang="ja-JP" sz="2400" dirty="0"/>
              <a:t>, </a:t>
            </a:r>
            <a:r>
              <a:rPr lang="tr-TR" altLang="ja-JP" sz="2400" u="sng" dirty="0" smtClean="0"/>
              <a:t>deterministik</a:t>
            </a:r>
            <a:r>
              <a:rPr lang="tr-TR" altLang="ja-JP" sz="2400" dirty="0" smtClean="0"/>
              <a:t>, </a:t>
            </a:r>
            <a:r>
              <a:rPr lang="tr-TR" altLang="ja-JP" sz="2400" u="sng" dirty="0"/>
              <a:t>ardışık</a:t>
            </a:r>
            <a:r>
              <a:rPr lang="tr-TR" altLang="ja-JP" sz="2400" dirty="0"/>
              <a:t>, </a:t>
            </a:r>
            <a:r>
              <a:rPr lang="tr-TR" altLang="ja-JP" sz="2400" u="sng" dirty="0" smtClean="0"/>
              <a:t>dinamik</a:t>
            </a:r>
            <a:r>
              <a:rPr lang="tr-TR" altLang="ja-JP" sz="2400" dirty="0" smtClean="0"/>
              <a:t>, </a:t>
            </a:r>
            <a:r>
              <a:rPr lang="tr-TR" altLang="ja-JP" sz="2400" u="sng" dirty="0"/>
              <a:t>sürekli</a:t>
            </a:r>
            <a:r>
              <a:rPr lang="tr-TR" altLang="ja-JP" sz="2400" dirty="0"/>
              <a:t> ve </a:t>
            </a:r>
            <a:r>
              <a:rPr lang="tr-TR" altLang="ja-JP" sz="2400" u="sng" dirty="0"/>
              <a:t>çoklu ajanlı </a:t>
            </a:r>
            <a:r>
              <a:rPr lang="tr-TR" altLang="ja-JP" sz="2400" dirty="0"/>
              <a:t>bir ortam yapısı görülür.</a:t>
            </a:r>
            <a:endParaRPr lang="en-US" altLang="ja-JP" sz="2400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6193404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960438"/>
          </a:xfrm>
        </p:spPr>
        <p:txBody>
          <a:bodyPr/>
          <a:lstStyle/>
          <a:p>
            <a:pPr eaLnBrk="1" hangingPunct="1"/>
            <a:r>
              <a:rPr lang="tr-TR" altLang="ja-JP" sz="4000" dirty="0" smtClean="0"/>
              <a:t>Ortam Türlerine Örnekler</a:t>
            </a:r>
            <a:endParaRPr lang="en-GB" altLang="ja-JP" sz="4000" dirty="0" smtClean="0">
              <a:ea typeface="ＭＳ Ｐゴシック" pitchFamily="34" charset="-128"/>
            </a:endParaRPr>
          </a:p>
        </p:txBody>
      </p:sp>
      <p:graphicFrame>
        <p:nvGraphicFramePr>
          <p:cNvPr id="23689" name="Group 1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505930"/>
              </p:ext>
            </p:extLst>
          </p:nvPr>
        </p:nvGraphicFramePr>
        <p:xfrm>
          <a:off x="755577" y="1341438"/>
          <a:ext cx="8064573" cy="5156362"/>
        </p:xfrm>
        <a:graphic>
          <a:graphicData uri="http://schemas.openxmlformats.org/drawingml/2006/table">
            <a:tbl>
              <a:tblPr/>
              <a:tblGrid>
                <a:gridCol w="1946780"/>
                <a:gridCol w="1347416"/>
                <a:gridCol w="1364279"/>
                <a:gridCol w="1111351"/>
                <a:gridCol w="973389"/>
                <a:gridCol w="1321358"/>
              </a:tblGrid>
              <a:tr h="985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Ortam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Gözleml</a:t>
                      </a: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Belirgin (Determ.)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Epi</a:t>
                      </a: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o</a:t>
                      </a: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 </a:t>
                      </a: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(Bölüm.)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Sta</a:t>
                      </a: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tik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Ayrık (Sayılabil.)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12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Satranç (saatle)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Y.din.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2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Satranç (saatsiz)</a:t>
                      </a: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 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2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Poker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2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Ta</a:t>
                      </a: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ksi sürme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2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Tıbbi teşhis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06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Parça toplama robotu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2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İnter. İng. Öğretici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8F4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GB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en-GB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3538025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ja-JP" sz="4000" dirty="0" smtClean="0"/>
              <a:t>Aracı Türleri</a:t>
            </a:r>
            <a:endParaRPr lang="en-GB" altLang="ja-JP" sz="4000" dirty="0" smtClean="0">
              <a:ea typeface="ＭＳ Ｐゴシック" pitchFamily="34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ja-JP" dirty="0" smtClean="0"/>
              <a:t>Basit tepki ajanı</a:t>
            </a:r>
            <a:endParaRPr lang="en-US" altLang="ja-JP" dirty="0" smtClean="0">
              <a:ea typeface="ＭＳ Ｐゴシック" pitchFamily="34" charset="-128"/>
            </a:endParaRPr>
          </a:p>
          <a:p>
            <a:pPr eaLnBrk="1" hangingPunct="1"/>
            <a:r>
              <a:rPr lang="tr-TR" altLang="ja-JP" dirty="0" smtClean="0"/>
              <a:t>Model tabanlı ajan</a:t>
            </a:r>
            <a:endParaRPr lang="en-US" altLang="ja-JP" dirty="0" smtClean="0">
              <a:ea typeface="ＭＳ Ｐゴシック" pitchFamily="34" charset="-128"/>
            </a:endParaRPr>
          </a:p>
          <a:p>
            <a:pPr eaLnBrk="1" hangingPunct="1"/>
            <a:r>
              <a:rPr lang="tr-TR" altLang="ja-JP" dirty="0" smtClean="0"/>
              <a:t>Hedef tabanlı ajan</a:t>
            </a:r>
            <a:endParaRPr lang="en-US" altLang="ja-JP" dirty="0" smtClean="0">
              <a:ea typeface="ＭＳ Ｐゴシック" pitchFamily="34" charset="-128"/>
            </a:endParaRPr>
          </a:p>
          <a:p>
            <a:pPr eaLnBrk="1" hangingPunct="1"/>
            <a:r>
              <a:rPr lang="tr-TR" altLang="ja-JP" dirty="0" smtClean="0"/>
              <a:t>Fayda tabanlı ajan</a:t>
            </a:r>
            <a:endParaRPr lang="en-GB" altLang="ja-JP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8726947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Basit Tepki (Refleks) Aracıları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Basit bir koşul ve eylem sıralamasından ibaret olan vekiller</a:t>
            </a:r>
          </a:p>
          <a:p>
            <a:r>
              <a:rPr lang="tr-TR" dirty="0" smtClean="0"/>
              <a:t>Tanımlanan kural ve koşullara </a:t>
            </a:r>
            <a:r>
              <a:rPr lang="tr-TR" smtClean="0"/>
              <a:t>göre hareket </a:t>
            </a:r>
            <a:r>
              <a:rPr lang="tr-TR" dirty="0" smtClean="0"/>
              <a:t>ederler</a:t>
            </a:r>
          </a:p>
          <a:p>
            <a:r>
              <a:rPr lang="tr-TR" dirty="0" smtClean="0"/>
              <a:t>Belirlenen koşul gerçekleşince yine daha önceden belirlenen fiili yerine getirirler</a:t>
            </a:r>
          </a:p>
          <a:p>
            <a:pPr lvl="1"/>
            <a:r>
              <a:rPr lang="tr-TR" dirty="0" smtClean="0"/>
              <a:t>Kurulu bir düzenek olarak düşünülebilir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0000FF"/>
                </a:solidFill>
              </a:rPr>
              <a:t>Örneğin</a:t>
            </a:r>
            <a:r>
              <a:rPr lang="tr-TR" dirty="0" smtClean="0"/>
              <a:t> fare kapanı, bir insan için fareyi yakalayan bir vekildir ve farenin peyniri yemesiyle birlikte fareyi yakalar</a:t>
            </a:r>
          </a:p>
          <a:p>
            <a:pPr lvl="1"/>
            <a:r>
              <a:rPr lang="tr-TR" b="1" dirty="0" smtClean="0"/>
              <a:t>Koşul: </a:t>
            </a:r>
            <a:r>
              <a:rPr lang="tr-TR" dirty="0" smtClean="0"/>
              <a:t>peynir yenmesi </a:t>
            </a:r>
          </a:p>
          <a:p>
            <a:pPr lvl="1"/>
            <a:r>
              <a:rPr lang="tr-TR" b="1" dirty="0" smtClean="0"/>
              <a:t>Fiil: </a:t>
            </a:r>
            <a:r>
              <a:rPr lang="tr-TR" dirty="0" smtClean="0"/>
              <a:t>farenin yakalanması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147672362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7380288" y="1916113"/>
            <a:ext cx="863600" cy="3097212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72400" cy="831850"/>
          </a:xfrm>
        </p:spPr>
        <p:txBody>
          <a:bodyPr/>
          <a:lstStyle/>
          <a:p>
            <a:pPr eaLnBrk="1" hangingPunct="1"/>
            <a:r>
              <a:rPr lang="tr-TR" altLang="ja-JP" sz="4000" dirty="0" smtClean="0"/>
              <a:t>Basit Tepki Aracıları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42988" y="5157788"/>
            <a:ext cx="7769225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ja-JP" sz="2800" i="1" smtClean="0"/>
              <a:t>Koşul-hareket </a:t>
            </a:r>
            <a:r>
              <a:rPr lang="tr-TR" altLang="ja-JP" sz="2800" i="1" dirty="0" smtClean="0"/>
              <a:t>kuralları </a:t>
            </a:r>
          </a:p>
          <a:p>
            <a:pPr eaLnBrk="1" hangingPunct="1">
              <a:lnSpc>
                <a:spcPct val="80000"/>
              </a:lnSpc>
            </a:pPr>
            <a:r>
              <a:rPr lang="tr-TR" altLang="ja-JP" sz="2800" i="1" dirty="0" smtClean="0"/>
              <a:t>Örnek</a:t>
            </a:r>
            <a:r>
              <a:rPr lang="en-US" altLang="ja-JP" sz="2800" b="1" dirty="0" smtClean="0">
                <a:ea typeface="ＭＳ Ｐゴシック" pitchFamily="34" charset="-128"/>
              </a:rPr>
              <a:t>: </a:t>
            </a:r>
            <a:r>
              <a:rPr lang="tr-TR" altLang="ja-JP" sz="2800" b="1" dirty="0" smtClean="0"/>
              <a:t>Eğer</a:t>
            </a:r>
            <a:r>
              <a:rPr lang="tr-TR" altLang="ja-JP" sz="2800" dirty="0" smtClean="0"/>
              <a:t> öndeki araba frenlediyse,  </a:t>
            </a:r>
            <a:r>
              <a:rPr lang="tr-TR" altLang="ja-JP" sz="2800" b="1" dirty="0" smtClean="0"/>
              <a:t>o zaman</a:t>
            </a:r>
            <a:r>
              <a:rPr lang="tr-TR" altLang="ja-JP" sz="2800" dirty="0" smtClean="0"/>
              <a:t> frenlemeyi başlat</a:t>
            </a:r>
            <a:endParaRPr lang="en-US" altLang="ja-JP" sz="2800" dirty="0" smtClean="0">
              <a:ea typeface="ＭＳ Ｐゴシック" pitchFamily="34" charset="-128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476375" y="1844676"/>
            <a:ext cx="5400675" cy="31686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 rot="5400000">
            <a:off x="7343775" y="2820988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/>
              <a:t>O</a:t>
            </a:r>
            <a:r>
              <a:rPr kumimoji="1" lang="tr-TR" altLang="ja-JP">
                <a:ea typeface="ＭＳ Ｐゴシック" pitchFamily="34" charset="-128"/>
              </a:rPr>
              <a:t>rtam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476375" y="1989138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ajan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148263" y="1844675"/>
            <a:ext cx="132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alg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lay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c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lar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219700" y="2420938"/>
            <a:ext cx="1512888" cy="647700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/>
              <a:t>Ş</a:t>
            </a:r>
            <a:r>
              <a:rPr kumimoji="1" lang="tr-TR" altLang="ja-JP" sz="1400">
                <a:ea typeface="ＭＳ Ｐゴシック" pitchFamily="34" charset="-128"/>
              </a:rPr>
              <a:t>imdi dünya nas</a:t>
            </a:r>
            <a:r>
              <a:rPr kumimoji="1" lang="tr-TR" altLang="ja-JP" sz="1400"/>
              <a:t>ı</a:t>
            </a:r>
            <a:r>
              <a:rPr kumimoji="1" lang="tr-TR" altLang="ja-JP" sz="1400">
                <a:ea typeface="ＭＳ Ｐゴシック" pitchFamily="34" charset="-128"/>
              </a:rPr>
              <a:t>ld</a:t>
            </a:r>
            <a:r>
              <a:rPr kumimoji="1" lang="tr-TR" altLang="ja-JP" sz="1400"/>
              <a:t>ı</a:t>
            </a:r>
            <a:r>
              <a:rPr kumimoji="1" lang="tr-TR" altLang="ja-JP" sz="1400">
                <a:ea typeface="ＭＳ Ｐゴシック" pitchFamily="34" charset="-128"/>
              </a:rPr>
              <a:t>r</a:t>
            </a:r>
            <a:endParaRPr kumimoji="1" lang="en-US" altLang="ja-JP" sz="1400">
              <a:ea typeface="ＭＳ Ｐゴシック" pitchFamily="34" charset="-128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219701" y="3789363"/>
            <a:ext cx="1512888" cy="57467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dirty="0"/>
              <a:t>Ş</a:t>
            </a:r>
            <a:r>
              <a:rPr kumimoji="1" lang="tr-TR" altLang="ja-JP" sz="1400" dirty="0">
                <a:ea typeface="ＭＳ Ｐゴシック" pitchFamily="34" charset="-128"/>
              </a:rPr>
              <a:t>imdi </a:t>
            </a:r>
            <a:r>
              <a:rPr kumimoji="1" lang="tr-TR" altLang="ja-JP" sz="1400">
                <a:ea typeface="ＭＳ Ｐゴシック" pitchFamily="34" charset="-128"/>
              </a:rPr>
              <a:t>hangi </a:t>
            </a:r>
            <a:r>
              <a:rPr kumimoji="1" lang="tr-TR" altLang="ja-JP" sz="1400" smtClean="0">
                <a:ea typeface="ＭＳ Ｐゴシック" pitchFamily="34" charset="-128"/>
              </a:rPr>
              <a:t>hareketi</a:t>
            </a:r>
            <a:endParaRPr kumimoji="1" lang="tr-TR" altLang="ja-JP" sz="1400" dirty="0">
              <a:ea typeface="ＭＳ Ｐゴシック" pitchFamily="34" charset="-128"/>
            </a:endParaRPr>
          </a:p>
          <a:p>
            <a:pPr algn="ctr">
              <a:spcBef>
                <a:spcPct val="20000"/>
              </a:spcBef>
            </a:pPr>
            <a:r>
              <a:rPr kumimoji="1" lang="tr-TR" altLang="ja-JP" sz="1400" dirty="0">
                <a:ea typeface="ＭＳ Ｐゴシック" pitchFamily="34" charset="-128"/>
              </a:rPr>
              <a:t>yapmal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y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m</a:t>
            </a:r>
            <a:endParaRPr kumimoji="1" lang="en-US" altLang="ja-JP" sz="1400" dirty="0">
              <a:ea typeface="ＭＳ Ｐゴシック" pitchFamily="34" charset="-128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6084888" y="29972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003800" y="4581525"/>
            <a:ext cx="1508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tepkivericiler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1763713" y="3933825"/>
            <a:ext cx="2447925" cy="358775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800" smtClean="0">
                <a:ea typeface="ＭＳ Ｐゴシック" pitchFamily="34" charset="-128"/>
              </a:rPr>
              <a:t>Ko</a:t>
            </a:r>
            <a:r>
              <a:rPr kumimoji="1" lang="tr-TR" altLang="ja-JP" sz="1800" smtClean="0"/>
              <a:t>ş</a:t>
            </a:r>
            <a:r>
              <a:rPr kumimoji="1" lang="tr-TR" altLang="ja-JP" sz="1800" smtClean="0">
                <a:ea typeface="ＭＳ Ｐゴシック" pitchFamily="34" charset="-128"/>
              </a:rPr>
              <a:t>ul-hareket </a:t>
            </a:r>
            <a:r>
              <a:rPr kumimoji="1" lang="tr-TR" altLang="ja-JP" sz="1800" dirty="0">
                <a:ea typeface="ＭＳ Ｐゴシック" pitchFamily="34" charset="-128"/>
              </a:rPr>
              <a:t>kurallar</a:t>
            </a:r>
            <a:r>
              <a:rPr kumimoji="1" lang="tr-TR" altLang="ja-JP" sz="1800" dirty="0"/>
              <a:t>ı</a:t>
            </a:r>
            <a:endParaRPr kumimoji="1" lang="en-US" altLang="ja-JP" sz="1800" dirty="0">
              <a:ea typeface="ＭＳ Ｐゴシック" pitchFamily="34" charset="-128"/>
            </a:endParaRP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4211639" y="4076700"/>
            <a:ext cx="10080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6443663" y="22050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6084888" y="22050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6084888" y="43656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516688" y="4724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755575" y="981075"/>
            <a:ext cx="82090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dirty="0" smtClean="0"/>
              <a:t>Aracının hareketi </a:t>
            </a:r>
            <a:r>
              <a:rPr lang="tr-TR" dirty="0"/>
              <a:t>yalnız şimdiki algılamalara bağlıdır, eski algılamalar dikkate alınmaz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7549130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ja-JP" dirty="0" smtClean="0"/>
              <a:t>Aracının yapısı</a:t>
            </a:r>
            <a:endParaRPr lang="en-US" altLang="ja-JP" dirty="0" smtClean="0">
              <a:ea typeface="ＭＳ Ｐゴシック" pitchFamily="34" charset="-128"/>
            </a:endParaRPr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6011863" y="1916113"/>
            <a:ext cx="1585912" cy="410527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Ortam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1979613" y="3716338"/>
            <a:ext cx="2160587" cy="1368425"/>
          </a:xfrm>
          <a:prstGeom prst="ellipse">
            <a:avLst/>
          </a:prstGeom>
          <a:solidFill>
            <a:srgbClr val="F2F6A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55650" y="4076700"/>
            <a:ext cx="860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tr-TR" altLang="ja-JP" sz="2200" dirty="0" smtClean="0"/>
              <a:t>Aracı</a:t>
            </a:r>
            <a:endParaRPr kumimoji="1" lang="en-US" altLang="ja-JP" sz="2200" dirty="0">
              <a:ea typeface="ＭＳ Ｐゴシック" pitchFamily="34" charset="-128"/>
            </a:endParaRPr>
          </a:p>
        </p:txBody>
      </p:sp>
      <p:cxnSp>
        <p:nvCxnSpPr>
          <p:cNvPr id="5126" name="AutoShape 6"/>
          <p:cNvCxnSpPr>
            <a:cxnSpLocks noChangeShapeType="1"/>
          </p:cNvCxnSpPr>
          <p:nvPr/>
        </p:nvCxnSpPr>
        <p:spPr bwMode="auto">
          <a:xfrm rot="10800000" flipV="1">
            <a:off x="3924300" y="2997200"/>
            <a:ext cx="2116138" cy="919163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AutoShape 7"/>
          <p:cNvCxnSpPr>
            <a:cxnSpLocks noChangeShapeType="1"/>
            <a:stCxn id="5124" idx="5"/>
            <a:endCxn id="5123" idx="3"/>
          </p:cNvCxnSpPr>
          <p:nvPr/>
        </p:nvCxnSpPr>
        <p:spPr bwMode="auto">
          <a:xfrm rot="16200000" flipH="1">
            <a:off x="4766469" y="3942557"/>
            <a:ext cx="534987" cy="2419350"/>
          </a:xfrm>
          <a:prstGeom prst="curvedConnector3">
            <a:avLst>
              <a:gd name="adj1" fmla="val 145102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427538" y="3500438"/>
            <a:ext cx="960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/>
              <a:t>algılar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427538" y="4797425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mtClean="0"/>
              <a:t>hareketler</a:t>
            </a:r>
            <a:endParaRPr kumimoji="1" lang="en-US" altLang="ja-JP" dirty="0">
              <a:ea typeface="ＭＳ Ｐゴシック" pitchFamily="34" charset="-128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2411413" y="4076700"/>
            <a:ext cx="936625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en-US" altLang="ja-JP">
                <a:ea typeface="ＭＳ Ｐゴシック" pitchFamily="34" charset="-128"/>
              </a:rPr>
              <a:t>?</a:t>
            </a:r>
          </a:p>
        </p:txBody>
      </p:sp>
      <p:pic>
        <p:nvPicPr>
          <p:cNvPr id="5131" name="Picture 11" descr="HM00390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860800"/>
            <a:ext cx="4984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3132138" y="3357563"/>
            <a:ext cx="4318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5133" name="Picture 13" descr="HM00376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47179">
            <a:off x="3483768" y="4806157"/>
            <a:ext cx="5762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 descr="HM00385_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62244" flipH="1" flipV="1">
            <a:off x="2732882" y="4980781"/>
            <a:ext cx="5334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2771775" y="2852738"/>
            <a:ext cx="1368425" cy="43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Alg</a:t>
            </a:r>
            <a:r>
              <a:rPr kumimoji="1" lang="tr-TR" altLang="ja-JP"/>
              <a:t>ı</a:t>
            </a:r>
            <a:r>
              <a:rPr kumimoji="1" lang="tr-TR" altLang="ja-JP">
                <a:ea typeface="ＭＳ Ｐゴシック" pitchFamily="34" charset="-128"/>
              </a:rPr>
              <a:t>lay</a:t>
            </a:r>
            <a:r>
              <a:rPr kumimoji="1" lang="tr-TR" altLang="ja-JP"/>
              <a:t>ı</a:t>
            </a:r>
            <a:r>
              <a:rPr kumimoji="1" lang="tr-TR" altLang="ja-JP">
                <a:ea typeface="ＭＳ Ｐゴシック" pitchFamily="34" charset="-128"/>
              </a:rPr>
              <a:t>c</a:t>
            </a:r>
            <a:r>
              <a:rPr kumimoji="1" lang="tr-TR" altLang="ja-JP"/>
              <a:t>ı</a:t>
            </a:r>
            <a:endParaRPr kumimoji="1" lang="en-GB" altLang="ja-JP">
              <a:ea typeface="ＭＳ Ｐゴシック" pitchFamily="34" charset="-128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2411413" y="5803900"/>
            <a:ext cx="1655762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Tepkiverici</a:t>
            </a:r>
            <a:endParaRPr kumimoji="1" lang="en-GB" altLang="ja-JP">
              <a:ea typeface="ＭＳ Ｐゴシック" pitchFamily="34" charset="-128"/>
            </a:endParaRP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2195513" y="2492375"/>
            <a:ext cx="503237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1187450" y="1989138"/>
            <a:ext cx="2808288" cy="647700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/>
              <a:t>Ne Yapmalı</a:t>
            </a:r>
            <a:endParaRPr kumimoji="1" lang="en-GB" altLang="ja-JP">
              <a:ea typeface="ＭＳ Ｐゴシック" pitchFamily="34" charset="-128"/>
            </a:endParaRPr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 flipV="1">
            <a:off x="3275013" y="4876800"/>
            <a:ext cx="839787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 flipH="1" flipV="1">
            <a:off x="32766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1619250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5731071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864890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Basit Tepki Aracıları</a:t>
            </a:r>
            <a:endParaRPr lang="en-US" altLang="ja-JP" sz="4000" i="1" dirty="0" smtClean="0">
              <a:ea typeface="ＭＳ Ｐゴシック" pitchFamily="34" charset="-128"/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991475" cy="5113337"/>
          </a:xfrm>
        </p:spPr>
        <p:txBody>
          <a:bodyPr>
            <a:normAutofit/>
          </a:bodyPr>
          <a:lstStyle/>
          <a:p>
            <a:r>
              <a:rPr lang="tr-TR" sz="2800" dirty="0" smtClean="0"/>
              <a:t>En </a:t>
            </a:r>
            <a:r>
              <a:rPr lang="tr-TR" sz="2800" dirty="0"/>
              <a:t>basit </a:t>
            </a:r>
            <a:r>
              <a:rPr lang="tr-TR" sz="2800" dirty="0" smtClean="0"/>
              <a:t>aracı türü</a:t>
            </a:r>
          </a:p>
          <a:p>
            <a:r>
              <a:rPr lang="tr-TR" sz="2800" dirty="0" smtClean="0"/>
              <a:t>Geçmişteki </a:t>
            </a:r>
            <a:r>
              <a:rPr lang="tr-TR" sz="2800" dirty="0"/>
              <a:t>duyumlarını yok sayarak, şu andaki duyuma göre karar </a:t>
            </a:r>
            <a:r>
              <a:rPr lang="tr-TR" sz="2800" dirty="0" smtClean="0"/>
              <a:t>verir</a:t>
            </a:r>
            <a:endParaRPr lang="tr-TR" sz="2800" dirty="0"/>
          </a:p>
          <a:p>
            <a:r>
              <a:rPr lang="tr-TR" sz="2800" dirty="0" smtClean="0"/>
              <a:t>Basit refleksli elektrikli süpürge aracı için program:</a:t>
            </a:r>
          </a:p>
          <a:p>
            <a:pPr marL="0" indent="0">
              <a:buNone/>
            </a:pPr>
            <a:r>
              <a:rPr lang="en-US" sz="2200" b="1" dirty="0" smtClean="0"/>
              <a:t>function </a:t>
            </a:r>
            <a:r>
              <a:rPr lang="en-US" sz="2200" i="1" dirty="0"/>
              <a:t>R</a:t>
            </a:r>
            <a:r>
              <a:rPr lang="tr-TR" sz="2200" i="1" dirty="0" smtClean="0"/>
              <a:t>EFLEKS-SÜPÜRGE-ARACI</a:t>
            </a:r>
            <a:r>
              <a:rPr lang="en-US" sz="2200" i="1" dirty="0"/>
              <a:t>([</a:t>
            </a:r>
            <a:r>
              <a:rPr lang="tr-TR" sz="2200" i="1" dirty="0"/>
              <a:t>konum</a:t>
            </a:r>
            <a:r>
              <a:rPr lang="en-US" sz="2200" i="1" dirty="0"/>
              <a:t>,</a:t>
            </a:r>
            <a:r>
              <a:rPr lang="tr-TR" sz="2200" i="1" dirty="0"/>
              <a:t>durum</a:t>
            </a:r>
            <a:r>
              <a:rPr lang="en-US" sz="2200" i="1" dirty="0" smtClean="0"/>
              <a:t>])</a:t>
            </a:r>
            <a:r>
              <a:rPr lang="tr-TR" sz="2200" i="1" dirty="0" smtClean="0"/>
              <a:t> </a:t>
            </a:r>
            <a:r>
              <a:rPr lang="tr-TR" sz="2200" b="1" i="1" dirty="0" err="1" smtClean="0"/>
              <a:t>returns</a:t>
            </a:r>
            <a:r>
              <a:rPr lang="tr-TR" sz="2200" b="1" i="1" dirty="0" smtClean="0"/>
              <a:t> </a:t>
            </a:r>
            <a:r>
              <a:rPr lang="tr-TR" sz="2200" i="1" dirty="0"/>
              <a:t>eylem</a:t>
            </a:r>
          </a:p>
          <a:p>
            <a:pPr marL="0" indent="0">
              <a:buNone/>
            </a:pPr>
            <a:r>
              <a:rPr lang="tr-TR" sz="2200" b="1" dirty="0" smtClean="0"/>
              <a:t>	</a:t>
            </a:r>
            <a:r>
              <a:rPr lang="en-US" sz="2200" b="1" dirty="0" smtClean="0"/>
              <a:t>if </a:t>
            </a:r>
            <a:r>
              <a:rPr lang="tr-TR" sz="2200" i="1" dirty="0"/>
              <a:t>durum</a:t>
            </a:r>
            <a:r>
              <a:rPr lang="en-US" sz="2200" i="1" dirty="0"/>
              <a:t> </a:t>
            </a:r>
            <a:r>
              <a:rPr lang="en-US" sz="2200" dirty="0"/>
              <a:t>= </a:t>
            </a:r>
            <a:r>
              <a:rPr lang="tr-TR" sz="2200" i="1" dirty="0"/>
              <a:t>Kirli</a:t>
            </a:r>
            <a:r>
              <a:rPr lang="en-US" sz="2200" i="1" dirty="0"/>
              <a:t> </a:t>
            </a:r>
            <a:r>
              <a:rPr lang="en-US" sz="2200" b="1" dirty="0"/>
              <a:t>then return </a:t>
            </a:r>
            <a:r>
              <a:rPr lang="tr-TR" sz="2200" i="1" dirty="0"/>
              <a:t>Temizle</a:t>
            </a:r>
            <a:endParaRPr lang="en-US" sz="2200" i="1" dirty="0"/>
          </a:p>
          <a:p>
            <a:pPr marL="0" indent="0">
              <a:buNone/>
            </a:pPr>
            <a:r>
              <a:rPr lang="tr-TR" sz="2200" b="1" dirty="0" smtClean="0"/>
              <a:t>	</a:t>
            </a:r>
            <a:r>
              <a:rPr lang="en-US" sz="2200" b="1" dirty="0" smtClean="0"/>
              <a:t>else </a:t>
            </a:r>
            <a:r>
              <a:rPr lang="en-US" sz="2200" b="1" dirty="0"/>
              <a:t>if </a:t>
            </a:r>
            <a:r>
              <a:rPr lang="tr-TR" sz="2200" i="1" dirty="0"/>
              <a:t>konum</a:t>
            </a:r>
            <a:r>
              <a:rPr lang="en-US" sz="2200" i="1" dirty="0"/>
              <a:t> </a:t>
            </a:r>
            <a:r>
              <a:rPr lang="en-US" sz="2200" dirty="0"/>
              <a:t>= </a:t>
            </a:r>
            <a:r>
              <a:rPr lang="en-US" sz="2200" i="1" dirty="0"/>
              <a:t>A </a:t>
            </a:r>
            <a:r>
              <a:rPr lang="en-US" sz="2200" b="1" dirty="0"/>
              <a:t>then return </a:t>
            </a:r>
            <a:r>
              <a:rPr lang="tr-TR" sz="2200" i="1" dirty="0"/>
              <a:t>Sağ</a:t>
            </a:r>
            <a:endParaRPr lang="en-US" sz="2200" i="1" dirty="0"/>
          </a:p>
          <a:p>
            <a:pPr marL="0" indent="0">
              <a:buNone/>
            </a:pPr>
            <a:r>
              <a:rPr lang="tr-TR" sz="2200" b="1" dirty="0" smtClean="0"/>
              <a:t>	</a:t>
            </a:r>
            <a:r>
              <a:rPr lang="en-US" sz="2200" b="1" dirty="0" smtClean="0"/>
              <a:t>else </a:t>
            </a:r>
            <a:r>
              <a:rPr lang="en-US" sz="2200" b="1" dirty="0"/>
              <a:t>if </a:t>
            </a:r>
            <a:r>
              <a:rPr lang="tr-TR" sz="2200" i="1" dirty="0"/>
              <a:t>konum</a:t>
            </a:r>
            <a:r>
              <a:rPr lang="en-US" sz="2200" i="1" dirty="0"/>
              <a:t> </a:t>
            </a:r>
            <a:r>
              <a:rPr lang="en-US" sz="2200" dirty="0"/>
              <a:t>= B</a:t>
            </a:r>
            <a:r>
              <a:rPr lang="en-US" sz="2200" b="1" dirty="0"/>
              <a:t> then return </a:t>
            </a:r>
            <a:r>
              <a:rPr lang="tr-TR" sz="2200" dirty="0"/>
              <a:t>Sol</a:t>
            </a:r>
            <a:endParaRPr lang="en-US" sz="2200" dirty="0"/>
          </a:p>
          <a:p>
            <a:endParaRPr lang="tr-TR" altLang="ja-JP" sz="2000" i="1" dirty="0" smtClean="0">
              <a:solidFill>
                <a:srgbClr val="0000FF"/>
              </a:solidFill>
              <a:cs typeface="Times New Roman" pitchFamily="18" charset="0"/>
            </a:endParaRPr>
          </a:p>
          <a:p>
            <a:r>
              <a:rPr lang="tr-TR" altLang="ja-JP" sz="2800" dirty="0" smtClean="0">
                <a:cs typeface="Times New Roman" pitchFamily="18" charset="0"/>
              </a:rPr>
              <a:t>Uygulama alanı </a:t>
            </a:r>
            <a:r>
              <a:rPr lang="tr-TR" altLang="ja-JP" sz="2800" i="1" dirty="0" smtClean="0">
                <a:solidFill>
                  <a:srgbClr val="0000FF"/>
                </a:solidFill>
                <a:cs typeface="Times New Roman" pitchFamily="18" charset="0"/>
              </a:rPr>
              <a:t>kısıtlıdır</a:t>
            </a:r>
            <a:endParaRPr lang="en-US" altLang="ja-JP" sz="2800" i="1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4813406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Tabanlı Aracılar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tr-TR" dirty="0"/>
              <a:t>Dünyanın </a:t>
            </a:r>
            <a:r>
              <a:rPr lang="tr-TR" b="1" dirty="0" smtClean="0"/>
              <a:t>şimdiki durumunun </a:t>
            </a:r>
            <a:r>
              <a:rPr lang="tr-TR" dirty="0"/>
              <a:t>yalnız o anki girişe değil bir önceki duruma da bakılarak </a:t>
            </a:r>
            <a:r>
              <a:rPr lang="tr-TR" dirty="0" smtClean="0"/>
              <a:t>saptanması gerekebilir</a:t>
            </a:r>
          </a:p>
          <a:p>
            <a:pPr lvl="1">
              <a:spcBef>
                <a:spcPts val="600"/>
              </a:spcBef>
            </a:pPr>
            <a:r>
              <a:rPr lang="tr-TR" dirty="0" smtClean="0"/>
              <a:t>eski </a:t>
            </a:r>
            <a:r>
              <a:rPr lang="tr-TR" dirty="0"/>
              <a:t>algılara bağlı olan </a:t>
            </a:r>
            <a:r>
              <a:rPr lang="tr-TR" dirty="0" smtClean="0"/>
              <a:t>durumların saklanması gerekir  </a:t>
            </a:r>
            <a:endParaRPr lang="tr-TR" dirty="0"/>
          </a:p>
          <a:p>
            <a:pPr lvl="1"/>
            <a:r>
              <a:rPr lang="tr-TR" dirty="0" smtClean="0"/>
              <a:t>Buna </a:t>
            </a:r>
            <a:r>
              <a:rPr lang="tr-TR" b="1" dirty="0" smtClean="0"/>
              <a:t>iç </a:t>
            </a:r>
            <a:r>
              <a:rPr lang="tr-TR" b="1" dirty="0"/>
              <a:t>durum </a:t>
            </a:r>
            <a:r>
              <a:rPr lang="tr-TR" dirty="0"/>
              <a:t>(</a:t>
            </a:r>
            <a:r>
              <a:rPr lang="tr-TR" dirty="0" err="1"/>
              <a:t>internal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) </a:t>
            </a:r>
            <a:r>
              <a:rPr lang="tr-TR" dirty="0" smtClean="0"/>
              <a:t>denir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0000FF"/>
                </a:solidFill>
              </a:rPr>
              <a:t>Örneğin,</a:t>
            </a:r>
            <a:r>
              <a:rPr lang="tr-TR" dirty="0" smtClean="0"/>
              <a:t> öndeki araç frene bastı mı?</a:t>
            </a:r>
          </a:p>
          <a:p>
            <a:pPr lvl="1"/>
            <a:r>
              <a:rPr lang="tr-TR" dirty="0" smtClean="0"/>
              <a:t>Fren lambalarını </a:t>
            </a:r>
            <a:r>
              <a:rPr lang="tr-TR" dirty="0"/>
              <a:t>kontrol </a:t>
            </a:r>
            <a:r>
              <a:rPr lang="tr-TR" dirty="0" smtClean="0"/>
              <a:t>etmek gerek</a:t>
            </a:r>
          </a:p>
          <a:p>
            <a:pPr lvl="1"/>
            <a:r>
              <a:rPr lang="tr-TR" dirty="0" smtClean="0"/>
              <a:t>Bu amaçla bir </a:t>
            </a:r>
            <a:r>
              <a:rPr lang="tr-TR" dirty="0"/>
              <a:t>önceki görüntünün saklanması </a:t>
            </a:r>
            <a:r>
              <a:rPr lang="tr-TR" dirty="0" smtClean="0"/>
              <a:t>gerek </a:t>
            </a:r>
          </a:p>
          <a:p>
            <a:pPr lvl="1"/>
            <a:r>
              <a:rPr lang="tr-TR" dirty="0" smtClean="0"/>
              <a:t>Önceki görüntüde lambalar sönük &amp; şimdikinde yanıyor </a:t>
            </a:r>
            <a:r>
              <a:rPr lang="tr-TR" b="1" dirty="0" smtClean="0">
                <a:solidFill>
                  <a:srgbClr val="0000FF"/>
                </a:solidFill>
              </a:rPr>
              <a:t>=&gt;</a:t>
            </a:r>
            <a:r>
              <a:rPr lang="tr-TR" dirty="0" smtClean="0"/>
              <a:t> frene </a:t>
            </a:r>
            <a:r>
              <a:rPr lang="tr-TR" b="1" dirty="0" smtClean="0">
                <a:solidFill>
                  <a:srgbClr val="0000FF"/>
                </a:solidFill>
              </a:rPr>
              <a:t>şimdi</a:t>
            </a:r>
            <a:r>
              <a:rPr lang="tr-TR" dirty="0" smtClean="0">
                <a:solidFill>
                  <a:srgbClr val="0000FF"/>
                </a:solidFill>
              </a:rPr>
              <a:t> </a:t>
            </a:r>
            <a:r>
              <a:rPr lang="tr-TR" dirty="0" smtClean="0"/>
              <a:t>basıldı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486742464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Tabanlı Aracılar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Aracının gözlemleri </a:t>
            </a:r>
            <a:r>
              <a:rPr lang="tr-TR" dirty="0"/>
              <a:t>tam değilse </a:t>
            </a:r>
            <a:r>
              <a:rPr lang="tr-TR" dirty="0" smtClean="0"/>
              <a:t>(kısmen gözlemlenebilir dünya) kullanılır</a:t>
            </a:r>
          </a:p>
          <a:p>
            <a:pPr lvl="0"/>
            <a:r>
              <a:rPr lang="tr-TR" dirty="0" smtClean="0"/>
              <a:t>İç </a:t>
            </a:r>
            <a:r>
              <a:rPr lang="tr-TR" dirty="0"/>
              <a:t>durum bilgisinin zamanla güncellenmesi, </a:t>
            </a:r>
            <a:r>
              <a:rPr lang="tr-TR" dirty="0" smtClean="0"/>
              <a:t>2 tip </a:t>
            </a:r>
            <a:r>
              <a:rPr lang="tr-TR" dirty="0"/>
              <a:t>bilginin </a:t>
            </a:r>
            <a:r>
              <a:rPr lang="tr-TR" dirty="0" smtClean="0"/>
              <a:t>ajan programında </a:t>
            </a:r>
            <a:r>
              <a:rPr lang="tr-TR" dirty="0"/>
              <a:t>kodlanmasını gerektirir:</a:t>
            </a:r>
            <a:endParaRPr lang="tr-TR" sz="4000" dirty="0"/>
          </a:p>
          <a:p>
            <a:pPr lvl="1"/>
            <a:r>
              <a:rPr lang="tr-TR" dirty="0"/>
              <a:t>Dünyanın </a:t>
            </a:r>
            <a:r>
              <a:rPr lang="tr-TR" dirty="0" smtClean="0"/>
              <a:t>ajandan bağımsız </a:t>
            </a:r>
            <a:r>
              <a:rPr lang="tr-TR" dirty="0"/>
              <a:t>olarak nasıl geliştiği hakkında bir miktar </a:t>
            </a:r>
            <a:r>
              <a:rPr lang="tr-TR" dirty="0" smtClean="0"/>
              <a:t>bilgi</a:t>
            </a:r>
            <a:endParaRPr lang="tr-TR" sz="3600" dirty="0"/>
          </a:p>
          <a:p>
            <a:pPr lvl="1"/>
            <a:r>
              <a:rPr lang="tr-TR" dirty="0" smtClean="0"/>
              <a:t>Aracının eylemlerinin </a:t>
            </a:r>
            <a:r>
              <a:rPr lang="tr-TR" dirty="0"/>
              <a:t>dünyayı nasıl etkilediği hakkında bir miktar </a:t>
            </a:r>
            <a:r>
              <a:rPr lang="tr-TR" dirty="0" smtClean="0"/>
              <a:t>bilgi</a:t>
            </a:r>
            <a:endParaRPr lang="tr-TR" sz="3600" dirty="0"/>
          </a:p>
          <a:p>
            <a:pPr lvl="0"/>
            <a:r>
              <a:rPr lang="tr-TR" dirty="0"/>
              <a:t>“Dünyanın nasıl işlediği” hakkındaki bu bilgi, dünyanın </a:t>
            </a:r>
            <a:r>
              <a:rPr lang="tr-TR" b="1" dirty="0"/>
              <a:t>modeli </a:t>
            </a:r>
            <a:r>
              <a:rPr lang="tr-TR" dirty="0"/>
              <a:t>olarak adlandırılır</a:t>
            </a:r>
            <a:r>
              <a:rPr lang="tr-TR" dirty="0" smtClean="0"/>
              <a:t>.</a:t>
            </a:r>
            <a:endParaRPr lang="tr-TR" sz="4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380803800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58888" y="1988592"/>
            <a:ext cx="5473700" cy="3097213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kumimoji="1" lang="en-GB" altLang="ja-JP">
              <a:ea typeface="ＭＳ Ｐゴシック" pitchFamily="34" charset="-128"/>
            </a:endParaRP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2195513" y="2060848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 dirty="0">
                <a:solidFill>
                  <a:srgbClr val="0000FF"/>
                </a:solidFill>
                <a:ea typeface="ＭＳ Ｐゴシック" pitchFamily="34" charset="-128"/>
              </a:rPr>
              <a:t>Durum</a:t>
            </a:r>
            <a:endParaRPr kumimoji="1" lang="en-US" altLang="ja-JP" sz="16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2400" cy="107984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ja-JP" sz="4000" dirty="0" smtClean="0"/>
              <a:t>Model tabanlı aracılar</a:t>
            </a:r>
            <a:endParaRPr lang="en-US" altLang="ja-JP" sz="4000" i="1" dirty="0" smtClean="0">
              <a:ea typeface="ＭＳ Ｐゴシック" pitchFamily="34" charset="-128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71550" y="5445224"/>
            <a:ext cx="7697788" cy="107940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ja-JP" sz="2800" smtClean="0"/>
              <a:t>Hareketi </a:t>
            </a:r>
            <a:r>
              <a:rPr lang="tr-TR" altLang="ja-JP" sz="2800" dirty="0" smtClean="0"/>
              <a:t>seçmek için </a:t>
            </a:r>
            <a:r>
              <a:rPr lang="tr-TR" altLang="ja-JP" sz="2800" b="1" u="sng" dirty="0" smtClean="0"/>
              <a:t>iç durum</a:t>
            </a:r>
            <a:r>
              <a:rPr lang="tr-TR" altLang="ja-JP" sz="2800" b="1" dirty="0" smtClean="0"/>
              <a:t> </a:t>
            </a:r>
            <a:r>
              <a:rPr lang="tr-TR" altLang="ja-JP" sz="2800" dirty="0" smtClean="0"/>
              <a:t>bellekte tutuluyor</a:t>
            </a:r>
            <a:endParaRPr lang="en-US" altLang="ja-JP" sz="28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ja-JP" sz="2400" dirty="0" smtClean="0"/>
              <a:t>Algılayıcılar tüm dünya durumuna erişimi sağlayamıyor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7380288" y="1628230"/>
            <a:ext cx="863600" cy="3097212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 rot="5400000">
            <a:off x="7343775" y="2817268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Ortam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446569" y="4628605"/>
            <a:ext cx="7809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dirty="0" smtClean="0">
                <a:ea typeface="ＭＳ Ｐゴシック" pitchFamily="34" charset="-128"/>
              </a:rPr>
              <a:t>aracı</a:t>
            </a:r>
            <a:endParaRPr kumimoji="1" lang="en-US" altLang="ja-JP" dirty="0">
              <a:ea typeface="ＭＳ Ｐゴシック" pitchFamily="34" charset="-128"/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435600" y="1628230"/>
            <a:ext cx="1358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Alg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lay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c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lar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076825" y="2347367"/>
            <a:ext cx="1368425" cy="576263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>
                <a:ea typeface="ＭＳ Ｐゴシック" pitchFamily="34" charset="-128"/>
              </a:rPr>
              <a:t>Dünya </a:t>
            </a:r>
            <a:r>
              <a:rPr kumimoji="1" lang="tr-TR" altLang="ja-JP" sz="1400"/>
              <a:t>ş</a:t>
            </a:r>
            <a:r>
              <a:rPr kumimoji="1" lang="tr-TR" altLang="ja-JP" sz="1400">
                <a:ea typeface="ＭＳ Ｐゴシック" pitchFamily="34" charset="-128"/>
              </a:rPr>
              <a:t>imdi 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>
                <a:ea typeface="ＭＳ Ｐゴシック" pitchFamily="34" charset="-128"/>
              </a:rPr>
              <a:t>nas</a:t>
            </a:r>
            <a:r>
              <a:rPr kumimoji="1" lang="tr-TR" altLang="ja-JP" sz="1400"/>
              <a:t>ı</a:t>
            </a:r>
            <a:r>
              <a:rPr kumimoji="1" lang="tr-TR" altLang="ja-JP" sz="1400">
                <a:ea typeface="ＭＳ Ｐゴシック" pitchFamily="34" charset="-128"/>
              </a:rPr>
              <a:t>ld</a:t>
            </a:r>
            <a:r>
              <a:rPr kumimoji="1" lang="tr-TR" altLang="ja-JP" sz="1400"/>
              <a:t>ı</a:t>
            </a:r>
            <a:r>
              <a:rPr kumimoji="1" lang="tr-TR" altLang="ja-JP" sz="1400">
                <a:ea typeface="ＭＳ Ｐゴシック" pitchFamily="34" charset="-128"/>
              </a:rPr>
              <a:t>r</a:t>
            </a:r>
            <a:endParaRPr kumimoji="1" lang="en-US" altLang="ja-JP" sz="1400">
              <a:ea typeface="ＭＳ Ｐゴシック" pitchFamily="34" charset="-128"/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644009" y="3788817"/>
            <a:ext cx="1801241" cy="57467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dirty="0"/>
              <a:t>ş</a:t>
            </a:r>
            <a:r>
              <a:rPr kumimoji="1" lang="tr-TR" altLang="ja-JP" sz="1400" dirty="0">
                <a:ea typeface="ＭＳ Ｐゴシック" pitchFamily="34" charset="-128"/>
              </a:rPr>
              <a:t>imdi </a:t>
            </a:r>
            <a:r>
              <a:rPr kumimoji="1" lang="tr-TR" altLang="ja-JP" sz="1400"/>
              <a:t>h</a:t>
            </a:r>
            <a:r>
              <a:rPr kumimoji="1" lang="tr-TR" altLang="ja-JP" sz="1400">
                <a:ea typeface="ＭＳ Ｐゴシック" pitchFamily="34" charset="-128"/>
              </a:rPr>
              <a:t>angi </a:t>
            </a:r>
            <a:r>
              <a:rPr kumimoji="1" lang="tr-TR" altLang="ja-JP" sz="1400" smtClean="0">
                <a:ea typeface="ＭＳ Ｐゴシック" pitchFamily="34" charset="-128"/>
              </a:rPr>
              <a:t>hareketi  </a:t>
            </a:r>
            <a:endParaRPr kumimoji="1" lang="tr-TR" altLang="ja-JP" sz="1400" dirty="0">
              <a:ea typeface="ＭＳ Ｐゴシック" pitchFamily="34" charset="-128"/>
            </a:endParaRPr>
          </a:p>
          <a:p>
            <a:pPr algn="ctr">
              <a:spcBef>
                <a:spcPct val="20000"/>
              </a:spcBef>
            </a:pPr>
            <a:r>
              <a:rPr kumimoji="1" lang="tr-TR" altLang="ja-JP" sz="1400" dirty="0">
                <a:ea typeface="ＭＳ Ｐゴシック" pitchFamily="34" charset="-128"/>
              </a:rPr>
              <a:t>yapmal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y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m</a:t>
            </a:r>
            <a:endParaRPr kumimoji="1" lang="en-US" altLang="ja-JP" sz="1400" dirty="0">
              <a:ea typeface="ＭＳ Ｐゴシック" pitchFamily="34" charset="-128"/>
            </a:endParaRP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724525" y="2996655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003800" y="4580980"/>
            <a:ext cx="1435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Tepkivericiler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1476375" y="4076155"/>
            <a:ext cx="2447925" cy="358775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800" smtClean="0">
                <a:ea typeface="ＭＳ Ｐゴシック" pitchFamily="34" charset="-128"/>
              </a:rPr>
              <a:t>Ko</a:t>
            </a:r>
            <a:r>
              <a:rPr kumimoji="1" lang="tr-TR" altLang="ja-JP" sz="1800" smtClean="0"/>
              <a:t>ş</a:t>
            </a:r>
            <a:r>
              <a:rPr kumimoji="1" lang="tr-TR" altLang="ja-JP" sz="1800" smtClean="0">
                <a:ea typeface="ＭＳ Ｐゴシック" pitchFamily="34" charset="-128"/>
              </a:rPr>
              <a:t>ul-hareket </a:t>
            </a:r>
            <a:r>
              <a:rPr kumimoji="1" lang="tr-TR" altLang="ja-JP" sz="1800" dirty="0">
                <a:ea typeface="ＭＳ Ｐゴシック" pitchFamily="34" charset="-128"/>
              </a:rPr>
              <a:t>kurallar</a:t>
            </a:r>
            <a:r>
              <a:rPr kumimoji="1" lang="tr-TR" altLang="ja-JP" sz="1800" dirty="0"/>
              <a:t>ı</a:t>
            </a:r>
            <a:endParaRPr kumimoji="1" lang="en-US" altLang="ja-JP" sz="1800" dirty="0">
              <a:ea typeface="ＭＳ Ｐゴシック" pitchFamily="34" charset="-128"/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924301" y="4220617"/>
            <a:ext cx="7197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>
            <a:off x="6227763" y="2131467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5795963" y="206003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724525" y="436508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6516688" y="4147592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2" name="Line 22"/>
          <p:cNvSpPr>
            <a:spLocks noChangeShapeType="1"/>
          </p:cNvSpPr>
          <p:nvPr/>
        </p:nvSpPr>
        <p:spPr bwMode="auto">
          <a:xfrm>
            <a:off x="2987675" y="2241030"/>
            <a:ext cx="2016125" cy="3238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3" name="Text Box 25"/>
          <p:cNvSpPr txBox="1">
            <a:spLocks noChangeArrowheads="1"/>
          </p:cNvSpPr>
          <p:nvPr/>
        </p:nvSpPr>
        <p:spPr bwMode="auto">
          <a:xfrm>
            <a:off x="1476375" y="2492896"/>
            <a:ext cx="2303537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800" dirty="0" smtClean="0">
                <a:solidFill>
                  <a:srgbClr val="0000FF"/>
                </a:solidFill>
              </a:rPr>
              <a:t>Dünya nasıl gelişiyor?</a:t>
            </a:r>
            <a:endParaRPr lang="tr-TR" sz="1800" dirty="0">
              <a:solidFill>
                <a:srgbClr val="0000FF"/>
              </a:solidFill>
            </a:endParaRPr>
          </a:p>
        </p:txBody>
      </p:sp>
      <p:sp>
        <p:nvSpPr>
          <p:cNvPr id="28694" name="Line 26"/>
          <p:cNvSpPr>
            <a:spLocks noChangeShapeType="1"/>
          </p:cNvSpPr>
          <p:nvPr/>
        </p:nvSpPr>
        <p:spPr bwMode="auto">
          <a:xfrm>
            <a:off x="3924300" y="2729158"/>
            <a:ext cx="1079500" cy="51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Freeform 27"/>
          <p:cNvSpPr>
            <a:spLocks/>
          </p:cNvSpPr>
          <p:nvPr/>
        </p:nvSpPr>
        <p:spPr bwMode="auto">
          <a:xfrm>
            <a:off x="2771775" y="1556793"/>
            <a:ext cx="2736850" cy="684238"/>
          </a:xfrm>
          <a:custGeom>
            <a:avLst/>
            <a:gdLst>
              <a:gd name="T0" fmla="*/ 2147483647 w 1270"/>
              <a:gd name="T1" fmla="*/ 2147483647 h 771"/>
              <a:gd name="T2" fmla="*/ 2147483647 w 1270"/>
              <a:gd name="T3" fmla="*/ 2147483647 h 771"/>
              <a:gd name="T4" fmla="*/ 0 w 1270"/>
              <a:gd name="T5" fmla="*/ 2147483647 h 771"/>
              <a:gd name="T6" fmla="*/ 0 60000 65536"/>
              <a:gd name="T7" fmla="*/ 0 60000 65536"/>
              <a:gd name="T8" fmla="*/ 0 60000 65536"/>
              <a:gd name="T9" fmla="*/ 0 w 1270"/>
              <a:gd name="T10" fmla="*/ 0 h 771"/>
              <a:gd name="T11" fmla="*/ 1270 w 1270"/>
              <a:gd name="T12" fmla="*/ 771 h 7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0" h="771">
                <a:moveTo>
                  <a:pt x="1270" y="771"/>
                </a:moveTo>
                <a:cubicBezTo>
                  <a:pt x="1149" y="430"/>
                  <a:pt x="1029" y="90"/>
                  <a:pt x="817" y="45"/>
                </a:cubicBezTo>
                <a:cubicBezTo>
                  <a:pt x="605" y="0"/>
                  <a:pt x="136" y="423"/>
                  <a:pt x="0" y="499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33</a:t>
            </a:fld>
            <a:endParaRPr kumimoji="0" lang="tr-TR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459781" y="3069570"/>
            <a:ext cx="2320131" cy="64633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800" dirty="0" smtClean="0">
                <a:solidFill>
                  <a:srgbClr val="0000FF"/>
                </a:solidFill>
              </a:rPr>
              <a:t>Hareketlerim dünyayı nasıl etkiliyor</a:t>
            </a:r>
            <a:endParaRPr lang="tr-TR" sz="1800" dirty="0">
              <a:solidFill>
                <a:srgbClr val="0000FF"/>
              </a:solidFill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3924300" y="2996654"/>
            <a:ext cx="1007740" cy="396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0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827585" y="260648"/>
            <a:ext cx="8316416" cy="1080120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ja-JP" sz="3200" dirty="0" smtClean="0"/>
              <a:t>Model Tabanlı Aracılar</a:t>
            </a:r>
            <a:endParaRPr lang="en-US" altLang="ja-JP" sz="3200" dirty="0" smtClean="0">
              <a:ea typeface="ＭＳ Ｐゴシック" pitchFamily="34" charset="-128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16013" y="1484784"/>
            <a:ext cx="7715250" cy="482394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b="1" dirty="0" smtClean="0">
                <a:ea typeface="ＭＳ Ｐゴシック" pitchFamily="34" charset="-128"/>
              </a:rPr>
              <a:t>function </a:t>
            </a:r>
            <a:r>
              <a:rPr lang="tr-TR" altLang="ja-JP" sz="2400" dirty="0" smtClean="0"/>
              <a:t>Model_Tabanlı_Aracı</a:t>
            </a:r>
            <a:r>
              <a:rPr lang="en-US" altLang="ja-JP" sz="2400" dirty="0" smtClean="0">
                <a:ea typeface="ＭＳ Ｐゴシック" pitchFamily="34" charset="-128"/>
              </a:rPr>
              <a:t>(</a:t>
            </a:r>
            <a:r>
              <a:rPr lang="tr-TR" altLang="ja-JP" sz="2400" i="1" dirty="0" smtClean="0"/>
              <a:t>algı</a:t>
            </a:r>
            <a:r>
              <a:rPr lang="en-US" altLang="ja-JP" sz="2400" dirty="0" smtClean="0">
                <a:ea typeface="ＭＳ Ｐゴシック" pitchFamily="34" charset="-128"/>
              </a:rPr>
              <a:t>) </a:t>
            </a:r>
            <a:r>
              <a:rPr lang="en-US" altLang="ja-JP" sz="2400" b="1" dirty="0" smtClean="0">
                <a:ea typeface="ＭＳ Ｐゴシック" pitchFamily="34" charset="-128"/>
              </a:rPr>
              <a:t>returns </a:t>
            </a:r>
            <a:r>
              <a:rPr lang="tr-TR" altLang="ja-JP" sz="2400" i="1" dirty="0" smtClean="0"/>
              <a:t>eylem</a:t>
            </a:r>
            <a:endParaRPr lang="en-US" altLang="ja-JP" sz="24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i="1" dirty="0" smtClean="0">
                <a:ea typeface="ＭＳ Ｐゴシック" pitchFamily="34" charset="-128"/>
              </a:rPr>
              <a:t>	</a:t>
            </a:r>
            <a:r>
              <a:rPr lang="en-US" altLang="ja-JP" sz="2400" b="1" dirty="0" smtClean="0">
                <a:ea typeface="ＭＳ Ｐゴシック" pitchFamily="34" charset="-128"/>
              </a:rPr>
              <a:t>static</a:t>
            </a:r>
            <a:r>
              <a:rPr lang="en-US" altLang="ja-JP" sz="2400" dirty="0" smtClean="0">
                <a:ea typeface="ＭＳ Ｐゴシック" pitchFamily="34" charset="-128"/>
              </a:rPr>
              <a:t>: </a:t>
            </a:r>
            <a:r>
              <a:rPr lang="tr-TR" altLang="ja-JP" sz="2400" i="1" dirty="0" smtClean="0"/>
              <a:t>durum,</a:t>
            </a:r>
            <a:r>
              <a:rPr lang="tr-TR" altLang="ja-JP" sz="2400" dirty="0" smtClean="0">
                <a:ea typeface="ＭＳ Ｐゴシック" pitchFamily="34" charset="-128"/>
              </a:rPr>
              <a:t> /* </a:t>
            </a:r>
            <a:r>
              <a:rPr lang="tr-TR" altLang="ja-JP" sz="2400" dirty="0" smtClean="0"/>
              <a:t>mevcut dünyanın durumu */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i="1" dirty="0" smtClean="0">
                <a:ea typeface="ＭＳ Ｐゴシック" pitchFamily="34" charset="-128"/>
              </a:rPr>
              <a:t>		    </a:t>
            </a:r>
            <a:r>
              <a:rPr lang="tr-TR" altLang="ja-JP" sz="2400" i="1" dirty="0" smtClean="0"/>
              <a:t>kurallar ,</a:t>
            </a:r>
            <a:r>
              <a:rPr lang="en-US" altLang="ja-JP" sz="2400" dirty="0" smtClean="0">
                <a:ea typeface="ＭＳ Ｐゴシック" pitchFamily="34" charset="-128"/>
              </a:rPr>
              <a:t> </a:t>
            </a:r>
            <a:r>
              <a:rPr lang="tr-TR" altLang="ja-JP" sz="2400" dirty="0" smtClean="0">
                <a:ea typeface="ＭＳ Ｐゴシック" pitchFamily="34" charset="-128"/>
              </a:rPr>
              <a:t>/* </a:t>
            </a:r>
            <a:r>
              <a:rPr lang="tr-TR" altLang="ja-JP" sz="2400" dirty="0" smtClean="0"/>
              <a:t>koşul-eylem kuralları kümesi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ja-JP" sz="2400" dirty="0" smtClean="0">
                <a:ea typeface="ＭＳ Ｐゴシック" pitchFamily="34" charset="-128"/>
              </a:rPr>
              <a:t>                  eylem /* Son yapılan eylem */ 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tr-TR" altLang="ja-JP" sz="2400" i="1" dirty="0" smtClean="0"/>
              <a:t>durum</a:t>
            </a:r>
            <a:r>
              <a:rPr lang="en-US" altLang="ja-JP" sz="2400" i="1" dirty="0" smtClean="0">
                <a:ea typeface="ＭＳ Ｐゴシック" pitchFamily="34" charset="-128"/>
              </a:rPr>
              <a:t> </a:t>
            </a:r>
            <a:r>
              <a:rPr lang="en-US" altLang="ja-JP" sz="2400" dirty="0" smtClean="0">
                <a:ea typeface="ＭＳ Ｐゴシック" pitchFamily="34" charset="-128"/>
              </a:rPr>
              <a:t>← </a:t>
            </a:r>
            <a:r>
              <a:rPr lang="tr-TR" altLang="ja-JP" sz="2400" dirty="0" err="1" smtClean="0">
                <a:cs typeface="Times New Roman" pitchFamily="18" charset="0"/>
              </a:rPr>
              <a:t>Durum_Güncelle</a:t>
            </a:r>
            <a:r>
              <a:rPr lang="en-US" altLang="ja-JP" sz="2400" i="1" dirty="0" smtClean="0">
                <a:ea typeface="ＭＳ Ｐゴシック" pitchFamily="34" charset="-128"/>
              </a:rPr>
              <a:t>(</a:t>
            </a:r>
            <a:r>
              <a:rPr lang="tr-TR" altLang="ja-JP" sz="2400" i="1" dirty="0" smtClean="0">
                <a:cs typeface="Times New Roman" pitchFamily="18" charset="0"/>
              </a:rPr>
              <a:t>durum</a:t>
            </a:r>
            <a:r>
              <a:rPr lang="en-US" altLang="ja-JP" sz="2400" dirty="0" smtClean="0">
                <a:ea typeface="ＭＳ Ｐゴシック" pitchFamily="34" charset="-128"/>
              </a:rPr>
              <a:t>,</a:t>
            </a:r>
            <a:r>
              <a:rPr lang="en-US" altLang="ja-JP" sz="2400" i="1" dirty="0" smtClean="0">
                <a:ea typeface="ＭＳ Ｐゴシック" pitchFamily="34" charset="-128"/>
              </a:rPr>
              <a:t> </a:t>
            </a:r>
            <a:r>
              <a:rPr lang="tr-TR" altLang="ja-JP" sz="2400" i="1" dirty="0" smtClean="0"/>
              <a:t>eylem, </a:t>
            </a:r>
            <a:r>
              <a:rPr lang="tr-TR" altLang="ja-JP" sz="2400" i="1" dirty="0" smtClean="0">
                <a:cs typeface="Times New Roman" pitchFamily="18" charset="0"/>
              </a:rPr>
              <a:t>algı</a:t>
            </a:r>
            <a:r>
              <a:rPr lang="en-US" altLang="ja-JP" sz="2400" dirty="0" smtClean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tr-TR" altLang="ja-JP" sz="2400" i="1" dirty="0" smtClean="0">
                <a:cs typeface="Times New Roman" pitchFamily="18" charset="0"/>
              </a:rPr>
              <a:t>kural</a:t>
            </a:r>
            <a:r>
              <a:rPr lang="en-US" altLang="ja-JP" sz="2400" dirty="0" smtClean="0">
                <a:ea typeface="ＭＳ Ｐゴシック" pitchFamily="34" charset="-128"/>
              </a:rPr>
              <a:t> ← </a:t>
            </a:r>
            <a:r>
              <a:rPr lang="tr-TR" altLang="ja-JP" sz="2400" dirty="0" err="1" smtClean="0">
                <a:cs typeface="Times New Roman" pitchFamily="18" charset="0"/>
              </a:rPr>
              <a:t>Kural_Karşılaştır</a:t>
            </a:r>
            <a:r>
              <a:rPr lang="en-US" altLang="ja-JP" sz="2400" dirty="0" smtClean="0">
                <a:ea typeface="ＭＳ Ｐゴシック" pitchFamily="34" charset="-128"/>
              </a:rPr>
              <a:t>(</a:t>
            </a:r>
            <a:r>
              <a:rPr lang="tr-TR" altLang="ja-JP" sz="2400" i="1" dirty="0" smtClean="0">
                <a:cs typeface="Times New Roman" pitchFamily="18" charset="0"/>
              </a:rPr>
              <a:t>durum</a:t>
            </a:r>
            <a:r>
              <a:rPr lang="en-US" altLang="ja-JP" sz="2400" dirty="0" smtClean="0">
                <a:ea typeface="ＭＳ Ｐゴシック" pitchFamily="34" charset="-128"/>
              </a:rPr>
              <a:t>, </a:t>
            </a:r>
            <a:r>
              <a:rPr lang="tr-TR" altLang="ja-JP" sz="2400" i="1" dirty="0" smtClean="0">
                <a:cs typeface="Times New Roman" pitchFamily="18" charset="0"/>
              </a:rPr>
              <a:t>kurallar</a:t>
            </a:r>
            <a:r>
              <a:rPr lang="en-US" altLang="ja-JP" sz="2400" dirty="0" smtClean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tr-TR" altLang="ja-JP" sz="2400" i="1" dirty="0" smtClean="0">
                <a:cs typeface="Times New Roman" pitchFamily="18" charset="0"/>
              </a:rPr>
              <a:t>eylem</a:t>
            </a:r>
            <a:r>
              <a:rPr lang="en-US" altLang="ja-JP" sz="2400" dirty="0" smtClean="0">
                <a:ea typeface="ＭＳ Ｐゴシック" pitchFamily="34" charset="-128"/>
              </a:rPr>
              <a:t> ← </a:t>
            </a:r>
            <a:r>
              <a:rPr lang="tr-TR" altLang="ja-JP" sz="2400" dirty="0" err="1" smtClean="0">
                <a:cs typeface="Times New Roman" pitchFamily="18" charset="0"/>
              </a:rPr>
              <a:t>Kural_Eylem</a:t>
            </a:r>
            <a:r>
              <a:rPr lang="en-US" altLang="ja-JP" sz="2400" dirty="0" smtClean="0">
                <a:ea typeface="ＭＳ Ｐゴシック" pitchFamily="34" charset="-128"/>
              </a:rPr>
              <a:t>[</a:t>
            </a:r>
            <a:r>
              <a:rPr lang="tr-TR" altLang="ja-JP" sz="2400" i="1" dirty="0" smtClean="0">
                <a:cs typeface="Times New Roman" pitchFamily="18" charset="0"/>
              </a:rPr>
              <a:t>kural</a:t>
            </a:r>
            <a:r>
              <a:rPr lang="en-US" altLang="ja-JP" sz="2400" dirty="0" smtClean="0">
                <a:ea typeface="ＭＳ Ｐゴシック" pitchFamily="34" charset="-128"/>
              </a:rPr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tr-TR" altLang="ja-JP" sz="2400" i="1" dirty="0" smtClean="0"/>
              <a:t>durum</a:t>
            </a:r>
            <a:r>
              <a:rPr lang="en-US" altLang="ja-JP" sz="2400" i="1" dirty="0" smtClean="0">
                <a:ea typeface="ＭＳ Ｐゴシック" pitchFamily="34" charset="-128"/>
              </a:rPr>
              <a:t> </a:t>
            </a:r>
            <a:r>
              <a:rPr lang="en-US" altLang="ja-JP" sz="2400" dirty="0" smtClean="0">
                <a:ea typeface="ＭＳ Ｐゴシック" pitchFamily="34" charset="-128"/>
              </a:rPr>
              <a:t>← </a:t>
            </a:r>
            <a:r>
              <a:rPr lang="tr-TR" altLang="ja-JP" sz="2400" dirty="0" err="1" smtClean="0">
                <a:cs typeface="Times New Roman" pitchFamily="18" charset="0"/>
              </a:rPr>
              <a:t>Durum_Güncelle</a:t>
            </a:r>
            <a:r>
              <a:rPr lang="en-US" altLang="ja-JP" sz="2400" i="1" dirty="0" smtClean="0">
                <a:ea typeface="ＭＳ Ｐゴシック" pitchFamily="34" charset="-128"/>
              </a:rPr>
              <a:t>(</a:t>
            </a:r>
            <a:r>
              <a:rPr lang="tr-TR" altLang="ja-JP" sz="2400" i="1" dirty="0" smtClean="0">
                <a:cs typeface="Times New Roman" pitchFamily="18" charset="0"/>
              </a:rPr>
              <a:t>durum</a:t>
            </a:r>
            <a:r>
              <a:rPr lang="en-US" altLang="ja-JP" sz="2400" dirty="0" smtClean="0">
                <a:ea typeface="ＭＳ Ｐゴシック" pitchFamily="34" charset="-128"/>
              </a:rPr>
              <a:t>,</a:t>
            </a:r>
            <a:r>
              <a:rPr lang="en-US" altLang="ja-JP" sz="2400" i="1" dirty="0" smtClean="0">
                <a:ea typeface="ＭＳ Ｐゴシック" pitchFamily="34" charset="-128"/>
              </a:rPr>
              <a:t> </a:t>
            </a:r>
            <a:r>
              <a:rPr lang="tr-TR" altLang="ja-JP" sz="2400" i="1" dirty="0" smtClean="0">
                <a:cs typeface="Times New Roman" pitchFamily="18" charset="0"/>
              </a:rPr>
              <a:t>eylem</a:t>
            </a:r>
            <a:r>
              <a:rPr lang="en-US" altLang="ja-JP" sz="2400" dirty="0" smtClean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400" dirty="0" smtClean="0">
                <a:ea typeface="ＭＳ Ｐゴシック" pitchFamily="34" charset="-128"/>
              </a:rPr>
              <a:t>	</a:t>
            </a:r>
            <a:r>
              <a:rPr lang="en-US" altLang="ja-JP" sz="2400" b="1" dirty="0" smtClean="0">
                <a:ea typeface="ＭＳ Ｐゴシック" pitchFamily="34" charset="-128"/>
              </a:rPr>
              <a:t>return </a:t>
            </a:r>
            <a:r>
              <a:rPr lang="tr-TR" altLang="ja-JP" sz="2400" i="1" dirty="0" smtClean="0">
                <a:cs typeface="Times New Roman" pitchFamily="18" charset="0"/>
              </a:rPr>
              <a:t>eylem</a:t>
            </a:r>
            <a:endParaRPr lang="en-US" altLang="ja-JP" sz="24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400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ja-JP" sz="2400" i="1" dirty="0" smtClean="0">
                <a:solidFill>
                  <a:srgbClr val="0000FF"/>
                </a:solidFill>
                <a:cs typeface="Times New Roman" pitchFamily="18" charset="0"/>
              </a:rPr>
              <a:t>Durum-güncelleme:</a:t>
            </a:r>
            <a:r>
              <a:rPr lang="en-US" altLang="ja-JP" sz="24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tr-TR" altLang="ja-JP" sz="2400" dirty="0" smtClean="0">
                <a:cs typeface="Times New Roman" pitchFamily="18" charset="0"/>
              </a:rPr>
              <a:t>yeni dünya durumları oluşturuluyor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2246899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 smtClean="0"/>
              <a:t>Hedef Tabanlı Ajanlar</a:t>
            </a:r>
            <a:endParaRPr lang="tr-TR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tr-TR" sz="2400" dirty="0" smtClean="0"/>
              <a:t>Ortamın şu andaki durumunu bilmek, ne yapılacağına karar vermek için her zaman yeterli değildir.</a:t>
            </a:r>
            <a:endParaRPr lang="en-US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400" dirty="0" smtClean="0"/>
              <a:t>Bazen ajan, şu andaki durum betimlemesi gibi, istenen durumları betimleyen bir tür </a:t>
            </a:r>
            <a:r>
              <a:rPr lang="tr-TR" sz="2400" b="1" dirty="0" smtClean="0"/>
              <a:t>hedef </a:t>
            </a:r>
            <a:r>
              <a:rPr lang="tr-TR" sz="2400" dirty="0" smtClean="0"/>
              <a:t>bilgisine ihtiyaç duyar</a:t>
            </a:r>
            <a:endParaRPr lang="tr-TR" sz="2400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400" b="1" u="sng" dirty="0" smtClean="0"/>
              <a:t>Arama</a:t>
            </a:r>
            <a:r>
              <a:rPr lang="tr-TR" sz="2400" dirty="0" smtClean="0"/>
              <a:t> ve </a:t>
            </a:r>
            <a:r>
              <a:rPr lang="tr-TR" sz="2400" b="1" u="sng" dirty="0" smtClean="0"/>
              <a:t>planlam</a:t>
            </a:r>
            <a:r>
              <a:rPr lang="tr-TR" sz="2400" b="1" dirty="0" smtClean="0"/>
              <a:t>a</a:t>
            </a:r>
            <a:r>
              <a:rPr lang="tr-TR" sz="2400" dirty="0" smtClean="0"/>
              <a:t> Yapay </a:t>
            </a:r>
            <a:r>
              <a:rPr lang="tr-TR" sz="2400" dirty="0" err="1" smtClean="0"/>
              <a:t>Zeka’nın</a:t>
            </a:r>
            <a:r>
              <a:rPr lang="tr-TR" sz="2400" dirty="0" smtClean="0"/>
              <a:t>, ajanın hedeflerine ulaşmasını sağlayan eylem serilerini bulmaya adanmış alt alanlarıdır.</a:t>
            </a:r>
            <a:endParaRPr lang="tr-TR" sz="2400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400" dirty="0" smtClean="0"/>
              <a:t>Bu tip bir karar verme, daha önceden bahsedilen koşul-eylem kurallarından, </a:t>
            </a:r>
            <a:r>
              <a:rPr lang="tr-TR" sz="2400" b="1" dirty="0" smtClean="0"/>
              <a:t>geleceği de hesaba kattığı için </a:t>
            </a:r>
            <a:r>
              <a:rPr lang="tr-TR" sz="2400" dirty="0" smtClean="0"/>
              <a:t>temelde farklıdır.</a:t>
            </a:r>
          </a:p>
          <a:p>
            <a:pPr>
              <a:lnSpc>
                <a:spcPct val="90000"/>
              </a:lnSpc>
            </a:pPr>
            <a:endParaRPr lang="tr-TR" sz="24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794916984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/>
              <a:t>Hedef Tabanlı Ajanlar</a:t>
            </a:r>
            <a:endParaRPr lang="tr-TR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500093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tr-TR" sz="2800" b="1" dirty="0" smtClean="0"/>
              <a:t>Basit Tepki Ajanı </a:t>
            </a:r>
            <a:r>
              <a:rPr lang="tr-TR" sz="2800" dirty="0" smtClean="0"/>
              <a:t>fren lambasını gördüğü zaman fren yapar (</a:t>
            </a:r>
            <a:r>
              <a:rPr lang="tr-TR" sz="2800" dirty="0" smtClean="0">
                <a:solidFill>
                  <a:srgbClr val="0000FF"/>
                </a:solidFill>
              </a:rPr>
              <a:t>refleks olarak</a:t>
            </a:r>
            <a:r>
              <a:rPr lang="tr-TR" sz="28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tr-TR" sz="2800" b="1" dirty="0" smtClean="0"/>
              <a:t>Hedef Tabanlı Ajan </a:t>
            </a:r>
            <a:r>
              <a:rPr lang="tr-TR" sz="2800" dirty="0" smtClean="0"/>
              <a:t>ise</a:t>
            </a:r>
          </a:p>
          <a:p>
            <a:pPr lvl="1">
              <a:lnSpc>
                <a:spcPct val="80000"/>
              </a:lnSpc>
            </a:pPr>
            <a:r>
              <a:rPr lang="tr-TR" sz="2400" dirty="0" smtClean="0"/>
              <a:t>Öndeki aracın fren lambaları yandığı zaman onun yavaşlayacağını </a:t>
            </a:r>
            <a:r>
              <a:rPr lang="tr-TR" sz="2400" dirty="0" smtClean="0">
                <a:solidFill>
                  <a:srgbClr val="0000FF"/>
                </a:solidFill>
              </a:rPr>
              <a:t>çıkarır</a:t>
            </a:r>
          </a:p>
          <a:p>
            <a:pPr lvl="1">
              <a:lnSpc>
                <a:spcPct val="80000"/>
              </a:lnSpc>
            </a:pPr>
            <a:r>
              <a:rPr lang="tr-TR" sz="2400" dirty="0" smtClean="0"/>
              <a:t>Öndeki araca </a:t>
            </a:r>
            <a:r>
              <a:rPr lang="tr-TR" sz="2400" dirty="0" smtClean="0">
                <a:solidFill>
                  <a:srgbClr val="0000FF"/>
                </a:solidFill>
              </a:rPr>
              <a:t>çarpmama hedefini </a:t>
            </a:r>
            <a:r>
              <a:rPr lang="tr-TR" sz="2400" dirty="0" smtClean="0"/>
              <a:t>gerçekleştirecek eylem ise fren yapmaktır</a:t>
            </a:r>
          </a:p>
          <a:p>
            <a:pPr>
              <a:lnSpc>
                <a:spcPct val="80000"/>
              </a:lnSpc>
            </a:pPr>
            <a:r>
              <a:rPr lang="tr-TR" sz="2800" dirty="0" smtClean="0"/>
              <a:t>Her ne kadar hedef tabanlı ajan etkin görünmese de esnektir</a:t>
            </a:r>
          </a:p>
          <a:p>
            <a:pPr lvl="1">
              <a:lnSpc>
                <a:spcPct val="80000"/>
              </a:lnSpc>
            </a:pPr>
            <a:r>
              <a:rPr lang="tr-TR" sz="2400" b="1" dirty="0" smtClean="0"/>
              <a:t>Örneğin</a:t>
            </a:r>
            <a:r>
              <a:rPr lang="tr-TR" sz="2400" dirty="0" smtClean="0"/>
              <a:t> yağış başladığı zaman frenlerin etkin bir şekilde kullanılabilmesi için bilgisini yenileyebilir</a:t>
            </a:r>
          </a:p>
          <a:p>
            <a:pPr lvl="1">
              <a:lnSpc>
                <a:spcPct val="80000"/>
              </a:lnSpc>
            </a:pPr>
            <a:r>
              <a:rPr lang="tr-TR" sz="2400" b="1" dirty="0" smtClean="0"/>
              <a:t>Basit Tepki Ajanı </a:t>
            </a:r>
            <a:r>
              <a:rPr lang="tr-TR" sz="2400" dirty="0" smtClean="0"/>
              <a:t>için ise çok sayıda koşul-eylem kuralı yazmak gerekir</a:t>
            </a:r>
          </a:p>
          <a:p>
            <a:pPr lvl="1">
              <a:lnSpc>
                <a:spcPct val="80000"/>
              </a:lnSpc>
            </a:pPr>
            <a:r>
              <a:rPr lang="tr-TR" sz="2400" b="1" dirty="0" smtClean="0"/>
              <a:t>Hedef Tabanlı Ajanlarda </a:t>
            </a:r>
            <a:r>
              <a:rPr lang="tr-TR" sz="2400" dirty="0" smtClean="0"/>
              <a:t>amacı değiştirerek farklı noktalara erişmek mümkündür. </a:t>
            </a:r>
            <a:r>
              <a:rPr lang="tr-TR" sz="2400" b="1" dirty="0"/>
              <a:t>Basit Tepki Ajanı </a:t>
            </a:r>
            <a:r>
              <a:rPr lang="tr-TR" sz="2400" dirty="0" smtClean="0"/>
              <a:t>ise sadece bir noktaya gider 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253432247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079401"/>
          </a:xfrm>
        </p:spPr>
        <p:txBody>
          <a:bodyPr/>
          <a:lstStyle/>
          <a:p>
            <a:r>
              <a:rPr lang="tr-TR" altLang="ja-JP" sz="4000" dirty="0"/>
              <a:t>Hedef Tabanlı Ajanlar</a:t>
            </a:r>
            <a:endParaRPr lang="en-US" altLang="ja-JP" sz="4000" dirty="0" smtClean="0">
              <a:ea typeface="ＭＳ Ｐゴシック" pitchFamily="34" charset="-128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403350" y="1916113"/>
            <a:ext cx="5473700" cy="432117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kumimoji="1" lang="en-GB" altLang="ja-JP">
              <a:ea typeface="ＭＳ Ｐゴシック" pitchFamily="34" charset="-128"/>
            </a:endParaRP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3419475" y="2060575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durum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7380288" y="1916113"/>
            <a:ext cx="863600" cy="4249737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 rot="5400000">
            <a:off x="7343775" y="3324226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/>
              <a:t>Or</a:t>
            </a:r>
            <a:r>
              <a:rPr kumimoji="1" lang="tr-TR" altLang="ja-JP">
                <a:ea typeface="ＭＳ Ｐゴシック" pitchFamily="34" charset="-128"/>
              </a:rPr>
              <a:t>tam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476375" y="1989138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ajan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431631" y="1939925"/>
            <a:ext cx="1160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 dirty="0">
                <a:ea typeface="ＭＳ Ｐゴシック" pitchFamily="34" charset="-128"/>
              </a:rPr>
              <a:t>alg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lay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c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lar</a:t>
            </a:r>
            <a:endParaRPr kumimoji="1" lang="en-US" altLang="ja-JP" sz="1600" dirty="0">
              <a:ea typeface="ＭＳ Ｐゴシック" pitchFamily="34" charset="-128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364163" y="2420938"/>
            <a:ext cx="1368425" cy="576262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>
                <a:ea typeface="ＭＳ Ｐゴシック" pitchFamily="34" charset="-128"/>
              </a:rPr>
              <a:t>Dünya </a:t>
            </a:r>
            <a:r>
              <a:rPr kumimoji="1" lang="tr-TR" altLang="ja-JP" sz="1400"/>
              <a:t>ş</a:t>
            </a:r>
            <a:r>
              <a:rPr kumimoji="1" lang="tr-TR" altLang="ja-JP" sz="1400">
                <a:ea typeface="ＭＳ Ｐゴシック" pitchFamily="34" charset="-128"/>
              </a:rPr>
              <a:t>imdi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>
                <a:ea typeface="ＭＳ Ｐゴシック" pitchFamily="34" charset="-128"/>
              </a:rPr>
              <a:t> nasıldır</a:t>
            </a:r>
            <a:endParaRPr kumimoji="1" lang="en-US" altLang="ja-JP" sz="1400">
              <a:ea typeface="ＭＳ Ｐゴシック" pitchFamily="34" charset="-128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5003801" y="5013325"/>
            <a:ext cx="1728787" cy="57467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dirty="0"/>
              <a:t>Ş</a:t>
            </a:r>
            <a:r>
              <a:rPr kumimoji="1" lang="tr-TR" altLang="ja-JP" sz="1400" dirty="0">
                <a:ea typeface="ＭＳ Ｐゴシック" pitchFamily="34" charset="-128"/>
              </a:rPr>
              <a:t>imdi hangi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 dirty="0">
                <a:ea typeface="ＭＳ Ｐゴシック" pitchFamily="34" charset="-128"/>
              </a:rPr>
              <a:t> </a:t>
            </a:r>
            <a:r>
              <a:rPr kumimoji="1" lang="tr-TR" altLang="ja-JP" sz="1400" dirty="0" smtClean="0">
                <a:ea typeface="ＭＳ Ｐゴシック" pitchFamily="34" charset="-128"/>
              </a:rPr>
              <a:t>hareketi </a:t>
            </a:r>
            <a:r>
              <a:rPr kumimoji="1" lang="tr-TR" altLang="ja-JP" sz="1400" dirty="0">
                <a:ea typeface="ＭＳ Ｐゴシック" pitchFamily="34" charset="-128"/>
              </a:rPr>
              <a:t>yapmal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y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m</a:t>
            </a:r>
            <a:endParaRPr kumimoji="1" lang="en-US" altLang="ja-JP" sz="1400" dirty="0">
              <a:ea typeface="ＭＳ Ｐゴシック" pitchFamily="34" charset="-128"/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343528" y="5868169"/>
            <a:ext cx="136827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 dirty="0" err="1">
                <a:ea typeface="ＭＳ Ｐゴシック" pitchFamily="34" charset="-128"/>
              </a:rPr>
              <a:t>tepkivericiler</a:t>
            </a:r>
            <a:endParaRPr kumimoji="1" lang="en-US" altLang="ja-JP" sz="1600" dirty="0">
              <a:ea typeface="ＭＳ Ｐゴシック" pitchFamily="34" charset="-128"/>
            </a:endParaRP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2916238" y="5157788"/>
            <a:ext cx="1295400" cy="358775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800" dirty="0" smtClean="0">
                <a:ea typeface="ＭＳ Ｐゴシック" pitchFamily="34" charset="-128"/>
              </a:rPr>
              <a:t>Hedefler</a:t>
            </a:r>
            <a:endParaRPr kumimoji="1" lang="en-US" altLang="ja-JP" sz="1800" dirty="0">
              <a:ea typeface="ＭＳ Ｐゴシック" pitchFamily="34" charset="-128"/>
            </a:endParaRP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V="1">
            <a:off x="4211639" y="5300662"/>
            <a:ext cx="792162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H="1">
            <a:off x="6443663" y="22050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6011863" y="22764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6011863" y="55895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6516688" y="58769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2484438" y="2492375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Dünya nas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 de</a:t>
            </a:r>
            <a:r>
              <a:rPr kumimoji="1" lang="tr-TR" altLang="ja-JP" sz="1600"/>
              <a:t>ğ</a:t>
            </a:r>
            <a:r>
              <a:rPr kumimoji="1" lang="tr-TR" altLang="ja-JP" sz="1600">
                <a:ea typeface="ＭＳ Ｐゴシック" pitchFamily="34" charset="-128"/>
              </a:rPr>
              <a:t>i</a:t>
            </a:r>
            <a:r>
              <a:rPr kumimoji="1" lang="tr-TR" altLang="ja-JP" sz="1600"/>
              <a:t>ş</a:t>
            </a:r>
            <a:r>
              <a:rPr kumimoji="1" lang="tr-TR" altLang="ja-JP" sz="1600">
                <a:ea typeface="ＭＳ Ｐゴシック" pitchFamily="34" charset="-128"/>
              </a:rPr>
              <a:t>iyor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1763" name="AutoShape 19"/>
          <p:cNvSpPr>
            <a:spLocks noChangeArrowheads="1"/>
          </p:cNvSpPr>
          <p:nvPr/>
        </p:nvSpPr>
        <p:spPr bwMode="auto">
          <a:xfrm>
            <a:off x="2484438" y="2997200"/>
            <a:ext cx="2160587" cy="576263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/>
              <a:t>B</a:t>
            </a:r>
            <a:r>
              <a:rPr kumimoji="1" lang="tr-TR" altLang="ja-JP" sz="1600">
                <a:ea typeface="ＭＳ Ｐゴシック" pitchFamily="34" charset="-128"/>
              </a:rPr>
              <a:t>enim </a:t>
            </a:r>
            <a:r>
              <a:rPr kumimoji="1" lang="tr-TR" altLang="ja-JP" sz="1600" smtClean="0">
                <a:ea typeface="ＭＳ Ｐゴシック" pitchFamily="34" charset="-128"/>
              </a:rPr>
              <a:t>hareketlerim</a:t>
            </a:r>
            <a:endParaRPr kumimoji="1" lang="tr-TR" altLang="ja-JP" sz="1600" dirty="0">
              <a:ea typeface="ＭＳ Ｐゴシック" pitchFamily="34" charset="-128"/>
            </a:endParaRPr>
          </a:p>
          <a:p>
            <a:pPr algn="ctr">
              <a:spcBef>
                <a:spcPct val="20000"/>
              </a:spcBef>
            </a:pPr>
            <a:r>
              <a:rPr kumimoji="1" lang="tr-TR" altLang="ja-JP" sz="1600" dirty="0">
                <a:ea typeface="ＭＳ Ｐゴシック" pitchFamily="34" charset="-128"/>
              </a:rPr>
              <a:t> nas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l olmal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d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r</a:t>
            </a:r>
            <a:endParaRPr kumimoji="1" lang="en-US" altLang="ja-JP" sz="1600" dirty="0">
              <a:ea typeface="ＭＳ Ｐゴシック" pitchFamily="34" charset="-128"/>
            </a:endParaRP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4140200" y="2205038"/>
            <a:ext cx="12239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4643438" y="26368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flipV="1">
            <a:off x="4643438" y="2852738"/>
            <a:ext cx="7207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5219700" y="3357563"/>
            <a:ext cx="1512888" cy="57467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b="1" dirty="0" smtClean="0">
                <a:solidFill>
                  <a:srgbClr val="0000FF"/>
                </a:solidFill>
                <a:ea typeface="ＭＳ Ｐゴシック" pitchFamily="34" charset="-128"/>
              </a:rPr>
              <a:t>hareketi </a:t>
            </a:r>
            <a:r>
              <a:rPr kumimoji="1" lang="tr-TR" altLang="ja-JP" sz="1400" b="1" dirty="0">
                <a:solidFill>
                  <a:srgbClr val="0000FF"/>
                </a:solidFill>
                <a:ea typeface="ＭＳ Ｐゴシック" pitchFamily="34" charset="-128"/>
              </a:rPr>
              <a:t>yapm</a:t>
            </a:r>
            <a:r>
              <a:rPr kumimoji="1" lang="tr-TR" altLang="ja-JP" sz="1400" b="1" dirty="0">
                <a:solidFill>
                  <a:srgbClr val="0000FF"/>
                </a:solidFill>
              </a:rPr>
              <a:t>ış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 b="1" dirty="0">
                <a:solidFill>
                  <a:srgbClr val="0000FF"/>
                </a:solidFill>
                <a:ea typeface="ＭＳ Ｐゴシック" pitchFamily="34" charset="-128"/>
              </a:rPr>
              <a:t> olsam ne olacak</a:t>
            </a:r>
            <a:endParaRPr kumimoji="1" lang="en-US" altLang="ja-JP" sz="1400" b="1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6011863" y="2997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643438" y="2636838"/>
            <a:ext cx="5762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4643438" y="3141663"/>
            <a:ext cx="5762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6011863" y="393382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4633111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 smtClean="0"/>
              <a:t>Fayda Tabanlı Aracılar</a:t>
            </a:r>
            <a:endParaRPr lang="tr-TR" dirty="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tr-TR" sz="2800" dirty="0" smtClean="0"/>
              <a:t>Hedef bilgisinin yanında, eylemin ajanı ne ölçüde </a:t>
            </a:r>
            <a:r>
              <a:rPr lang="tr-TR" sz="2800" b="1" dirty="0" smtClean="0"/>
              <a:t>mutlu</a:t>
            </a:r>
            <a:r>
              <a:rPr lang="tr-TR" sz="2800" dirty="0" smtClean="0"/>
              <a:t> ettiği de dikkate alınır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800" dirty="0" smtClean="0"/>
              <a:t>“</a:t>
            </a:r>
            <a:r>
              <a:rPr lang="tr-TR" sz="2800" b="1" dirty="0" smtClean="0"/>
              <a:t>Mutlu</a:t>
            </a:r>
            <a:r>
              <a:rPr lang="tr-TR" sz="2800" dirty="0" smtClean="0"/>
              <a:t>” terimi:</a:t>
            </a:r>
          </a:p>
          <a:p>
            <a:pPr lvl="1" algn="just">
              <a:lnSpc>
                <a:spcPct val="90000"/>
              </a:lnSpc>
            </a:pPr>
            <a:r>
              <a:rPr lang="tr-TR" sz="2400" dirty="0" smtClean="0"/>
              <a:t>Bir dünya durumu diğerine tercih ediliyorsa, onun ajan için daha </a:t>
            </a:r>
            <a:r>
              <a:rPr lang="tr-TR" sz="2400" b="1" dirty="0" smtClean="0"/>
              <a:t>faydalı </a:t>
            </a:r>
            <a:r>
              <a:rPr lang="tr-TR" sz="2400" dirty="0" smtClean="0"/>
              <a:t>olduğunu ifade eder</a:t>
            </a:r>
            <a:endParaRPr lang="tr-TR" sz="2400" b="1" dirty="0" smtClean="0"/>
          </a:p>
          <a:p>
            <a:pPr algn="just">
              <a:lnSpc>
                <a:spcPct val="90000"/>
              </a:lnSpc>
            </a:pPr>
            <a:r>
              <a:rPr lang="tr-TR" sz="2800" dirty="0"/>
              <a:t>Daha çok tercih edilen durumun </a:t>
            </a:r>
            <a:r>
              <a:rPr lang="tr-TR" sz="2800" b="1" dirty="0"/>
              <a:t>fayda</a:t>
            </a:r>
            <a:r>
              <a:rPr lang="tr-TR" sz="2800" dirty="0"/>
              <a:t> değeri daha yüksektir</a:t>
            </a:r>
            <a:endParaRPr lang="tr-TR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800" dirty="0" smtClean="0"/>
              <a:t>Bir </a:t>
            </a:r>
            <a:r>
              <a:rPr lang="tr-TR" sz="2800" b="1" dirty="0" smtClean="0"/>
              <a:t>fayda fonksiyonu</a:t>
            </a:r>
            <a:r>
              <a:rPr lang="tr-TR" sz="2800" dirty="0" smtClean="0"/>
              <a:t> ile ölçülür</a:t>
            </a:r>
          </a:p>
          <a:p>
            <a:pPr lvl="1" algn="just">
              <a:lnSpc>
                <a:spcPct val="90000"/>
              </a:lnSpc>
            </a:pPr>
            <a:r>
              <a:rPr lang="tr-TR" sz="2400" dirty="0" smtClean="0"/>
              <a:t>Herhangi </a:t>
            </a:r>
            <a:r>
              <a:rPr lang="tr-TR" sz="2400" dirty="0"/>
              <a:t>bir durumu, tercih derecesine göre, sayısal bir değere dönüştüren </a:t>
            </a:r>
            <a:r>
              <a:rPr lang="tr-TR" sz="2400" dirty="0" smtClean="0"/>
              <a:t>fonksiyon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920345333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8316416" cy="1152127"/>
          </a:xfrm>
        </p:spPr>
        <p:txBody>
          <a:bodyPr>
            <a:normAutofit/>
          </a:bodyPr>
          <a:lstStyle/>
          <a:p>
            <a:r>
              <a:rPr lang="tr-TR" altLang="ja-JP" sz="4000" dirty="0"/>
              <a:t>Fayda Tabanlı </a:t>
            </a:r>
            <a:r>
              <a:rPr lang="tr-TR" altLang="ja-JP" sz="4000" dirty="0" smtClean="0"/>
              <a:t>Aracılar</a:t>
            </a:r>
            <a:endParaRPr lang="en-US" altLang="ja-JP" sz="4000" i="1" dirty="0" smtClean="0">
              <a:solidFill>
                <a:srgbClr val="CC3300"/>
              </a:solidFill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403350" y="1916113"/>
            <a:ext cx="5473700" cy="432117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kumimoji="1" lang="en-GB" altLang="ja-JP">
              <a:ea typeface="ＭＳ Ｐゴシック" pitchFamily="34" charset="-128"/>
            </a:endParaRP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7380288" y="1916113"/>
            <a:ext cx="863600" cy="4249737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 rot="5400000">
            <a:off x="7181850" y="3484563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ORTAM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5441669" y="1938031"/>
            <a:ext cx="1160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 dirty="0">
                <a:ea typeface="ＭＳ Ｐゴシック" pitchFamily="34" charset="-128"/>
              </a:rPr>
              <a:t>alg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lay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c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lar</a:t>
            </a:r>
            <a:endParaRPr kumimoji="1" lang="en-US" altLang="ja-JP" sz="1600" dirty="0">
              <a:ea typeface="ＭＳ Ｐゴシック" pitchFamily="34" charset="-128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364163" y="2420938"/>
            <a:ext cx="1368425" cy="576262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dirty="0">
                <a:ea typeface="ＭＳ Ｐゴシック" pitchFamily="34" charset="-128"/>
              </a:rPr>
              <a:t>Dünya </a:t>
            </a:r>
            <a:r>
              <a:rPr kumimoji="1" lang="tr-TR" altLang="ja-JP" sz="1400" dirty="0"/>
              <a:t>ş</a:t>
            </a:r>
            <a:r>
              <a:rPr kumimoji="1" lang="tr-TR" altLang="ja-JP" sz="1400" dirty="0">
                <a:ea typeface="ＭＳ Ｐゴシック" pitchFamily="34" charset="-128"/>
              </a:rPr>
              <a:t>imdi 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 dirty="0" smtClean="0">
                <a:ea typeface="ＭＳ Ｐゴシック" pitchFamily="34" charset="-128"/>
              </a:rPr>
              <a:t>nas</a:t>
            </a:r>
            <a:r>
              <a:rPr kumimoji="1" lang="tr-TR" altLang="ja-JP" sz="1400" dirty="0" smtClean="0"/>
              <a:t>ı</a:t>
            </a:r>
            <a:r>
              <a:rPr kumimoji="1" lang="tr-TR" altLang="ja-JP" sz="1400" dirty="0" smtClean="0">
                <a:ea typeface="ＭＳ Ｐゴシック" pitchFamily="34" charset="-128"/>
              </a:rPr>
              <a:t>ld</a:t>
            </a:r>
            <a:r>
              <a:rPr kumimoji="1" lang="tr-TR" altLang="ja-JP" sz="1400" dirty="0" smtClean="0"/>
              <a:t>ı</a:t>
            </a:r>
            <a:r>
              <a:rPr kumimoji="1" lang="tr-TR" altLang="ja-JP" sz="1400" dirty="0" smtClean="0">
                <a:ea typeface="ＭＳ Ｐゴシック" pitchFamily="34" charset="-128"/>
              </a:rPr>
              <a:t>r</a:t>
            </a:r>
            <a:endParaRPr kumimoji="1" lang="en-US" altLang="ja-JP" sz="1400" dirty="0">
              <a:ea typeface="ＭＳ Ｐゴシック" pitchFamily="34" charset="-128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5219700" y="5013325"/>
            <a:ext cx="1512888" cy="57467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dirty="0"/>
              <a:t>Ş</a:t>
            </a:r>
            <a:r>
              <a:rPr kumimoji="1" lang="tr-TR" altLang="ja-JP" sz="1400" dirty="0">
                <a:ea typeface="ＭＳ Ｐゴシック" pitchFamily="34" charset="-128"/>
              </a:rPr>
              <a:t>imdi hangi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>
                <a:ea typeface="ＭＳ Ｐゴシック" pitchFamily="34" charset="-128"/>
              </a:rPr>
              <a:t> </a:t>
            </a:r>
            <a:r>
              <a:rPr kumimoji="1" lang="tr-TR" altLang="ja-JP" sz="1400" smtClean="0">
                <a:ea typeface="ＭＳ Ｐゴシック" pitchFamily="34" charset="-128"/>
              </a:rPr>
              <a:t>hareketi </a:t>
            </a:r>
            <a:r>
              <a:rPr kumimoji="1" lang="tr-TR" altLang="ja-JP" sz="1400" dirty="0">
                <a:ea typeface="ＭＳ Ｐゴシック" pitchFamily="34" charset="-128"/>
              </a:rPr>
              <a:t>yapmal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y</a:t>
            </a:r>
            <a:r>
              <a:rPr kumimoji="1" lang="tr-TR" altLang="ja-JP" sz="1400" dirty="0"/>
              <a:t>ı</a:t>
            </a:r>
            <a:r>
              <a:rPr kumimoji="1" lang="tr-TR" altLang="ja-JP" sz="1400" dirty="0">
                <a:ea typeface="ＭＳ Ｐゴシック" pitchFamily="34" charset="-128"/>
              </a:rPr>
              <a:t>m</a:t>
            </a:r>
            <a:endParaRPr kumimoji="1" lang="en-US" altLang="ja-JP" sz="1400" dirty="0">
              <a:ea typeface="ＭＳ Ｐゴシック" pitchFamily="34" charset="-128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435600" y="5734050"/>
            <a:ext cx="1123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Tepkiverici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6443663" y="22050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6012160" y="22764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011863" y="55895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6516688" y="58769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8" name="Line 18"/>
          <p:cNvSpPr>
            <a:spLocks noChangeShapeType="1"/>
          </p:cNvSpPr>
          <p:nvPr/>
        </p:nvSpPr>
        <p:spPr bwMode="auto">
          <a:xfrm>
            <a:off x="3995936" y="2276475"/>
            <a:ext cx="136822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9" name="Rectangle 21"/>
          <p:cNvSpPr>
            <a:spLocks noChangeArrowheads="1"/>
          </p:cNvSpPr>
          <p:nvPr/>
        </p:nvSpPr>
        <p:spPr bwMode="auto">
          <a:xfrm>
            <a:off x="5219700" y="3357563"/>
            <a:ext cx="1512888" cy="57467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dirty="0">
                <a:ea typeface="ＭＳ Ｐゴシック" pitchFamily="34" charset="-128"/>
              </a:rPr>
              <a:t>hareketi yapmış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 dirty="0">
                <a:ea typeface="ＭＳ Ｐゴシック" pitchFamily="34" charset="-128"/>
              </a:rPr>
              <a:t> olsam ne olacak</a:t>
            </a:r>
          </a:p>
        </p:txBody>
      </p:sp>
      <p:sp>
        <p:nvSpPr>
          <p:cNvPr id="33810" name="Line 22"/>
          <p:cNvSpPr>
            <a:spLocks noChangeShapeType="1"/>
          </p:cNvSpPr>
          <p:nvPr/>
        </p:nvSpPr>
        <p:spPr bwMode="auto">
          <a:xfrm>
            <a:off x="6011863" y="2997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1" name="Rectangle 25"/>
          <p:cNvSpPr>
            <a:spLocks noChangeArrowheads="1"/>
          </p:cNvSpPr>
          <p:nvPr/>
        </p:nvSpPr>
        <p:spPr bwMode="auto">
          <a:xfrm>
            <a:off x="5003801" y="4221163"/>
            <a:ext cx="1728787" cy="50482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 b="1" dirty="0">
                <a:solidFill>
                  <a:srgbClr val="0000FF"/>
                </a:solidFill>
                <a:ea typeface="ＭＳ Ｐゴシック" pitchFamily="34" charset="-128"/>
              </a:rPr>
              <a:t>Bu durumda ben ne </a:t>
            </a:r>
          </a:p>
          <a:p>
            <a:pPr algn="ctr">
              <a:spcBef>
                <a:spcPct val="20000"/>
              </a:spcBef>
            </a:pPr>
            <a:r>
              <a:rPr kumimoji="1" lang="tr-TR" altLang="ja-JP" sz="1400" b="1" dirty="0">
                <a:solidFill>
                  <a:srgbClr val="0000FF"/>
                </a:solidFill>
                <a:ea typeface="ＭＳ Ｐゴシック" pitchFamily="34" charset="-128"/>
              </a:rPr>
              <a:t>kadar mutlu olacağım</a:t>
            </a:r>
            <a:endParaRPr kumimoji="1" lang="en-US" altLang="ja-JP" sz="1400" b="1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33812" name="Line 26"/>
          <p:cNvSpPr>
            <a:spLocks noChangeShapeType="1"/>
          </p:cNvSpPr>
          <p:nvPr/>
        </p:nvSpPr>
        <p:spPr bwMode="auto">
          <a:xfrm>
            <a:off x="6011863" y="39338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3" name="Line 27"/>
          <p:cNvSpPr>
            <a:spLocks noChangeShapeType="1"/>
          </p:cNvSpPr>
          <p:nvPr/>
        </p:nvSpPr>
        <p:spPr bwMode="auto">
          <a:xfrm>
            <a:off x="6011863" y="47244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5" name="Line 29"/>
          <p:cNvSpPr>
            <a:spLocks noChangeShapeType="1"/>
          </p:cNvSpPr>
          <p:nvPr/>
        </p:nvSpPr>
        <p:spPr bwMode="auto">
          <a:xfrm>
            <a:off x="3851276" y="4508500"/>
            <a:ext cx="10263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7" name="Line 31"/>
          <p:cNvSpPr>
            <a:spLocks noChangeShapeType="1"/>
          </p:cNvSpPr>
          <p:nvPr/>
        </p:nvSpPr>
        <p:spPr bwMode="auto">
          <a:xfrm flipV="1">
            <a:off x="4497159" y="2745581"/>
            <a:ext cx="722542" cy="324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32"/>
          <p:cNvSpPr>
            <a:spLocks noChangeShapeType="1"/>
          </p:cNvSpPr>
          <p:nvPr/>
        </p:nvSpPr>
        <p:spPr bwMode="auto">
          <a:xfrm>
            <a:off x="4535487" y="3357563"/>
            <a:ext cx="612776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39</a:t>
            </a:fld>
            <a:endParaRPr kumimoji="0" lang="tr-TR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3130773" y="2060575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durum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1476375" y="1989138"/>
            <a:ext cx="7809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dirty="0" smtClean="0">
                <a:ea typeface="ＭＳ Ｐゴシック" pitchFamily="34" charset="-128"/>
              </a:rPr>
              <a:t>aracı</a:t>
            </a:r>
            <a:endParaRPr kumimoji="1" lang="en-US" altLang="ja-JP" dirty="0">
              <a:ea typeface="ＭＳ Ｐゴシック" pitchFamily="34" charset="-128"/>
            </a:endParaRP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2483073" y="4329112"/>
            <a:ext cx="1295400" cy="358775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800" b="1" dirty="0" smtClean="0">
                <a:solidFill>
                  <a:srgbClr val="0000FF"/>
                </a:solidFill>
                <a:ea typeface="ＭＳ Ｐゴシック" pitchFamily="34" charset="-128"/>
              </a:rPr>
              <a:t>Faydalar</a:t>
            </a:r>
            <a:endParaRPr kumimoji="1" lang="en-US" altLang="ja-JP" sz="1800" b="1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2195736" y="2492375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Dünya nas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 de</a:t>
            </a:r>
            <a:r>
              <a:rPr kumimoji="1" lang="tr-TR" altLang="ja-JP" sz="1600"/>
              <a:t>ğ</a:t>
            </a:r>
            <a:r>
              <a:rPr kumimoji="1" lang="tr-TR" altLang="ja-JP" sz="1600">
                <a:ea typeface="ＭＳ Ｐゴシック" pitchFamily="34" charset="-128"/>
              </a:rPr>
              <a:t>i</a:t>
            </a:r>
            <a:r>
              <a:rPr kumimoji="1" lang="tr-TR" altLang="ja-JP" sz="1600"/>
              <a:t>ş</a:t>
            </a:r>
            <a:r>
              <a:rPr kumimoji="1" lang="tr-TR" altLang="ja-JP" sz="1600">
                <a:ea typeface="ＭＳ Ｐゴシック" pitchFamily="34" charset="-128"/>
              </a:rPr>
              <a:t>iyor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3" name="AutoShape 19"/>
          <p:cNvSpPr>
            <a:spLocks noChangeArrowheads="1"/>
          </p:cNvSpPr>
          <p:nvPr/>
        </p:nvSpPr>
        <p:spPr bwMode="auto">
          <a:xfrm>
            <a:off x="2195736" y="2997200"/>
            <a:ext cx="2160587" cy="576263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/>
              <a:t>B</a:t>
            </a:r>
            <a:r>
              <a:rPr kumimoji="1" lang="tr-TR" altLang="ja-JP" sz="1600">
                <a:ea typeface="ＭＳ Ｐゴシック" pitchFamily="34" charset="-128"/>
              </a:rPr>
              <a:t>enim </a:t>
            </a:r>
            <a:r>
              <a:rPr kumimoji="1" lang="tr-TR" altLang="ja-JP" sz="1600" smtClean="0">
                <a:ea typeface="ＭＳ Ｐゴシック" pitchFamily="34" charset="-128"/>
              </a:rPr>
              <a:t>hareketlerim</a:t>
            </a:r>
            <a:endParaRPr kumimoji="1" lang="tr-TR" altLang="ja-JP" sz="1600" dirty="0">
              <a:ea typeface="ＭＳ Ｐゴシック" pitchFamily="34" charset="-128"/>
            </a:endParaRPr>
          </a:p>
          <a:p>
            <a:pPr algn="ctr">
              <a:spcBef>
                <a:spcPct val="20000"/>
              </a:spcBef>
            </a:pPr>
            <a:r>
              <a:rPr kumimoji="1" lang="tr-TR" altLang="ja-JP" sz="1600" dirty="0">
                <a:ea typeface="ＭＳ Ｐゴシック" pitchFamily="34" charset="-128"/>
              </a:rPr>
              <a:t> nas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l olmal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d</a:t>
            </a:r>
            <a:r>
              <a:rPr kumimoji="1" lang="tr-TR" altLang="ja-JP" sz="1600" dirty="0"/>
              <a:t>ı</a:t>
            </a:r>
            <a:r>
              <a:rPr kumimoji="1" lang="tr-TR" altLang="ja-JP" sz="1600" dirty="0">
                <a:ea typeface="ＭＳ Ｐゴシック" pitchFamily="34" charset="-128"/>
              </a:rPr>
              <a:t>r</a:t>
            </a:r>
            <a:endParaRPr kumimoji="1" lang="en-US" altLang="ja-JP" sz="1600" dirty="0">
              <a:ea typeface="ＭＳ Ｐゴシック" pitchFamily="34" charset="-128"/>
            </a:endParaRPr>
          </a:p>
        </p:txBody>
      </p:sp>
      <p:sp>
        <p:nvSpPr>
          <p:cNvPr id="34" name="Line 25"/>
          <p:cNvSpPr>
            <a:spLocks noChangeShapeType="1"/>
          </p:cNvSpPr>
          <p:nvPr/>
        </p:nvSpPr>
        <p:spPr bwMode="auto">
          <a:xfrm>
            <a:off x="4535487" y="2672557"/>
            <a:ext cx="684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4497158" y="2745581"/>
            <a:ext cx="651105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69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640"/>
            <a:ext cx="7561263" cy="1296144"/>
          </a:xfrm>
        </p:spPr>
        <p:txBody>
          <a:bodyPr>
            <a:normAutofit/>
          </a:bodyPr>
          <a:lstStyle/>
          <a:p>
            <a:r>
              <a:rPr lang="tr-TR" altLang="ja-JP" dirty="0" smtClean="0"/>
              <a:t>Aracının </a:t>
            </a:r>
            <a:r>
              <a:rPr lang="tr-TR" altLang="ja-JP" dirty="0"/>
              <a:t>Tasarımı</a:t>
            </a:r>
            <a:endParaRPr lang="en-US" altLang="ja-JP" dirty="0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075687" cy="4680520"/>
          </a:xfrm>
        </p:spPr>
        <p:txBody>
          <a:bodyPr/>
          <a:lstStyle/>
          <a:p>
            <a:r>
              <a:rPr lang="tr-TR" altLang="ja-JP" sz="2800" dirty="0" smtClean="0">
                <a:solidFill>
                  <a:srgbClr val="0000FF"/>
                </a:solidFill>
              </a:rPr>
              <a:t>Aracının </a:t>
            </a:r>
            <a:r>
              <a:rPr lang="tr-TR" altLang="ja-JP" sz="2800" dirty="0">
                <a:solidFill>
                  <a:srgbClr val="0000FF"/>
                </a:solidFill>
              </a:rPr>
              <a:t>programı</a:t>
            </a:r>
            <a:endParaRPr lang="en-US" altLang="ja-JP" sz="28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 eaLnBrk="1" hangingPunct="1"/>
            <a:r>
              <a:rPr lang="tr-TR" altLang="ja-JP" sz="2400" dirty="0" smtClean="0"/>
              <a:t>Algıları hareketlere dönüştüren işlev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tr-TR" altLang="ja-JP" sz="2800" dirty="0" smtClean="0">
                <a:solidFill>
                  <a:srgbClr val="0000FF"/>
                </a:solidFill>
              </a:rPr>
              <a:t>Mimari</a:t>
            </a:r>
            <a:endParaRPr lang="en-US" altLang="ja-JP" sz="28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 eaLnBrk="1" hangingPunct="1"/>
            <a:r>
              <a:rPr lang="tr-TR" altLang="ja-JP" sz="2400" dirty="0" smtClean="0"/>
              <a:t>Programların yürütüldüğü bilgisayarlı sistem</a:t>
            </a:r>
            <a:endParaRPr lang="en-US" altLang="ja-JP" sz="2400" dirty="0" smtClean="0">
              <a:ea typeface="ＭＳ Ｐゴシック" pitchFamily="34" charset="-128"/>
            </a:endParaRPr>
          </a:p>
          <a:p>
            <a:r>
              <a:rPr lang="tr-TR" altLang="ja-JP" sz="2800" dirty="0" smtClean="0">
                <a:solidFill>
                  <a:srgbClr val="0000FF"/>
                </a:solidFill>
              </a:rPr>
              <a:t>Aracı </a:t>
            </a:r>
            <a:r>
              <a:rPr lang="en-US" altLang="ja-JP" sz="2800" dirty="0" smtClean="0">
                <a:solidFill>
                  <a:srgbClr val="0000FF"/>
                </a:solidFill>
                <a:ea typeface="ＭＳ Ｐゴシック" pitchFamily="34" charset="-128"/>
              </a:rPr>
              <a:t>= </a:t>
            </a:r>
            <a:r>
              <a:rPr lang="tr-TR" altLang="ja-JP" sz="2800" dirty="0" smtClean="0">
                <a:solidFill>
                  <a:srgbClr val="0000FF"/>
                </a:solidFill>
              </a:rPr>
              <a:t>mimari</a:t>
            </a:r>
            <a:r>
              <a:rPr lang="en-US" altLang="ja-JP" sz="2800" dirty="0" smtClean="0">
                <a:solidFill>
                  <a:srgbClr val="0000FF"/>
                </a:solidFill>
                <a:ea typeface="ＭＳ Ｐゴシック" pitchFamily="34" charset="-128"/>
              </a:rPr>
              <a:t> + program</a:t>
            </a:r>
          </a:p>
          <a:p>
            <a:r>
              <a:rPr lang="tr-TR" altLang="ja-JP" sz="2800" dirty="0" smtClean="0"/>
              <a:t>Aracının </a:t>
            </a:r>
            <a:r>
              <a:rPr lang="tr-TR" altLang="ja-JP" sz="2800" dirty="0"/>
              <a:t>programını </a:t>
            </a:r>
            <a:r>
              <a:rPr lang="tr-TR" altLang="ja-JP" sz="2800" dirty="0" smtClean="0"/>
              <a:t>tasarlamak için aşağıdakiler hakkında bilgimiz olmalıdır: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tr-TR" altLang="ja-JP" sz="2400" i="1" dirty="0" smtClean="0"/>
              <a:t>Olası algılamalar ve hareketler</a:t>
            </a:r>
            <a:endParaRPr lang="en-US" altLang="ja-JP" sz="2400" i="1" dirty="0" smtClean="0">
              <a:ea typeface="ＭＳ Ｐゴシック" pitchFamily="34" charset="-128"/>
            </a:endParaRPr>
          </a:p>
          <a:p>
            <a:pPr lvl="1" eaLnBrk="1" hangingPunct="1"/>
            <a:r>
              <a:rPr lang="tr-TR" altLang="ja-JP" sz="2400" i="1" dirty="0" smtClean="0"/>
              <a:t>Amaçlar ve başarı ölçütü</a:t>
            </a:r>
            <a:endParaRPr lang="en-US" altLang="ja-JP" sz="2400" i="1" dirty="0" smtClean="0">
              <a:ea typeface="ＭＳ Ｐゴシック" pitchFamily="34" charset="-128"/>
            </a:endParaRPr>
          </a:p>
          <a:p>
            <a:pPr lvl="1"/>
            <a:r>
              <a:rPr lang="tr-TR" altLang="ja-JP" sz="2400" i="1" dirty="0" smtClean="0"/>
              <a:t>Aracının </a:t>
            </a:r>
            <a:r>
              <a:rPr lang="tr-TR" altLang="ja-JP" sz="2400" i="1" dirty="0"/>
              <a:t>işlem </a:t>
            </a:r>
            <a:r>
              <a:rPr lang="tr-TR" altLang="ja-JP" sz="2400" i="1" dirty="0" smtClean="0"/>
              <a:t>yapacağı ortamın  türü</a:t>
            </a:r>
            <a:endParaRPr lang="en-US" altLang="ja-JP" sz="2400" i="1" dirty="0" smtClean="0">
              <a:ea typeface="ＭＳ Ｐゴシック" pitchFamily="34" charset="-12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3954120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 smtClean="0"/>
              <a:t>Öğrenen Aracılar</a:t>
            </a:r>
            <a:endParaRPr lang="tr-TR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568891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800" dirty="0" smtClean="0"/>
              <a:t>Ortamda </a:t>
            </a:r>
            <a:r>
              <a:rPr lang="tr-TR" sz="2800" dirty="0"/>
              <a:t>yapılan bazı eylemlerin </a:t>
            </a:r>
            <a:r>
              <a:rPr lang="tr-TR" sz="2800" u="sng" dirty="0"/>
              <a:t>beklenen sonuca </a:t>
            </a:r>
            <a:r>
              <a:rPr lang="tr-TR" sz="2800" dirty="0"/>
              <a:t>nasıl hizmet ettiğine göre yeni kurallar </a:t>
            </a:r>
            <a:r>
              <a:rPr lang="tr-TR" sz="2800" dirty="0" smtClean="0"/>
              <a:t>tanımlanır</a:t>
            </a:r>
          </a:p>
          <a:p>
            <a:pPr algn="just"/>
            <a:r>
              <a:rPr lang="tr-TR" sz="2800" dirty="0" smtClean="0"/>
              <a:t> Aracının </a:t>
            </a:r>
            <a:r>
              <a:rPr lang="tr-TR" sz="2800" dirty="0"/>
              <a:t>çalıştığı ortamın bilinmemesi halinde </a:t>
            </a:r>
            <a:r>
              <a:rPr lang="tr-TR" sz="2800" dirty="0" smtClean="0"/>
              <a:t>kullanışlıdırlar</a:t>
            </a:r>
          </a:p>
          <a:p>
            <a:pPr algn="just"/>
            <a:r>
              <a:rPr lang="tr-TR" sz="2800" dirty="0" smtClean="0"/>
              <a:t>Kendi </a:t>
            </a:r>
            <a:r>
              <a:rPr lang="tr-TR" sz="2800" dirty="0"/>
              <a:t>kurallarını ve durum makinelerini oluşturabilir veya </a:t>
            </a:r>
            <a:r>
              <a:rPr lang="tr-TR" sz="2800" dirty="0" smtClean="0"/>
              <a:t>değiştirebilirler</a:t>
            </a:r>
          </a:p>
          <a:p>
            <a:pPr algn="just"/>
            <a:r>
              <a:rPr lang="tr-TR" sz="2800" dirty="0" smtClean="0"/>
              <a:t>Bu, aracının başlangıçta bilinmeyen ortamlarda çalışabilmesini ve sadece </a:t>
            </a:r>
            <a:r>
              <a:rPr lang="tr-TR" sz="2800" u="sng" dirty="0" smtClean="0"/>
              <a:t>başlangıç bilgisinin izin vereceği durumdan daha yetenekli hale gelmesini </a:t>
            </a:r>
            <a:r>
              <a:rPr lang="tr-TR" sz="2800" dirty="0" smtClean="0"/>
              <a:t>sağlar</a:t>
            </a:r>
            <a:endParaRPr lang="en-US" sz="2800" dirty="0" smtClean="0"/>
          </a:p>
          <a:p>
            <a:endParaRPr lang="tr-TR" sz="28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904308379"/>
      </p:ext>
    </p:extLst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 smtClean="0"/>
              <a:t>Öğrenen Aracılar</a:t>
            </a:r>
            <a:endParaRPr lang="tr-TR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Öğrenen bir aracı dört kavramsal bileşene sahiptir:</a:t>
            </a:r>
          </a:p>
          <a:p>
            <a:pPr lvl="1">
              <a:buFont typeface="Wingdings" pitchFamily="2" charset="2"/>
              <a:buAutoNum type="arabicPeriod"/>
            </a:pPr>
            <a:r>
              <a:rPr lang="tr-TR" dirty="0" smtClean="0"/>
              <a:t>Öğrenme Bileşeni</a:t>
            </a:r>
          </a:p>
          <a:p>
            <a:pPr lvl="1">
              <a:buFont typeface="Wingdings" pitchFamily="2" charset="2"/>
              <a:buAutoNum type="arabicPeriod"/>
            </a:pPr>
            <a:r>
              <a:rPr lang="tr-TR" dirty="0" smtClean="0"/>
              <a:t>Başarım Bileşeni</a:t>
            </a:r>
          </a:p>
          <a:p>
            <a:pPr lvl="1">
              <a:buFont typeface="Wingdings" pitchFamily="2" charset="2"/>
              <a:buAutoNum type="arabicPeriod"/>
            </a:pPr>
            <a:r>
              <a:rPr lang="tr-TR" dirty="0" smtClean="0"/>
              <a:t>Eleştirmen</a:t>
            </a:r>
          </a:p>
          <a:p>
            <a:pPr lvl="1">
              <a:buFont typeface="Wingdings" pitchFamily="2" charset="2"/>
              <a:buAutoNum type="arabicPeriod"/>
            </a:pPr>
            <a:r>
              <a:rPr lang="tr-TR" dirty="0" smtClean="0"/>
              <a:t>Problem Oluşturucu</a:t>
            </a:r>
          </a:p>
          <a:p>
            <a:pPr lvl="2" eaLnBrk="1" hangingPunct="1">
              <a:buFont typeface="Wingdings" pitchFamily="2" charset="2"/>
              <a:buAutoNum type="arabicPeriod"/>
            </a:pPr>
            <a:endParaRPr lang="en-US" dirty="0" smtClean="0"/>
          </a:p>
          <a:p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7161064"/>
      </p:ext>
    </p:extLst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 smtClean="0"/>
              <a:t>Öğrenen Aracılar</a:t>
            </a:r>
            <a:endParaRPr lang="tr-TR" dirty="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tr-TR" sz="2800" b="1" dirty="0" smtClean="0"/>
              <a:t>Başarım bileşeni</a:t>
            </a:r>
            <a:r>
              <a:rPr lang="tr-TR" sz="2800" dirty="0" smtClean="0"/>
              <a:t>, duyumları (algıları) alır ve eylemlere karar verir</a:t>
            </a:r>
            <a:endParaRPr lang="tr-TR" sz="2800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800" b="1" dirty="0" smtClean="0"/>
              <a:t>Öğrenme bileşeni</a:t>
            </a:r>
            <a:r>
              <a:rPr lang="tr-TR" sz="2800" dirty="0" smtClean="0"/>
              <a:t>, </a:t>
            </a:r>
            <a:r>
              <a:rPr lang="tr-TR" sz="2800" b="1" dirty="0" smtClean="0"/>
              <a:t>eleştirmenden </a:t>
            </a:r>
            <a:r>
              <a:rPr lang="tr-TR" sz="2800" dirty="0" smtClean="0"/>
              <a:t>gelen ve ajanın ne kadar iyi olduğunu gösteren </a:t>
            </a:r>
            <a:r>
              <a:rPr lang="tr-TR" sz="2800" u="sng" dirty="0" smtClean="0"/>
              <a:t>geri besleme</a:t>
            </a:r>
            <a:r>
              <a:rPr lang="tr-TR" sz="2800" dirty="0" smtClean="0"/>
              <a:t>yi kullanarak, gelecekte daha iyi olması için başarım bileşeninin nasıl değiştirilmesi gerektiğine karar verir.</a:t>
            </a:r>
            <a:endParaRPr lang="tr-TR" sz="2800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800" b="1" dirty="0" smtClean="0"/>
              <a:t>Problem oluşturucu</a:t>
            </a:r>
            <a:r>
              <a:rPr lang="tr-TR" sz="2800" dirty="0" smtClean="0"/>
              <a:t>, yeni ve bilgilendirici tecrübelere yol açacak eylemler önerilmesinden sorumludur</a:t>
            </a:r>
            <a:endParaRPr lang="en-US" sz="2800" dirty="0" smtClean="0"/>
          </a:p>
          <a:p>
            <a:pPr>
              <a:lnSpc>
                <a:spcPct val="90000"/>
              </a:lnSpc>
            </a:pPr>
            <a:endParaRPr lang="tr-TR" sz="24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226826013"/>
      </p:ext>
    </p:extLst>
  </p:cSld>
  <p:clrMapOvr>
    <a:masterClrMapping/>
  </p:clrMapOvr>
  <p:transition spd="slow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772400" cy="882650"/>
          </a:xfrm>
        </p:spPr>
        <p:txBody>
          <a:bodyPr/>
          <a:lstStyle/>
          <a:p>
            <a:pPr eaLnBrk="1" hangingPunct="1"/>
            <a:r>
              <a:rPr lang="tr-TR" altLang="ja-JP" sz="4000" dirty="0" smtClean="0"/>
              <a:t>Öğrenen Aracılar</a:t>
            </a:r>
            <a:endParaRPr lang="en-US" altLang="ja-JP" sz="4000" i="1" dirty="0" smtClean="0">
              <a:ea typeface="ＭＳ Ｐゴシック" pitchFamily="34" charset="-128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258888" y="1844675"/>
            <a:ext cx="5473700" cy="432117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kumimoji="1" lang="en-GB" altLang="ja-JP">
              <a:ea typeface="ＭＳ Ｐゴシック" pitchFamily="34" charset="-128"/>
            </a:endParaRP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7380288" y="1916113"/>
            <a:ext cx="863600" cy="4249737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 rot="5400000">
            <a:off x="7181850" y="3484563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>
                <a:ea typeface="ＭＳ Ｐゴシック" pitchFamily="34" charset="-128"/>
              </a:rPr>
              <a:t>ORTAM</a:t>
            </a:r>
            <a:endParaRPr kumimoji="1" lang="en-US" altLang="ja-JP">
              <a:ea typeface="ＭＳ Ｐゴシック" pitchFamily="34" charset="-128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331913" y="1916113"/>
            <a:ext cx="835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dirty="0" smtClean="0">
                <a:ea typeface="ＭＳ Ｐゴシック" pitchFamily="34" charset="-128"/>
              </a:rPr>
              <a:t>aracı</a:t>
            </a:r>
            <a:endParaRPr kumimoji="1" lang="en-US" altLang="ja-JP" dirty="0">
              <a:ea typeface="ＭＳ Ｐゴシック" pitchFamily="34" charset="-128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435600" y="1989138"/>
            <a:ext cx="1160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alg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lay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c</a:t>
            </a:r>
            <a:r>
              <a:rPr kumimoji="1" lang="tr-TR" altLang="ja-JP" sz="1600"/>
              <a:t>ı</a:t>
            </a:r>
            <a:r>
              <a:rPr kumimoji="1" lang="tr-TR" altLang="ja-JP" sz="1600">
                <a:ea typeface="ＭＳ Ｐゴシック" pitchFamily="34" charset="-128"/>
              </a:rPr>
              <a:t>lar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189212" y="5589588"/>
            <a:ext cx="15123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tr-TR" altLang="ja-JP" sz="1600" dirty="0" smtClean="0">
                <a:ea typeface="ＭＳ Ｐゴシック" pitchFamily="34" charset="-128"/>
              </a:rPr>
              <a:t>Tepki vericiler</a:t>
            </a:r>
            <a:endParaRPr kumimoji="1" lang="en-US" altLang="ja-JP" sz="1600" dirty="0">
              <a:ea typeface="ＭＳ Ｐゴシック" pitchFamily="34" charset="-128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H="1">
            <a:off x="6516216" y="22050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6516688" y="58054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1908175" y="2636838"/>
            <a:ext cx="2159000" cy="360362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/>
              <a:t>Eleştirmen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4828" name="AutoShape 12"/>
          <p:cNvSpPr>
            <a:spLocks noChangeArrowheads="1"/>
          </p:cNvSpPr>
          <p:nvPr/>
        </p:nvSpPr>
        <p:spPr bwMode="auto">
          <a:xfrm>
            <a:off x="1908175" y="3573463"/>
            <a:ext cx="2160588" cy="503237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>
                <a:ea typeface="ＭＳ Ｐゴシック" pitchFamily="34" charset="-128"/>
              </a:rPr>
              <a:t>Ö</a:t>
            </a:r>
            <a:r>
              <a:rPr kumimoji="1" lang="tr-TR" altLang="ja-JP" sz="1600"/>
              <a:t>ğ</a:t>
            </a:r>
            <a:r>
              <a:rPr kumimoji="1" lang="tr-TR" altLang="ja-JP" sz="1600">
                <a:ea typeface="ＭＳ Ｐゴシック" pitchFamily="34" charset="-128"/>
              </a:rPr>
              <a:t>renme </a:t>
            </a:r>
            <a:r>
              <a:rPr kumimoji="1" lang="tr-TR" altLang="ja-JP" sz="1600"/>
              <a:t>bileşeni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V="1">
            <a:off x="4067175" y="3860800"/>
            <a:ext cx="11525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219700" y="3357563"/>
            <a:ext cx="1512888" cy="574675"/>
          </a:xfrm>
          <a:prstGeom prst="rect">
            <a:avLst/>
          </a:prstGeom>
          <a:solidFill>
            <a:srgbClr val="A8F4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400"/>
              <a:t>Başarım bileşeni</a:t>
            </a:r>
            <a:endParaRPr kumimoji="1" lang="en-US" altLang="ja-JP" sz="1400">
              <a:ea typeface="ＭＳ Ｐゴシック" pitchFamily="34" charset="-128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940425" y="24209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>
            <a:off x="4140200" y="2276475"/>
            <a:ext cx="12239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H="1">
            <a:off x="4067175" y="3644900"/>
            <a:ext cx="11525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H="1">
            <a:off x="5940152" y="4040981"/>
            <a:ext cx="0" cy="1548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5" name="AutoShape 19"/>
          <p:cNvSpPr>
            <a:spLocks noChangeArrowheads="1"/>
          </p:cNvSpPr>
          <p:nvPr/>
        </p:nvSpPr>
        <p:spPr bwMode="auto">
          <a:xfrm>
            <a:off x="1908175" y="5157788"/>
            <a:ext cx="1943100" cy="431800"/>
          </a:xfrm>
          <a:prstGeom prst="roundRect">
            <a:avLst>
              <a:gd name="adj" fmla="val 16667"/>
            </a:avLst>
          </a:prstGeom>
          <a:solidFill>
            <a:srgbClr val="A8F4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tr-TR" altLang="ja-JP" sz="1600"/>
              <a:t>Problem oluşturucu</a:t>
            </a:r>
            <a:endParaRPr kumimoji="1" lang="en-US" altLang="ja-JP" sz="1600">
              <a:ea typeface="ＭＳ Ｐゴシック" pitchFamily="34" charset="-128"/>
            </a:endParaRP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V="1">
            <a:off x="3995737" y="4040980"/>
            <a:ext cx="1439863" cy="13327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2771775" y="40767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1331913" y="4437063"/>
            <a:ext cx="1655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tr-TR" sz="1400" dirty="0">
                <a:ea typeface="ＭＳ Ｐゴシック" pitchFamily="34" charset="-128"/>
              </a:rPr>
              <a:t>Ö</a:t>
            </a:r>
            <a:r>
              <a:rPr kumimoji="1" lang="tr-TR" sz="1400" dirty="0"/>
              <a:t>ğ</a:t>
            </a:r>
            <a:r>
              <a:rPr kumimoji="1" lang="tr-TR" sz="1400" dirty="0">
                <a:ea typeface="ＭＳ Ｐゴシック" pitchFamily="34" charset="-128"/>
              </a:rPr>
              <a:t>renme </a:t>
            </a:r>
            <a:r>
              <a:rPr kumimoji="1" lang="tr-TR" sz="1400" dirty="0" smtClean="0">
                <a:ea typeface="ＭＳ Ｐゴシック" pitchFamily="34" charset="-128"/>
              </a:rPr>
              <a:t>hedefleri</a:t>
            </a:r>
            <a:endParaRPr kumimoji="1" lang="tr-TR" sz="1400" dirty="0">
              <a:ea typeface="ＭＳ Ｐゴシック" pitchFamily="34" charset="-128"/>
            </a:endParaRPr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2771800" y="29972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1331913" y="3121223"/>
            <a:ext cx="14398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tr-TR" sz="1400" dirty="0">
                <a:ea typeface="ＭＳ Ｐゴシック" pitchFamily="34" charset="-128"/>
              </a:rPr>
              <a:t>Geri </a:t>
            </a:r>
            <a:r>
              <a:rPr kumimoji="1" lang="tr-TR" sz="1400" dirty="0" smtClean="0">
                <a:ea typeface="ＭＳ Ｐゴシック" pitchFamily="34" charset="-128"/>
              </a:rPr>
              <a:t>bildirim</a:t>
            </a:r>
            <a:endParaRPr kumimoji="1" lang="tr-TR" sz="1400" dirty="0">
              <a:ea typeface="ＭＳ Ｐゴシック" pitchFamily="34" charset="-128"/>
            </a:endParaRPr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2771775" y="17002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1691680" y="1341438"/>
            <a:ext cx="2318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tr-TR" sz="1800" dirty="0" smtClean="0"/>
              <a:t>Performans standardı</a:t>
            </a:r>
            <a:endParaRPr kumimoji="1" lang="tr-TR" sz="1800" dirty="0">
              <a:ea typeface="ＭＳ Ｐゴシック" pitchFamily="34" charset="-128"/>
            </a:endParaRP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4207506" y="4005262"/>
            <a:ext cx="9817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tr-TR" sz="1400" dirty="0">
                <a:ea typeface="ＭＳ Ｐゴシック" pitchFamily="34" charset="-128"/>
              </a:rPr>
              <a:t>de</a:t>
            </a:r>
            <a:r>
              <a:rPr kumimoji="1" lang="tr-TR" sz="1400" dirty="0"/>
              <a:t>ğ</a:t>
            </a:r>
            <a:r>
              <a:rPr kumimoji="1" lang="tr-TR" sz="1400" dirty="0">
                <a:ea typeface="ＭＳ Ｐゴシック" pitchFamily="34" charset="-128"/>
              </a:rPr>
              <a:t>i</a:t>
            </a:r>
            <a:r>
              <a:rPr kumimoji="1" lang="tr-TR" sz="1400" dirty="0"/>
              <a:t>ş</a:t>
            </a:r>
            <a:r>
              <a:rPr kumimoji="1" lang="tr-TR" sz="1400" dirty="0">
                <a:ea typeface="ＭＳ Ｐゴシック" pitchFamily="34" charset="-128"/>
              </a:rPr>
              <a:t>imler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4373835" y="3320999"/>
            <a:ext cx="7566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tr-TR" sz="1400" dirty="0">
                <a:ea typeface="ＭＳ Ｐゴシック" pitchFamily="34" charset="-128"/>
              </a:rPr>
              <a:t>bilgi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6799778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 - 1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85692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tr-TR" sz="2300" b="1" dirty="0" smtClean="0"/>
              <a:t>Aracı</a:t>
            </a:r>
            <a:r>
              <a:rPr lang="tr-TR" sz="2300" dirty="0" smtClean="0"/>
              <a:t>, bir ortamda algılayan ve eylemde bulunan bir şeydir.</a:t>
            </a:r>
            <a:endParaRPr lang="en-US" sz="2300" b="1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300" b="1" dirty="0" smtClean="0"/>
              <a:t>Aracı fonksiyonu</a:t>
            </a:r>
            <a:r>
              <a:rPr lang="tr-TR" sz="2300" dirty="0" smtClean="0"/>
              <a:t>, bir duyum serisine karşılık ajanın gerçekleştireceği eylemi belirler.</a:t>
            </a:r>
            <a:endParaRPr lang="en-US" sz="2300" b="1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300" b="1" dirty="0" smtClean="0"/>
              <a:t>Performans ölçütü</a:t>
            </a:r>
            <a:r>
              <a:rPr lang="tr-TR" sz="2300" dirty="0" smtClean="0"/>
              <a:t>, ajanın ortamdaki davranışını değerlendirir.</a:t>
            </a:r>
            <a:endParaRPr lang="en-US" sz="2300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300" b="1" dirty="0" smtClean="0"/>
              <a:t>Rasyonel aracı</a:t>
            </a:r>
            <a:r>
              <a:rPr lang="tr-TR" sz="2300" dirty="0" smtClean="0"/>
              <a:t>, gördüğü duyum serisine karşılık, başarım ölçütünün beklenen değerini en yüksek seviyeye çıkarmaya çalışır.</a:t>
            </a:r>
            <a:endParaRPr lang="en-US" sz="2300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300" b="1" dirty="0" smtClean="0"/>
              <a:t>Görev ortamını</a:t>
            </a:r>
            <a:r>
              <a:rPr lang="tr-TR" sz="2300" dirty="0" smtClean="0"/>
              <a:t>, başarım, dış ortam, gerçekleştiriciler ve algılayıcıları içerir. Bir ajanı tasarlarken ilk adım mutlaka  görev ortamının mümkün olduğunca tam olarak belirtilmesi olmalıdır.</a:t>
            </a:r>
          </a:p>
          <a:p>
            <a:pPr algn="just">
              <a:lnSpc>
                <a:spcPct val="80000"/>
              </a:lnSpc>
            </a:pPr>
            <a:r>
              <a:rPr lang="tr-TR" sz="2400" dirty="0"/>
              <a:t>Görev ortamları, çeşitli boyutlar doğrultusunda değişim </a:t>
            </a:r>
            <a:r>
              <a:rPr lang="tr-TR" sz="2400" dirty="0" smtClean="0"/>
              <a:t>gösterir.</a:t>
            </a:r>
          </a:p>
          <a:p>
            <a:pPr lvl="1" algn="just">
              <a:lnSpc>
                <a:spcPct val="80000"/>
              </a:lnSpc>
            </a:pPr>
            <a:r>
              <a:rPr lang="tr-TR" sz="2000" dirty="0" smtClean="0"/>
              <a:t>Bunlar </a:t>
            </a:r>
            <a:r>
              <a:rPr lang="tr-TR" sz="2000" dirty="0"/>
              <a:t>tam veya kısmi gözlemlenebilir, </a:t>
            </a:r>
            <a:r>
              <a:rPr lang="tr-TR" sz="2000" dirty="0" err="1"/>
              <a:t>deterministik</a:t>
            </a:r>
            <a:r>
              <a:rPr lang="tr-TR" sz="2000" dirty="0"/>
              <a:t> veya </a:t>
            </a:r>
            <a:r>
              <a:rPr lang="tr-TR" sz="2000" dirty="0" err="1"/>
              <a:t>stokastik</a:t>
            </a:r>
            <a:r>
              <a:rPr lang="tr-TR" sz="2000" dirty="0"/>
              <a:t>, bağlantısız veya sıralı, durağan veya dinamik, ayrık veya sürekli ve tek ajanlı ya da çok ajanlı olabilir</a:t>
            </a:r>
            <a:r>
              <a:rPr lang="tr-TR" sz="2000" dirty="0" smtClean="0"/>
              <a:t>.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tr-TR" sz="24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240031165"/>
      </p:ext>
    </p:extLst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 - 2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8278813" cy="5112568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tr-TR" sz="2400" b="1" dirty="0" smtClean="0"/>
              <a:t>Aracı programı</a:t>
            </a:r>
            <a:r>
              <a:rPr lang="tr-TR" sz="2400" dirty="0" smtClean="0"/>
              <a:t>, ajan fonksiyonunu uygular. Açığa çıkarılan ve karar sürecinde kullanılan bilginin türünü yansıtan çeşitli ajan programı tasarımları vardır.</a:t>
            </a:r>
            <a:endParaRPr lang="en-US" sz="2400" b="1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400" b="1" dirty="0" smtClean="0"/>
              <a:t>Basit tepki aracıları </a:t>
            </a:r>
            <a:r>
              <a:rPr lang="tr-TR" sz="2400" dirty="0" smtClean="0"/>
              <a:t>doğrudan duyuma yanıt verir. </a:t>
            </a:r>
          </a:p>
          <a:p>
            <a:pPr algn="just" eaLnBrk="1" hangingPunct="1">
              <a:lnSpc>
                <a:spcPct val="80000"/>
              </a:lnSpc>
            </a:pPr>
            <a:r>
              <a:rPr lang="tr-TR" sz="2400" b="1" dirty="0" smtClean="0"/>
              <a:t>M</a:t>
            </a:r>
            <a:r>
              <a:rPr lang="en-US" sz="2400" b="1" dirty="0" err="1" smtClean="0"/>
              <a:t>odel</a:t>
            </a:r>
            <a:r>
              <a:rPr lang="tr-TR" sz="2400" b="1" dirty="0" smtClean="0"/>
              <a:t> tabanlı</a:t>
            </a:r>
            <a:r>
              <a:rPr lang="en-US" sz="2400" b="1" dirty="0" smtClean="0"/>
              <a:t> </a:t>
            </a:r>
            <a:r>
              <a:rPr lang="tr-TR" sz="2400" b="1" dirty="0" smtClean="0"/>
              <a:t>aracılar, </a:t>
            </a:r>
            <a:r>
              <a:rPr lang="tr-TR" sz="2400" dirty="0" smtClean="0"/>
              <a:t>dünyanın o andaki duyumda açığa çıkmayan açılarını takip etmek için içsel durumlarını kullanır.</a:t>
            </a:r>
          </a:p>
          <a:p>
            <a:pPr algn="just" eaLnBrk="1" hangingPunct="1">
              <a:lnSpc>
                <a:spcPct val="80000"/>
              </a:lnSpc>
            </a:pPr>
            <a:r>
              <a:rPr lang="tr-TR" sz="2400" b="1" dirty="0" smtClean="0"/>
              <a:t>Hedef tabanlı aracılar</a:t>
            </a:r>
            <a:r>
              <a:rPr lang="tr-TR" sz="2400" dirty="0" smtClean="0"/>
              <a:t>,</a:t>
            </a:r>
            <a:r>
              <a:rPr lang="tr-TR" sz="2400" b="1" dirty="0" smtClean="0"/>
              <a:t> </a:t>
            </a:r>
            <a:r>
              <a:rPr lang="tr-TR" sz="2400" dirty="0" smtClean="0"/>
              <a:t>hedeflerine ulaşmak için eylemde bulunur.</a:t>
            </a:r>
          </a:p>
          <a:p>
            <a:pPr algn="just" eaLnBrk="1" hangingPunct="1">
              <a:lnSpc>
                <a:spcPct val="80000"/>
              </a:lnSpc>
            </a:pPr>
            <a:r>
              <a:rPr lang="tr-TR" sz="2400" b="1" dirty="0" smtClean="0"/>
              <a:t>Fayda tabanlı aracılar</a:t>
            </a:r>
            <a:r>
              <a:rPr lang="en-US" sz="2400" b="1" dirty="0" smtClean="0"/>
              <a:t> </a:t>
            </a:r>
            <a:r>
              <a:rPr lang="tr-TR" sz="2400" dirty="0" smtClean="0"/>
              <a:t>beklenen “mutluluk” (</a:t>
            </a:r>
            <a:r>
              <a:rPr lang="tr-TR" sz="2400" b="1" dirty="0" smtClean="0"/>
              <a:t>fayda</a:t>
            </a:r>
            <a:r>
              <a:rPr lang="tr-TR" sz="2400" dirty="0" smtClean="0"/>
              <a:t>) değerini en yüksek seviyeye çıkarmaya çalışır.</a:t>
            </a:r>
            <a:endParaRPr lang="en-US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400" dirty="0" smtClean="0"/>
              <a:t>Bütün ajanlar başarımlarını </a:t>
            </a:r>
            <a:r>
              <a:rPr lang="tr-TR" sz="2400" b="1" dirty="0" smtClean="0"/>
              <a:t>öğrenme </a:t>
            </a:r>
            <a:r>
              <a:rPr lang="tr-TR" sz="2400" dirty="0" smtClean="0"/>
              <a:t>yoluyla arttırabilirler.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449852050"/>
      </p:ext>
    </p:extLst>
  </p:cSld>
  <p:clrMapOvr>
    <a:masterClrMapping/>
  </p:clrMapOvr>
  <p:transition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tr-TR"/>
            </a:pPr>
            <a:r>
              <a:rPr lang="tr-TR"/>
              <a:t>Sorular?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46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 smtClean="0"/>
              <a:t>Aracılar </a:t>
            </a:r>
            <a:r>
              <a:rPr lang="tr-TR" dirty="0" smtClean="0"/>
              <a:t>ve Ortamları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800" dirty="0" smtClean="0">
                <a:solidFill>
                  <a:srgbClr val="0000FF"/>
                </a:solidFill>
              </a:rPr>
              <a:t>Aracının </a:t>
            </a:r>
            <a:r>
              <a:rPr lang="tr-TR" sz="2800" dirty="0">
                <a:solidFill>
                  <a:srgbClr val="0000FF"/>
                </a:solidFill>
              </a:rPr>
              <a:t>fonksiyonu</a:t>
            </a:r>
            <a:r>
              <a:rPr lang="tr-TR" sz="2800" dirty="0" smtClean="0">
                <a:solidFill>
                  <a:srgbClr val="0000FF"/>
                </a:solidFill>
              </a:rPr>
              <a:t>,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tr-TR" sz="2800" dirty="0" smtClean="0"/>
              <a:t>Aracının </a:t>
            </a:r>
            <a:r>
              <a:rPr lang="tr-TR" sz="2800" dirty="0"/>
              <a:t>algıladığı </a:t>
            </a:r>
            <a:r>
              <a:rPr lang="tr-TR" sz="2800" dirty="0" smtClean="0"/>
              <a:t>bilgileri (</a:t>
            </a:r>
            <a:r>
              <a:rPr lang="en-US" sz="2800" dirty="0">
                <a:latin typeface="Monotype Corsiva" pitchFamily="66" charset="0"/>
              </a:rPr>
              <a:t>P</a:t>
            </a:r>
            <a:r>
              <a:rPr lang="tr-TR" sz="2800" dirty="0" smtClean="0"/>
              <a:t>) hareketlere (A) dönüştürür</a:t>
            </a:r>
            <a:r>
              <a:rPr lang="en-US" sz="2800" dirty="0" smtClean="0"/>
              <a:t>:</a:t>
            </a:r>
          </a:p>
          <a:p>
            <a:pPr algn="ctr">
              <a:buNone/>
            </a:pPr>
            <a:r>
              <a:rPr lang="en-US" sz="2800" i="1" dirty="0" smtClean="0"/>
              <a:t>F</a:t>
            </a:r>
            <a:r>
              <a:rPr lang="tr-TR" sz="2800" i="1" dirty="0" smtClean="0"/>
              <a:t>(</a:t>
            </a:r>
            <a:r>
              <a:rPr lang="en-US" sz="2800" dirty="0" smtClean="0">
                <a:latin typeface="Monotype Corsiva" pitchFamily="66" charset="0"/>
              </a:rPr>
              <a:t>P</a:t>
            </a:r>
            <a:r>
              <a:rPr lang="tr-TR" sz="2800" i="1" dirty="0" smtClean="0"/>
              <a:t>)</a:t>
            </a:r>
            <a:r>
              <a:rPr lang="en-US" sz="2800" b="1" i="1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latin typeface="Monotype Corsiva" pitchFamily="66" charset="0"/>
              </a:rPr>
              <a:t>A</a:t>
            </a:r>
            <a:endParaRPr lang="en-US" sz="2800" dirty="0" smtClean="0"/>
          </a:p>
          <a:p>
            <a:r>
              <a:rPr lang="tr-TR" sz="2800" dirty="0" smtClean="0">
                <a:solidFill>
                  <a:srgbClr val="0000FF"/>
                </a:solidFill>
              </a:rPr>
              <a:t>Aracının </a:t>
            </a:r>
            <a:r>
              <a:rPr lang="tr-TR" sz="2800" dirty="0">
                <a:solidFill>
                  <a:srgbClr val="0000FF"/>
                </a:solidFill>
              </a:rPr>
              <a:t>programı</a:t>
            </a:r>
            <a:r>
              <a:rPr lang="tr-TR" sz="2800" dirty="0" smtClean="0"/>
              <a:t>, </a:t>
            </a:r>
            <a:r>
              <a:rPr lang="tr-TR" altLang="ja-JP" sz="2800" dirty="0" smtClean="0"/>
              <a:t>Aracının </a:t>
            </a:r>
            <a:r>
              <a:rPr lang="tr-TR" sz="2800" dirty="0" smtClean="0"/>
              <a:t>fiziki mimarisi üzerinde </a:t>
            </a:r>
            <a:r>
              <a:rPr lang="en-US" sz="2800" i="1" dirty="0" smtClean="0"/>
              <a:t>F</a:t>
            </a:r>
            <a:r>
              <a:rPr lang="tr-TR" sz="2800" i="1" dirty="0" smtClean="0"/>
              <a:t>(</a:t>
            </a:r>
            <a:r>
              <a:rPr lang="en-US" sz="2800" dirty="0" smtClean="0">
                <a:latin typeface="Monotype Corsiva" pitchFamily="66" charset="0"/>
              </a:rPr>
              <a:t>P</a:t>
            </a:r>
            <a:r>
              <a:rPr lang="tr-TR" sz="2800" i="1" dirty="0"/>
              <a:t> </a:t>
            </a:r>
            <a:r>
              <a:rPr lang="tr-TR" sz="2800" i="1" dirty="0" smtClean="0"/>
              <a:t>)</a:t>
            </a:r>
            <a:r>
              <a:rPr lang="tr-TR" sz="2800" dirty="0" smtClean="0"/>
              <a:t>’</a:t>
            </a:r>
            <a:r>
              <a:rPr lang="tr-TR" sz="2800" dirty="0" err="1" smtClean="0"/>
              <a:t>yi</a:t>
            </a:r>
            <a:r>
              <a:rPr lang="tr-TR" sz="2800" dirty="0" smtClean="0"/>
              <a:t>  üretmek içindir</a:t>
            </a:r>
          </a:p>
          <a:p>
            <a:pPr marL="0" indent="0">
              <a:buNone/>
            </a:pPr>
            <a:endParaRPr lang="tr-TR" sz="2800" dirty="0" smtClean="0"/>
          </a:p>
          <a:p>
            <a:r>
              <a:rPr lang="tr-TR" sz="2800" dirty="0" smtClean="0"/>
              <a:t>Bir </a:t>
            </a:r>
            <a:r>
              <a:rPr lang="tr-TR" altLang="ja-JP" sz="2800" dirty="0" smtClean="0"/>
              <a:t>Aracı</a:t>
            </a:r>
            <a:r>
              <a:rPr lang="tr-TR" sz="2800" dirty="0" smtClean="0"/>
              <a:t>, alıcılarından gelen bilgilere ve tepki vericiler ile yapabileceklerine göre </a:t>
            </a:r>
            <a:r>
              <a:rPr lang="tr-TR" sz="2800" dirty="0" smtClean="0">
                <a:solidFill>
                  <a:srgbClr val="0000FF"/>
                </a:solidFill>
              </a:rPr>
              <a:t>doğru hareketi </a:t>
            </a:r>
            <a:r>
              <a:rPr lang="tr-TR" sz="2800" dirty="0" smtClean="0"/>
              <a:t>yapmaya yönelmelidir.</a:t>
            </a:r>
          </a:p>
          <a:p>
            <a:pPr marL="0" indent="0"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0652563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Örnek: Süpürge </a:t>
            </a:r>
            <a:r>
              <a:rPr lang="tr-TR" altLang="ja-JP" dirty="0" smtClean="0"/>
              <a:t>aracının </a:t>
            </a:r>
            <a:r>
              <a:rPr lang="tr-TR" dirty="0" smtClean="0"/>
              <a:t>dünyası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41148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tr-TR" dirty="0" smtClean="0">
                <a:solidFill>
                  <a:srgbClr val="0000FF"/>
                </a:solidFill>
              </a:rPr>
              <a:t>Algılamalar: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tr-TR" dirty="0" smtClean="0"/>
              <a:t>mekan ve içeriği, </a:t>
            </a:r>
            <a:r>
              <a:rPr lang="tr-TR" dirty="0" err="1" smtClean="0">
                <a:solidFill>
                  <a:srgbClr val="009ED6"/>
                </a:solidFill>
              </a:rPr>
              <a:t>örn</a:t>
            </a:r>
            <a:r>
              <a:rPr lang="tr-TR" dirty="0" smtClean="0">
                <a:solidFill>
                  <a:srgbClr val="009ED6"/>
                </a:solidFill>
              </a:rPr>
              <a:t>:</a:t>
            </a:r>
            <a:r>
              <a:rPr lang="en-US" dirty="0" smtClean="0">
                <a:solidFill>
                  <a:srgbClr val="009ED6"/>
                </a:solidFill>
              </a:rPr>
              <a:t> [A,</a:t>
            </a:r>
            <a:r>
              <a:rPr lang="tr-TR" dirty="0" smtClean="0">
                <a:solidFill>
                  <a:srgbClr val="009ED6"/>
                </a:solidFill>
              </a:rPr>
              <a:t>Kirli</a:t>
            </a:r>
            <a:r>
              <a:rPr lang="en-US" dirty="0" smtClean="0">
                <a:solidFill>
                  <a:srgbClr val="009ED6"/>
                </a:solidFill>
              </a:rPr>
              <a:t>]</a:t>
            </a:r>
          </a:p>
          <a:p>
            <a:pPr eaLnBrk="1" hangingPunct="1"/>
            <a:r>
              <a:rPr lang="tr-TR" smtClean="0">
                <a:solidFill>
                  <a:srgbClr val="0000FF"/>
                </a:solidFill>
              </a:rPr>
              <a:t>Hareketler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tr-TR" i="1" dirty="0" smtClean="0"/>
              <a:t>Sol</a:t>
            </a:r>
            <a:r>
              <a:rPr lang="en-US" dirty="0" smtClean="0"/>
              <a:t>, </a:t>
            </a:r>
            <a:r>
              <a:rPr lang="tr-TR" i="1" dirty="0" smtClean="0"/>
              <a:t>Sağ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tr-TR" i="1" dirty="0" smtClean="0"/>
              <a:t>Süpür, İşlem Yok</a:t>
            </a:r>
            <a:endParaRPr lang="en-US" dirty="0" smtClean="0"/>
          </a:p>
        </p:txBody>
      </p:sp>
      <p:pic>
        <p:nvPicPr>
          <p:cNvPr id="8196" name="Picture 4" descr="vacuum2-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24574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6084003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altLang="ja-JP" dirty="0" smtClean="0"/>
              <a:t>Aracının </a:t>
            </a:r>
            <a:r>
              <a:rPr lang="tr-TR" dirty="0" smtClean="0"/>
              <a:t>Dış Nitelikleri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tr-TR" sz="2800" dirty="0" smtClean="0"/>
              <a:t>Bir </a:t>
            </a:r>
            <a:r>
              <a:rPr lang="tr-TR" altLang="ja-JP" sz="2800" dirty="0" smtClean="0"/>
              <a:t>Aracının </a:t>
            </a:r>
            <a:r>
              <a:rPr lang="tr-TR" sz="2800" dirty="0" smtClean="0"/>
              <a:t>belirli bir zamana kadar algıladığı her şey, </a:t>
            </a:r>
            <a:r>
              <a:rPr lang="tr-TR" altLang="ja-JP" sz="2800" dirty="0" smtClean="0"/>
              <a:t>Aracının </a:t>
            </a:r>
            <a:r>
              <a:rPr lang="tr-TR" sz="2800" b="1" dirty="0" smtClean="0"/>
              <a:t>algı serisini (percept sequence) </a:t>
            </a:r>
            <a:r>
              <a:rPr lang="tr-TR" sz="2800" dirty="0" smtClean="0"/>
              <a:t>oluşturur.</a:t>
            </a:r>
          </a:p>
          <a:p>
            <a:pPr algn="just" eaLnBrk="1" hangingPunct="1">
              <a:lnSpc>
                <a:spcPct val="80000"/>
              </a:lnSpc>
            </a:pPr>
            <a:endParaRPr lang="tr-TR" sz="2800" dirty="0" smtClean="0"/>
          </a:p>
          <a:p>
            <a:pPr algn="just">
              <a:lnSpc>
                <a:spcPct val="80000"/>
              </a:lnSpc>
            </a:pPr>
            <a:r>
              <a:rPr lang="tr-TR" sz="2800" dirty="0" smtClean="0"/>
              <a:t>Matematik bakış açısıyla bir </a:t>
            </a:r>
            <a:r>
              <a:rPr lang="tr-TR" altLang="ja-JP" sz="2800" dirty="0" smtClean="0"/>
              <a:t>Aracının </a:t>
            </a:r>
            <a:r>
              <a:rPr lang="tr-TR" sz="2800" dirty="0" smtClean="0"/>
              <a:t>davranışı, herhangi bir algı serisini bir eyleme eşleyen </a:t>
            </a:r>
            <a:r>
              <a:rPr lang="tr-TR" altLang="ja-JP" sz="2800" b="1" dirty="0" smtClean="0"/>
              <a:t>Aracı </a:t>
            </a:r>
            <a:r>
              <a:rPr lang="tr-TR" sz="2800" b="1" dirty="0" smtClean="0"/>
              <a:t>fonksiyonu </a:t>
            </a:r>
            <a:r>
              <a:rPr lang="tr-TR" sz="2800" dirty="0" smtClean="0"/>
              <a:t>(agent function) ile tanımlanır.</a:t>
            </a:r>
          </a:p>
          <a:p>
            <a:pPr algn="just" eaLnBrk="1" hangingPunct="1">
              <a:lnSpc>
                <a:spcPct val="80000"/>
              </a:lnSpc>
            </a:pPr>
            <a:endParaRPr lang="tr-TR" sz="2800" dirty="0" smtClean="0"/>
          </a:p>
          <a:p>
            <a:pPr algn="just">
              <a:lnSpc>
                <a:spcPct val="80000"/>
              </a:lnSpc>
            </a:pPr>
            <a:r>
              <a:rPr lang="tr-TR" altLang="ja-JP" sz="2800" dirty="0" smtClean="0"/>
              <a:t>Aracı </a:t>
            </a:r>
            <a:r>
              <a:rPr lang="tr-TR" sz="2800" dirty="0" smtClean="0"/>
              <a:t>betimleyen </a:t>
            </a:r>
            <a:r>
              <a:rPr lang="tr-TR" altLang="ja-JP" sz="2800" dirty="0" smtClean="0"/>
              <a:t>Aracı </a:t>
            </a:r>
            <a:r>
              <a:rPr lang="tr-TR" sz="2800" dirty="0" smtClean="0"/>
              <a:t>fonksiyonunu bir tablo ile gösterebiliriz. Çoğu </a:t>
            </a:r>
            <a:r>
              <a:rPr lang="tr-TR" altLang="ja-JP" sz="2800" dirty="0" smtClean="0"/>
              <a:t>Aracı </a:t>
            </a:r>
            <a:r>
              <a:rPr lang="tr-TR" sz="2800" dirty="0" smtClean="0"/>
              <a:t>için, eğer algı serisinin uzunluğuna bir </a:t>
            </a:r>
            <a:r>
              <a:rPr lang="tr-TR" sz="2800" b="1" dirty="0" smtClean="0"/>
              <a:t>sınır</a:t>
            </a:r>
            <a:r>
              <a:rPr lang="tr-TR" sz="2800" dirty="0" smtClean="0"/>
              <a:t> getirmezsek, bu tablo çok büyük, hatta sonsuz büyüklükte, olacaktır.</a:t>
            </a:r>
          </a:p>
          <a:p>
            <a:pPr>
              <a:lnSpc>
                <a:spcPct val="80000"/>
              </a:lnSpc>
            </a:pPr>
            <a:endParaRPr lang="tr-TR" sz="28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7055803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532440" cy="1563960"/>
          </a:xfrm>
        </p:spPr>
        <p:txBody>
          <a:bodyPr>
            <a:normAutofit fontScale="90000"/>
          </a:bodyPr>
          <a:lstStyle/>
          <a:p>
            <a:r>
              <a:rPr lang="tr-TR" sz="3800" dirty="0" smtClean="0"/>
              <a:t>Elektrik süpürgesi dünyası için basit bir </a:t>
            </a:r>
            <a:r>
              <a:rPr lang="tr-TR" altLang="ja-JP" sz="4000" dirty="0" smtClean="0"/>
              <a:t>Aracının </a:t>
            </a:r>
            <a:r>
              <a:rPr lang="tr-TR" sz="3800" dirty="0" smtClean="0"/>
              <a:t>fonksiyonunun kısmi tablolaştırılması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72816"/>
            <a:ext cx="807720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u="sng" dirty="0" smtClean="0"/>
              <a:t>ALGI SERİSİ</a:t>
            </a:r>
            <a:r>
              <a:rPr lang="tr-TR" sz="2400" dirty="0" smtClean="0"/>
              <a:t>            				</a:t>
            </a:r>
            <a:r>
              <a:rPr lang="tr-TR" sz="2400" u="sng" dirty="0" smtClean="0"/>
              <a:t>EYLEM</a:t>
            </a:r>
            <a:endParaRPr lang="tr-TR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[A, Temiz]					Sağ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[A, Kirli]					Temizle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[B, Temiz]					Sol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[B, Kirli]					Temizle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[A, Temiz], [A, Temiz]				Sağ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[A, Temiz], [A, Kirli]				Temizle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… 						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[A, Temiz], [A, Temiz], [A, Temiz] 		Sağ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 smtClean="0"/>
              <a:t>[A, Temiz], [A, Temiz], [A, Kirli]		Temizle</a:t>
            </a:r>
          </a:p>
          <a:p>
            <a:pPr eaLnBrk="1" hangingPunct="1">
              <a:lnSpc>
                <a:spcPct val="90000"/>
              </a:lnSpc>
            </a:pPr>
            <a:endParaRPr lang="tr-TR" sz="2400" dirty="0" smtClean="0"/>
          </a:p>
          <a:p>
            <a:pPr>
              <a:lnSpc>
                <a:spcPct val="90000"/>
              </a:lnSpc>
            </a:pPr>
            <a:endParaRPr lang="tr-TR" sz="24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8796604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913"/>
            <a:ext cx="8136582" cy="1143000"/>
          </a:xfrm>
        </p:spPr>
        <p:txBody>
          <a:bodyPr/>
          <a:lstStyle/>
          <a:p>
            <a:r>
              <a:rPr lang="tr-TR" sz="4000" dirty="0" smtClean="0"/>
              <a:t>Algı Serisinden Eyleme İdeal Eşleme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776"/>
            <a:ext cx="8353300" cy="504055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altLang="ja-JP" sz="2800" dirty="0" smtClean="0"/>
              <a:t>Aracının </a:t>
            </a:r>
            <a:r>
              <a:rPr lang="tr-TR" sz="2800" dirty="0" smtClean="0"/>
              <a:t>davranışı yalnız algı serisine bağlı ise olası tüm algı serilerine karşı gelen eylemler tablo haline getirilerek bir ajan tanımlanabilir. </a:t>
            </a:r>
          </a:p>
          <a:p>
            <a:pPr lvl="1">
              <a:lnSpc>
                <a:spcPct val="80000"/>
              </a:lnSpc>
            </a:pPr>
            <a:r>
              <a:rPr lang="tr-TR" sz="2400" dirty="0" smtClean="0"/>
              <a:t>Çoğu zaman bu tablo </a:t>
            </a:r>
            <a:r>
              <a:rPr lang="tr-TR" sz="2400" dirty="0" smtClean="0">
                <a:solidFill>
                  <a:srgbClr val="0000FF"/>
                </a:solidFill>
              </a:rPr>
              <a:t>çok uzun </a:t>
            </a:r>
            <a:r>
              <a:rPr lang="tr-TR" sz="2400" dirty="0" smtClean="0"/>
              <a:t>olacaktır.  </a:t>
            </a:r>
          </a:p>
          <a:p>
            <a:pPr>
              <a:lnSpc>
                <a:spcPct val="80000"/>
              </a:lnSpc>
            </a:pPr>
            <a:r>
              <a:rPr lang="tr-TR" sz="2800" dirty="0" smtClean="0"/>
              <a:t>Oluşturulan tabloya </a:t>
            </a:r>
            <a:r>
              <a:rPr lang="tr-TR" sz="2800" dirty="0" smtClean="0">
                <a:solidFill>
                  <a:srgbClr val="0000FF"/>
                </a:solidFill>
              </a:rPr>
              <a:t>"algı serisinden eyleme eşleme" </a:t>
            </a:r>
            <a:r>
              <a:rPr lang="tr-TR" sz="2800" dirty="0" smtClean="0"/>
              <a:t>denir. </a:t>
            </a:r>
          </a:p>
          <a:p>
            <a:pPr>
              <a:lnSpc>
                <a:spcPct val="80000"/>
              </a:lnSpc>
            </a:pPr>
            <a:r>
              <a:rPr lang="tr-TR" sz="2800" dirty="0" smtClean="0"/>
              <a:t>Eğer eşleme </a:t>
            </a:r>
            <a:r>
              <a:rPr lang="tr-TR" altLang="ja-JP" sz="2800" dirty="0" smtClean="0"/>
              <a:t>Aracı </a:t>
            </a:r>
            <a:r>
              <a:rPr lang="tr-TR" sz="2800" dirty="0" smtClean="0"/>
              <a:t>tanımlıyorsa ideal eşleme de ideal </a:t>
            </a:r>
            <a:r>
              <a:rPr lang="tr-TR" altLang="ja-JP" sz="2800" dirty="0"/>
              <a:t>Akıllı </a:t>
            </a:r>
            <a:r>
              <a:rPr lang="tr-TR" altLang="ja-JP" sz="2800" dirty="0" smtClean="0"/>
              <a:t>aracı </a:t>
            </a:r>
            <a:r>
              <a:rPr lang="tr-TR" sz="2800" dirty="0" smtClean="0"/>
              <a:t>tanımlar. </a:t>
            </a:r>
          </a:p>
          <a:p>
            <a:pPr>
              <a:lnSpc>
                <a:spcPct val="80000"/>
              </a:lnSpc>
            </a:pPr>
            <a:r>
              <a:rPr lang="tr-TR" sz="2800" dirty="0" smtClean="0"/>
              <a:t>Eşleme için tablonun her bir elemanının ayrı ayrı belirtilmesi gerekmez </a:t>
            </a:r>
          </a:p>
          <a:p>
            <a:pPr lvl="1">
              <a:lnSpc>
                <a:spcPct val="80000"/>
              </a:lnSpc>
            </a:pPr>
            <a:r>
              <a:rPr lang="tr-TR" sz="2400" dirty="0" smtClean="0"/>
              <a:t>Yazılacak bir </a:t>
            </a:r>
            <a:r>
              <a:rPr lang="tr-TR" sz="2400" dirty="0" smtClean="0">
                <a:solidFill>
                  <a:srgbClr val="0000FF"/>
                </a:solidFill>
              </a:rPr>
              <a:t>program</a:t>
            </a:r>
            <a:r>
              <a:rPr lang="tr-TR" sz="2400" dirty="0" smtClean="0"/>
              <a:t> ile de </a:t>
            </a:r>
            <a:r>
              <a:rPr lang="tr-TR" altLang="ja-JP" sz="2400" dirty="0" smtClean="0"/>
              <a:t>Aracı </a:t>
            </a:r>
            <a:r>
              <a:rPr lang="tr-TR" sz="2400" dirty="0" smtClean="0"/>
              <a:t>tanımlanabilir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1052219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2437</Words>
  <Application>Microsoft Office PowerPoint</Application>
  <PresentationFormat>On-screen Show (4:3)</PresentationFormat>
  <Paragraphs>498</Paragraphs>
  <Slides>46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Eğitim</vt:lpstr>
      <vt:lpstr>UME417– YAPAY ZEKA ARACILAR (AGENTS)</vt:lpstr>
      <vt:lpstr>ARACILAR</vt:lpstr>
      <vt:lpstr>Aracının yapısı</vt:lpstr>
      <vt:lpstr>Aracının Tasarımı</vt:lpstr>
      <vt:lpstr>Aracılar ve Ortamları</vt:lpstr>
      <vt:lpstr>Örnek: Süpürge aracının dünyası</vt:lpstr>
      <vt:lpstr>Bir Aracının Dış Nitelikleri</vt:lpstr>
      <vt:lpstr>Elektrik süpürgesi dünyası için basit bir Aracının fonksiyonunun kısmi tablolaştırılması</vt:lpstr>
      <vt:lpstr>Algı Serisinden Eyleme İdeal Eşleme</vt:lpstr>
      <vt:lpstr>Örnek Eşleme</vt:lpstr>
      <vt:lpstr>Neden arama tablosu başarısızdır</vt:lpstr>
      <vt:lpstr>Aracı Programı </vt:lpstr>
      <vt:lpstr>Aracı Programları - Arama tablosu </vt:lpstr>
      <vt:lpstr>Mantıklı aracılar(Logical Agents)</vt:lpstr>
      <vt:lpstr>Mantıklılık ve her şeyi başarmak</vt:lpstr>
      <vt:lpstr>İdeal Aracılar</vt:lpstr>
      <vt:lpstr>İdeal Ajanlar - Özerklik</vt:lpstr>
      <vt:lpstr>Özerklik</vt:lpstr>
      <vt:lpstr>Ön Bilgiye Karşı Öğrenme - I</vt:lpstr>
      <vt:lpstr>Ön Bilgiye Karşı Öğrenme - II</vt:lpstr>
      <vt:lpstr>Ajanın Nitelendirilmesi</vt:lpstr>
      <vt:lpstr>PEAS Örnek: Taksi süren aracı</vt:lpstr>
      <vt:lpstr>PEAS Örnek-2</vt:lpstr>
      <vt:lpstr>Ortam Türleri </vt:lpstr>
      <vt:lpstr>Ortam Türleri (devamı)</vt:lpstr>
      <vt:lpstr>Ortam Türlerine Örnekler</vt:lpstr>
      <vt:lpstr>Aracı Türleri</vt:lpstr>
      <vt:lpstr>Basit Tepki (Refleks) Aracıları</vt:lpstr>
      <vt:lpstr>Basit Tepki Aracıları</vt:lpstr>
      <vt:lpstr>Basit Tepki Aracıları</vt:lpstr>
      <vt:lpstr>Model Tabanlı Aracılar</vt:lpstr>
      <vt:lpstr>Model Tabanlı Aracılar</vt:lpstr>
      <vt:lpstr>Model tabanlı aracılar</vt:lpstr>
      <vt:lpstr>Model Tabanlı Aracılar</vt:lpstr>
      <vt:lpstr>Hedef Tabanlı Ajanlar</vt:lpstr>
      <vt:lpstr>Hedef Tabanlı Ajanlar</vt:lpstr>
      <vt:lpstr>Hedef Tabanlı Ajanlar</vt:lpstr>
      <vt:lpstr>Fayda Tabanlı Aracılar</vt:lpstr>
      <vt:lpstr>Fayda Tabanlı Aracılar</vt:lpstr>
      <vt:lpstr>Öğrenen Aracılar</vt:lpstr>
      <vt:lpstr>Öğrenen Aracılar</vt:lpstr>
      <vt:lpstr>Öğrenen Aracılar</vt:lpstr>
      <vt:lpstr>Öğrenen Aracılar</vt:lpstr>
      <vt:lpstr>Özet - 1</vt:lpstr>
      <vt:lpstr>Özet - 2</vt:lpstr>
      <vt:lpstr>Sorular?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2014-09-16T08:41:02Z</dcterms:created>
  <dcterms:modified xsi:type="dcterms:W3CDTF">2018-09-27T08:41:04Z</dcterms:modified>
</cp:coreProperties>
</file>