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9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55" r:id="rId14"/>
    <p:sldId id="348" r:id="rId15"/>
    <p:sldId id="356" r:id="rId16"/>
    <p:sldId id="357" r:id="rId17"/>
    <p:sldId id="358" r:id="rId18"/>
    <p:sldId id="359" r:id="rId19"/>
    <p:sldId id="360" r:id="rId20"/>
    <p:sldId id="354" r:id="rId21"/>
    <p:sldId id="361" r:id="rId22"/>
    <p:sldId id="335" r:id="rId23"/>
    <p:sldId id="362" r:id="rId24"/>
    <p:sldId id="363" r:id="rId25"/>
    <p:sldId id="364" r:id="rId26"/>
    <p:sldId id="368" r:id="rId27"/>
    <p:sldId id="369" r:id="rId28"/>
    <p:sldId id="366" r:id="rId29"/>
    <p:sldId id="367" r:id="rId30"/>
    <p:sldId id="374" r:id="rId31"/>
    <p:sldId id="375" r:id="rId32"/>
    <p:sldId id="376" r:id="rId33"/>
    <p:sldId id="377" r:id="rId34"/>
    <p:sldId id="373" r:id="rId35"/>
    <p:sldId id="378" r:id="rId36"/>
    <p:sldId id="379" r:id="rId37"/>
    <p:sldId id="380" r:id="rId38"/>
    <p:sldId id="382" r:id="rId39"/>
    <p:sldId id="381" r:id="rId40"/>
    <p:sldId id="383" r:id="rId41"/>
    <p:sldId id="384" r:id="rId42"/>
    <p:sldId id="386" r:id="rId43"/>
    <p:sldId id="387" r:id="rId44"/>
    <p:sldId id="388" r:id="rId45"/>
    <p:sldId id="389" r:id="rId46"/>
    <p:sldId id="390" r:id="rId47"/>
    <p:sldId id="391" r:id="rId48"/>
    <p:sldId id="392" r:id="rId49"/>
    <p:sldId id="393" r:id="rId50"/>
    <p:sldId id="394" r:id="rId51"/>
    <p:sldId id="396" r:id="rId52"/>
    <p:sldId id="397" r:id="rId53"/>
    <p:sldId id="402" r:id="rId54"/>
    <p:sldId id="277" r:id="rId5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şlık" id="{779CC93D-E52E-4D84-901B-11D7331DD495}">
          <p14:sldIdLst>
            <p14:sldId id="259"/>
          </p14:sldIdLst>
        </p14:section>
        <p14:section name="Konular" id="{ABA716BF-3A5C-4ADB-94C9-CFEF84EBA240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55"/>
            <p14:sldId id="348"/>
            <p14:sldId id="356"/>
            <p14:sldId id="357"/>
            <p14:sldId id="358"/>
            <p14:sldId id="359"/>
            <p14:sldId id="360"/>
            <p14:sldId id="354"/>
            <p14:sldId id="361"/>
            <p14:sldId id="335"/>
            <p14:sldId id="362"/>
            <p14:sldId id="363"/>
            <p14:sldId id="364"/>
            <p14:sldId id="368"/>
            <p14:sldId id="369"/>
            <p14:sldId id="366"/>
            <p14:sldId id="367"/>
            <p14:sldId id="374"/>
            <p14:sldId id="375"/>
            <p14:sldId id="376"/>
            <p14:sldId id="377"/>
            <p14:sldId id="373"/>
            <p14:sldId id="378"/>
            <p14:sldId id="379"/>
            <p14:sldId id="380"/>
            <p14:sldId id="382"/>
            <p14:sldId id="381"/>
            <p14:sldId id="383"/>
            <p14:sldId id="384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6"/>
            <p14:sldId id="397"/>
            <p14:sldId id="402"/>
          </p14:sldIdLst>
        </p14:section>
        <p14:section name="Sonuç ve Özet" id="{790CEF5B-569A-4C2F-BED5-750B08C0E5AD}">
          <p14:sldIdLst>
            <p14:sldId id="277"/>
          </p14:sldIdLst>
        </p14:section>
        <p14:section name="Ek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ED6"/>
    <a:srgbClr val="FFFF6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0" autoAdjust="0"/>
    <p:restoredTop sz="95637" autoAdjust="0"/>
  </p:normalViewPr>
  <p:slideViewPr>
    <p:cSldViewPr>
      <p:cViewPr>
        <p:scale>
          <a:sx n="70" d="100"/>
          <a:sy n="70" d="100"/>
        </p:scale>
        <p:origin x="-148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tr-TR" sz="1200"/>
            </a:lvl1pPr>
          </a:lstStyle>
          <a:p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tr-TR" sz="1200"/>
            </a:lvl1pPr>
          </a:lstStyle>
          <a:p>
            <a:fld id="{D83FDC75-7F73-4A4A-A77C-09AADF00E0EA}" type="datetimeFigureOut">
              <a:rPr lang="tr-TR" smtClean="0"/>
              <a:pPr/>
              <a:t>12.02.2016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r-TR" sz="1200"/>
            </a:lvl1pPr>
          </a:lstStyle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tr-TR" sz="1200"/>
            </a:lvl1pPr>
          </a:lstStyle>
          <a:p>
            <a:fld id="{459226BF-1F13-42D3-80DC-373E7ADD1EBC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8133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tr-TR"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tr-TR" sz="1200"/>
            </a:lvl1pPr>
          </a:lstStyle>
          <a:p>
            <a:fld id="{48AEF76B-3757-4A0B-AF93-28494465C1DD}" type="datetimeFigureOut">
              <a:pPr/>
              <a:t>2/12/2016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Ana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r-TR"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tr-TR" sz="1200"/>
            </a:lvl1pPr>
          </a:lstStyle>
          <a:p>
            <a:fld id="{75693FD4-8F83-4EF7-AC3F-0DC0388986B0}" type="slidenum"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139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tr-TR" smtClean="0"/>
              <a:pPr/>
              <a:t>1</a:t>
            </a:fld>
            <a:endParaRPr lang="tr-T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EC590-DADE-46E0-BDC9-C2DE552A06FD}" type="slidenum">
              <a:rPr lang="en-US"/>
              <a:pPr/>
              <a:t>5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N: süpürgenin odalarda bulunma durumlarının sayısı</a:t>
            </a:r>
          </a:p>
          <a:p>
            <a:r>
              <a:rPr lang="tr-TR" dirty="0" smtClean="0"/>
              <a:t>2^N:</a:t>
            </a:r>
            <a:r>
              <a:rPr lang="tr-TR" baseline="0" dirty="0" smtClean="0"/>
              <a:t> Odaların kirli olma durumlarının sayısı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tr-TR" smtClean="0"/>
              <a:pPr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150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tr-TR" dirty="0" smtClean="0"/>
              <a:t>Microsoft </a:t>
            </a:r>
            <a:r>
              <a:rPr lang="tr-TR" b="1" dirty="0" smtClean="0"/>
              <a:t>Üstün Mühendislik Başarısı</a:t>
            </a:r>
            <a:endParaRPr lang="tr-TR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dirty="0" smtClean="0"/>
              <a:t>Microsoft Gizliliği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tr-TR" smtClean="0"/>
              <a:pPr/>
              <a:t>54</a:t>
            </a:fld>
            <a:endParaRPr lang="tr-TR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tr-T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tr-T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tr-T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tr-TR" smtClean="0"/>
              <a:t>Asıl alt başlık stilini düzenlemek için tıklatın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tr-TR" sz="2000" baseline="0"/>
            </a:lvl1pPr>
          </a:lstStyle>
          <a:p>
            <a:r>
              <a:rPr kumimoji="0" lang="tr-TR"/>
              <a:t>Şirket Logosu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alnızca Arka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kumimoji="0"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tr-T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tr-TR" sz="1800"/>
            </a:lvl1pPr>
          </a:lstStyle>
          <a:p>
            <a:r>
              <a:rPr kumimoji="0" lang="tr-TR"/>
              <a:t>Şirket Logosu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tr-TR"/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tr-TR" sz="3200">
                <a:latin typeface="+mn-lt"/>
              </a:defRPr>
            </a:lvl1pPr>
            <a:lvl2pPr eaLnBrk="1" latinLnBrk="0" hangingPunct="1">
              <a:defRPr kumimoji="0" lang="tr-TR" sz="2800">
                <a:latin typeface="+mn-lt"/>
              </a:defRPr>
            </a:lvl2pPr>
            <a:lvl3pPr eaLnBrk="1" latinLnBrk="0" hangingPunct="1">
              <a:defRPr kumimoji="0" lang="tr-TR" sz="2400">
                <a:latin typeface="+mn-lt"/>
              </a:defRPr>
            </a:lvl3pPr>
            <a:lvl4pPr eaLnBrk="1" latinLnBrk="0" hangingPunct="1">
              <a:defRPr kumimoji="0" lang="tr-TR" sz="2400">
                <a:latin typeface="+mn-lt"/>
              </a:defRPr>
            </a:lvl4pPr>
            <a:lvl5pPr eaLnBrk="1" latinLnBrk="0" hangingPunct="1">
              <a:defRPr kumimoji="0" lang="tr-TR" sz="2400">
                <a:latin typeface="+mn-lt"/>
              </a:defRPr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tr-TR" sz="2800"/>
            </a:lvl1pPr>
            <a:lvl2pPr eaLnBrk="1" latinLnBrk="0" hangingPunct="1">
              <a:defRPr kumimoji="0" lang="tr-TR" sz="2400"/>
            </a:lvl2pPr>
            <a:lvl3pPr eaLnBrk="1" latinLnBrk="0" hangingPunct="1">
              <a:defRPr kumimoji="0" lang="tr-TR" sz="2000"/>
            </a:lvl3pPr>
            <a:lvl4pPr eaLnBrk="1" latinLnBrk="0" hangingPunct="1">
              <a:defRPr kumimoji="0" lang="tr-TR" sz="1800"/>
            </a:lvl4pPr>
            <a:lvl5pPr eaLnBrk="1" latinLnBrk="0" hangingPunct="1">
              <a:defRPr kumimoji="0" lang="tr-TR" sz="1800"/>
            </a:lvl5pPr>
            <a:lvl6pPr eaLnBrk="1" latinLnBrk="0" hangingPunct="1">
              <a:defRPr kumimoji="0" lang="tr-TR" sz="1800"/>
            </a:lvl6pPr>
            <a:lvl7pPr eaLnBrk="1" latinLnBrk="0" hangingPunct="1">
              <a:defRPr kumimoji="0" lang="tr-TR" sz="1800"/>
            </a:lvl7pPr>
            <a:lvl8pPr eaLnBrk="1" latinLnBrk="0" hangingPunct="1">
              <a:defRPr kumimoji="0" lang="tr-TR" sz="1800"/>
            </a:lvl8pPr>
            <a:lvl9pPr eaLnBrk="1" latinLnBrk="0" hangingPunct="1">
              <a:defRPr kumimoji="0" lang="tr-TR" sz="18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tr-TR" sz="2800"/>
            </a:lvl1pPr>
            <a:lvl2pPr eaLnBrk="1" latinLnBrk="0" hangingPunct="1">
              <a:defRPr kumimoji="0" lang="tr-TR" sz="2400"/>
            </a:lvl2pPr>
            <a:lvl3pPr eaLnBrk="1" latinLnBrk="0" hangingPunct="1">
              <a:defRPr kumimoji="0" lang="tr-TR" sz="2000"/>
            </a:lvl3pPr>
            <a:lvl4pPr eaLnBrk="1" latinLnBrk="0" hangingPunct="1">
              <a:defRPr kumimoji="0" lang="tr-TR" sz="1800"/>
            </a:lvl4pPr>
            <a:lvl5pPr eaLnBrk="1" latinLnBrk="0" hangingPunct="1">
              <a:defRPr kumimoji="0" lang="tr-TR" sz="1800"/>
            </a:lvl5pPr>
            <a:lvl6pPr eaLnBrk="1" latinLnBrk="0" hangingPunct="1">
              <a:defRPr kumimoji="0" lang="tr-TR" sz="1800"/>
            </a:lvl6pPr>
            <a:lvl7pPr eaLnBrk="1" latinLnBrk="0" hangingPunct="1">
              <a:defRPr kumimoji="0" lang="tr-TR" sz="1800"/>
            </a:lvl7pPr>
            <a:lvl8pPr eaLnBrk="1" latinLnBrk="0" hangingPunct="1">
              <a:defRPr kumimoji="0" lang="tr-TR" sz="1800"/>
            </a:lvl8pPr>
            <a:lvl9pPr eaLnBrk="1" latinLnBrk="0" hangingPunct="1">
              <a:defRPr kumimoji="0" lang="tr-TR" sz="18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tr-TR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tr-TR" sz="2400" b="1"/>
            </a:lvl1pPr>
            <a:lvl2pPr marL="457200" indent="0" eaLnBrk="1" latinLnBrk="0" hangingPunct="1">
              <a:buNone/>
              <a:defRPr kumimoji="0" lang="tr-TR" sz="2000" b="1"/>
            </a:lvl2pPr>
            <a:lvl3pPr marL="914400" indent="0" eaLnBrk="1" latinLnBrk="0" hangingPunct="1">
              <a:buNone/>
              <a:defRPr kumimoji="0" lang="tr-TR" sz="1800" b="1"/>
            </a:lvl3pPr>
            <a:lvl4pPr marL="1371600" indent="0" eaLnBrk="1" latinLnBrk="0" hangingPunct="1">
              <a:buNone/>
              <a:defRPr kumimoji="0" lang="tr-TR" sz="1600" b="1"/>
            </a:lvl4pPr>
            <a:lvl5pPr marL="1828800" indent="0" eaLnBrk="1" latinLnBrk="0" hangingPunct="1">
              <a:buNone/>
              <a:defRPr kumimoji="0" lang="tr-TR" sz="1600" b="1"/>
            </a:lvl5pPr>
            <a:lvl6pPr marL="2286000" indent="0" eaLnBrk="1" latinLnBrk="0" hangingPunct="1">
              <a:buNone/>
              <a:defRPr kumimoji="0" lang="tr-TR" sz="1600" b="1"/>
            </a:lvl6pPr>
            <a:lvl7pPr marL="2743200" indent="0" eaLnBrk="1" latinLnBrk="0" hangingPunct="1">
              <a:buNone/>
              <a:defRPr kumimoji="0" lang="tr-TR" sz="1600" b="1"/>
            </a:lvl7pPr>
            <a:lvl8pPr marL="3200400" indent="0" eaLnBrk="1" latinLnBrk="0" hangingPunct="1">
              <a:buNone/>
              <a:defRPr kumimoji="0" lang="tr-TR" sz="1600" b="1"/>
            </a:lvl8pPr>
            <a:lvl9pPr marL="3657600" indent="0" eaLnBrk="1" latinLnBrk="0" hangingPunct="1">
              <a:buNone/>
              <a:defRPr kumimoji="0" lang="tr-TR" sz="1600" b="1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tr-TR" sz="2400"/>
            </a:lvl1pPr>
            <a:lvl2pPr eaLnBrk="1" latinLnBrk="0" hangingPunct="1">
              <a:defRPr kumimoji="0" lang="tr-TR" sz="2000"/>
            </a:lvl2pPr>
            <a:lvl3pPr eaLnBrk="1" latinLnBrk="0" hangingPunct="1">
              <a:defRPr kumimoji="0" lang="tr-TR" sz="1800"/>
            </a:lvl3pPr>
            <a:lvl4pPr eaLnBrk="1" latinLnBrk="0" hangingPunct="1">
              <a:defRPr kumimoji="0" lang="tr-TR" sz="1600"/>
            </a:lvl4pPr>
            <a:lvl5pPr eaLnBrk="1" latinLnBrk="0" hangingPunct="1">
              <a:defRPr kumimoji="0" lang="tr-TR" sz="1600"/>
            </a:lvl5pPr>
            <a:lvl6pPr eaLnBrk="1" latinLnBrk="0" hangingPunct="1">
              <a:defRPr kumimoji="0" lang="tr-TR" sz="1600"/>
            </a:lvl6pPr>
            <a:lvl7pPr eaLnBrk="1" latinLnBrk="0" hangingPunct="1">
              <a:defRPr kumimoji="0" lang="tr-TR" sz="1600"/>
            </a:lvl7pPr>
            <a:lvl8pPr eaLnBrk="1" latinLnBrk="0" hangingPunct="1">
              <a:defRPr kumimoji="0" lang="tr-TR" sz="1600"/>
            </a:lvl8pPr>
            <a:lvl9pPr eaLnBrk="1" latinLnBrk="0" hangingPunct="1">
              <a:defRPr kumimoji="0" lang="tr-TR" sz="16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tr-TR" sz="2400" b="1"/>
            </a:lvl1pPr>
            <a:lvl2pPr marL="457200" indent="0" eaLnBrk="1" latinLnBrk="0" hangingPunct="1">
              <a:buNone/>
              <a:defRPr kumimoji="0" lang="tr-TR" sz="2000" b="1"/>
            </a:lvl2pPr>
            <a:lvl3pPr marL="914400" indent="0" eaLnBrk="1" latinLnBrk="0" hangingPunct="1">
              <a:buNone/>
              <a:defRPr kumimoji="0" lang="tr-TR" sz="1800" b="1"/>
            </a:lvl3pPr>
            <a:lvl4pPr marL="1371600" indent="0" eaLnBrk="1" latinLnBrk="0" hangingPunct="1">
              <a:buNone/>
              <a:defRPr kumimoji="0" lang="tr-TR" sz="1600" b="1"/>
            </a:lvl4pPr>
            <a:lvl5pPr marL="1828800" indent="0" eaLnBrk="1" latinLnBrk="0" hangingPunct="1">
              <a:buNone/>
              <a:defRPr kumimoji="0" lang="tr-TR" sz="1600" b="1"/>
            </a:lvl5pPr>
            <a:lvl6pPr marL="2286000" indent="0" eaLnBrk="1" latinLnBrk="0" hangingPunct="1">
              <a:buNone/>
              <a:defRPr kumimoji="0" lang="tr-TR" sz="1600" b="1"/>
            </a:lvl6pPr>
            <a:lvl7pPr marL="2743200" indent="0" eaLnBrk="1" latinLnBrk="0" hangingPunct="1">
              <a:buNone/>
              <a:defRPr kumimoji="0" lang="tr-TR" sz="1600" b="1"/>
            </a:lvl7pPr>
            <a:lvl8pPr marL="3200400" indent="0" eaLnBrk="1" latinLnBrk="0" hangingPunct="1">
              <a:buNone/>
              <a:defRPr kumimoji="0" lang="tr-TR" sz="1600" b="1"/>
            </a:lvl8pPr>
            <a:lvl9pPr marL="3657600" indent="0" eaLnBrk="1" latinLnBrk="0" hangingPunct="1">
              <a:buNone/>
              <a:defRPr kumimoji="0" lang="tr-TR" sz="1600" b="1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tr-TR" sz="2400"/>
            </a:lvl1pPr>
            <a:lvl2pPr eaLnBrk="1" latinLnBrk="0" hangingPunct="1">
              <a:defRPr kumimoji="0" lang="tr-TR" sz="2000"/>
            </a:lvl2pPr>
            <a:lvl3pPr eaLnBrk="1" latinLnBrk="0" hangingPunct="1">
              <a:defRPr kumimoji="0" lang="tr-TR" sz="1800"/>
            </a:lvl3pPr>
            <a:lvl4pPr eaLnBrk="1" latinLnBrk="0" hangingPunct="1">
              <a:defRPr kumimoji="0" lang="tr-TR" sz="1600"/>
            </a:lvl4pPr>
            <a:lvl5pPr eaLnBrk="1" latinLnBrk="0" hangingPunct="1">
              <a:defRPr kumimoji="0" lang="tr-TR" sz="1600"/>
            </a:lvl5pPr>
            <a:lvl6pPr eaLnBrk="1" latinLnBrk="0" hangingPunct="1">
              <a:defRPr kumimoji="0" lang="tr-TR" sz="1600"/>
            </a:lvl6pPr>
            <a:lvl7pPr eaLnBrk="1" latinLnBrk="0" hangingPunct="1">
              <a:defRPr kumimoji="0" lang="tr-TR" sz="1600"/>
            </a:lvl7pPr>
            <a:lvl8pPr eaLnBrk="1" latinLnBrk="0" hangingPunct="1">
              <a:defRPr kumimoji="0" lang="tr-TR" sz="1600"/>
            </a:lvl8pPr>
            <a:lvl9pPr eaLnBrk="1" latinLnBrk="0" hangingPunct="1">
              <a:defRPr kumimoji="0" lang="tr-TR" sz="16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İçerik, Açıklamalı Alt Yazıy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tr-TR" sz="2000" b="1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tr-TR" sz="3200"/>
            </a:lvl1pPr>
            <a:lvl2pPr eaLnBrk="1" latinLnBrk="0" hangingPunct="1">
              <a:defRPr kumimoji="0" lang="tr-TR" sz="2800"/>
            </a:lvl2pPr>
            <a:lvl3pPr eaLnBrk="1" latinLnBrk="0" hangingPunct="1">
              <a:defRPr kumimoji="0" lang="tr-TR" sz="2400"/>
            </a:lvl3pPr>
            <a:lvl4pPr eaLnBrk="1" latinLnBrk="0" hangingPunct="1">
              <a:defRPr kumimoji="0" lang="tr-TR" sz="2000"/>
            </a:lvl4pPr>
            <a:lvl5pPr eaLnBrk="1" latinLnBrk="0" hangingPunct="1">
              <a:defRPr kumimoji="0" lang="tr-TR" sz="2000"/>
            </a:lvl5pPr>
            <a:lvl6pPr eaLnBrk="1" latinLnBrk="0" hangingPunct="1">
              <a:defRPr kumimoji="0" lang="tr-TR" sz="2000"/>
            </a:lvl6pPr>
            <a:lvl7pPr eaLnBrk="1" latinLnBrk="0" hangingPunct="1">
              <a:defRPr kumimoji="0" lang="tr-TR" sz="2000"/>
            </a:lvl7pPr>
            <a:lvl8pPr eaLnBrk="1" latinLnBrk="0" hangingPunct="1">
              <a:defRPr kumimoji="0" lang="tr-TR" sz="2000"/>
            </a:lvl8pPr>
            <a:lvl9pPr eaLnBrk="1" latinLnBrk="0" hangingPunct="1">
              <a:defRPr kumimoji="0" lang="tr-TR" sz="20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tr-TR" sz="1400"/>
            </a:lvl1pPr>
            <a:lvl2pPr marL="457200" indent="0" eaLnBrk="1" latinLnBrk="0" hangingPunct="1">
              <a:buNone/>
              <a:defRPr kumimoji="0" lang="tr-TR" sz="1200"/>
            </a:lvl2pPr>
            <a:lvl3pPr marL="914400" indent="0" eaLnBrk="1" latinLnBrk="0" hangingPunct="1">
              <a:buNone/>
              <a:defRPr kumimoji="0" lang="tr-TR" sz="1000"/>
            </a:lvl3pPr>
            <a:lvl4pPr marL="1371600" indent="0" eaLnBrk="1" latinLnBrk="0" hangingPunct="1">
              <a:buNone/>
              <a:defRPr kumimoji="0" lang="tr-TR" sz="900"/>
            </a:lvl4pPr>
            <a:lvl5pPr marL="1828800" indent="0" eaLnBrk="1" latinLnBrk="0" hangingPunct="1">
              <a:buNone/>
              <a:defRPr kumimoji="0" lang="tr-TR" sz="900"/>
            </a:lvl5pPr>
            <a:lvl6pPr marL="2286000" indent="0" eaLnBrk="1" latinLnBrk="0" hangingPunct="1">
              <a:buNone/>
              <a:defRPr kumimoji="0" lang="tr-TR" sz="900"/>
            </a:lvl6pPr>
            <a:lvl7pPr marL="2743200" indent="0" eaLnBrk="1" latinLnBrk="0" hangingPunct="1">
              <a:buNone/>
              <a:defRPr kumimoji="0" lang="tr-TR" sz="900"/>
            </a:lvl7pPr>
            <a:lvl8pPr marL="3200400" indent="0" eaLnBrk="1" latinLnBrk="0" hangingPunct="1">
              <a:buNone/>
              <a:defRPr kumimoji="0" lang="tr-TR" sz="900"/>
            </a:lvl8pPr>
            <a:lvl9pPr marL="3657600" indent="0" eaLnBrk="1" latinLnBrk="0" hangingPunct="1">
              <a:buNone/>
              <a:defRPr kumimoji="0" lang="tr-TR" sz="9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, Açıklamalı Alt Yazıy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tr-TR" sz="2000" b="1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tr-TR" sz="3200"/>
            </a:lvl1pPr>
            <a:lvl2pPr marL="457200" indent="0" eaLnBrk="1" latinLnBrk="0" hangingPunct="1">
              <a:buNone/>
              <a:defRPr kumimoji="0" lang="tr-TR" sz="2800"/>
            </a:lvl2pPr>
            <a:lvl3pPr marL="914400" indent="0" eaLnBrk="1" latinLnBrk="0" hangingPunct="1">
              <a:buNone/>
              <a:defRPr kumimoji="0" lang="tr-TR" sz="2400"/>
            </a:lvl3pPr>
            <a:lvl4pPr marL="1371600" indent="0" eaLnBrk="1" latinLnBrk="0" hangingPunct="1">
              <a:buNone/>
              <a:defRPr kumimoji="0" lang="tr-TR" sz="2000"/>
            </a:lvl4pPr>
            <a:lvl5pPr marL="1828800" indent="0" eaLnBrk="1" latinLnBrk="0" hangingPunct="1">
              <a:buNone/>
              <a:defRPr kumimoji="0" lang="tr-TR" sz="2000"/>
            </a:lvl5pPr>
            <a:lvl6pPr marL="2286000" indent="0" eaLnBrk="1" latinLnBrk="0" hangingPunct="1">
              <a:buNone/>
              <a:defRPr kumimoji="0" lang="tr-TR" sz="2000"/>
            </a:lvl6pPr>
            <a:lvl7pPr marL="2743200" indent="0" eaLnBrk="1" latinLnBrk="0" hangingPunct="1">
              <a:buNone/>
              <a:defRPr kumimoji="0" lang="tr-TR" sz="2000"/>
            </a:lvl7pPr>
            <a:lvl8pPr marL="3200400" indent="0" eaLnBrk="1" latinLnBrk="0" hangingPunct="1">
              <a:buNone/>
              <a:defRPr kumimoji="0" lang="tr-TR" sz="2000"/>
            </a:lvl8pPr>
            <a:lvl9pPr marL="3657600" indent="0" eaLnBrk="1" latinLnBrk="0" hangingPunct="1">
              <a:buNone/>
              <a:defRPr kumimoji="0" lang="tr-TR" sz="2000"/>
            </a:lvl9pPr>
          </a:lstStyle>
          <a:p>
            <a:pPr eaLnBrk="1" latinLnBrk="0" hangingPunct="1"/>
            <a:r>
              <a:rPr lang="tr-TR" smtClean="0"/>
              <a:t>Resim eklemek için simgeyi tıklatın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tr-TR" sz="1400"/>
            </a:lvl1pPr>
            <a:lvl2pPr marL="457200" indent="0" eaLnBrk="1" latinLnBrk="0" hangingPunct="1">
              <a:buNone/>
              <a:defRPr kumimoji="0" lang="tr-TR" sz="1200"/>
            </a:lvl2pPr>
            <a:lvl3pPr marL="914400" indent="0" eaLnBrk="1" latinLnBrk="0" hangingPunct="1">
              <a:buNone/>
              <a:defRPr kumimoji="0" lang="tr-TR" sz="1000"/>
            </a:lvl3pPr>
            <a:lvl4pPr marL="1371600" indent="0" eaLnBrk="1" latinLnBrk="0" hangingPunct="1">
              <a:buNone/>
              <a:defRPr kumimoji="0" lang="tr-TR" sz="900"/>
            </a:lvl4pPr>
            <a:lvl5pPr marL="1828800" indent="0" eaLnBrk="1" latinLnBrk="0" hangingPunct="1">
              <a:buNone/>
              <a:defRPr kumimoji="0" lang="tr-TR" sz="900"/>
            </a:lvl5pPr>
            <a:lvl6pPr marL="2286000" indent="0" eaLnBrk="1" latinLnBrk="0" hangingPunct="1">
              <a:buNone/>
              <a:defRPr kumimoji="0" lang="tr-TR" sz="900"/>
            </a:lvl6pPr>
            <a:lvl7pPr marL="2743200" indent="0" eaLnBrk="1" latinLnBrk="0" hangingPunct="1">
              <a:buNone/>
              <a:defRPr kumimoji="0" lang="tr-TR" sz="900"/>
            </a:lvl7pPr>
            <a:lvl8pPr marL="3200400" indent="0" eaLnBrk="1" latinLnBrk="0" hangingPunct="1">
              <a:buNone/>
              <a:defRPr kumimoji="0" lang="tr-TR" sz="900"/>
            </a:lvl8pPr>
            <a:lvl9pPr marL="3657600" indent="0" eaLnBrk="1" latinLnBrk="0" hangingPunct="1">
              <a:buNone/>
              <a:defRPr kumimoji="0" lang="tr-TR" sz="9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tr-TR" smtClean="0"/>
              <a:t>Asıl başlık stili için tıklatın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0" lang="tr-T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tr-T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tr-TR"/>
      </a:defPPr>
      <a:lvl1pPr marL="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ceng.baskent.edu.tr/hanoi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979712" y="2286000"/>
            <a:ext cx="6791312" cy="1470025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BİL</a:t>
            </a:r>
            <a:r>
              <a:rPr lang="en-US" smtClean="0"/>
              <a:t>408</a:t>
            </a:r>
            <a:r>
              <a:rPr lang="tr-TR" smtClean="0"/>
              <a:t> </a:t>
            </a:r>
            <a:r>
              <a:rPr lang="tr-TR" dirty="0" smtClean="0"/>
              <a:t>– YAPAY ZEKA</a:t>
            </a:r>
            <a:br>
              <a:rPr lang="tr-TR" dirty="0" smtClean="0"/>
            </a:br>
            <a:r>
              <a:rPr lang="tr-TR" dirty="0" smtClean="0"/>
              <a:t>PROBLEM ÇÖZME VE ARAMA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tr-TR" sz="2400" dirty="0" smtClean="0">
                <a:latin typeface="+mn-lt"/>
              </a:rPr>
              <a:t>Dr. </a:t>
            </a:r>
            <a:r>
              <a:rPr lang="en-US" sz="2400" dirty="0" err="1" smtClean="0">
                <a:latin typeface="+mn-lt"/>
              </a:rPr>
              <a:t>Gulshat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Muhametjanova</a:t>
            </a:r>
            <a:endParaRPr lang="tr-TR" sz="2400" dirty="0" smtClean="0">
              <a:latin typeface="+mn-lt"/>
            </a:endParaRPr>
          </a:p>
          <a:p>
            <a:r>
              <a:rPr lang="en-US" sz="2400" u="sng" dirty="0" err="1" smtClean="0">
                <a:solidFill>
                  <a:srgbClr val="009ED6"/>
                </a:solidFill>
                <a:latin typeface="+mn-lt"/>
              </a:rPr>
              <a:t>gulshatka</a:t>
            </a:r>
            <a:r>
              <a:rPr lang="tr-TR" sz="2400" u="sng" dirty="0" smtClean="0">
                <a:solidFill>
                  <a:srgbClr val="009ED6"/>
                </a:solidFill>
                <a:latin typeface="+mn-lt"/>
              </a:rPr>
              <a:t>@</a:t>
            </a:r>
            <a:r>
              <a:rPr lang="en-US" sz="2400" u="sng" dirty="0" smtClean="0">
                <a:solidFill>
                  <a:srgbClr val="009ED6"/>
                </a:solidFill>
                <a:latin typeface="+mn-lt"/>
              </a:rPr>
              <a:t>gmail.com</a:t>
            </a:r>
            <a:endParaRPr lang="tr-TR" sz="2400" u="sng" dirty="0">
              <a:solidFill>
                <a:srgbClr val="009ED6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57E5-B16D-4460-A229-788BBC07E4FD}" type="slidenum">
              <a:rPr lang="en-US"/>
              <a:pPr/>
              <a:t>10</a:t>
            </a:fld>
            <a:endParaRPr lang="en-US"/>
          </a:p>
        </p:txBody>
      </p:sp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838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Örnek: Ölçme problemi!</a:t>
            </a:r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b="1"/>
              <a:t>(olası bir) Çözüm: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u="sng"/>
              <a:t>	a	b	c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0	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1	5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5	</a:t>
            </a:r>
            <a:r>
              <a:rPr lang="en-US" b="1"/>
              <a:t>7	goal</a:t>
            </a:r>
            <a:r>
              <a:rPr lang="en-US"/>
              <a:t>	</a:t>
            </a:r>
          </a:p>
        </p:txBody>
      </p:sp>
      <p:grpSp>
        <p:nvGrpSpPr>
          <p:cNvPr id="141318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141319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3 l</a:t>
              </a:r>
            </a:p>
          </p:txBody>
        </p:sp>
        <p:sp>
          <p:nvSpPr>
            <p:cNvPr id="141320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5 l</a:t>
              </a:r>
            </a:p>
          </p:txBody>
        </p:sp>
        <p:sp>
          <p:nvSpPr>
            <p:cNvPr id="141321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9 l</a:t>
              </a:r>
            </a:p>
          </p:txBody>
        </p:sp>
      </p:grp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609600" y="4419600"/>
            <a:ext cx="4191000" cy="1600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1326" name="Text Box 14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a</a:t>
            </a:r>
          </a:p>
        </p:txBody>
      </p:sp>
      <p:sp>
        <p:nvSpPr>
          <p:cNvPr id="141327" name="Text Box 15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b</a:t>
            </a:r>
          </a:p>
        </p:txBody>
      </p:sp>
      <p:sp>
        <p:nvSpPr>
          <p:cNvPr id="141328" name="Text Box 16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466005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4532-9CC6-4CDD-A922-A07FA1B23A70}" type="slidenum">
              <a:rPr lang="en-US"/>
              <a:pPr/>
              <a:t>11</a:t>
            </a:fld>
            <a:endParaRPr lang="en-US"/>
          </a:p>
        </p:txBody>
      </p:sp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838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Örnek: Ölçme problemi!</a:t>
            </a:r>
          </a:p>
        </p:txBody>
      </p:sp>
      <p:sp>
        <p:nvSpPr>
          <p:cNvPr id="142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b="1"/>
              <a:t>(olası bir) Çözüm: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u="sng"/>
              <a:t>	a	b	c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0	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1	5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5	</a:t>
            </a:r>
            <a:r>
              <a:rPr lang="en-US" b="1"/>
              <a:t>7	goal</a:t>
            </a:r>
            <a:r>
              <a:rPr lang="en-US"/>
              <a:t>	</a:t>
            </a:r>
          </a:p>
        </p:txBody>
      </p:sp>
      <p:grpSp>
        <p:nvGrpSpPr>
          <p:cNvPr id="142342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142343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3 l</a:t>
              </a:r>
            </a:p>
          </p:txBody>
        </p:sp>
        <p:sp>
          <p:nvSpPr>
            <p:cNvPr id="142344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5 l</a:t>
              </a:r>
            </a:p>
          </p:txBody>
        </p:sp>
        <p:sp>
          <p:nvSpPr>
            <p:cNvPr id="142345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9 l</a:t>
              </a:r>
            </a:p>
          </p:txBody>
        </p:sp>
      </p:grpSp>
      <p:sp>
        <p:nvSpPr>
          <p:cNvPr id="142346" name="Rectangle 10"/>
          <p:cNvSpPr>
            <a:spLocks noChangeArrowheads="1"/>
          </p:cNvSpPr>
          <p:nvPr/>
        </p:nvSpPr>
        <p:spPr bwMode="auto">
          <a:xfrm>
            <a:off x="609600" y="4724400"/>
            <a:ext cx="41910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2350" name="Text Box 14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a</a:t>
            </a:r>
          </a:p>
        </p:txBody>
      </p:sp>
      <p:sp>
        <p:nvSpPr>
          <p:cNvPr id="142351" name="Text Box 15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b</a:t>
            </a:r>
          </a:p>
        </p:txBody>
      </p:sp>
      <p:sp>
        <p:nvSpPr>
          <p:cNvPr id="142352" name="Text Box 16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679292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50FE-3F98-4B42-B3C4-13442347DC42}" type="slidenum">
              <a:rPr lang="en-US"/>
              <a:pPr/>
              <a:t>12</a:t>
            </a:fld>
            <a:endParaRPr lang="en-US"/>
          </a:p>
        </p:txBody>
      </p:sp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838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Örnek: Ölçme problemi!</a:t>
            </a:r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b="1"/>
              <a:t>(olası bir) Çözüm: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u="sng"/>
              <a:t>	a	b	c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0	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1	5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5	</a:t>
            </a:r>
            <a:r>
              <a:rPr lang="en-US" b="1"/>
              <a:t>7	goal</a:t>
            </a:r>
            <a:r>
              <a:rPr lang="en-US"/>
              <a:t>	</a:t>
            </a:r>
          </a:p>
        </p:txBody>
      </p:sp>
      <p:grpSp>
        <p:nvGrpSpPr>
          <p:cNvPr id="143366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143367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3 l</a:t>
              </a:r>
            </a:p>
          </p:txBody>
        </p:sp>
        <p:sp>
          <p:nvSpPr>
            <p:cNvPr id="143368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5 l</a:t>
              </a:r>
            </a:p>
          </p:txBody>
        </p:sp>
        <p:sp>
          <p:nvSpPr>
            <p:cNvPr id="143369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9 l</a:t>
              </a:r>
            </a:p>
          </p:txBody>
        </p:sp>
      </p:grpSp>
      <p:sp>
        <p:nvSpPr>
          <p:cNvPr id="143370" name="Rectangle 10"/>
          <p:cNvSpPr>
            <a:spLocks noChangeArrowheads="1"/>
          </p:cNvSpPr>
          <p:nvPr/>
        </p:nvSpPr>
        <p:spPr bwMode="auto">
          <a:xfrm>
            <a:off x="609600" y="5105400"/>
            <a:ext cx="4191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3374" name="Text Box 14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a</a:t>
            </a:r>
          </a:p>
        </p:txBody>
      </p:sp>
      <p:sp>
        <p:nvSpPr>
          <p:cNvPr id="143375" name="Text Box 15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b</a:t>
            </a:r>
          </a:p>
        </p:txBody>
      </p:sp>
      <p:sp>
        <p:nvSpPr>
          <p:cNvPr id="143376" name="Text Box 16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427904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50FE-3F98-4B42-B3C4-13442347DC42}" type="slidenum">
              <a:rPr lang="en-US"/>
              <a:pPr/>
              <a:t>13</a:t>
            </a:fld>
            <a:endParaRPr lang="en-US"/>
          </a:p>
        </p:txBody>
      </p:sp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838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Örnek: Ölçme problemi!</a:t>
            </a:r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b="1"/>
              <a:t>(olası bir) Çözüm: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u="sng"/>
              <a:t>	a	b	c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0	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1	5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5	</a:t>
            </a:r>
            <a:r>
              <a:rPr lang="en-US" b="1"/>
              <a:t>7	goal</a:t>
            </a:r>
            <a:r>
              <a:rPr lang="en-US"/>
              <a:t>	</a:t>
            </a:r>
          </a:p>
        </p:txBody>
      </p:sp>
      <p:grpSp>
        <p:nvGrpSpPr>
          <p:cNvPr id="143366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143367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3 l</a:t>
              </a:r>
            </a:p>
          </p:txBody>
        </p:sp>
        <p:sp>
          <p:nvSpPr>
            <p:cNvPr id="143368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5 l</a:t>
              </a:r>
            </a:p>
          </p:txBody>
        </p:sp>
        <p:sp>
          <p:nvSpPr>
            <p:cNvPr id="143369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9 l</a:t>
              </a:r>
            </a:p>
          </p:txBody>
        </p:sp>
      </p:grpSp>
      <p:sp>
        <p:nvSpPr>
          <p:cNvPr id="143370" name="Rectangle 10"/>
          <p:cNvSpPr>
            <a:spLocks noChangeArrowheads="1"/>
          </p:cNvSpPr>
          <p:nvPr/>
        </p:nvSpPr>
        <p:spPr bwMode="auto">
          <a:xfrm>
            <a:off x="609600" y="5410200"/>
            <a:ext cx="4191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3374" name="Text Box 14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a</a:t>
            </a:r>
          </a:p>
        </p:txBody>
      </p:sp>
      <p:sp>
        <p:nvSpPr>
          <p:cNvPr id="143375" name="Text Box 15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b</a:t>
            </a:r>
          </a:p>
        </p:txBody>
      </p:sp>
      <p:sp>
        <p:nvSpPr>
          <p:cNvPr id="143376" name="Text Box 16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082355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3BC3-9A2C-49B6-A315-A07869CDA9EA}" type="slidenum">
              <a:rPr lang="en-US"/>
              <a:pPr/>
              <a:t>14</a:t>
            </a:fld>
            <a:endParaRPr lang="en-US"/>
          </a:p>
        </p:txBody>
      </p:sp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838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Örnek: Ölçme problemi!</a:t>
            </a:r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(</a:t>
            </a:r>
            <a:r>
              <a:rPr lang="en-US" b="1" dirty="0" err="1"/>
              <a:t>olası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) </a:t>
            </a:r>
            <a:r>
              <a:rPr lang="en-US" b="1" dirty="0" err="1"/>
              <a:t>Çözüm</a:t>
            </a:r>
            <a:r>
              <a:rPr lang="en-US" b="1" dirty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u="sng" dirty="0"/>
              <a:t>	a	b	c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0	0	0	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3	0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0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3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0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3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0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3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1	5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0	5	</a:t>
            </a:r>
            <a:r>
              <a:rPr lang="en-US" b="1" dirty="0"/>
              <a:t>7	</a:t>
            </a:r>
            <a:r>
              <a:rPr lang="en-US" b="1" dirty="0" err="1"/>
              <a:t>hedef</a:t>
            </a:r>
            <a:r>
              <a:rPr lang="en-US" dirty="0"/>
              <a:t>	</a:t>
            </a:r>
          </a:p>
        </p:txBody>
      </p:sp>
      <p:grpSp>
        <p:nvGrpSpPr>
          <p:cNvPr id="145414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145415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3 l</a:t>
              </a:r>
            </a:p>
          </p:txBody>
        </p:sp>
        <p:sp>
          <p:nvSpPr>
            <p:cNvPr id="145416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5 l</a:t>
              </a:r>
            </a:p>
          </p:txBody>
        </p:sp>
        <p:sp>
          <p:nvSpPr>
            <p:cNvPr id="145417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9 l</a:t>
              </a:r>
            </a:p>
          </p:txBody>
        </p:sp>
      </p:grpSp>
      <p:sp>
        <p:nvSpPr>
          <p:cNvPr id="145422" name="Text Box 14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a</a:t>
            </a:r>
          </a:p>
        </p:txBody>
      </p:sp>
      <p:sp>
        <p:nvSpPr>
          <p:cNvPr id="145423" name="Text Box 15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b</a:t>
            </a:r>
          </a:p>
        </p:txBody>
      </p:sp>
      <p:sp>
        <p:nvSpPr>
          <p:cNvPr id="145424" name="Text Box 16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181786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9FEF-6C29-4689-9BF7-6A3A1FF4D5DB}" type="slidenum">
              <a:rPr lang="en-US"/>
              <a:pPr/>
              <a:t>15</a:t>
            </a:fld>
            <a:endParaRPr lang="en-US"/>
          </a:p>
        </p:txBody>
      </p:sp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838200" y="4077072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Örnek: Ölçme problemi!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tr-TR" b="1" dirty="0" smtClean="0"/>
              <a:t>Diğer </a:t>
            </a:r>
            <a:r>
              <a:rPr lang="en-US" b="1" dirty="0" err="1" smtClean="0"/>
              <a:t>bir</a:t>
            </a:r>
            <a:r>
              <a:rPr lang="en-US" b="1" dirty="0" smtClean="0"/>
              <a:t> </a:t>
            </a:r>
            <a:r>
              <a:rPr lang="tr-TR" b="1" dirty="0" smtClean="0"/>
              <a:t>ç</a:t>
            </a:r>
            <a:r>
              <a:rPr lang="en-US" b="1" dirty="0" err="1" smtClean="0"/>
              <a:t>özüm</a:t>
            </a:r>
            <a:r>
              <a:rPr lang="en-US" b="1" dirty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u="sng" dirty="0"/>
              <a:t>	a	b	c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0	0	0	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</a:t>
            </a:r>
            <a:r>
              <a:rPr lang="tr-TR" dirty="0" smtClean="0"/>
              <a:t>0</a:t>
            </a:r>
            <a:r>
              <a:rPr lang="en-US" dirty="0"/>
              <a:t>	</a:t>
            </a:r>
            <a:r>
              <a:rPr lang="tr-TR" dirty="0" smtClean="0"/>
              <a:t>5</a:t>
            </a:r>
            <a:r>
              <a:rPr lang="en-US" dirty="0"/>
              <a:t>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</a:t>
            </a:r>
            <a:r>
              <a:rPr lang="tr-TR" dirty="0" smtClean="0"/>
              <a:t>3</a:t>
            </a:r>
            <a:r>
              <a:rPr lang="en-US" dirty="0"/>
              <a:t>	</a:t>
            </a:r>
            <a:r>
              <a:rPr lang="tr-TR" dirty="0" smtClean="0"/>
              <a:t>2</a:t>
            </a:r>
            <a:r>
              <a:rPr lang="en-US" dirty="0"/>
              <a:t>	</a:t>
            </a:r>
            <a:r>
              <a:rPr lang="tr-TR" dirty="0" smtClean="0"/>
              <a:t>0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3	0	</a:t>
            </a:r>
            <a:r>
              <a:rPr lang="tr-TR" dirty="0" smtClean="0"/>
              <a:t>2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</a:t>
            </a:r>
            <a:r>
              <a:rPr lang="tr-TR" dirty="0" smtClean="0"/>
              <a:t>3</a:t>
            </a:r>
            <a:r>
              <a:rPr lang="en-US" dirty="0"/>
              <a:t>	</a:t>
            </a:r>
            <a:r>
              <a:rPr lang="tr-TR" dirty="0" smtClean="0"/>
              <a:t>5</a:t>
            </a:r>
            <a:r>
              <a:rPr lang="en-US" dirty="0"/>
              <a:t>	</a:t>
            </a:r>
            <a:r>
              <a:rPr lang="tr-TR" dirty="0" smtClean="0"/>
              <a:t>2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3	0	</a:t>
            </a:r>
            <a:r>
              <a:rPr lang="tr-TR" b="1" dirty="0" smtClean="0"/>
              <a:t>7</a:t>
            </a:r>
            <a:r>
              <a:rPr lang="en-US" b="1" dirty="0"/>
              <a:t> </a:t>
            </a:r>
            <a:r>
              <a:rPr lang="tr-TR" b="1" dirty="0" smtClean="0"/>
              <a:t>	</a:t>
            </a:r>
            <a:r>
              <a:rPr lang="en-US" b="1" dirty="0" smtClean="0"/>
              <a:t>goal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r>
              <a:rPr lang="en-US" b="1" dirty="0" smtClean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grpSp>
        <p:nvGrpSpPr>
          <p:cNvPr id="137222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137223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3 l</a:t>
              </a:r>
            </a:p>
          </p:txBody>
        </p:sp>
        <p:sp>
          <p:nvSpPr>
            <p:cNvPr id="137224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5 l</a:t>
              </a:r>
            </a:p>
          </p:txBody>
        </p:sp>
        <p:sp>
          <p:nvSpPr>
            <p:cNvPr id="137225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9 l</a:t>
              </a:r>
            </a:p>
          </p:txBody>
        </p:sp>
      </p:grp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759542" y="3024143"/>
            <a:ext cx="41910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a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b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283156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9FEF-6C29-4689-9BF7-6A3A1FF4D5DB}" type="slidenum">
              <a:rPr lang="en-US"/>
              <a:pPr/>
              <a:t>16</a:t>
            </a:fld>
            <a:endParaRPr lang="en-US"/>
          </a:p>
        </p:txBody>
      </p:sp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838200" y="4077072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Örnek: Ölçme problemi!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tr-TR" b="1" dirty="0" smtClean="0"/>
              <a:t>Diğer </a:t>
            </a:r>
            <a:r>
              <a:rPr lang="en-US" b="1" dirty="0" err="1" smtClean="0"/>
              <a:t>bir</a:t>
            </a:r>
            <a:r>
              <a:rPr lang="en-US" b="1" dirty="0" smtClean="0"/>
              <a:t> </a:t>
            </a:r>
            <a:r>
              <a:rPr lang="tr-TR" b="1" dirty="0" smtClean="0"/>
              <a:t>ç</a:t>
            </a:r>
            <a:r>
              <a:rPr lang="en-US" b="1" dirty="0" err="1" smtClean="0"/>
              <a:t>özüm</a:t>
            </a:r>
            <a:r>
              <a:rPr lang="en-US" b="1" dirty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u="sng" dirty="0"/>
              <a:t>	a	b	c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0	0	0	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</a:t>
            </a:r>
            <a:r>
              <a:rPr lang="tr-TR" dirty="0" smtClean="0"/>
              <a:t>0</a:t>
            </a:r>
            <a:r>
              <a:rPr lang="en-US" dirty="0"/>
              <a:t>	</a:t>
            </a:r>
            <a:r>
              <a:rPr lang="tr-TR" dirty="0" smtClean="0"/>
              <a:t>5</a:t>
            </a:r>
            <a:r>
              <a:rPr lang="en-US" dirty="0"/>
              <a:t>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</a:t>
            </a:r>
            <a:r>
              <a:rPr lang="tr-TR" dirty="0" smtClean="0"/>
              <a:t>3</a:t>
            </a:r>
            <a:r>
              <a:rPr lang="en-US" dirty="0"/>
              <a:t>	</a:t>
            </a:r>
            <a:r>
              <a:rPr lang="tr-TR" dirty="0" smtClean="0"/>
              <a:t>2</a:t>
            </a:r>
            <a:r>
              <a:rPr lang="en-US" dirty="0"/>
              <a:t>	</a:t>
            </a:r>
            <a:r>
              <a:rPr lang="tr-TR" dirty="0" smtClean="0"/>
              <a:t>0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3	0	</a:t>
            </a:r>
            <a:r>
              <a:rPr lang="tr-TR" dirty="0" smtClean="0"/>
              <a:t>2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</a:t>
            </a:r>
            <a:r>
              <a:rPr lang="tr-TR" dirty="0" smtClean="0"/>
              <a:t>3</a:t>
            </a:r>
            <a:r>
              <a:rPr lang="en-US" dirty="0"/>
              <a:t>	</a:t>
            </a:r>
            <a:r>
              <a:rPr lang="tr-TR" dirty="0" smtClean="0"/>
              <a:t>5</a:t>
            </a:r>
            <a:r>
              <a:rPr lang="en-US" dirty="0"/>
              <a:t>	</a:t>
            </a:r>
            <a:r>
              <a:rPr lang="tr-TR" dirty="0" smtClean="0"/>
              <a:t>2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3	0	</a:t>
            </a:r>
            <a:r>
              <a:rPr lang="tr-TR" b="1" dirty="0" smtClean="0"/>
              <a:t>7</a:t>
            </a:r>
            <a:r>
              <a:rPr lang="en-US" b="1" dirty="0"/>
              <a:t> </a:t>
            </a:r>
            <a:r>
              <a:rPr lang="tr-TR" b="1" dirty="0" smtClean="0"/>
              <a:t>	</a:t>
            </a:r>
            <a:r>
              <a:rPr lang="en-US" b="1" dirty="0" smtClean="0"/>
              <a:t>goal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r>
              <a:rPr lang="en-US" b="1" dirty="0" smtClean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grpSp>
        <p:nvGrpSpPr>
          <p:cNvPr id="137222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137223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3 l</a:t>
              </a:r>
            </a:p>
          </p:txBody>
        </p:sp>
        <p:sp>
          <p:nvSpPr>
            <p:cNvPr id="137224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5 l</a:t>
              </a:r>
            </a:p>
          </p:txBody>
        </p:sp>
        <p:sp>
          <p:nvSpPr>
            <p:cNvPr id="137225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9 l</a:t>
              </a:r>
            </a:p>
          </p:txBody>
        </p:sp>
      </p:grp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759542" y="3409949"/>
            <a:ext cx="4191000" cy="25859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a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b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183623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9FEF-6C29-4689-9BF7-6A3A1FF4D5DB}" type="slidenum">
              <a:rPr lang="en-US"/>
              <a:pPr/>
              <a:t>17</a:t>
            </a:fld>
            <a:endParaRPr lang="en-US"/>
          </a:p>
        </p:txBody>
      </p:sp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838200" y="4077072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Örnek: Ölçme problemi!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tr-TR" b="1" dirty="0" smtClean="0"/>
              <a:t>Diğer </a:t>
            </a:r>
            <a:r>
              <a:rPr lang="en-US" b="1" dirty="0" err="1" smtClean="0"/>
              <a:t>bir</a:t>
            </a:r>
            <a:r>
              <a:rPr lang="en-US" b="1" dirty="0" smtClean="0"/>
              <a:t> </a:t>
            </a:r>
            <a:r>
              <a:rPr lang="tr-TR" b="1" dirty="0" smtClean="0"/>
              <a:t>ç</a:t>
            </a:r>
            <a:r>
              <a:rPr lang="en-US" b="1" dirty="0" err="1" smtClean="0"/>
              <a:t>özüm</a:t>
            </a:r>
            <a:r>
              <a:rPr lang="en-US" b="1" dirty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u="sng" dirty="0"/>
              <a:t>	a	b	c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0	0	0	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</a:t>
            </a:r>
            <a:r>
              <a:rPr lang="tr-TR" dirty="0" smtClean="0"/>
              <a:t>0</a:t>
            </a:r>
            <a:r>
              <a:rPr lang="en-US" dirty="0"/>
              <a:t>	</a:t>
            </a:r>
            <a:r>
              <a:rPr lang="tr-TR" dirty="0" smtClean="0"/>
              <a:t>5</a:t>
            </a:r>
            <a:r>
              <a:rPr lang="en-US" dirty="0"/>
              <a:t>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</a:t>
            </a:r>
            <a:r>
              <a:rPr lang="tr-TR" dirty="0" smtClean="0"/>
              <a:t>3</a:t>
            </a:r>
            <a:r>
              <a:rPr lang="en-US" dirty="0"/>
              <a:t>	</a:t>
            </a:r>
            <a:r>
              <a:rPr lang="tr-TR" dirty="0" smtClean="0"/>
              <a:t>2</a:t>
            </a:r>
            <a:r>
              <a:rPr lang="en-US" dirty="0"/>
              <a:t>	</a:t>
            </a:r>
            <a:r>
              <a:rPr lang="tr-TR" dirty="0" smtClean="0"/>
              <a:t>0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3	0	</a:t>
            </a:r>
            <a:r>
              <a:rPr lang="tr-TR" dirty="0" smtClean="0"/>
              <a:t>2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</a:t>
            </a:r>
            <a:r>
              <a:rPr lang="tr-TR" dirty="0" smtClean="0"/>
              <a:t>3</a:t>
            </a:r>
            <a:r>
              <a:rPr lang="en-US" dirty="0"/>
              <a:t>	</a:t>
            </a:r>
            <a:r>
              <a:rPr lang="tr-TR" dirty="0" smtClean="0"/>
              <a:t>5</a:t>
            </a:r>
            <a:r>
              <a:rPr lang="en-US" dirty="0"/>
              <a:t>	</a:t>
            </a:r>
            <a:r>
              <a:rPr lang="tr-TR" dirty="0" smtClean="0"/>
              <a:t>2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3	0	</a:t>
            </a:r>
            <a:r>
              <a:rPr lang="tr-TR" b="1" dirty="0" smtClean="0"/>
              <a:t>7</a:t>
            </a:r>
            <a:r>
              <a:rPr lang="en-US" b="1" dirty="0"/>
              <a:t> </a:t>
            </a:r>
            <a:r>
              <a:rPr lang="tr-TR" b="1" dirty="0" smtClean="0"/>
              <a:t>	</a:t>
            </a:r>
            <a:r>
              <a:rPr lang="en-US" b="1" dirty="0" smtClean="0"/>
              <a:t>goal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r>
              <a:rPr lang="en-US" b="1" dirty="0" smtClean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grpSp>
        <p:nvGrpSpPr>
          <p:cNvPr id="137222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137223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3 l</a:t>
              </a:r>
            </a:p>
          </p:txBody>
        </p:sp>
        <p:sp>
          <p:nvSpPr>
            <p:cNvPr id="137224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5 l</a:t>
              </a:r>
            </a:p>
          </p:txBody>
        </p:sp>
        <p:sp>
          <p:nvSpPr>
            <p:cNvPr id="137225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9 l</a:t>
              </a:r>
            </a:p>
          </p:txBody>
        </p:sp>
      </p:grp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759542" y="3717032"/>
            <a:ext cx="4191000" cy="22789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a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b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276753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9FEF-6C29-4689-9BF7-6A3A1FF4D5DB}" type="slidenum">
              <a:rPr lang="en-US"/>
              <a:pPr/>
              <a:t>18</a:t>
            </a:fld>
            <a:endParaRPr lang="en-US"/>
          </a:p>
        </p:txBody>
      </p:sp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838200" y="4077072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Örnek: Ölçme problemi!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tr-TR" b="1" dirty="0" smtClean="0"/>
              <a:t>Diğer </a:t>
            </a:r>
            <a:r>
              <a:rPr lang="en-US" b="1" dirty="0" err="1" smtClean="0"/>
              <a:t>bir</a:t>
            </a:r>
            <a:r>
              <a:rPr lang="en-US" b="1" dirty="0" smtClean="0"/>
              <a:t> </a:t>
            </a:r>
            <a:r>
              <a:rPr lang="tr-TR" b="1" dirty="0" smtClean="0"/>
              <a:t>ç</a:t>
            </a:r>
            <a:r>
              <a:rPr lang="en-US" b="1" dirty="0" err="1" smtClean="0"/>
              <a:t>özüm</a:t>
            </a:r>
            <a:r>
              <a:rPr lang="en-US" b="1" dirty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u="sng" dirty="0"/>
              <a:t>	a	b	c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0	0	0	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</a:t>
            </a:r>
            <a:r>
              <a:rPr lang="tr-TR" dirty="0" smtClean="0"/>
              <a:t>0</a:t>
            </a:r>
            <a:r>
              <a:rPr lang="en-US" dirty="0"/>
              <a:t>	</a:t>
            </a:r>
            <a:r>
              <a:rPr lang="tr-TR" dirty="0" smtClean="0"/>
              <a:t>5</a:t>
            </a:r>
            <a:r>
              <a:rPr lang="en-US" dirty="0"/>
              <a:t>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</a:t>
            </a:r>
            <a:r>
              <a:rPr lang="tr-TR" dirty="0" smtClean="0"/>
              <a:t>3</a:t>
            </a:r>
            <a:r>
              <a:rPr lang="en-US" dirty="0"/>
              <a:t>	</a:t>
            </a:r>
            <a:r>
              <a:rPr lang="tr-TR" dirty="0" smtClean="0"/>
              <a:t>2</a:t>
            </a:r>
            <a:r>
              <a:rPr lang="en-US" dirty="0"/>
              <a:t>	</a:t>
            </a:r>
            <a:r>
              <a:rPr lang="tr-TR" dirty="0" smtClean="0"/>
              <a:t>0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3	0	</a:t>
            </a:r>
            <a:r>
              <a:rPr lang="tr-TR" dirty="0" smtClean="0"/>
              <a:t>2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</a:t>
            </a:r>
            <a:r>
              <a:rPr lang="tr-TR" dirty="0" smtClean="0"/>
              <a:t>3</a:t>
            </a:r>
            <a:r>
              <a:rPr lang="en-US" dirty="0"/>
              <a:t>	</a:t>
            </a:r>
            <a:r>
              <a:rPr lang="tr-TR" dirty="0" smtClean="0"/>
              <a:t>5</a:t>
            </a:r>
            <a:r>
              <a:rPr lang="en-US" dirty="0"/>
              <a:t>	</a:t>
            </a:r>
            <a:r>
              <a:rPr lang="tr-TR" dirty="0" smtClean="0"/>
              <a:t>2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3	0	</a:t>
            </a:r>
            <a:r>
              <a:rPr lang="tr-TR" b="1" dirty="0" smtClean="0"/>
              <a:t>7</a:t>
            </a:r>
            <a:r>
              <a:rPr lang="en-US" b="1" dirty="0"/>
              <a:t> </a:t>
            </a:r>
            <a:r>
              <a:rPr lang="tr-TR" b="1" dirty="0" smtClean="0"/>
              <a:t>	</a:t>
            </a:r>
            <a:r>
              <a:rPr lang="en-US" b="1" dirty="0" smtClean="0"/>
              <a:t>goal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r>
              <a:rPr lang="en-US" b="1" dirty="0" smtClean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grpSp>
        <p:nvGrpSpPr>
          <p:cNvPr id="137222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137223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3 l</a:t>
              </a:r>
            </a:p>
          </p:txBody>
        </p:sp>
        <p:sp>
          <p:nvSpPr>
            <p:cNvPr id="137224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5 l</a:t>
              </a:r>
            </a:p>
          </p:txBody>
        </p:sp>
        <p:sp>
          <p:nvSpPr>
            <p:cNvPr id="137225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9 l</a:t>
              </a:r>
            </a:p>
          </p:txBody>
        </p:sp>
      </p:grp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759542" y="4077072"/>
            <a:ext cx="4191000" cy="19188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a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b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945935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9FEF-6C29-4689-9BF7-6A3A1FF4D5DB}" type="slidenum">
              <a:rPr lang="en-US"/>
              <a:pPr/>
              <a:t>19</a:t>
            </a:fld>
            <a:endParaRPr lang="en-US"/>
          </a:p>
        </p:txBody>
      </p:sp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838200" y="4077072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Örnek: Ölçme problemi!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tr-TR" b="1" dirty="0" smtClean="0"/>
              <a:t>Diğer </a:t>
            </a:r>
            <a:r>
              <a:rPr lang="en-US" b="1" dirty="0" err="1" smtClean="0"/>
              <a:t>bir</a:t>
            </a:r>
            <a:r>
              <a:rPr lang="en-US" b="1" dirty="0" smtClean="0"/>
              <a:t> </a:t>
            </a:r>
            <a:r>
              <a:rPr lang="tr-TR" b="1" dirty="0" smtClean="0"/>
              <a:t>ç</a:t>
            </a:r>
            <a:r>
              <a:rPr lang="en-US" b="1" dirty="0" err="1" smtClean="0"/>
              <a:t>özüm</a:t>
            </a:r>
            <a:r>
              <a:rPr lang="en-US" b="1" dirty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u="sng" dirty="0"/>
              <a:t>	a	b	c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0	0	0	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</a:t>
            </a:r>
            <a:r>
              <a:rPr lang="tr-TR" dirty="0" smtClean="0"/>
              <a:t>0</a:t>
            </a:r>
            <a:r>
              <a:rPr lang="en-US" dirty="0"/>
              <a:t>	</a:t>
            </a:r>
            <a:r>
              <a:rPr lang="tr-TR" dirty="0" smtClean="0"/>
              <a:t>5</a:t>
            </a:r>
            <a:r>
              <a:rPr lang="en-US" dirty="0"/>
              <a:t>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</a:t>
            </a:r>
            <a:r>
              <a:rPr lang="tr-TR" dirty="0" smtClean="0"/>
              <a:t>3</a:t>
            </a:r>
            <a:r>
              <a:rPr lang="en-US" dirty="0"/>
              <a:t>	</a:t>
            </a:r>
            <a:r>
              <a:rPr lang="tr-TR" dirty="0" smtClean="0"/>
              <a:t>2</a:t>
            </a:r>
            <a:r>
              <a:rPr lang="en-US" dirty="0"/>
              <a:t>	</a:t>
            </a:r>
            <a:r>
              <a:rPr lang="tr-TR" dirty="0" smtClean="0"/>
              <a:t>0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3	0	</a:t>
            </a:r>
            <a:r>
              <a:rPr lang="tr-TR" dirty="0" smtClean="0"/>
              <a:t>2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</a:t>
            </a:r>
            <a:r>
              <a:rPr lang="tr-TR" dirty="0" smtClean="0"/>
              <a:t>3</a:t>
            </a:r>
            <a:r>
              <a:rPr lang="en-US" dirty="0"/>
              <a:t>	</a:t>
            </a:r>
            <a:r>
              <a:rPr lang="tr-TR" dirty="0" smtClean="0"/>
              <a:t>5</a:t>
            </a:r>
            <a:r>
              <a:rPr lang="en-US" dirty="0"/>
              <a:t>	</a:t>
            </a:r>
            <a:r>
              <a:rPr lang="tr-TR" dirty="0" smtClean="0"/>
              <a:t>2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3	0	</a:t>
            </a:r>
            <a:r>
              <a:rPr lang="tr-TR" b="1" dirty="0" smtClean="0"/>
              <a:t>7</a:t>
            </a:r>
            <a:r>
              <a:rPr lang="en-US" b="1" dirty="0"/>
              <a:t> </a:t>
            </a:r>
            <a:r>
              <a:rPr lang="tr-TR" b="1" dirty="0" smtClean="0"/>
              <a:t>	</a:t>
            </a:r>
            <a:r>
              <a:rPr lang="en-US" b="1" dirty="0"/>
              <a:t> hedef</a:t>
            </a:r>
            <a:endParaRPr lang="en-US" b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r>
              <a:rPr lang="en-US" b="1" dirty="0" smtClean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grpSp>
        <p:nvGrpSpPr>
          <p:cNvPr id="137222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137223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3 l</a:t>
              </a:r>
            </a:p>
          </p:txBody>
        </p:sp>
        <p:sp>
          <p:nvSpPr>
            <p:cNvPr id="137224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5 l</a:t>
              </a:r>
            </a:p>
          </p:txBody>
        </p:sp>
        <p:sp>
          <p:nvSpPr>
            <p:cNvPr id="137225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9 l</a:t>
              </a:r>
            </a:p>
          </p:txBody>
        </p:sp>
      </p:grp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759542" y="4797152"/>
            <a:ext cx="4191000" cy="11987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a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b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032299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E216-3EDF-4D7F-870B-543FB17ABE49}" type="slidenum">
              <a:rPr lang="en-US"/>
              <a:pPr/>
              <a:t>2</a:t>
            </a:fld>
            <a:endParaRPr lang="en-US"/>
          </a:p>
        </p:txBody>
      </p:sp>
      <p:sp>
        <p:nvSpPr>
          <p:cNvPr id="25600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Geçen Haftalar: Özet</a:t>
            </a:r>
          </a:p>
        </p:txBody>
      </p:sp>
      <p:sp>
        <p:nvSpPr>
          <p:cNvPr id="25600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YZ’nin</a:t>
            </a:r>
            <a:r>
              <a:rPr lang="en-US" dirty="0"/>
              <a:t> </a:t>
            </a:r>
            <a:r>
              <a:rPr lang="en-US" dirty="0" err="1" smtClean="0"/>
              <a:t>Tanımı</a:t>
            </a:r>
            <a:r>
              <a:rPr lang="tr-TR" dirty="0"/>
              <a:t> </a:t>
            </a:r>
            <a:r>
              <a:rPr lang="tr-TR" dirty="0" smtClean="0"/>
              <a:t>ve Tarihçesi</a:t>
            </a:r>
            <a:endParaRPr lang="en-US" dirty="0"/>
          </a:p>
          <a:p>
            <a:r>
              <a:rPr lang="en-US" dirty="0"/>
              <a:t>Turing </a:t>
            </a:r>
            <a:r>
              <a:rPr lang="en-US" dirty="0" err="1" smtClean="0"/>
              <a:t>Testi</a:t>
            </a:r>
            <a:endParaRPr lang="en-US" dirty="0"/>
          </a:p>
          <a:p>
            <a:r>
              <a:rPr lang="en-US" dirty="0" err="1"/>
              <a:t>Zeki</a:t>
            </a:r>
            <a:r>
              <a:rPr lang="en-US" dirty="0"/>
              <a:t> </a:t>
            </a:r>
            <a:r>
              <a:rPr lang="en-US" dirty="0" err="1"/>
              <a:t>Ajanlar</a:t>
            </a:r>
            <a:r>
              <a:rPr lang="en-US" dirty="0"/>
              <a:t>:</a:t>
            </a:r>
          </a:p>
          <a:p>
            <a:r>
              <a:rPr lang="en-US" b="1" dirty="0" err="1" smtClean="0"/>
              <a:t>Ajan</a:t>
            </a:r>
            <a:r>
              <a:rPr lang="en-US" b="1" dirty="0" smtClean="0"/>
              <a:t> </a:t>
            </a:r>
            <a:r>
              <a:rPr lang="en-US" b="1" dirty="0" err="1"/>
              <a:t>Tipleri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tr-TR" dirty="0" smtClean="0"/>
              <a:t>Basit Tepki</a:t>
            </a:r>
            <a:r>
              <a:rPr lang="en-US" dirty="0" smtClean="0"/>
              <a:t>, </a:t>
            </a:r>
            <a:r>
              <a:rPr lang="tr-TR" dirty="0" smtClean="0"/>
              <a:t>model</a:t>
            </a:r>
            <a:r>
              <a:rPr lang="tr-TR" dirty="0"/>
              <a:t> </a:t>
            </a:r>
            <a:r>
              <a:rPr lang="en-US" dirty="0" err="1" smtClean="0"/>
              <a:t>tabanlı</a:t>
            </a:r>
            <a:r>
              <a:rPr lang="en-US" dirty="0"/>
              <a:t>, </a:t>
            </a:r>
            <a:r>
              <a:rPr lang="tr-TR" dirty="0" smtClean="0"/>
              <a:t>hedef t</a:t>
            </a:r>
            <a:r>
              <a:rPr lang="en-US" dirty="0" err="1" smtClean="0"/>
              <a:t>abanlı</a:t>
            </a:r>
            <a:r>
              <a:rPr lang="en-US" dirty="0"/>
              <a:t>, </a:t>
            </a:r>
            <a:r>
              <a:rPr lang="en-US" dirty="0" err="1" smtClean="0"/>
              <a:t>fayda</a:t>
            </a:r>
            <a:r>
              <a:rPr lang="tr-TR" dirty="0" smtClean="0"/>
              <a:t> </a:t>
            </a:r>
            <a:r>
              <a:rPr lang="en-US" dirty="0" err="1" smtClean="0"/>
              <a:t>tabanlı</a:t>
            </a:r>
            <a:endParaRPr lang="en-US" dirty="0"/>
          </a:p>
          <a:p>
            <a:r>
              <a:rPr lang="en-US" dirty="0" err="1"/>
              <a:t>Rasyonel</a:t>
            </a:r>
            <a:r>
              <a:rPr lang="en-US" dirty="0"/>
              <a:t> </a:t>
            </a:r>
            <a:r>
              <a:rPr lang="en-US" dirty="0" err="1" smtClean="0"/>
              <a:t>Hareket</a:t>
            </a:r>
            <a:r>
              <a:rPr lang="en-US" dirty="0" smtClean="0"/>
              <a:t> </a:t>
            </a:r>
            <a:endParaRPr lang="en-US" dirty="0"/>
          </a:p>
          <a:p>
            <a:r>
              <a:rPr lang="tr-TR" dirty="0"/>
              <a:t>Performans </a:t>
            </a:r>
            <a:r>
              <a:rPr lang="tr-TR" dirty="0" smtClean="0"/>
              <a:t>Ölçüsü</a:t>
            </a:r>
            <a:endParaRPr lang="tr-TR" dirty="0">
              <a:latin typeface="Times New Roman" pitchFamily="18" charset="0"/>
            </a:endParaRPr>
          </a:p>
          <a:p>
            <a:pPr lvl="1"/>
            <a:r>
              <a:rPr lang="tr-TR" dirty="0">
                <a:latin typeface="Times New Roman" pitchFamily="18" charset="0"/>
              </a:rPr>
              <a:t>Her olası algı serisi için, algı serisi ve sahip olduğu bilgileri kullanarak performans ölçüsünü </a:t>
            </a:r>
            <a:r>
              <a:rPr lang="tr-TR" u="sng" dirty="0">
                <a:latin typeface="Times New Roman" pitchFamily="18" charset="0"/>
              </a:rPr>
              <a:t>maksimize</a:t>
            </a:r>
            <a:r>
              <a:rPr lang="tr-TR" dirty="0">
                <a:latin typeface="Times New Roman" pitchFamily="18" charset="0"/>
              </a:rPr>
              <a:t> edecek şekilde davranan ajan ideal ajandır</a:t>
            </a:r>
            <a:r>
              <a:rPr lang="tr-TR" i="1" dirty="0">
                <a:latin typeface="Times New Roman" pitchFamily="18" charset="0"/>
              </a:rPr>
              <a:t>.</a:t>
            </a: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77837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1855-1689-45E3-AFD3-9615DFB09EE8}" type="slidenum">
              <a:rPr lang="en-US"/>
              <a:pPr/>
              <a:t>20</a:t>
            </a:fld>
            <a:endParaRPr lang="en-US"/>
          </a:p>
        </p:txBody>
      </p:sp>
      <p:sp>
        <p:nvSpPr>
          <p:cNvPr id="192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Hangi çözümü tercih ederiz?</a:t>
            </a:r>
          </a:p>
        </p:txBody>
      </p:sp>
      <p:sp>
        <p:nvSpPr>
          <p:cNvPr id="192515" name="Rectangle 1027"/>
          <p:cNvSpPr>
            <a:spLocks noChangeArrowheads="1"/>
          </p:cNvSpPr>
          <p:nvPr/>
        </p:nvSpPr>
        <p:spPr bwMode="auto">
          <a:xfrm>
            <a:off x="457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92516" name="Rectangle 1028"/>
          <p:cNvSpPr>
            <a:spLocks noChangeArrowheads="1"/>
          </p:cNvSpPr>
          <p:nvPr/>
        </p:nvSpPr>
        <p:spPr bwMode="auto">
          <a:xfrm>
            <a:off x="457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92517" name="Rectangle 1029"/>
          <p:cNvSpPr>
            <a:spLocks noChangeArrowheads="1"/>
          </p:cNvSpPr>
          <p:nvPr/>
        </p:nvSpPr>
        <p:spPr bwMode="auto">
          <a:xfrm>
            <a:off x="0" y="1371600"/>
            <a:ext cx="4648200" cy="4724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 b="1">
                <a:latin typeface="Tahoma" pitchFamily="34" charset="0"/>
              </a:rPr>
              <a:t>Çözüm 1: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kumimoji="1" lang="en-US" sz="2000">
              <a:latin typeface="Tahoma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pitchFamily="34" charset="0"/>
              </a:rPr>
              <a:t>	</a:t>
            </a:r>
            <a:r>
              <a:rPr kumimoji="1" lang="en-US" sz="2000" u="sng">
                <a:latin typeface="Tahoma" pitchFamily="34" charset="0"/>
              </a:rPr>
              <a:t>	a	b	c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pitchFamily="34" charset="0"/>
              </a:rPr>
              <a:t>		0	0	0	 </a:t>
            </a:r>
            <a:r>
              <a:rPr lang="en-US"/>
              <a:t>start</a:t>
            </a:r>
            <a:endParaRPr kumimoji="1" lang="en-US" sz="2000">
              <a:latin typeface="Tahoma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pitchFamily="34" charset="0"/>
              </a:rPr>
              <a:t>		3	0	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pitchFamily="34" charset="0"/>
              </a:rPr>
              <a:t>		0	0	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pitchFamily="34" charset="0"/>
              </a:rPr>
              <a:t>		3	0	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pitchFamily="34" charset="0"/>
              </a:rPr>
              <a:t>		0	0	6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pitchFamily="34" charset="0"/>
              </a:rPr>
              <a:t>		3	0	6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pitchFamily="34" charset="0"/>
              </a:rPr>
              <a:t>		0	3	6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pitchFamily="34" charset="0"/>
              </a:rPr>
              <a:t>		3	3	6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pitchFamily="34" charset="0"/>
              </a:rPr>
              <a:t>		1	5	6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pitchFamily="34" charset="0"/>
              </a:rPr>
              <a:t>		0	5	</a:t>
            </a:r>
            <a:r>
              <a:rPr kumimoji="1" lang="en-US" sz="2000" b="1">
                <a:latin typeface="Tahoma" pitchFamily="34" charset="0"/>
              </a:rPr>
              <a:t>7	hedef</a:t>
            </a:r>
            <a:r>
              <a:rPr kumimoji="1" lang="en-US" sz="2000">
                <a:latin typeface="Tahoma" pitchFamily="34" charset="0"/>
              </a:rPr>
              <a:t>	</a:t>
            </a:r>
          </a:p>
        </p:txBody>
      </p:sp>
      <p:sp>
        <p:nvSpPr>
          <p:cNvPr id="192518" name="Rectangle 1030"/>
          <p:cNvSpPr>
            <a:spLocks noChangeArrowheads="1"/>
          </p:cNvSpPr>
          <p:nvPr/>
        </p:nvSpPr>
        <p:spPr bwMode="auto">
          <a:xfrm>
            <a:off x="5105400" y="40386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92519" name="Rectangle 1031"/>
          <p:cNvSpPr>
            <a:spLocks noChangeArrowheads="1"/>
          </p:cNvSpPr>
          <p:nvPr/>
        </p:nvSpPr>
        <p:spPr bwMode="auto">
          <a:xfrm>
            <a:off x="51054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92520" name="Rectangle 1032"/>
          <p:cNvSpPr>
            <a:spLocks noChangeArrowheads="1"/>
          </p:cNvSpPr>
          <p:nvPr/>
        </p:nvSpPr>
        <p:spPr bwMode="auto">
          <a:xfrm>
            <a:off x="4648200" y="1371600"/>
            <a:ext cx="4495800" cy="4724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1800" b="1">
                <a:latin typeface="Tahoma" pitchFamily="34" charset="0"/>
              </a:rPr>
              <a:t>Çözüm 2: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endParaRPr kumimoji="1" lang="en-US" sz="180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pitchFamily="34" charset="0"/>
              </a:rPr>
              <a:t>	</a:t>
            </a:r>
            <a:r>
              <a:rPr kumimoji="1" lang="en-US" sz="1800" u="sng">
                <a:latin typeface="Tahoma" pitchFamily="34" charset="0"/>
              </a:rPr>
              <a:t>	a	b	c	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pitchFamily="34" charset="0"/>
              </a:rPr>
              <a:t>		0	0	0	 </a:t>
            </a:r>
            <a:r>
              <a:rPr lang="en-US" sz="1800"/>
              <a:t>start</a:t>
            </a:r>
            <a:endParaRPr kumimoji="1" lang="en-US" sz="180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pitchFamily="34" charset="0"/>
              </a:rPr>
              <a:t>		0	5	0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pitchFamily="34" charset="0"/>
              </a:rPr>
              <a:t>		3	2	0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pitchFamily="34" charset="0"/>
              </a:rPr>
              <a:t>		3	0	2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pitchFamily="34" charset="0"/>
              </a:rPr>
              <a:t>		3	5	2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pitchFamily="34" charset="0"/>
              </a:rPr>
              <a:t>		</a:t>
            </a:r>
            <a:r>
              <a:rPr kumimoji="1" lang="en-US" sz="1800" b="1">
                <a:latin typeface="Tahoma" pitchFamily="34" charset="0"/>
              </a:rPr>
              <a:t>3	0	7</a:t>
            </a:r>
            <a:r>
              <a:rPr kumimoji="1" lang="en-US" sz="1800">
                <a:latin typeface="Tahoma" pitchFamily="34" charset="0"/>
              </a:rPr>
              <a:t>	</a:t>
            </a:r>
            <a:r>
              <a:rPr kumimoji="1" lang="en-US" sz="1700" b="1">
                <a:latin typeface="Tahoma" pitchFamily="34" charset="0"/>
              </a:rPr>
              <a:t>hedef</a:t>
            </a:r>
            <a:endParaRPr kumimoji="1" lang="en-US" sz="1800" b="1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pitchFamily="34" charset="0"/>
              </a:rPr>
              <a:t>	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endParaRPr kumimoji="1" lang="en-US" sz="180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endParaRPr kumimoji="1" lang="en-US" sz="180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endParaRPr kumimoji="1" lang="en-US" sz="180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endParaRPr kumimoji="1" lang="en-US" sz="180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063906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CCE2-1969-4998-93E8-2819719FFEB6}" type="slidenum">
              <a:rPr lang="en-US"/>
              <a:pPr/>
              <a:t>21</a:t>
            </a:fld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Örnek: Ölçme problemi</a:t>
            </a:r>
            <a:endParaRPr lang="tr-TR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856923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7 litre suyu birer adet 3, 5 ve 9 litrelik kovalar ile ölç</a:t>
            </a:r>
          </a:p>
          <a:p>
            <a:endParaRPr lang="tr-TR" dirty="0" smtClean="0"/>
          </a:p>
          <a:p>
            <a:r>
              <a:rPr lang="tr-TR" b="1" dirty="0" smtClean="0"/>
              <a:t>Hedefi formüle et:</a:t>
            </a:r>
            <a:endParaRPr lang="tr-TR" dirty="0" smtClean="0"/>
          </a:p>
          <a:p>
            <a:pPr lvl="1"/>
            <a:r>
              <a:rPr lang="tr-TR" dirty="0" smtClean="0"/>
              <a:t>7 litre suyu 9 litrelik kovada tut</a:t>
            </a:r>
          </a:p>
          <a:p>
            <a:endParaRPr lang="tr-TR" dirty="0" smtClean="0"/>
          </a:p>
          <a:p>
            <a:r>
              <a:rPr lang="tr-TR" b="1" dirty="0" smtClean="0"/>
              <a:t>Problemi formüle et:	</a:t>
            </a:r>
          </a:p>
          <a:p>
            <a:pPr lvl="1"/>
            <a:r>
              <a:rPr lang="tr-TR" dirty="0" smtClean="0"/>
              <a:t>Durumlar:	Kovalardaki su miktarı</a:t>
            </a:r>
          </a:p>
          <a:p>
            <a:pPr lvl="1"/>
            <a:r>
              <a:rPr lang="tr-TR" dirty="0" smtClean="0"/>
              <a:t>İşlemler:		Kovayı kaynaktan doldur, Kovayı boşalt</a:t>
            </a:r>
          </a:p>
          <a:p>
            <a:pPr lvl="1"/>
            <a:endParaRPr lang="tr-TR" dirty="0" smtClean="0"/>
          </a:p>
          <a:p>
            <a:r>
              <a:rPr lang="tr-TR" b="1" dirty="0" smtClean="0"/>
              <a:t>Çözümü bul:</a:t>
            </a:r>
          </a:p>
          <a:p>
            <a:pPr lvl="1"/>
            <a:r>
              <a:rPr lang="tr-TR" dirty="0" smtClean="0"/>
              <a:t>Başlangıç durumundan hedef duruma götüren işlemler sırası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37254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Problem Çeşitleri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202488" cy="5072947"/>
          </a:xfrm>
        </p:spPr>
        <p:txBody>
          <a:bodyPr>
            <a:normAutofit fontScale="85000" lnSpcReduction="10000"/>
          </a:bodyPr>
          <a:lstStyle/>
          <a:p>
            <a:r>
              <a:rPr lang="tr-TR" b="1" dirty="0" smtClean="0"/>
              <a:t>Tek durumlu (</a:t>
            </a:r>
            <a:r>
              <a:rPr lang="en-US" b="1" dirty="0"/>
              <a:t>single-state</a:t>
            </a:r>
            <a:r>
              <a:rPr lang="tr-TR" b="1" dirty="0" smtClean="0"/>
              <a:t>)</a:t>
            </a:r>
            <a:r>
              <a:rPr lang="en-US" b="1" dirty="0"/>
              <a:t> </a:t>
            </a:r>
            <a:r>
              <a:rPr lang="en-US" b="1" dirty="0" smtClean="0"/>
              <a:t>problem</a:t>
            </a:r>
            <a:r>
              <a:rPr lang="tr-TR" b="1" dirty="0" smtClean="0"/>
              <a:t>:</a:t>
            </a:r>
            <a:r>
              <a:rPr lang="tr-TR" dirty="0" smtClean="0"/>
              <a:t> </a:t>
            </a:r>
            <a:r>
              <a:rPr lang="en-US" dirty="0" err="1" smtClean="0"/>
              <a:t>Deterministi</a:t>
            </a:r>
            <a:r>
              <a:rPr lang="tr-TR" dirty="0" smtClean="0"/>
              <a:t>k</a:t>
            </a:r>
            <a:r>
              <a:rPr lang="en-US" dirty="0" smtClean="0"/>
              <a:t>, </a:t>
            </a:r>
            <a:r>
              <a:rPr lang="tr-TR" dirty="0" smtClean="0"/>
              <a:t>tam gözlenebilir</a:t>
            </a:r>
            <a:endParaRPr lang="en-US" dirty="0"/>
          </a:p>
          <a:p>
            <a:pPr lvl="1"/>
            <a:r>
              <a:rPr lang="tr-TR" dirty="0"/>
              <a:t>Ajan hangi durumda olmak istediğini biliyor; çözüm bir sıradır (</a:t>
            </a:r>
            <a:r>
              <a:rPr lang="tr-TR" dirty="0" err="1"/>
              <a:t>sequence</a:t>
            </a:r>
            <a:r>
              <a:rPr lang="tr-TR" dirty="0" smtClean="0"/>
              <a:t>)</a:t>
            </a:r>
            <a:endParaRPr lang="en-US" dirty="0"/>
          </a:p>
          <a:p>
            <a:r>
              <a:rPr lang="tr-TR" b="1" dirty="0" smtClean="0"/>
              <a:t>Alıcısız (</a:t>
            </a:r>
            <a:r>
              <a:rPr lang="tr-TR" b="1" dirty="0" err="1"/>
              <a:t>sensorless</a:t>
            </a:r>
            <a:r>
              <a:rPr lang="tr-TR" b="1" dirty="0" smtClean="0"/>
              <a:t>) </a:t>
            </a:r>
            <a:r>
              <a:rPr lang="en-US" b="1" dirty="0" smtClean="0"/>
              <a:t>problem</a:t>
            </a:r>
            <a:r>
              <a:rPr lang="tr-TR" b="1" dirty="0" smtClean="0"/>
              <a:t>:</a:t>
            </a:r>
            <a:r>
              <a:rPr lang="en-US" b="1" dirty="0" smtClean="0"/>
              <a:t> </a:t>
            </a:r>
            <a:r>
              <a:rPr lang="tr-TR" dirty="0" smtClean="0"/>
              <a:t>Gözlenemez</a:t>
            </a:r>
            <a:endParaRPr lang="tr-TR" dirty="0"/>
          </a:p>
          <a:p>
            <a:pPr lvl="1"/>
            <a:r>
              <a:rPr lang="tr-TR" dirty="0" smtClean="0"/>
              <a:t>Ajan nerede olduğunu bilemez</a:t>
            </a:r>
            <a:r>
              <a:rPr lang="en-US" dirty="0" smtClean="0"/>
              <a:t>; </a:t>
            </a:r>
            <a:r>
              <a:rPr lang="tr-TR" dirty="0" smtClean="0"/>
              <a:t>çözüm</a:t>
            </a:r>
            <a:r>
              <a:rPr lang="en-US" dirty="0" smtClean="0"/>
              <a:t> (</a:t>
            </a:r>
            <a:r>
              <a:rPr lang="tr-TR" dirty="0" smtClean="0"/>
              <a:t>varsa</a:t>
            </a:r>
            <a:r>
              <a:rPr lang="en-US" dirty="0" smtClean="0"/>
              <a:t>) </a:t>
            </a:r>
            <a:r>
              <a:rPr lang="tr-TR" dirty="0" smtClean="0"/>
              <a:t>bir sıradır</a:t>
            </a:r>
            <a:endParaRPr lang="en-US" dirty="0"/>
          </a:p>
          <a:p>
            <a:r>
              <a:rPr lang="tr-TR" b="1" dirty="0" smtClean="0"/>
              <a:t>Koşullu (</a:t>
            </a:r>
            <a:r>
              <a:rPr lang="en-US" b="1" dirty="0" smtClean="0"/>
              <a:t>contingency</a:t>
            </a:r>
            <a:r>
              <a:rPr lang="tr-TR" b="1" dirty="0" smtClean="0"/>
              <a:t>)</a:t>
            </a:r>
            <a:r>
              <a:rPr lang="en-US" b="1" dirty="0" smtClean="0"/>
              <a:t> problem</a:t>
            </a:r>
            <a:r>
              <a:rPr lang="tr-TR" b="1" dirty="0" smtClean="0"/>
              <a:t>: </a:t>
            </a:r>
            <a:r>
              <a:rPr lang="tr-TR" dirty="0" smtClean="0"/>
              <a:t>Rastgele (n</a:t>
            </a:r>
            <a:r>
              <a:rPr lang="en-US" dirty="0" err="1" smtClean="0"/>
              <a:t>ondeterministic</a:t>
            </a:r>
            <a:r>
              <a:rPr lang="tr-TR" dirty="0" smtClean="0"/>
              <a:t>) ve/veya kısmi gözlenebilir (</a:t>
            </a:r>
            <a:r>
              <a:rPr lang="en-US" dirty="0" smtClean="0"/>
              <a:t>partially observable</a:t>
            </a:r>
            <a:r>
              <a:rPr lang="tr-TR" dirty="0" smtClean="0"/>
              <a:t>)</a:t>
            </a:r>
            <a:endParaRPr lang="en-US" dirty="0"/>
          </a:p>
          <a:p>
            <a:pPr lvl="1"/>
            <a:r>
              <a:rPr lang="tr-TR" dirty="0" smtClean="0"/>
              <a:t>Alıcılar şu anki durum ile ilgili sürekli bilgi sağlar</a:t>
            </a:r>
            <a:endParaRPr lang="en-US" dirty="0"/>
          </a:p>
          <a:p>
            <a:pPr lvl="1"/>
            <a:r>
              <a:rPr lang="tr-TR" dirty="0" smtClean="0"/>
              <a:t>Çözüm ağaç ya da kurallar ile</a:t>
            </a:r>
            <a:endParaRPr lang="tr-TR" dirty="0"/>
          </a:p>
          <a:p>
            <a:r>
              <a:rPr lang="en-US" b="1" dirty="0" err="1"/>
              <a:t>Keşif</a:t>
            </a:r>
            <a:r>
              <a:rPr lang="en-US" b="1" dirty="0"/>
              <a:t> </a:t>
            </a:r>
            <a:r>
              <a:rPr lang="tr-TR" b="1" dirty="0" smtClean="0"/>
              <a:t>(</a:t>
            </a:r>
            <a:r>
              <a:rPr lang="en-US" b="1" dirty="0" smtClean="0"/>
              <a:t>exploration</a:t>
            </a:r>
            <a:r>
              <a:rPr lang="tr-TR" b="1" dirty="0" smtClean="0"/>
              <a:t>) </a:t>
            </a:r>
            <a:r>
              <a:rPr lang="en-US" b="1" dirty="0" err="1" smtClean="0"/>
              <a:t>problemi</a:t>
            </a:r>
            <a:r>
              <a:rPr lang="en-US" b="1" dirty="0" smtClean="0"/>
              <a:t>:</a:t>
            </a:r>
            <a:r>
              <a:rPr lang="tr-TR" b="1" dirty="0" smtClean="0"/>
              <a:t> </a:t>
            </a:r>
            <a:r>
              <a:rPr lang="tr-TR" dirty="0" smtClean="0"/>
              <a:t>Bilinmeyen durum uzayı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22</a:t>
            </a:fld>
            <a:endParaRPr kumimoji="0" lang="tr-TR" dirty="0"/>
          </a:p>
        </p:txBody>
      </p:sp>
    </p:spTree>
    <p:extLst>
      <p:ext uri="{BB962C8B-B14F-4D97-AF65-F5344CB8AC3E}">
        <p14:creationId xmlns:p14="http://schemas.microsoft.com/office/powerpoint/2010/main" val="38406460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Örnek: Elektrikli </a:t>
            </a:r>
            <a:r>
              <a:rPr lang="tr-TR" dirty="0" smtClean="0"/>
              <a:t>süpürge ajanı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4314056" cy="4856923"/>
          </a:xfrm>
        </p:spPr>
        <p:txBody>
          <a:bodyPr>
            <a:normAutofit fontScale="92500"/>
          </a:bodyPr>
          <a:lstStyle/>
          <a:p>
            <a:r>
              <a:rPr lang="tr-TR" dirty="0" smtClean="0"/>
              <a:t>2 Yer: kirli/değil</a:t>
            </a:r>
            <a:endParaRPr lang="tr-TR" dirty="0"/>
          </a:p>
          <a:p>
            <a:r>
              <a:rPr lang="tr-TR" dirty="0" smtClean="0"/>
              <a:t>Amaç </a:t>
            </a:r>
            <a:r>
              <a:rPr lang="tr-TR" dirty="0"/>
              <a:t>: </a:t>
            </a:r>
            <a:r>
              <a:rPr lang="tr-TR" dirty="0" smtClean="0"/>
              <a:t>Her yerin temiz olması</a:t>
            </a:r>
            <a:endParaRPr lang="tr-TR" dirty="0"/>
          </a:p>
          <a:p>
            <a:r>
              <a:rPr lang="tr-TR" dirty="0" smtClean="0"/>
              <a:t>Hareketler: </a:t>
            </a:r>
            <a:r>
              <a:rPr lang="tr-TR" dirty="0"/>
              <a:t>Sol, sağ, temizle, işlem </a:t>
            </a:r>
            <a:r>
              <a:rPr lang="tr-TR" dirty="0" smtClean="0"/>
              <a:t>yok (</a:t>
            </a:r>
            <a:r>
              <a:rPr lang="tr-TR" dirty="0" err="1" smtClean="0"/>
              <a:t>NoOP</a:t>
            </a:r>
            <a:r>
              <a:rPr lang="tr-TR" dirty="0" smtClean="0"/>
              <a:t>)</a:t>
            </a:r>
            <a:endParaRPr lang="tr-TR" dirty="0"/>
          </a:p>
          <a:p>
            <a:endParaRPr lang="tr-TR" dirty="0" smtClean="0"/>
          </a:p>
          <a:p>
            <a:r>
              <a:rPr lang="tr-TR" dirty="0" smtClean="0"/>
              <a:t>N </a:t>
            </a:r>
            <a:r>
              <a:rPr lang="tr-TR" dirty="0"/>
              <a:t>oda için durum </a:t>
            </a:r>
            <a:r>
              <a:rPr lang="tr-TR" dirty="0" smtClean="0"/>
              <a:t>sayısı?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N </a:t>
            </a:r>
            <a:r>
              <a:rPr lang="tr-TR" dirty="0"/>
              <a:t>* </a:t>
            </a:r>
            <a:r>
              <a:rPr lang="tr-TR" dirty="0" smtClean="0"/>
              <a:t>2^N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23</a:t>
            </a:fld>
            <a:endParaRPr kumimoji="0" lang="tr-TR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3" cstate="email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48767" y="1582382"/>
            <a:ext cx="4020364" cy="3502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7212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Örnek: Elektrikli süpürge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4458072" cy="4856923"/>
          </a:xfrm>
        </p:spPr>
        <p:txBody>
          <a:bodyPr>
            <a:normAutofit/>
          </a:bodyPr>
          <a:lstStyle/>
          <a:p>
            <a:r>
              <a:rPr lang="tr-TR" sz="2800" dirty="0" smtClean="0">
                <a:solidFill>
                  <a:srgbClr val="0000FF"/>
                </a:solidFill>
              </a:rPr>
              <a:t>Tek </a:t>
            </a:r>
            <a:r>
              <a:rPr lang="tr-TR" sz="2800" dirty="0">
                <a:solidFill>
                  <a:srgbClr val="0000FF"/>
                </a:solidFill>
              </a:rPr>
              <a:t>durumlu </a:t>
            </a:r>
            <a:r>
              <a:rPr lang="tr-TR" sz="2800" dirty="0" smtClean="0">
                <a:solidFill>
                  <a:srgbClr val="0000FF"/>
                </a:solidFill>
              </a:rPr>
              <a:t>problem: </a:t>
            </a:r>
            <a:r>
              <a:rPr lang="tr-TR" sz="2800" dirty="0" smtClean="0"/>
              <a:t>#5’le başla. Çözüm </a:t>
            </a:r>
            <a:r>
              <a:rPr lang="tr-TR" sz="2800" dirty="0"/>
              <a:t>nedir?</a:t>
            </a:r>
          </a:p>
          <a:p>
            <a:r>
              <a:rPr lang="tr-TR" sz="2800" dirty="0" smtClean="0"/>
              <a:t>[</a:t>
            </a:r>
            <a:r>
              <a:rPr lang="tr-TR" sz="2800" dirty="0"/>
              <a:t>Sağ, Temizle</a:t>
            </a:r>
            <a:r>
              <a:rPr lang="tr-TR" sz="2800" dirty="0" smtClean="0"/>
              <a:t>]</a:t>
            </a:r>
          </a:p>
          <a:p>
            <a:endParaRPr lang="tr-TR" sz="2800" dirty="0" smtClean="0"/>
          </a:p>
          <a:p>
            <a:endParaRPr lang="tr-TR" sz="2800" dirty="0" smtClean="0"/>
          </a:p>
          <a:p>
            <a:r>
              <a:rPr lang="tr-TR" sz="2800" dirty="0" smtClean="0">
                <a:solidFill>
                  <a:srgbClr val="0000FF"/>
                </a:solidFill>
              </a:rPr>
              <a:t>Alıcısız problem</a:t>
            </a:r>
            <a:r>
              <a:rPr lang="tr-TR" sz="2800" dirty="0">
                <a:solidFill>
                  <a:srgbClr val="0000FF"/>
                </a:solidFill>
              </a:rPr>
              <a:t>: </a:t>
            </a:r>
            <a:r>
              <a:rPr lang="tr-TR" sz="2800" dirty="0"/>
              <a:t>{1,2,3,4,5,6,7,8</a:t>
            </a:r>
            <a:r>
              <a:rPr lang="tr-TR" sz="2800" dirty="0" smtClean="0"/>
              <a:t>}’den </a:t>
            </a:r>
            <a:r>
              <a:rPr lang="tr-TR" sz="2800" dirty="0"/>
              <a:t>herhangi biriyle </a:t>
            </a:r>
            <a:r>
              <a:rPr lang="tr-TR" sz="2800" dirty="0" smtClean="0"/>
              <a:t>başla</a:t>
            </a:r>
          </a:p>
          <a:p>
            <a:r>
              <a:rPr lang="tr-TR" sz="2800" dirty="0"/>
              <a:t>[Sağ, Temizle, Sol, Temizle]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24</a:t>
            </a:fld>
            <a:endParaRPr kumimoji="0" lang="tr-TR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 cstate="email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04048" y="1798406"/>
            <a:ext cx="4020364" cy="3502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8948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Örnek: Elektrikli süpürge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4458072" cy="4856923"/>
          </a:xfrm>
        </p:spPr>
        <p:txBody>
          <a:bodyPr>
            <a:normAutofit/>
          </a:bodyPr>
          <a:lstStyle/>
          <a:p>
            <a:r>
              <a:rPr lang="tr-TR" sz="2800" dirty="0" smtClean="0">
                <a:solidFill>
                  <a:srgbClr val="0000FF"/>
                </a:solidFill>
              </a:rPr>
              <a:t>Koşullu problem: </a:t>
            </a:r>
          </a:p>
          <a:p>
            <a:pPr lvl="1"/>
            <a:r>
              <a:rPr lang="tr-TR" sz="2400" dirty="0" err="1" smtClean="0"/>
              <a:t>Deterministik</a:t>
            </a:r>
            <a:r>
              <a:rPr lang="tr-TR" sz="2400" dirty="0" smtClean="0"/>
              <a:t>: Temizle komutu </a:t>
            </a:r>
            <a:r>
              <a:rPr lang="tr-TR" sz="2400" dirty="0"/>
              <a:t>temiz halıyı </a:t>
            </a:r>
            <a:r>
              <a:rPr lang="tr-TR" sz="2400" dirty="0" smtClean="0"/>
              <a:t>kirletebilir</a:t>
            </a:r>
            <a:endParaRPr lang="tr-TR" sz="2400" dirty="0"/>
          </a:p>
          <a:p>
            <a:pPr lvl="1"/>
            <a:r>
              <a:rPr lang="tr-TR" sz="2400" dirty="0" smtClean="0"/>
              <a:t>Kısmi gözlenebilir</a:t>
            </a:r>
            <a:r>
              <a:rPr lang="tr-TR" sz="2400" dirty="0"/>
              <a:t>: </a:t>
            </a:r>
            <a:r>
              <a:rPr lang="tr-TR" sz="2400" dirty="0" smtClean="0"/>
              <a:t>sadece bulunduğu yerin durumu (kirli/temiz)</a:t>
            </a:r>
            <a:endParaRPr lang="tr-TR" sz="2400" dirty="0"/>
          </a:p>
          <a:p>
            <a:pPr lvl="1"/>
            <a:r>
              <a:rPr lang="tr-TR" sz="2400" dirty="0" smtClean="0"/>
              <a:t>Eldeki </a:t>
            </a:r>
            <a:r>
              <a:rPr lang="tr-TR" sz="2400" dirty="0"/>
              <a:t>bilgi: [Sol, Temiz</a:t>
            </a:r>
            <a:r>
              <a:rPr lang="tr-TR" sz="2400" dirty="0" smtClean="0"/>
              <a:t>]</a:t>
            </a:r>
            <a:endParaRPr lang="tr-TR" sz="2400" dirty="0"/>
          </a:p>
          <a:p>
            <a:pPr lvl="1"/>
            <a:r>
              <a:rPr lang="tr-TR" sz="2400" dirty="0" smtClean="0"/>
              <a:t>#5 veya #7 ile başla</a:t>
            </a:r>
          </a:p>
          <a:p>
            <a:r>
              <a:rPr lang="tr-TR" sz="2800" dirty="0"/>
              <a:t>[Sağ, </a:t>
            </a:r>
            <a:r>
              <a:rPr lang="tr-TR" sz="2800" b="1" dirty="0" err="1" smtClean="0"/>
              <a:t>if</a:t>
            </a:r>
            <a:r>
              <a:rPr lang="tr-TR" sz="2800" dirty="0" smtClean="0"/>
              <a:t> kirli </a:t>
            </a:r>
            <a:r>
              <a:rPr lang="tr-TR" sz="2800" b="1" dirty="0" err="1" smtClean="0"/>
              <a:t>then</a:t>
            </a:r>
            <a:r>
              <a:rPr lang="tr-TR" sz="2800" dirty="0" smtClean="0"/>
              <a:t> </a:t>
            </a:r>
            <a:r>
              <a:rPr lang="tr-TR" sz="2800" dirty="0"/>
              <a:t>Temizle]</a:t>
            </a: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25</a:t>
            </a:fld>
            <a:endParaRPr kumimoji="0" lang="tr-TR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 cstate="email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76056" y="1798406"/>
            <a:ext cx="4020364" cy="3502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8311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5D39-1E66-40E2-ADAE-60362E356A59}" type="slidenum">
              <a:rPr lang="en-US"/>
              <a:pPr/>
              <a:t>26</a:t>
            </a:fld>
            <a:endParaRPr lang="en-US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Durum bilgisi</a:t>
            </a:r>
            <a:endParaRPr lang="tr-TR" dirty="0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784915"/>
          </a:xfrm>
        </p:spPr>
        <p:txBody>
          <a:bodyPr>
            <a:normAutofit/>
          </a:bodyPr>
          <a:lstStyle/>
          <a:p>
            <a:pPr eaLnBrk="1" hangingPunct="1"/>
            <a:r>
              <a:rPr lang="tr-TR" sz="3000" dirty="0" smtClean="0"/>
              <a:t>Herhangi </a:t>
            </a:r>
            <a:r>
              <a:rPr lang="tr-TR" sz="3000" dirty="0"/>
              <a:t>bir </a:t>
            </a:r>
            <a:r>
              <a:rPr lang="tr-TR" sz="3000" dirty="0" smtClean="0"/>
              <a:t>andaki </a:t>
            </a:r>
            <a:r>
              <a:rPr lang="tr-TR" sz="3000" dirty="0"/>
              <a:t>ortam </a:t>
            </a:r>
            <a:r>
              <a:rPr lang="tr-TR" sz="3000" dirty="0">
                <a:solidFill>
                  <a:srgbClr val="0000FF"/>
                </a:solidFill>
              </a:rPr>
              <a:t>durumla </a:t>
            </a:r>
            <a:r>
              <a:rPr lang="tr-TR" sz="3000" dirty="0"/>
              <a:t>ifade </a:t>
            </a:r>
            <a:r>
              <a:rPr lang="tr-TR" sz="3000" dirty="0" smtClean="0"/>
              <a:t>edilir</a:t>
            </a:r>
            <a:endParaRPr lang="en-US" sz="3000" dirty="0"/>
          </a:p>
          <a:p>
            <a:pPr lvl="1" eaLnBrk="1" hangingPunct="1"/>
            <a:r>
              <a:rPr lang="tr-TR" sz="2600" dirty="0">
                <a:solidFill>
                  <a:srgbClr val="0000FF"/>
                </a:solidFill>
              </a:rPr>
              <a:t>Başlangıç </a:t>
            </a:r>
            <a:r>
              <a:rPr lang="tr-TR" sz="2600" dirty="0" smtClean="0">
                <a:solidFill>
                  <a:srgbClr val="0000FF"/>
                </a:solidFill>
              </a:rPr>
              <a:t>durumu: </a:t>
            </a:r>
            <a:r>
              <a:rPr lang="tr-TR" sz="2600" dirty="0" smtClean="0"/>
              <a:t>problemin </a:t>
            </a:r>
            <a:r>
              <a:rPr lang="tr-TR" sz="2600" dirty="0"/>
              <a:t>çözümü için yapılacak ilk </a:t>
            </a:r>
            <a:r>
              <a:rPr lang="tr-TR" sz="2600" dirty="0" smtClean="0"/>
              <a:t>hareketin başlandığı durum</a:t>
            </a:r>
            <a:endParaRPr lang="en-US" sz="2600" dirty="0"/>
          </a:p>
          <a:p>
            <a:pPr lvl="1" eaLnBrk="1" hangingPunct="1"/>
            <a:r>
              <a:rPr lang="tr-TR" sz="2600" dirty="0" smtClean="0">
                <a:solidFill>
                  <a:srgbClr val="0000FF"/>
                </a:solidFill>
              </a:rPr>
              <a:t>Hareket:</a:t>
            </a:r>
            <a:r>
              <a:rPr lang="tr-TR" sz="2600" dirty="0" smtClean="0"/>
              <a:t> </a:t>
            </a:r>
            <a:r>
              <a:rPr lang="tr-TR" sz="2600" dirty="0"/>
              <a:t>güncel durumu diğer bir durumla </a:t>
            </a:r>
            <a:r>
              <a:rPr lang="tr-TR" sz="2600" dirty="0" smtClean="0"/>
              <a:t>değiştiren eylem. Bu durumlara </a:t>
            </a:r>
            <a:r>
              <a:rPr lang="tr-TR" sz="2600" dirty="0">
                <a:solidFill>
                  <a:srgbClr val="0000FF"/>
                </a:solidFill>
              </a:rPr>
              <a:t>geçiş durumu </a:t>
            </a:r>
            <a:r>
              <a:rPr lang="tr-TR" sz="2600" dirty="0" smtClean="0"/>
              <a:t>denir</a:t>
            </a:r>
            <a:endParaRPr lang="en-US" sz="2600" dirty="0"/>
          </a:p>
          <a:p>
            <a:pPr lvl="2"/>
            <a:r>
              <a:rPr lang="tr-TR" sz="2200" dirty="0"/>
              <a:t>Her </a:t>
            </a:r>
            <a:r>
              <a:rPr lang="tr-TR" sz="2200" dirty="0" smtClean="0"/>
              <a:t>durum </a:t>
            </a:r>
            <a:r>
              <a:rPr lang="tr-TR" sz="2200" dirty="0"/>
              <a:t>için </a:t>
            </a:r>
            <a:r>
              <a:rPr lang="tr-TR" sz="2200" dirty="0" smtClean="0"/>
              <a:t>olası birden fazla </a:t>
            </a:r>
            <a:r>
              <a:rPr lang="tr-TR" sz="2200" dirty="0"/>
              <a:t>hareket olabilir</a:t>
            </a:r>
            <a:endParaRPr lang="en-US" sz="2200" dirty="0"/>
          </a:p>
          <a:p>
            <a:pPr lvl="1" eaLnBrk="1" hangingPunct="1"/>
            <a:r>
              <a:rPr lang="tr-TR" sz="2600" dirty="0">
                <a:solidFill>
                  <a:srgbClr val="0000FF"/>
                </a:solidFill>
              </a:rPr>
              <a:t>Amaç </a:t>
            </a:r>
            <a:r>
              <a:rPr lang="tr-TR" sz="2600" dirty="0" smtClean="0">
                <a:solidFill>
                  <a:srgbClr val="0000FF"/>
                </a:solidFill>
              </a:rPr>
              <a:t>durumu:</a:t>
            </a:r>
            <a:r>
              <a:rPr lang="en-US" sz="2600" dirty="0" smtClean="0">
                <a:solidFill>
                  <a:srgbClr val="0000FF"/>
                </a:solidFill>
              </a:rPr>
              <a:t> </a:t>
            </a:r>
            <a:r>
              <a:rPr lang="tr-TR" sz="2600" dirty="0" smtClean="0"/>
              <a:t>problemin </a:t>
            </a:r>
            <a:r>
              <a:rPr lang="tr-TR" sz="2600" dirty="0"/>
              <a:t>tanımında </a:t>
            </a:r>
            <a:r>
              <a:rPr lang="tr-TR" sz="2600" dirty="0" smtClean="0"/>
              <a:t>verilen </a:t>
            </a:r>
            <a:r>
              <a:rPr lang="tr-TR" sz="2600" dirty="0"/>
              <a:t>ulaşılması gereken </a:t>
            </a:r>
            <a:r>
              <a:rPr lang="tr-TR" sz="2600" dirty="0" smtClean="0"/>
              <a:t>durum (problemin çözümü)</a:t>
            </a:r>
            <a:endParaRPr lang="en-US" sz="2600" dirty="0"/>
          </a:p>
          <a:p>
            <a:pPr lvl="1" eaLnBrk="1" hangingPunct="1"/>
            <a:r>
              <a:rPr lang="tr-TR" sz="2600" dirty="0">
                <a:solidFill>
                  <a:srgbClr val="0000FF"/>
                </a:solidFill>
              </a:rPr>
              <a:t>Başarısız </a:t>
            </a:r>
            <a:r>
              <a:rPr lang="tr-TR" sz="2600" dirty="0" smtClean="0">
                <a:solidFill>
                  <a:srgbClr val="0000FF"/>
                </a:solidFill>
              </a:rPr>
              <a:t>durum:</a:t>
            </a:r>
            <a:r>
              <a:rPr lang="en-US" sz="2600" dirty="0" smtClean="0">
                <a:solidFill>
                  <a:srgbClr val="0000FF"/>
                </a:solidFill>
              </a:rPr>
              <a:t> </a:t>
            </a:r>
            <a:r>
              <a:rPr lang="tr-TR" sz="2600" dirty="0"/>
              <a:t>hiçbir hareketin </a:t>
            </a:r>
            <a:r>
              <a:rPr lang="tr-TR" sz="2600" dirty="0" smtClean="0"/>
              <a:t>uygulanamadığı </a:t>
            </a:r>
            <a:r>
              <a:rPr lang="tr-TR" sz="2600" dirty="0"/>
              <a:t>ve amaç olmayan </a:t>
            </a:r>
            <a:r>
              <a:rPr lang="tr-TR" sz="2600" dirty="0" smtClean="0"/>
              <a:t>durum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147705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4EC8-7F6E-4F5F-A7F3-E35ECE29B1E7}" type="slidenum">
              <a:rPr lang="en-US"/>
              <a:pPr/>
              <a:t>27</a:t>
            </a:fld>
            <a:endParaRPr 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Durum bilgisi</a:t>
            </a:r>
            <a:endParaRPr lang="tr-TR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712907"/>
          </a:xfrm>
        </p:spPr>
        <p:txBody>
          <a:bodyPr>
            <a:noAutofit/>
          </a:bodyPr>
          <a:lstStyle/>
          <a:p>
            <a:pPr eaLnBrk="1" hangingPunct="1"/>
            <a:r>
              <a:rPr lang="tr-TR" sz="2400" b="1" dirty="0"/>
              <a:t>Durum uzayı</a:t>
            </a:r>
            <a:r>
              <a:rPr lang="en-US" sz="2400" dirty="0"/>
              <a:t>:</a:t>
            </a:r>
            <a:endParaRPr lang="en-US" sz="2400" b="1" dirty="0"/>
          </a:p>
          <a:p>
            <a:pPr lvl="1" eaLnBrk="1" hangingPunct="1"/>
            <a:r>
              <a:rPr lang="tr-TR" sz="2000" dirty="0"/>
              <a:t>Başlangıç </a:t>
            </a:r>
            <a:r>
              <a:rPr lang="tr-TR" sz="2000" dirty="0" smtClean="0"/>
              <a:t>durumundan ulaşılabilecek </a:t>
            </a:r>
            <a:r>
              <a:rPr lang="tr-TR" sz="2000" dirty="0"/>
              <a:t>tüm durumlardan oluşan küme</a:t>
            </a:r>
            <a:r>
              <a:rPr lang="en-US" sz="2000" dirty="0"/>
              <a:t> </a:t>
            </a:r>
          </a:p>
          <a:p>
            <a:pPr lvl="1" eaLnBrk="1" hangingPunct="1"/>
            <a:r>
              <a:rPr lang="tr-TR" sz="2000" dirty="0"/>
              <a:t>Durum uzayı </a:t>
            </a:r>
            <a:r>
              <a:rPr lang="tr-TR" sz="2000" dirty="0" err="1" smtClean="0"/>
              <a:t>graflarla</a:t>
            </a:r>
            <a:r>
              <a:rPr lang="tr-TR" sz="2000" dirty="0" smtClean="0"/>
              <a:t> </a:t>
            </a:r>
            <a:r>
              <a:rPr lang="tr-TR" sz="2000" dirty="0"/>
              <a:t>ifade </a:t>
            </a:r>
            <a:r>
              <a:rPr lang="tr-TR" sz="2000" dirty="0" smtClean="0"/>
              <a:t>edilebilir</a:t>
            </a:r>
            <a:r>
              <a:rPr lang="tr-TR" sz="2000" dirty="0"/>
              <a:t>:</a:t>
            </a:r>
            <a:endParaRPr lang="en-US" sz="2000" dirty="0"/>
          </a:p>
          <a:p>
            <a:pPr lvl="1" eaLnBrk="1" hangingPunct="1">
              <a:buFontTx/>
              <a:buNone/>
            </a:pPr>
            <a:r>
              <a:rPr lang="en-US" sz="2000" dirty="0"/>
              <a:t>	</a:t>
            </a:r>
            <a:r>
              <a:rPr lang="tr-TR" sz="2000" dirty="0">
                <a:solidFill>
                  <a:srgbClr val="0000FF"/>
                </a:solidFill>
              </a:rPr>
              <a:t>düğümler</a:t>
            </a:r>
            <a:r>
              <a:rPr lang="en-US" sz="2000" dirty="0">
                <a:solidFill>
                  <a:srgbClr val="0000FF"/>
                </a:solidFill>
              </a:rPr>
              <a:t>:</a:t>
            </a:r>
            <a:r>
              <a:rPr lang="en-US" sz="2000" dirty="0"/>
              <a:t> </a:t>
            </a:r>
            <a:r>
              <a:rPr lang="tr-TR" sz="2000" dirty="0"/>
              <a:t>uzaydaki durumlar</a:t>
            </a:r>
            <a:endParaRPr lang="en-US" sz="2000" dirty="0"/>
          </a:p>
          <a:p>
            <a:pPr lvl="1" eaLnBrk="1" hangingPunct="1">
              <a:buFontTx/>
              <a:buNone/>
            </a:pPr>
            <a:r>
              <a:rPr lang="en-US" sz="2000" dirty="0"/>
              <a:t>	</a:t>
            </a:r>
            <a:r>
              <a:rPr lang="tr-TR" sz="2000" dirty="0">
                <a:solidFill>
                  <a:srgbClr val="0000FF"/>
                </a:solidFill>
              </a:rPr>
              <a:t>kenarlar</a:t>
            </a:r>
            <a:r>
              <a:rPr lang="en-US" sz="2000" dirty="0">
                <a:solidFill>
                  <a:srgbClr val="0000FF"/>
                </a:solidFill>
              </a:rPr>
              <a:t>:</a:t>
            </a:r>
            <a:r>
              <a:rPr lang="en-US" sz="2000" dirty="0"/>
              <a:t> </a:t>
            </a:r>
            <a:r>
              <a:rPr lang="tr-TR" sz="2000" dirty="0"/>
              <a:t>hareketler</a:t>
            </a:r>
            <a:r>
              <a:rPr lang="en-US" sz="2000" dirty="0"/>
              <a:t>/</a:t>
            </a:r>
            <a:r>
              <a:rPr lang="tr-TR" sz="2000" dirty="0"/>
              <a:t>işlemler</a:t>
            </a:r>
            <a:endParaRPr lang="en-US" sz="2000" dirty="0"/>
          </a:p>
          <a:p>
            <a:pPr eaLnBrk="1" hangingPunct="1"/>
            <a:r>
              <a:rPr lang="tr-TR" sz="2400" b="1" dirty="0" smtClean="0"/>
              <a:t>Problemin </a:t>
            </a:r>
            <a:r>
              <a:rPr lang="tr-TR" sz="2400" b="1" dirty="0"/>
              <a:t>boyutu</a:t>
            </a:r>
            <a:r>
              <a:rPr lang="tr-TR" sz="2400" dirty="0"/>
              <a:t> genelde </a:t>
            </a:r>
            <a:r>
              <a:rPr lang="tr-TR" sz="2400" b="1" dirty="0" smtClean="0"/>
              <a:t>olası durumların </a:t>
            </a:r>
            <a:r>
              <a:rPr lang="tr-TR" sz="2400" b="1" dirty="0"/>
              <a:t>sayısı</a:t>
            </a:r>
            <a:r>
              <a:rPr lang="tr-TR" sz="2400" dirty="0"/>
              <a:t> ile (veya durum uzayının boyutu ile) ifade </a:t>
            </a:r>
            <a:r>
              <a:rPr lang="tr-TR" sz="2400" dirty="0" smtClean="0"/>
              <a:t>edilir</a:t>
            </a:r>
            <a:r>
              <a:rPr lang="en-US" sz="2400" dirty="0" smtClean="0"/>
              <a:t> </a:t>
            </a:r>
            <a:endParaRPr lang="en-US" sz="2400" dirty="0"/>
          </a:p>
          <a:p>
            <a:pPr lvl="1" eaLnBrk="1" hangingPunct="1"/>
            <a:r>
              <a:rPr lang="tr-TR" sz="2000" dirty="0" smtClean="0"/>
              <a:t>2 yerli </a:t>
            </a:r>
            <a:r>
              <a:rPr lang="tr-TR" sz="2000" dirty="0" smtClean="0">
                <a:solidFill>
                  <a:srgbClr val="0000FF"/>
                </a:solidFill>
              </a:rPr>
              <a:t>süpürge</a:t>
            </a:r>
            <a:r>
              <a:rPr lang="tr-TR" sz="2000" dirty="0" smtClean="0"/>
              <a:t> dünyasında 2x2</a:t>
            </a:r>
            <a:r>
              <a:rPr lang="tr-TR" sz="2000" baseline="30000" dirty="0" smtClean="0"/>
              <a:t>2</a:t>
            </a:r>
            <a:r>
              <a:rPr lang="tr-TR" sz="2000" dirty="0" smtClean="0"/>
              <a:t> durum vardır</a:t>
            </a:r>
          </a:p>
          <a:p>
            <a:pPr lvl="1" eaLnBrk="1" hangingPunct="1"/>
            <a:r>
              <a:rPr lang="en-US" sz="2000" dirty="0" smtClean="0">
                <a:solidFill>
                  <a:srgbClr val="0000FF"/>
                </a:solidFill>
              </a:rPr>
              <a:t>Tic-Tac-Toe</a:t>
            </a:r>
            <a:r>
              <a:rPr lang="en-US" sz="2000" dirty="0" smtClean="0"/>
              <a:t> </a:t>
            </a:r>
            <a:r>
              <a:rPr lang="tr-TR" sz="2000" dirty="0"/>
              <a:t>oyununda yaklaşık </a:t>
            </a:r>
            <a:r>
              <a:rPr lang="en-US" sz="2000" dirty="0"/>
              <a:t> </a:t>
            </a:r>
            <a:r>
              <a:rPr lang="en-US" sz="2000" dirty="0" smtClean="0"/>
              <a:t>3</a:t>
            </a:r>
            <a:r>
              <a:rPr lang="en-US" sz="2000" baseline="30000" dirty="0" smtClean="0"/>
              <a:t>9</a:t>
            </a:r>
            <a:r>
              <a:rPr lang="en-US" sz="2000" dirty="0" smtClean="0"/>
              <a:t> </a:t>
            </a:r>
            <a:r>
              <a:rPr lang="tr-TR" sz="2000" dirty="0"/>
              <a:t>durum vardır</a:t>
            </a:r>
            <a:r>
              <a:rPr lang="en-US" sz="2000" dirty="0"/>
              <a:t> </a:t>
            </a:r>
          </a:p>
          <a:p>
            <a:pPr lvl="1" eaLnBrk="1" hangingPunct="1"/>
            <a:r>
              <a:rPr lang="tr-TR" sz="2000" dirty="0">
                <a:solidFill>
                  <a:srgbClr val="0000FF"/>
                </a:solidFill>
              </a:rPr>
              <a:t>Dama</a:t>
            </a:r>
            <a:r>
              <a:rPr lang="tr-TR" sz="2000" dirty="0"/>
              <a:t>da </a:t>
            </a:r>
            <a:r>
              <a:rPr lang="tr-TR" sz="2000" dirty="0" smtClean="0"/>
              <a:t>yaklaşık </a:t>
            </a:r>
            <a:r>
              <a:rPr lang="en-US" sz="2000" dirty="0" smtClean="0"/>
              <a:t>10</a:t>
            </a:r>
            <a:r>
              <a:rPr lang="en-US" sz="2000" baseline="30000" dirty="0" smtClean="0"/>
              <a:t>40</a:t>
            </a:r>
            <a:r>
              <a:rPr lang="en-US" sz="2000" dirty="0" smtClean="0"/>
              <a:t> </a:t>
            </a:r>
            <a:r>
              <a:rPr lang="tr-TR" sz="2000" dirty="0"/>
              <a:t>durum </a:t>
            </a:r>
            <a:r>
              <a:rPr lang="tr-TR" sz="2000" dirty="0" smtClean="0"/>
              <a:t>vardır</a:t>
            </a:r>
            <a:endParaRPr lang="en-US" sz="2000" dirty="0"/>
          </a:p>
          <a:p>
            <a:pPr lvl="1" eaLnBrk="1" hangingPunct="1"/>
            <a:r>
              <a:rPr lang="tr-TR" sz="2000" dirty="0" smtClean="0">
                <a:solidFill>
                  <a:srgbClr val="0000FF"/>
                </a:solidFill>
              </a:rPr>
              <a:t>Satranç</a:t>
            </a:r>
            <a:r>
              <a:rPr lang="tr-TR" sz="2000" dirty="0" smtClean="0"/>
              <a:t>taki durumların </a:t>
            </a:r>
            <a:r>
              <a:rPr lang="tr-TR" sz="2000" dirty="0"/>
              <a:t>sayısı yaklaşık</a:t>
            </a:r>
            <a:r>
              <a:rPr lang="en-US" sz="2000" dirty="0"/>
              <a:t> </a:t>
            </a:r>
            <a:r>
              <a:rPr lang="en-US" sz="2000" dirty="0" smtClean="0"/>
              <a:t>10</a:t>
            </a:r>
            <a:r>
              <a:rPr lang="en-US" sz="2000" baseline="30000" dirty="0" smtClean="0"/>
              <a:t>120</a:t>
            </a:r>
            <a:r>
              <a:rPr lang="en-US" sz="2000" dirty="0" smtClean="0"/>
              <a:t> </a:t>
            </a:r>
            <a:r>
              <a:rPr lang="tr-TR" sz="2000" dirty="0" err="1" smtClean="0"/>
              <a:t>dir</a:t>
            </a:r>
            <a:endParaRPr lang="en-US" sz="2000" dirty="0"/>
          </a:p>
          <a:p>
            <a:pPr lvl="1" eaLnBrk="1" hangingPunct="1"/>
            <a:r>
              <a:rPr lang="en-US" sz="2000" dirty="0">
                <a:solidFill>
                  <a:srgbClr val="0000FF"/>
                </a:solidFill>
              </a:rPr>
              <a:t>G</a:t>
            </a:r>
            <a:r>
              <a:rPr lang="tr-TR" sz="2000" dirty="0">
                <a:solidFill>
                  <a:srgbClr val="0000FF"/>
                </a:solidFill>
              </a:rPr>
              <a:t>o</a:t>
            </a:r>
            <a:r>
              <a:rPr lang="en-US" sz="2000" dirty="0"/>
              <a:t> </a:t>
            </a:r>
            <a:r>
              <a:rPr lang="tr-TR" sz="2000" dirty="0" smtClean="0"/>
              <a:t>oyunundaki </a:t>
            </a:r>
            <a:r>
              <a:rPr lang="tr-TR" sz="2000" dirty="0"/>
              <a:t>durumlar sayısı ise çok daha </a:t>
            </a:r>
            <a:r>
              <a:rPr lang="tr-TR" sz="2000" dirty="0" smtClean="0"/>
              <a:t>fazladır</a:t>
            </a:r>
            <a:endParaRPr lang="en-US" sz="2000" dirty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3551834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39D5-5290-409A-802B-747025F12E2F}" type="slidenum">
              <a:rPr lang="en-US"/>
              <a:pPr/>
              <a:t>28</a:t>
            </a:fld>
            <a:endParaRPr lang="en-US"/>
          </a:p>
        </p:txBody>
      </p:sp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349500"/>
            <a:ext cx="8062912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907257" y="1646698"/>
            <a:ext cx="3735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tr-TR" dirty="0">
                <a:latin typeface="Comic Sans MS" pitchFamily="66" charset="0"/>
              </a:rPr>
              <a:t>  Problemin durum uzayı </a:t>
            </a:r>
          </a:p>
        </p:txBody>
      </p:sp>
      <p:sp>
        <p:nvSpPr>
          <p:cNvPr id="334854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err="1"/>
              <a:t>Örnek</a:t>
            </a:r>
            <a:r>
              <a:rPr lang="en-US" dirty="0"/>
              <a:t>: </a:t>
            </a:r>
            <a:r>
              <a:rPr lang="tr-TR" dirty="0"/>
              <a:t>Süpürge</a:t>
            </a:r>
            <a:r>
              <a:rPr lang="en-US" dirty="0"/>
              <a:t> </a:t>
            </a:r>
            <a:r>
              <a:rPr lang="en-US" dirty="0" err="1"/>
              <a:t>dünyası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981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Tek Durumlu Problemin </a:t>
            </a:r>
            <a:r>
              <a:rPr lang="tr-TR" dirty="0" err="1" smtClean="0"/>
              <a:t>Formülasyonu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7294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b="1" dirty="0" smtClean="0"/>
              <a:t>Başlangıç </a:t>
            </a:r>
            <a:r>
              <a:rPr lang="tr-TR" b="1" dirty="0"/>
              <a:t>durumu (</a:t>
            </a:r>
            <a:r>
              <a:rPr lang="tr-TR" b="1" dirty="0" err="1"/>
              <a:t>initial</a:t>
            </a:r>
            <a:r>
              <a:rPr lang="tr-TR" b="1" dirty="0"/>
              <a:t> </a:t>
            </a:r>
            <a:r>
              <a:rPr lang="tr-TR" b="1" dirty="0" err="1"/>
              <a:t>state</a:t>
            </a:r>
            <a:r>
              <a:rPr lang="tr-TR" b="1" dirty="0" smtClean="0"/>
              <a:t>)</a:t>
            </a:r>
          </a:p>
          <a:p>
            <a:pPr lvl="1"/>
            <a:r>
              <a:rPr lang="tr-TR" dirty="0" smtClean="0">
                <a:solidFill>
                  <a:srgbClr val="0000FF"/>
                </a:solidFill>
              </a:rPr>
              <a:t>Örnek:</a:t>
            </a:r>
            <a:r>
              <a:rPr lang="tr-TR" dirty="0" smtClean="0"/>
              <a:t> "Ankara’da olmak"</a:t>
            </a: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b="1" dirty="0"/>
              <a:t>Durum fonksiyonu (</a:t>
            </a:r>
            <a:r>
              <a:rPr lang="tr-TR" b="1" dirty="0" err="1"/>
              <a:t>successor</a:t>
            </a:r>
            <a:r>
              <a:rPr lang="tr-TR" b="1" dirty="0"/>
              <a:t> </a:t>
            </a:r>
            <a:r>
              <a:rPr lang="tr-TR" b="1" dirty="0" err="1"/>
              <a:t>function</a:t>
            </a:r>
            <a:r>
              <a:rPr lang="tr-TR" b="1" dirty="0"/>
              <a:t>)</a:t>
            </a:r>
          </a:p>
          <a:p>
            <a:pPr lvl="1"/>
            <a:r>
              <a:rPr lang="en-US" dirty="0"/>
              <a:t>S(x) = </a:t>
            </a:r>
            <a:r>
              <a:rPr lang="en-US" dirty="0" err="1"/>
              <a:t>hareket</a:t>
            </a:r>
            <a:r>
              <a:rPr lang="en-US" dirty="0"/>
              <a:t>-durum </a:t>
            </a:r>
            <a:r>
              <a:rPr lang="en-US" dirty="0" err="1"/>
              <a:t>çiftleri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tr-TR" dirty="0" smtClean="0">
                <a:solidFill>
                  <a:srgbClr val="0000FF"/>
                </a:solidFill>
              </a:rPr>
              <a:t>x</a:t>
            </a:r>
            <a:r>
              <a:rPr lang="tr-TR" dirty="0" smtClean="0"/>
              <a:t> durumundan, hangi </a:t>
            </a:r>
            <a:r>
              <a:rPr lang="tr-TR" dirty="0" smtClean="0">
                <a:solidFill>
                  <a:srgbClr val="0000FF"/>
                </a:solidFill>
              </a:rPr>
              <a:t>durumlara</a:t>
            </a:r>
            <a:r>
              <a:rPr lang="tr-TR" dirty="0" smtClean="0"/>
              <a:t> hangi </a:t>
            </a:r>
            <a:r>
              <a:rPr lang="tr-TR" dirty="0" smtClean="0">
                <a:solidFill>
                  <a:srgbClr val="0000FF"/>
                </a:solidFill>
              </a:rPr>
              <a:t>hareket</a:t>
            </a:r>
            <a:r>
              <a:rPr lang="tr-TR" dirty="0" smtClean="0"/>
              <a:t> ile geçilebilir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tr-TR" dirty="0" smtClean="0">
                <a:solidFill>
                  <a:srgbClr val="0000FF"/>
                </a:solidFill>
              </a:rPr>
              <a:t>Örnek:</a:t>
            </a:r>
            <a:r>
              <a:rPr lang="tr-TR" dirty="0" smtClean="0"/>
              <a:t> S(Ankara) </a:t>
            </a:r>
            <a:r>
              <a:rPr lang="tr-TR" dirty="0"/>
              <a:t>= </a:t>
            </a:r>
            <a:r>
              <a:rPr lang="tr-TR" dirty="0" smtClean="0"/>
              <a:t>{&lt;</a:t>
            </a:r>
            <a:r>
              <a:rPr lang="tr-TR" dirty="0" err="1" smtClean="0"/>
              <a:t>Ankara→E.şehir</a:t>
            </a:r>
            <a:r>
              <a:rPr lang="tr-TR" dirty="0" smtClean="0"/>
              <a:t>, </a:t>
            </a:r>
            <a:r>
              <a:rPr lang="tr-TR" dirty="0" err="1" smtClean="0"/>
              <a:t>E.şehir</a:t>
            </a:r>
            <a:r>
              <a:rPr lang="tr-TR" dirty="0" smtClean="0"/>
              <a:t>&gt;, </a:t>
            </a:r>
            <a:r>
              <a:rPr lang="tr-TR" dirty="0"/>
              <a:t>… }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dirty="0"/>
              <a:t>Amaca ulaşma testi (goal test</a:t>
            </a:r>
            <a:r>
              <a:rPr lang="it-IT" b="1" dirty="0" smtClean="0"/>
              <a:t>)</a:t>
            </a:r>
            <a:endParaRPr lang="it-IT" b="1" dirty="0"/>
          </a:p>
          <a:p>
            <a:pPr lvl="1"/>
            <a:r>
              <a:rPr lang="tr-TR" dirty="0" smtClean="0">
                <a:solidFill>
                  <a:srgbClr val="0000FF"/>
                </a:solidFill>
              </a:rPr>
              <a:t>Örnek:</a:t>
            </a:r>
            <a:r>
              <a:rPr lang="tr-TR" dirty="0" smtClean="0"/>
              <a:t> </a:t>
            </a:r>
            <a:r>
              <a:rPr lang="tr-TR" i="1" dirty="0"/>
              <a:t>x </a:t>
            </a:r>
            <a:r>
              <a:rPr lang="tr-TR" dirty="0"/>
              <a:t>= </a:t>
            </a:r>
            <a:r>
              <a:rPr lang="tr-TR" dirty="0" smtClean="0"/>
              <a:t>"İzmir’de olmak"</a:t>
            </a: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Yol</a:t>
            </a:r>
            <a:r>
              <a:rPr lang="en-US" b="1" dirty="0"/>
              <a:t> </a:t>
            </a:r>
            <a:r>
              <a:rPr lang="en-US" b="1" dirty="0" err="1"/>
              <a:t>masrafı</a:t>
            </a:r>
            <a:r>
              <a:rPr lang="en-US" b="1" dirty="0"/>
              <a:t> (path cost</a:t>
            </a:r>
            <a:r>
              <a:rPr lang="en-US" b="1" dirty="0" smtClean="0"/>
              <a:t>)</a:t>
            </a:r>
            <a:r>
              <a:rPr lang="tr-TR" b="1" dirty="0" smtClean="0"/>
              <a:t>: </a:t>
            </a:r>
            <a:r>
              <a:rPr lang="en-US" dirty="0" err="1" smtClean="0"/>
              <a:t>eklemeli</a:t>
            </a:r>
            <a:r>
              <a:rPr lang="tr-TR" dirty="0" smtClean="0"/>
              <a:t> </a:t>
            </a:r>
            <a:r>
              <a:rPr lang="en-US" dirty="0" smtClean="0"/>
              <a:t>(additive</a:t>
            </a:r>
            <a:r>
              <a:rPr lang="en-US" dirty="0"/>
              <a:t>)</a:t>
            </a:r>
          </a:p>
          <a:p>
            <a:pPr lvl="1"/>
            <a:r>
              <a:rPr lang="tr-TR" dirty="0" smtClean="0">
                <a:solidFill>
                  <a:srgbClr val="0000FF"/>
                </a:solidFill>
              </a:rPr>
              <a:t>Örnek:</a:t>
            </a:r>
            <a:r>
              <a:rPr lang="tr-TR" dirty="0" smtClean="0"/>
              <a:t> </a:t>
            </a:r>
            <a:r>
              <a:rPr lang="tr-TR" dirty="0"/>
              <a:t>mesafeler toplamı, gidilen şehir sayısı, vb.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c(</a:t>
            </a:r>
            <a:r>
              <a:rPr lang="en-US" dirty="0" err="1">
                <a:solidFill>
                  <a:srgbClr val="0000FF"/>
                </a:solidFill>
              </a:rPr>
              <a:t>x,a,y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tr-TR" dirty="0" smtClean="0">
                <a:solidFill>
                  <a:srgbClr val="0000FF"/>
                </a:solidFill>
              </a:rPr>
              <a:t>:</a:t>
            </a:r>
            <a:r>
              <a:rPr lang="en-US" dirty="0" smtClean="0"/>
              <a:t> </a:t>
            </a:r>
            <a:r>
              <a:rPr lang="tr-TR" dirty="0" smtClean="0"/>
              <a:t>adım</a:t>
            </a:r>
            <a:r>
              <a:rPr lang="en-US" dirty="0" smtClean="0"/>
              <a:t> </a:t>
            </a:r>
            <a:r>
              <a:rPr lang="en-US" dirty="0" err="1"/>
              <a:t>masrafı</a:t>
            </a:r>
            <a:r>
              <a:rPr lang="en-US" dirty="0"/>
              <a:t> (</a:t>
            </a:r>
            <a:r>
              <a:rPr lang="en-US" dirty="0" smtClean="0"/>
              <a:t>step</a:t>
            </a:r>
            <a:r>
              <a:rPr lang="tr-TR" dirty="0" smtClean="0"/>
              <a:t> </a:t>
            </a:r>
            <a:r>
              <a:rPr lang="en-US" dirty="0" smtClean="0"/>
              <a:t>cost</a:t>
            </a:r>
            <a:r>
              <a:rPr lang="en-US" dirty="0"/>
              <a:t>), </a:t>
            </a:r>
            <a:r>
              <a:rPr lang="en-US" dirty="0">
                <a:solidFill>
                  <a:srgbClr val="0000FF"/>
                </a:solidFill>
              </a:rPr>
              <a:t>≥ </a:t>
            </a:r>
            <a:r>
              <a:rPr lang="en-US" dirty="0" smtClean="0">
                <a:solidFill>
                  <a:srgbClr val="0000FF"/>
                </a:solidFill>
              </a:rPr>
              <a:t>0</a:t>
            </a:r>
            <a:r>
              <a:rPr lang="tr-TR" dirty="0" smtClean="0"/>
              <a:t> </a:t>
            </a:r>
            <a:r>
              <a:rPr lang="en-US" dirty="0" err="1" smtClean="0"/>
              <a:t>varsayılır</a:t>
            </a:r>
            <a:endParaRPr lang="en-US" dirty="0"/>
          </a:p>
          <a:p>
            <a:r>
              <a:rPr lang="tr-TR" dirty="0" smtClean="0">
                <a:solidFill>
                  <a:srgbClr val="0000FF"/>
                </a:solidFill>
              </a:rPr>
              <a:t>Çözüm: </a:t>
            </a:r>
            <a:r>
              <a:rPr lang="tr-TR" dirty="0" smtClean="0"/>
              <a:t>Başlangıç durumundan amaç duruma </a:t>
            </a:r>
            <a:r>
              <a:rPr lang="tr-TR" dirty="0"/>
              <a:t>nasıl ulaşıldığını gösteren hareketlerin </a:t>
            </a:r>
            <a:r>
              <a:rPr lang="tr-TR" dirty="0" smtClean="0"/>
              <a:t>sırası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29</a:t>
            </a:fld>
            <a:endParaRPr kumimoji="0" lang="tr-TR" dirty="0"/>
          </a:p>
        </p:txBody>
      </p:sp>
    </p:spTree>
    <p:extLst>
      <p:ext uri="{BB962C8B-B14F-4D97-AF65-F5344CB8AC3E}">
        <p14:creationId xmlns:p14="http://schemas.microsoft.com/office/powerpoint/2010/main" val="16966305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9DA-081D-4F4B-86A6-FA1FB90E9CB6}" type="slidenum">
              <a:rPr lang="en-US"/>
              <a:pPr/>
              <a:t>3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err="1" smtClean="0"/>
              <a:t>çözme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arama</a:t>
            </a:r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/>
              <a:t>Problem çözmeye giriş</a:t>
            </a:r>
          </a:p>
          <a:p>
            <a:endParaRPr lang="en-US" b="1"/>
          </a:p>
          <a:p>
            <a:r>
              <a:rPr lang="en-US" b="1"/>
              <a:t>Karmaşıklık</a:t>
            </a:r>
          </a:p>
          <a:p>
            <a:endParaRPr lang="en-US" b="1"/>
          </a:p>
          <a:p>
            <a:r>
              <a:rPr lang="en-US" b="1"/>
              <a:t>Bilgisiz arama</a:t>
            </a:r>
          </a:p>
          <a:p>
            <a:pPr lvl="1"/>
            <a:r>
              <a:rPr lang="en-US"/>
              <a:t>Problem formülasyonu</a:t>
            </a:r>
          </a:p>
          <a:p>
            <a:pPr lvl="1"/>
            <a:r>
              <a:rPr lang="en-US"/>
              <a:t>Arama stratejileri: derinlik-önce, </a:t>
            </a:r>
            <a:r>
              <a:rPr lang="tr-TR"/>
              <a:t>genişlik</a:t>
            </a:r>
            <a:r>
              <a:rPr lang="en-US"/>
              <a:t>-önce</a:t>
            </a:r>
          </a:p>
          <a:p>
            <a:pPr lvl="1"/>
            <a:endParaRPr lang="en-US"/>
          </a:p>
          <a:p>
            <a:r>
              <a:rPr lang="en-US" b="1"/>
              <a:t>Bilgili arama</a:t>
            </a:r>
          </a:p>
          <a:p>
            <a:pPr lvl="1"/>
            <a:r>
              <a:rPr lang="en-US"/>
              <a:t>Arama stratejileri: En iyi-ilk önce, A*</a:t>
            </a:r>
          </a:p>
          <a:p>
            <a:pPr lvl="1"/>
            <a:r>
              <a:rPr lang="en-US"/>
              <a:t>Sezgisel fonksiyonlar</a:t>
            </a:r>
          </a:p>
        </p:txBody>
      </p:sp>
    </p:spTree>
    <p:extLst>
      <p:ext uri="{BB962C8B-B14F-4D97-AF65-F5344CB8AC3E}">
        <p14:creationId xmlns:p14="http://schemas.microsoft.com/office/powerpoint/2010/main" val="20873122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Örnek</a:t>
            </a:r>
            <a:r>
              <a:rPr lang="en-US" dirty="0"/>
              <a:t>: </a:t>
            </a:r>
            <a:r>
              <a:rPr lang="tr-TR" dirty="0"/>
              <a:t>Süpürge</a:t>
            </a:r>
            <a:r>
              <a:rPr lang="en-US" dirty="0"/>
              <a:t> </a:t>
            </a:r>
            <a:r>
              <a:rPr lang="en-US" dirty="0" err="1"/>
              <a:t>dünyası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4437112"/>
            <a:ext cx="8077200" cy="223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b="1" dirty="0" smtClean="0"/>
              <a:t>Durumlar: </a:t>
            </a:r>
            <a:r>
              <a:rPr lang="tr-TR" sz="2400" dirty="0" smtClean="0"/>
              <a:t>kir ile ajanın bulunduğu yerler (tamsayı, 1-8)</a:t>
            </a:r>
          </a:p>
          <a:p>
            <a:pPr marL="0" indent="0">
              <a:buNone/>
            </a:pPr>
            <a:r>
              <a:rPr lang="tr-TR" sz="2400" b="1" dirty="0" smtClean="0"/>
              <a:t>Hareketler:</a:t>
            </a:r>
            <a:r>
              <a:rPr lang="tr-TR" sz="2400" dirty="0" smtClean="0"/>
              <a:t> Sağ, sol, temizle, NoOp</a:t>
            </a:r>
            <a:endParaRPr lang="tr-TR" sz="2400" dirty="0"/>
          </a:p>
          <a:p>
            <a:pPr marL="0" indent="0">
              <a:buNone/>
            </a:pPr>
            <a:r>
              <a:rPr lang="it-IT" sz="2400" b="1" dirty="0" smtClean="0"/>
              <a:t>Amaca </a:t>
            </a:r>
            <a:r>
              <a:rPr lang="it-IT" sz="2400" b="1" dirty="0"/>
              <a:t>ulaşma </a:t>
            </a:r>
            <a:r>
              <a:rPr lang="it-IT" sz="2400" b="1" dirty="0" smtClean="0"/>
              <a:t>testi</a:t>
            </a:r>
            <a:r>
              <a:rPr lang="tr-TR" sz="2400" b="1" dirty="0" smtClean="0"/>
              <a:t>: </a:t>
            </a:r>
            <a:r>
              <a:rPr lang="tr-TR" sz="2400" dirty="0" smtClean="0"/>
              <a:t>Her yerin temiz olması</a:t>
            </a:r>
            <a:endParaRPr lang="it-IT" sz="2400" dirty="0"/>
          </a:p>
          <a:p>
            <a:pPr marL="0" indent="0">
              <a:buNone/>
            </a:pPr>
            <a:r>
              <a:rPr lang="en-US" sz="2400" b="1" dirty="0" err="1" smtClean="0"/>
              <a:t>Yol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masrafı</a:t>
            </a:r>
            <a:r>
              <a:rPr lang="tr-TR" sz="2400" b="1" dirty="0" smtClean="0"/>
              <a:t>: </a:t>
            </a:r>
            <a:r>
              <a:rPr lang="tr-TR" sz="2400" dirty="0" smtClean="0"/>
              <a:t>Her hareket için 1 birim </a:t>
            </a:r>
            <a:r>
              <a:rPr lang="en-US" sz="2400" dirty="0" smtClean="0"/>
              <a:t>(</a:t>
            </a:r>
            <a:r>
              <a:rPr lang="en-US" sz="2400" dirty="0" err="1" smtClean="0"/>
              <a:t>NoOp</a:t>
            </a:r>
            <a:r>
              <a:rPr lang="tr-TR" sz="2400" dirty="0" smtClean="0"/>
              <a:t> için 0</a:t>
            </a:r>
            <a:r>
              <a:rPr lang="en-US" sz="2400" dirty="0" smtClean="0"/>
              <a:t>)</a:t>
            </a:r>
            <a:endParaRPr lang="tr-TR" sz="24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30</a:t>
            </a:fld>
            <a:endParaRPr kumimoji="0"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77888"/>
            <a:ext cx="57054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0926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DC91-2547-4E34-99B0-8740EA106DD2}" type="slidenum">
              <a:rPr lang="en-US"/>
              <a:pPr/>
              <a:t>31</a:t>
            </a:fld>
            <a:endParaRPr lang="en-US"/>
          </a:p>
        </p:txBody>
      </p:sp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669925" y="23272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tr-TR">
              <a:cs typeface="Times New Roman" pitchFamily="18" charset="0"/>
            </a:endParaRPr>
          </a:p>
        </p:txBody>
      </p:sp>
      <p:graphicFrame>
        <p:nvGraphicFramePr>
          <p:cNvPr id="156715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246236"/>
              </p:ext>
            </p:extLst>
          </p:nvPr>
        </p:nvGraphicFramePr>
        <p:xfrm>
          <a:off x="4643438" y="2349500"/>
          <a:ext cx="3455987" cy="3649663"/>
        </p:xfrm>
        <a:graphic>
          <a:graphicData uri="http://schemas.openxmlformats.org/drawingml/2006/table">
            <a:tbl>
              <a:tblPr/>
              <a:tblGrid>
                <a:gridCol w="1728787"/>
                <a:gridCol w="1727200"/>
              </a:tblGrid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Durum</a:t>
                      </a: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Yol maliyeti</a:t>
                      </a: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56710" name="Picture 3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2205038"/>
            <a:ext cx="389890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716" name="Text Box 44"/>
          <p:cNvSpPr txBox="1">
            <a:spLocks noChangeArrowheads="1"/>
          </p:cNvSpPr>
          <p:nvPr/>
        </p:nvSpPr>
        <p:spPr bwMode="auto">
          <a:xfrm>
            <a:off x="611188" y="1557338"/>
            <a:ext cx="4872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tr-TR">
                <a:latin typeface="Comic Sans MS" pitchFamily="66" charset="0"/>
              </a:rPr>
              <a:t>  Her bir durum için yol maliyeti </a:t>
            </a:r>
          </a:p>
        </p:txBody>
      </p:sp>
      <p:sp>
        <p:nvSpPr>
          <p:cNvPr id="333864" name="Rectangle 4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err="1"/>
              <a:t>Örnek</a:t>
            </a:r>
            <a:r>
              <a:rPr lang="en-US" dirty="0"/>
              <a:t>: </a:t>
            </a:r>
            <a:r>
              <a:rPr lang="tr-TR" dirty="0" smtClean="0"/>
              <a:t>Süpürge</a:t>
            </a:r>
            <a:r>
              <a:rPr lang="en-US" dirty="0" smtClean="0"/>
              <a:t> </a:t>
            </a:r>
            <a:r>
              <a:rPr lang="en-US" dirty="0" err="1"/>
              <a:t>dünyası</a:t>
            </a:r>
            <a:endParaRPr lang="en-US" dirty="0"/>
          </a:p>
        </p:txBody>
      </p:sp>
      <p:sp>
        <p:nvSpPr>
          <p:cNvPr id="2" name="Dikdörtgen 1"/>
          <p:cNvSpPr/>
          <p:nvPr/>
        </p:nvSpPr>
        <p:spPr>
          <a:xfrm>
            <a:off x="7020272" y="3253920"/>
            <a:ext cx="432048" cy="26953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/>
          <p:cNvSpPr/>
          <p:nvPr/>
        </p:nvSpPr>
        <p:spPr>
          <a:xfrm>
            <a:off x="7020272" y="3685968"/>
            <a:ext cx="432048" cy="22633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7020272" y="4077072"/>
            <a:ext cx="432048" cy="18722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/>
          <p:cNvSpPr/>
          <p:nvPr/>
        </p:nvSpPr>
        <p:spPr>
          <a:xfrm>
            <a:off x="7020272" y="4464408"/>
            <a:ext cx="432048" cy="148487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/>
          <p:cNvSpPr/>
          <p:nvPr/>
        </p:nvSpPr>
        <p:spPr>
          <a:xfrm>
            <a:off x="7020272" y="4869160"/>
            <a:ext cx="432048" cy="10801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558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Örnek</a:t>
            </a:r>
            <a:r>
              <a:rPr lang="en-US" dirty="0"/>
              <a:t>: </a:t>
            </a:r>
            <a:r>
              <a:rPr lang="tr-TR" dirty="0" smtClean="0"/>
              <a:t>8-puzzle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4077072"/>
            <a:ext cx="8077200" cy="2592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b="1" dirty="0" smtClean="0"/>
              <a:t>Durumlar</a:t>
            </a:r>
            <a:r>
              <a:rPr lang="tr-TR" sz="2400" b="1" dirty="0"/>
              <a:t>:</a:t>
            </a:r>
            <a:r>
              <a:rPr lang="tr-TR" sz="2400" dirty="0"/>
              <a:t> </a:t>
            </a:r>
            <a:r>
              <a:rPr lang="tr-TR" sz="2400" dirty="0" smtClean="0"/>
              <a:t>taşların yerleri (tamsayı, 1-9)</a:t>
            </a:r>
          </a:p>
          <a:p>
            <a:pPr marL="0" indent="0">
              <a:buNone/>
            </a:pPr>
            <a:r>
              <a:rPr lang="tr-TR" sz="2400" b="1" dirty="0" smtClean="0"/>
              <a:t>Hareketler: </a:t>
            </a:r>
            <a:r>
              <a:rPr lang="tr-TR" sz="2400" dirty="0" smtClean="0"/>
              <a:t>Boşluğu sola, sağa, aşağı, yukarı hareket ettir</a:t>
            </a:r>
          </a:p>
          <a:p>
            <a:pPr lvl="1" indent="-342900"/>
            <a:r>
              <a:rPr kumimoji="1" lang="tr-TR" sz="2000" dirty="0" smtClean="0">
                <a:latin typeface="Tahoma" pitchFamily="34" charset="0"/>
              </a:rPr>
              <a:t>8 </a:t>
            </a:r>
            <a:r>
              <a:rPr kumimoji="1" lang="tr-TR" sz="2000" dirty="0">
                <a:latin typeface="Tahoma" pitchFamily="34" charset="0"/>
              </a:rPr>
              <a:t>taşın </a:t>
            </a:r>
            <a:r>
              <a:rPr kumimoji="1" lang="tr-TR" sz="2000" dirty="0" smtClean="0">
                <a:latin typeface="Tahoma" pitchFamily="34" charset="0"/>
              </a:rPr>
              <a:t>her biri için olası 4 hareketi tarif etmektense boşluğu hareket ettirmek daha etkili</a:t>
            </a:r>
            <a:endParaRPr lang="tr-TR" sz="2000" dirty="0"/>
          </a:p>
          <a:p>
            <a:pPr marL="0" indent="0">
              <a:buNone/>
            </a:pPr>
            <a:r>
              <a:rPr lang="it-IT" sz="2400" b="1" dirty="0" smtClean="0"/>
              <a:t>Amaca </a:t>
            </a:r>
            <a:r>
              <a:rPr lang="it-IT" sz="2400" b="1" dirty="0"/>
              <a:t>ulaşma </a:t>
            </a:r>
            <a:r>
              <a:rPr lang="it-IT" sz="2400" b="1" dirty="0" smtClean="0"/>
              <a:t>testi</a:t>
            </a:r>
            <a:r>
              <a:rPr lang="tr-TR" sz="2400" b="1" dirty="0" smtClean="0"/>
              <a:t>: </a:t>
            </a:r>
            <a:r>
              <a:rPr lang="tr-TR" sz="2400" dirty="0" smtClean="0"/>
              <a:t>Resimdeki hedef durum</a:t>
            </a:r>
            <a:endParaRPr lang="it-IT" sz="2400" dirty="0"/>
          </a:p>
          <a:p>
            <a:pPr marL="0" indent="0">
              <a:buNone/>
            </a:pPr>
            <a:r>
              <a:rPr lang="en-US" sz="2400" b="1" dirty="0" err="1" smtClean="0"/>
              <a:t>Yol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masrafı</a:t>
            </a:r>
            <a:r>
              <a:rPr lang="tr-TR" sz="2400" b="1" dirty="0" smtClean="0"/>
              <a:t>: </a:t>
            </a:r>
            <a:r>
              <a:rPr lang="tr-TR" sz="2400" dirty="0" smtClean="0"/>
              <a:t>Her hareket için 1 birim</a:t>
            </a:r>
            <a:endParaRPr lang="tr-TR" sz="24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32</a:t>
            </a:fld>
            <a:endParaRPr kumimoji="0"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34540" y="1412776"/>
            <a:ext cx="412954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74500" y="3212976"/>
            <a:ext cx="25202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err="1">
                <a:latin typeface="+mn-lt"/>
              </a:rPr>
              <a:t>Başlangıç</a:t>
            </a:r>
            <a:r>
              <a:rPr lang="tr-TR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durumu</a:t>
            </a:r>
            <a:r>
              <a:rPr lang="en-US" sz="2200" dirty="0">
                <a:latin typeface="+mn-lt"/>
              </a:rPr>
              <a:t>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538796" y="3212976"/>
            <a:ext cx="182529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err="1">
                <a:latin typeface="+mn-lt"/>
              </a:rPr>
              <a:t>Hedef</a:t>
            </a:r>
            <a:r>
              <a:rPr lang="tr-TR" sz="2200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durum</a:t>
            </a:r>
          </a:p>
        </p:txBody>
      </p:sp>
    </p:spTree>
    <p:extLst>
      <p:ext uri="{BB962C8B-B14F-4D97-AF65-F5344CB8AC3E}">
        <p14:creationId xmlns:p14="http://schemas.microsoft.com/office/powerpoint/2010/main" val="30313252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415-646E-42EB-BFB0-BCC4B407E277}" type="slidenum">
              <a:rPr lang="en-US"/>
              <a:pPr/>
              <a:t>33</a:t>
            </a:fld>
            <a:endParaRPr lang="en-US"/>
          </a:p>
        </p:txBody>
      </p:sp>
      <p:sp>
        <p:nvSpPr>
          <p:cNvPr id="307204" name="Rectangle 2"/>
          <p:cNvSpPr>
            <a:spLocks noChangeArrowheads="1"/>
          </p:cNvSpPr>
          <p:nvPr/>
        </p:nvSpPr>
        <p:spPr bwMode="auto">
          <a:xfrm>
            <a:off x="685800" y="304799"/>
            <a:ext cx="77724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tr-TR" sz="2800" dirty="0" smtClean="0">
                <a:solidFill>
                  <a:prstClr val="black"/>
                </a:solidFill>
                <a:ea typeface="+mj-ea"/>
                <a:cs typeface="+mj-cs"/>
              </a:rPr>
              <a:t>8-puzzle probleminin durum uzayından bir kesit</a:t>
            </a:r>
            <a:endParaRPr kumimoji="1" lang="en-US" sz="2800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graphicFrame>
        <p:nvGraphicFramePr>
          <p:cNvPr id="210043" name="Group 123"/>
          <p:cNvGraphicFramePr>
            <a:graphicFrameLocks noGrp="1"/>
          </p:cNvGraphicFramePr>
          <p:nvPr/>
        </p:nvGraphicFramePr>
        <p:xfrm>
          <a:off x="3581400" y="1209675"/>
          <a:ext cx="1066800" cy="1189038"/>
        </p:xfrm>
        <a:graphic>
          <a:graphicData uri="http://schemas.openxmlformats.org/drawingml/2006/table">
            <a:tbl>
              <a:tblPr/>
              <a:tblGrid>
                <a:gridCol w="355600"/>
                <a:gridCol w="355600"/>
                <a:gridCol w="3556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0036" name="Group 116"/>
          <p:cNvGraphicFramePr>
            <a:graphicFrameLocks noGrp="1"/>
          </p:cNvGraphicFramePr>
          <p:nvPr/>
        </p:nvGraphicFramePr>
        <p:xfrm>
          <a:off x="2362200" y="2581275"/>
          <a:ext cx="1219200" cy="1189038"/>
        </p:xfrm>
        <a:graphic>
          <a:graphicData uri="http://schemas.openxmlformats.org/drawingml/2006/table">
            <a:tbl>
              <a:tblPr/>
              <a:tblGrid>
                <a:gridCol w="369888"/>
                <a:gridCol w="368300"/>
                <a:gridCol w="481012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0042" name="Group 122"/>
          <p:cNvGraphicFramePr>
            <a:graphicFrameLocks noGrp="1"/>
          </p:cNvGraphicFramePr>
          <p:nvPr/>
        </p:nvGraphicFramePr>
        <p:xfrm>
          <a:off x="5167313" y="2581275"/>
          <a:ext cx="1081087" cy="1189038"/>
        </p:xfrm>
        <a:graphic>
          <a:graphicData uri="http://schemas.openxmlformats.org/drawingml/2006/table">
            <a:tbl>
              <a:tblPr/>
              <a:tblGrid>
                <a:gridCol w="360362"/>
                <a:gridCol w="360363"/>
                <a:gridCol w="360362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0039" name="Group 119"/>
          <p:cNvGraphicFramePr>
            <a:graphicFrameLocks noGrp="1"/>
          </p:cNvGraphicFramePr>
          <p:nvPr/>
        </p:nvGraphicFramePr>
        <p:xfrm>
          <a:off x="1371600" y="4105275"/>
          <a:ext cx="1066800" cy="1189038"/>
        </p:xfrm>
        <a:graphic>
          <a:graphicData uri="http://schemas.openxmlformats.org/drawingml/2006/table">
            <a:tbl>
              <a:tblPr/>
              <a:tblGrid>
                <a:gridCol w="315913"/>
                <a:gridCol w="315912"/>
                <a:gridCol w="4349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0041" name="Group 121"/>
          <p:cNvGraphicFramePr>
            <a:graphicFrameLocks noGrp="1"/>
          </p:cNvGraphicFramePr>
          <p:nvPr/>
        </p:nvGraphicFramePr>
        <p:xfrm>
          <a:off x="2438400" y="5553075"/>
          <a:ext cx="1295400" cy="1189038"/>
        </p:xfrm>
        <a:graphic>
          <a:graphicData uri="http://schemas.openxmlformats.org/drawingml/2006/table">
            <a:tbl>
              <a:tblPr/>
              <a:tblGrid>
                <a:gridCol w="376238"/>
                <a:gridCol w="457200"/>
                <a:gridCol w="461962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0037" name="Group 117"/>
          <p:cNvGraphicFramePr>
            <a:graphicFrameLocks noGrp="1"/>
          </p:cNvGraphicFramePr>
          <p:nvPr/>
        </p:nvGraphicFramePr>
        <p:xfrm>
          <a:off x="3657600" y="4105275"/>
          <a:ext cx="1143000" cy="1189038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313" name="Line 111"/>
          <p:cNvSpPr>
            <a:spLocks noChangeShapeType="1"/>
          </p:cNvSpPr>
          <p:nvPr/>
        </p:nvSpPr>
        <p:spPr bwMode="auto">
          <a:xfrm flipH="1">
            <a:off x="2667000" y="1666875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314" name="Line 112"/>
          <p:cNvSpPr>
            <a:spLocks noChangeShapeType="1"/>
          </p:cNvSpPr>
          <p:nvPr/>
        </p:nvSpPr>
        <p:spPr bwMode="auto">
          <a:xfrm>
            <a:off x="4724400" y="1590675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315" name="Line 113"/>
          <p:cNvSpPr>
            <a:spLocks noChangeShapeType="1"/>
          </p:cNvSpPr>
          <p:nvPr/>
        </p:nvSpPr>
        <p:spPr bwMode="auto">
          <a:xfrm flipH="1">
            <a:off x="1676400" y="3038475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316" name="Line 114"/>
          <p:cNvSpPr>
            <a:spLocks noChangeShapeType="1"/>
          </p:cNvSpPr>
          <p:nvPr/>
        </p:nvSpPr>
        <p:spPr bwMode="auto">
          <a:xfrm>
            <a:off x="3657600" y="3114675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317" name="Line 115"/>
          <p:cNvSpPr>
            <a:spLocks noChangeShapeType="1"/>
          </p:cNvSpPr>
          <p:nvPr/>
        </p:nvSpPr>
        <p:spPr bwMode="auto">
          <a:xfrm>
            <a:off x="2438400" y="494347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" name="Metin kutusu 1"/>
          <p:cNvSpPr txBox="1"/>
          <p:nvPr/>
        </p:nvSpPr>
        <p:spPr>
          <a:xfrm>
            <a:off x="5652120" y="4105674"/>
            <a:ext cx="3287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Y</a:t>
            </a:r>
            <a:r>
              <a:rPr lang="tr-TR" sz="2400" dirty="0" smtClean="0"/>
              <a:t>aklaşık </a:t>
            </a:r>
            <a:r>
              <a:rPr lang="en-US" sz="2400" dirty="0" smtClean="0"/>
              <a:t>362800</a:t>
            </a:r>
            <a:r>
              <a:rPr lang="tr-TR" sz="2400" dirty="0" smtClean="0"/>
              <a:t> durum</a:t>
            </a:r>
          </a:p>
          <a:p>
            <a:endParaRPr lang="tr-TR" sz="2400" dirty="0"/>
          </a:p>
          <a:p>
            <a:r>
              <a:rPr lang="tr-TR" sz="2400" b="1" u="sng" dirty="0" smtClean="0"/>
              <a:t>Optimal Çözüm:</a:t>
            </a:r>
          </a:p>
          <a:p>
            <a:r>
              <a:rPr lang="tr-TR" sz="2400" dirty="0" smtClean="0"/>
              <a:t>NP Complete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9377411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5402-99D9-4488-BD89-EB4E35663B11}" type="slidenum">
              <a:rPr lang="en-US"/>
              <a:pPr/>
              <a:t>34</a:t>
            </a:fld>
            <a:endParaRPr lang="en-US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Durum uzayının seçilmesi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92893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tr-TR" sz="2800" dirty="0"/>
              <a:t>Gerçek </a:t>
            </a:r>
            <a:r>
              <a:rPr lang="tr-TR" sz="2800" dirty="0" smtClean="0"/>
              <a:t>dünya çok karmaşıktır</a:t>
            </a:r>
            <a:endParaRPr lang="tr-TR" sz="2800" dirty="0"/>
          </a:p>
          <a:p>
            <a:pPr lvl="1">
              <a:lnSpc>
                <a:spcPct val="90000"/>
              </a:lnSpc>
            </a:pPr>
            <a:r>
              <a:rPr lang="tr-TR" sz="2400" dirty="0" smtClean="0"/>
              <a:t>Problemin </a:t>
            </a:r>
            <a:r>
              <a:rPr lang="tr-TR" sz="2400" dirty="0"/>
              <a:t>çözümü için </a:t>
            </a:r>
            <a:r>
              <a:rPr lang="tr-TR" sz="2400" dirty="0" smtClean="0"/>
              <a:t>durum </a:t>
            </a:r>
            <a:r>
              <a:rPr lang="tr-TR" sz="2400" dirty="0"/>
              <a:t>uzayı basite indirgenmeli, soyutlanmalı</a:t>
            </a:r>
          </a:p>
          <a:p>
            <a:pPr>
              <a:lnSpc>
                <a:spcPct val="90000"/>
              </a:lnSpc>
            </a:pPr>
            <a:r>
              <a:rPr lang="tr-TR" sz="2800" u="sng" dirty="0" smtClean="0"/>
              <a:t>Soyut </a:t>
            </a:r>
            <a:r>
              <a:rPr lang="tr-TR" sz="2800" u="sng" dirty="0"/>
              <a:t>(</a:t>
            </a:r>
            <a:r>
              <a:rPr lang="tr-TR" sz="2800" u="sng" dirty="0" err="1"/>
              <a:t>Abstract</a:t>
            </a:r>
            <a:r>
              <a:rPr lang="tr-TR" sz="2800" u="sng" dirty="0"/>
              <a:t>) </a:t>
            </a:r>
            <a:r>
              <a:rPr lang="tr-TR" sz="2800" u="sng" dirty="0" smtClean="0"/>
              <a:t>durum:</a:t>
            </a:r>
            <a:r>
              <a:rPr lang="tr-TR" sz="2800" dirty="0" smtClean="0"/>
              <a:t> </a:t>
            </a:r>
            <a:r>
              <a:rPr lang="tr-TR" sz="2800" dirty="0"/>
              <a:t>gerçek durumlar kümesi</a:t>
            </a:r>
          </a:p>
          <a:p>
            <a:pPr>
              <a:lnSpc>
                <a:spcPct val="90000"/>
              </a:lnSpc>
            </a:pPr>
            <a:r>
              <a:rPr lang="tr-TR" sz="2800" u="sng" dirty="0" smtClean="0"/>
              <a:t>Soyut hareket:</a:t>
            </a:r>
            <a:r>
              <a:rPr lang="tr-TR" sz="2800" dirty="0" smtClean="0"/>
              <a:t> gerçek </a:t>
            </a:r>
            <a:r>
              <a:rPr lang="tr-TR" sz="2800" dirty="0"/>
              <a:t>hareketlerin </a:t>
            </a:r>
            <a:r>
              <a:rPr lang="tr-TR" sz="2800" dirty="0" smtClean="0"/>
              <a:t>karmaşık kombinasyonu</a:t>
            </a:r>
            <a:endParaRPr lang="tr-TR" sz="2800" dirty="0"/>
          </a:p>
          <a:p>
            <a:pPr lvl="1">
              <a:lnSpc>
                <a:spcPct val="90000"/>
              </a:lnSpc>
            </a:pPr>
            <a:r>
              <a:rPr lang="tr-TR" sz="2400" dirty="0" smtClean="0"/>
              <a:t>Örnek: "</a:t>
            </a:r>
            <a:r>
              <a:rPr lang="tr-TR" sz="2400" dirty="0" smtClean="0">
                <a:solidFill>
                  <a:srgbClr val="0000FF"/>
                </a:solidFill>
              </a:rPr>
              <a:t>Ankara</a:t>
            </a:r>
            <a:r>
              <a:rPr lang="tr-TR" sz="2400" dirty="0">
                <a:solidFill>
                  <a:srgbClr val="0000FF"/>
                </a:solidFill>
              </a:rPr>
              <a:t>→</a:t>
            </a:r>
            <a:r>
              <a:rPr lang="tr-TR" sz="2400" dirty="0" smtClean="0">
                <a:solidFill>
                  <a:srgbClr val="0000FF"/>
                </a:solidFill>
              </a:rPr>
              <a:t>E.şehir</a:t>
            </a:r>
            <a:r>
              <a:rPr lang="tr-TR" sz="2400" dirty="0" smtClean="0"/>
              <a:t>" değişik </a:t>
            </a:r>
            <a:r>
              <a:rPr lang="tr-TR" sz="2400" dirty="0"/>
              <a:t>yolları, molaları, yol durumunu, yoldaki dinlenme yerlerini vs. gösteren karmaşık bir </a:t>
            </a:r>
            <a:r>
              <a:rPr lang="tr-TR" sz="2400" dirty="0" smtClean="0"/>
              <a:t>kümedir</a:t>
            </a:r>
            <a:endParaRPr lang="tr-TR" sz="2400" dirty="0"/>
          </a:p>
          <a:p>
            <a:pPr lvl="1">
              <a:lnSpc>
                <a:spcPct val="90000"/>
              </a:lnSpc>
            </a:pPr>
            <a:r>
              <a:rPr lang="tr-TR" sz="2400" dirty="0" smtClean="0"/>
              <a:t>Gerçek </a:t>
            </a:r>
            <a:r>
              <a:rPr lang="tr-TR" sz="2400" dirty="0"/>
              <a:t>hayatın modellenmesi için, gerçek hayattaki "</a:t>
            </a:r>
            <a:r>
              <a:rPr lang="tr-TR" sz="2400" dirty="0" smtClean="0">
                <a:solidFill>
                  <a:srgbClr val="0000FF"/>
                </a:solidFill>
              </a:rPr>
              <a:t>Ankara</a:t>
            </a:r>
            <a:r>
              <a:rPr lang="tr-TR" sz="2400" dirty="0" smtClean="0"/>
              <a:t>" durumu "</a:t>
            </a:r>
            <a:r>
              <a:rPr lang="tr-TR" sz="2400" dirty="0" err="1" smtClean="0">
                <a:solidFill>
                  <a:srgbClr val="0000FF"/>
                </a:solidFill>
              </a:rPr>
              <a:t>E.şehir</a:t>
            </a:r>
            <a:r>
              <a:rPr lang="tr-TR" sz="2400" dirty="0" err="1" smtClean="0"/>
              <a:t>"e</a:t>
            </a:r>
            <a:r>
              <a:rPr lang="tr-TR" sz="2400" dirty="0" smtClean="0"/>
              <a:t> ulaşabilmelidir</a:t>
            </a:r>
            <a:endParaRPr lang="tr-TR" sz="2400" dirty="0"/>
          </a:p>
          <a:p>
            <a:pPr>
              <a:lnSpc>
                <a:spcPct val="90000"/>
              </a:lnSpc>
            </a:pPr>
            <a:r>
              <a:rPr lang="tr-TR" sz="2800" u="sng" dirty="0" smtClean="0"/>
              <a:t>Soyut çözüm:</a:t>
            </a:r>
            <a:r>
              <a:rPr lang="tr-TR" sz="2800" dirty="0" smtClean="0"/>
              <a:t> </a:t>
            </a:r>
            <a:r>
              <a:rPr lang="tr-TR" sz="2800" dirty="0"/>
              <a:t>Gerçek hayatta kullanılan gerçek yollar</a:t>
            </a:r>
          </a:p>
          <a:p>
            <a:pPr>
              <a:lnSpc>
                <a:spcPct val="90000"/>
              </a:lnSpc>
            </a:pPr>
            <a:r>
              <a:rPr lang="tr-TR" sz="2800" dirty="0" smtClean="0"/>
              <a:t>Her </a:t>
            </a:r>
            <a:r>
              <a:rPr lang="tr-TR" sz="2800" dirty="0"/>
              <a:t>soyut hareket orijinal (gerçek hayattaki) problemden daha </a:t>
            </a:r>
            <a:r>
              <a:rPr lang="tr-TR" sz="2800" dirty="0" smtClean="0">
                <a:solidFill>
                  <a:srgbClr val="0000FF"/>
                </a:solidFill>
              </a:rPr>
              <a:t>"basit" </a:t>
            </a:r>
            <a:r>
              <a:rPr lang="tr-TR" sz="2800" dirty="0"/>
              <a:t>olmalıdır.</a:t>
            </a:r>
          </a:p>
        </p:txBody>
      </p:sp>
    </p:spTree>
    <p:extLst>
      <p:ext uri="{BB962C8B-B14F-4D97-AF65-F5344CB8AC3E}">
        <p14:creationId xmlns:p14="http://schemas.microsoft.com/office/powerpoint/2010/main" val="25933020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EF10-8F3C-4126-94A7-33D67E7A4044}" type="slidenum">
              <a:rPr lang="en-US"/>
              <a:pPr/>
              <a:t>35</a:t>
            </a:fld>
            <a:endParaRPr lang="en-US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0000"/>
                </a:solidFill>
                <a:cs typeface="Times New Roman" pitchFamily="18" charset="0"/>
              </a:rPr>
              <a:t>8-Vezir Problemi</a:t>
            </a:r>
            <a:r>
              <a:rPr lang="tr-TR" dirty="0"/>
              <a:t> 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412776"/>
            <a:ext cx="8308032" cy="5256584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tr-TR" sz="2200" dirty="0" smtClean="0">
                <a:solidFill>
                  <a:srgbClr val="000000"/>
                </a:solidFill>
                <a:latin typeface="Times New Roman" pitchFamily="18" charset="0"/>
              </a:rPr>
              <a:t>	V</a:t>
            </a:r>
            <a:r>
              <a:rPr lang="tr-TR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ezirler </a:t>
            </a:r>
            <a:r>
              <a:rPr lang="tr-TR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tek tek </a:t>
            </a:r>
            <a:r>
              <a:rPr lang="tr-TR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yerleştirilir. Sadece </a:t>
            </a:r>
            <a:r>
              <a:rPr lang="tr-TR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son durum dikkate alındığı için </a:t>
            </a:r>
            <a:r>
              <a:rPr lang="tr-TR" sz="220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yol maliyeti </a:t>
            </a:r>
            <a:r>
              <a:rPr lang="tr-TR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dikkate alınmaz. Yalnız </a:t>
            </a:r>
            <a:r>
              <a:rPr lang="tr-TR" sz="220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arama maliyeti</a:t>
            </a:r>
            <a:r>
              <a:rPr lang="tr-TR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 bakılır: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tr-TR" sz="2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Amaç </a:t>
            </a:r>
            <a:r>
              <a:rPr lang="tr-TR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testi:</a:t>
            </a:r>
            <a:r>
              <a:rPr lang="tr-TR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Tahtada birbirini tehdit </a:t>
            </a:r>
            <a:r>
              <a:rPr lang="tr-TR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etmeyen 8 vezir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tr-TR" sz="2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Yol </a:t>
            </a:r>
            <a:r>
              <a:rPr lang="tr-TR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maliyeti:</a:t>
            </a:r>
            <a:r>
              <a:rPr lang="tr-TR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tr-TR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ıfır (0)</a:t>
            </a:r>
            <a:endParaRPr lang="tr-TR" sz="2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tr-TR" sz="220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endParaRPr lang="tr-TR" sz="2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tr-TR" sz="2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Durumlar</a:t>
            </a:r>
            <a:r>
              <a:rPr lang="tr-TR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tr-TR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0-8 vezirin herhangi bir </a:t>
            </a:r>
            <a:r>
              <a:rPr lang="tr-TR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düzenlem</a:t>
            </a:r>
            <a:r>
              <a:rPr lang="tr-TR" sz="2200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tr-TR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tr-TR" sz="2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İşlemler</a:t>
            </a:r>
            <a:r>
              <a:rPr lang="tr-TR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Herhangi bir kareye vezir koymak.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tr-TR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  </a:t>
            </a:r>
            <a:r>
              <a:rPr lang="tr-TR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formülasyonda</a:t>
            </a:r>
            <a:r>
              <a:rPr lang="tr-TR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araştırılacak 64</a:t>
            </a:r>
            <a:r>
              <a:rPr lang="tr-TR" sz="22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tr-TR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olası sıra </a:t>
            </a:r>
            <a:r>
              <a:rPr lang="tr-TR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vardır.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tr-TR" sz="22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ALTERNATİF:</a:t>
            </a:r>
            <a:endParaRPr lang="tr-TR" sz="2200" u="sng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tr-TR" sz="2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İşlemler</a:t>
            </a:r>
            <a:r>
              <a:rPr lang="tr-TR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Tehdit edilmeyen en soldaki boş kareye vezir koy.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tr-TR" sz="220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tr-TR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 şekilde tehdit edilmeyen durumları tespit etmek </a:t>
            </a:r>
            <a:r>
              <a:rPr lang="tr-TR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kolaydır. </a:t>
            </a:r>
            <a:r>
              <a:rPr lang="tr-TR" sz="2200" i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Doğru </a:t>
            </a:r>
            <a:r>
              <a:rPr lang="tr-TR" sz="2200" i="1" u="sng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formülasyon</a:t>
            </a:r>
            <a:r>
              <a:rPr lang="tr-TR" sz="2200" i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arama uzayının boyutunu büyük ölçüde küçültür</a:t>
            </a:r>
            <a:r>
              <a:rPr lang="tr-TR" sz="220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20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endParaRPr lang="tr-TR" sz="2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tr-TR" sz="2200" b="1" dirty="0" smtClean="0">
                <a:solidFill>
                  <a:srgbClr val="000000"/>
                </a:solidFill>
                <a:latin typeface="Times New Roman" pitchFamily="18" charset="0"/>
              </a:rPr>
              <a:t>N-VEZİR???</a:t>
            </a:r>
            <a:endParaRPr lang="tr-TR" sz="2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88772" name="Picture 4" descr="fig_3_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088" y="2379712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6834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B9B4-8BF0-4AAE-8A78-CF8210F65635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308228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89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tr-TR" sz="4400" dirty="0">
                <a:solidFill>
                  <a:srgbClr val="000000"/>
                </a:solidFill>
                <a:latin typeface="+mj-lt"/>
                <a:ea typeface="+mj-ea"/>
                <a:cs typeface="Times New Roman" pitchFamily="18" charset="0"/>
              </a:rPr>
              <a:t>Yolcular ve Yamyamlar</a:t>
            </a:r>
            <a:endParaRPr lang="en-US" sz="4400" dirty="0">
              <a:solidFill>
                <a:srgbClr val="000000"/>
              </a:solidFill>
              <a:latin typeface="+mj-lt"/>
              <a:ea typeface="+mj-ea"/>
              <a:cs typeface="Times New Roman" pitchFamily="18" charset="0"/>
            </a:endParaRPr>
          </a:p>
        </p:txBody>
      </p:sp>
      <p:sp>
        <p:nvSpPr>
          <p:cNvPr id="308229" name="Rectangle 3"/>
          <p:cNvSpPr>
            <a:spLocks noChangeArrowheads="1"/>
          </p:cNvSpPr>
          <p:nvPr/>
        </p:nvSpPr>
        <p:spPr bwMode="auto">
          <a:xfrm>
            <a:off x="628321" y="1443251"/>
            <a:ext cx="3886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tr-TR" sz="1400" b="1" dirty="0">
                <a:latin typeface="Tahoma" pitchFamily="34" charset="0"/>
              </a:rPr>
              <a:t>	</a:t>
            </a:r>
            <a:r>
              <a:rPr kumimoji="1" lang="tr-TR" sz="2000" b="1" dirty="0">
                <a:latin typeface="+mj-lt"/>
              </a:rPr>
              <a:t>3 yolcu ve 3 yamyam kayıkla </a:t>
            </a:r>
            <a:r>
              <a:rPr kumimoji="1" lang="tr-TR" sz="2000" b="1" dirty="0" smtClean="0">
                <a:latin typeface="+mj-lt"/>
              </a:rPr>
              <a:t>nehrin </a:t>
            </a:r>
            <a:r>
              <a:rPr kumimoji="1" lang="tr-TR" sz="2000" b="1" dirty="0">
                <a:latin typeface="+mj-lt"/>
              </a:rPr>
              <a:t>k</a:t>
            </a:r>
            <a:r>
              <a:rPr kumimoji="1" lang="tr-TR" sz="2000" b="1" dirty="0" smtClean="0">
                <a:latin typeface="+mj-lt"/>
              </a:rPr>
              <a:t>arşısına geçmek </a:t>
            </a:r>
            <a:r>
              <a:rPr kumimoji="1" lang="tr-TR" sz="2000" b="1" dirty="0">
                <a:latin typeface="+mj-lt"/>
              </a:rPr>
              <a:t>istiyor. Kayığa en fazla 2 kişi </a:t>
            </a:r>
            <a:r>
              <a:rPr kumimoji="1" lang="tr-TR" sz="2000" b="1" dirty="0" smtClean="0">
                <a:latin typeface="+mj-lt"/>
              </a:rPr>
              <a:t>binebilir</a:t>
            </a:r>
            <a:endParaRPr kumimoji="1" lang="tr-TR" sz="2000" b="1" dirty="0">
              <a:latin typeface="+mj-lt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endParaRPr kumimoji="1" lang="en-US" sz="2000" dirty="0">
              <a:latin typeface="+mj-lt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000" b="1" dirty="0">
                <a:solidFill>
                  <a:srgbClr val="0000FF"/>
                </a:solidFill>
                <a:latin typeface="+mj-lt"/>
              </a:rPr>
              <a:t>Amaç</a:t>
            </a:r>
            <a:r>
              <a:rPr kumimoji="1" lang="en-US" sz="2000" dirty="0">
                <a:solidFill>
                  <a:srgbClr val="0000FF"/>
                </a:solidFill>
                <a:latin typeface="+mj-lt"/>
              </a:rPr>
              <a:t>:</a:t>
            </a:r>
            <a:r>
              <a:rPr kumimoji="1" lang="en-US" sz="2000" dirty="0">
                <a:latin typeface="+mj-lt"/>
              </a:rPr>
              <a:t> </a:t>
            </a:r>
            <a:r>
              <a:rPr kumimoji="1" lang="tr-TR" sz="2000" dirty="0">
                <a:latin typeface="+mj-lt"/>
              </a:rPr>
              <a:t>Tüm yamyamların ve yolcuların </a:t>
            </a:r>
            <a:r>
              <a:rPr kumimoji="1" lang="tr-TR" sz="2000" dirty="0" smtClean="0">
                <a:latin typeface="+mj-lt"/>
              </a:rPr>
              <a:t>nehri geçmesi</a:t>
            </a:r>
            <a:r>
              <a:rPr kumimoji="1" lang="en-US" sz="2000" dirty="0" smtClean="0">
                <a:latin typeface="+mj-lt"/>
              </a:rPr>
              <a:t> </a:t>
            </a:r>
            <a:endParaRPr kumimoji="1" lang="en-US" sz="2000" dirty="0">
              <a:latin typeface="+mj-lt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000" b="1" dirty="0">
                <a:solidFill>
                  <a:srgbClr val="0000FF"/>
                </a:solidFill>
                <a:latin typeface="+mj-lt"/>
              </a:rPr>
              <a:t>Sınırlama</a:t>
            </a:r>
            <a:r>
              <a:rPr kumimoji="1" lang="en-US" sz="2000" b="1" dirty="0">
                <a:solidFill>
                  <a:srgbClr val="0000FF"/>
                </a:solidFill>
                <a:latin typeface="+mj-lt"/>
              </a:rPr>
              <a:t>:</a:t>
            </a:r>
            <a:r>
              <a:rPr kumimoji="1" lang="en-US" sz="2000" dirty="0">
                <a:solidFill>
                  <a:srgbClr val="0000FF"/>
                </a:solidFill>
                <a:latin typeface="+mj-lt"/>
              </a:rPr>
              <a:t> </a:t>
            </a:r>
            <a:r>
              <a:rPr kumimoji="1" lang="tr-TR" sz="2000" dirty="0">
                <a:latin typeface="+mj-lt"/>
              </a:rPr>
              <a:t>Yamyamların sayısı </a:t>
            </a:r>
            <a:r>
              <a:rPr kumimoji="1" lang="tr-TR" sz="2000" dirty="0" smtClean="0">
                <a:latin typeface="+mj-lt"/>
              </a:rPr>
              <a:t>nehrin herhangi bir sahilinde </a:t>
            </a:r>
            <a:r>
              <a:rPr kumimoji="1" lang="tr-TR" sz="2000" dirty="0">
                <a:latin typeface="+mj-lt"/>
              </a:rPr>
              <a:t>yolculardan çok </a:t>
            </a:r>
            <a:r>
              <a:rPr kumimoji="1" lang="tr-TR" sz="2000" dirty="0" smtClean="0">
                <a:latin typeface="+mj-lt"/>
              </a:rPr>
              <a:t>olursa yamyamlar </a:t>
            </a:r>
            <a:r>
              <a:rPr kumimoji="1" lang="tr-TR" sz="2000" dirty="0">
                <a:latin typeface="+mj-lt"/>
              </a:rPr>
              <a:t>yolcuları </a:t>
            </a:r>
            <a:r>
              <a:rPr kumimoji="1" lang="tr-TR" sz="2000" dirty="0" smtClean="0">
                <a:latin typeface="+mj-lt"/>
              </a:rPr>
              <a:t>yer</a:t>
            </a:r>
            <a:r>
              <a:rPr kumimoji="1" lang="en-US" sz="2000" dirty="0" smtClean="0">
                <a:latin typeface="+mj-lt"/>
              </a:rPr>
              <a:t> </a:t>
            </a:r>
            <a:endParaRPr kumimoji="1" lang="en-US" sz="2000" dirty="0">
              <a:latin typeface="+mj-lt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000" b="1" dirty="0">
                <a:solidFill>
                  <a:srgbClr val="0000FF"/>
                </a:solidFill>
                <a:latin typeface="+mj-lt"/>
              </a:rPr>
              <a:t>Durum</a:t>
            </a:r>
            <a:r>
              <a:rPr kumimoji="1" lang="en-US" sz="2000" b="1" dirty="0">
                <a:solidFill>
                  <a:srgbClr val="0000FF"/>
                </a:solidFill>
                <a:latin typeface="+mj-lt"/>
              </a:rPr>
              <a:t>:</a:t>
            </a:r>
            <a:r>
              <a:rPr kumimoji="1" lang="en-US" sz="2000" dirty="0">
                <a:latin typeface="+mj-lt"/>
              </a:rPr>
              <a:t> </a:t>
            </a:r>
            <a:r>
              <a:rPr kumimoji="1" lang="tr-TR" sz="2000" dirty="0" smtClean="0">
                <a:latin typeface="+mj-lt"/>
              </a:rPr>
              <a:t>Nehrin her </a:t>
            </a:r>
            <a:r>
              <a:rPr kumimoji="1" lang="tr-TR" sz="2000" dirty="0">
                <a:latin typeface="+mj-lt"/>
              </a:rPr>
              <a:t>iki sahilinde ve kayıktaki yamyam ve yolcular</a:t>
            </a:r>
            <a:r>
              <a:rPr kumimoji="1" lang="en-US" sz="2000" dirty="0">
                <a:latin typeface="+mj-lt"/>
              </a:rPr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000" b="1" dirty="0">
                <a:solidFill>
                  <a:srgbClr val="0000FF"/>
                </a:solidFill>
                <a:latin typeface="+mj-lt"/>
              </a:rPr>
              <a:t>Hareketler/İşlemler</a:t>
            </a:r>
            <a:r>
              <a:rPr kumimoji="1" lang="en-US" sz="2000" b="1" dirty="0">
                <a:solidFill>
                  <a:srgbClr val="0000FF"/>
                </a:solidFill>
                <a:latin typeface="+mj-lt"/>
              </a:rPr>
              <a:t>:</a:t>
            </a:r>
            <a:r>
              <a:rPr kumimoji="1" lang="en-US" sz="2000" dirty="0">
                <a:solidFill>
                  <a:srgbClr val="0000FF"/>
                </a:solidFill>
                <a:latin typeface="+mj-lt"/>
              </a:rPr>
              <a:t> </a:t>
            </a:r>
            <a:r>
              <a:rPr kumimoji="1" lang="tr-TR" sz="2000" dirty="0">
                <a:latin typeface="+mj-lt"/>
              </a:rPr>
              <a:t>Her iki yönde </a:t>
            </a:r>
            <a:r>
              <a:rPr kumimoji="1" lang="tr-TR" sz="2000" dirty="0" smtClean="0">
                <a:latin typeface="+mj-lt"/>
              </a:rPr>
              <a:t>için de bir veya </a:t>
            </a:r>
            <a:r>
              <a:rPr kumimoji="1" lang="tr-TR" sz="2000" dirty="0">
                <a:latin typeface="+mj-lt"/>
              </a:rPr>
              <a:t>iki kişi ile kayığın hareketi</a:t>
            </a:r>
            <a:endParaRPr kumimoji="1" lang="en-US" sz="2000" dirty="0">
              <a:latin typeface="+mj-lt"/>
            </a:endParaRPr>
          </a:p>
        </p:txBody>
      </p:sp>
      <p:sp>
        <p:nvSpPr>
          <p:cNvPr id="308230" name="Text Box 6"/>
          <p:cNvSpPr txBox="1">
            <a:spLocks noChangeArrowheads="1"/>
          </p:cNvSpPr>
          <p:nvPr/>
        </p:nvSpPr>
        <p:spPr bwMode="auto">
          <a:xfrm>
            <a:off x="4716016" y="4800600"/>
            <a:ext cx="41231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sz="2000" dirty="0">
                <a:latin typeface="+mj-lt"/>
              </a:rPr>
              <a:t>Bu </a:t>
            </a:r>
            <a:r>
              <a:rPr lang="tr-TR" sz="2000" dirty="0" smtClean="0">
                <a:latin typeface="+mj-lt"/>
              </a:rPr>
              <a:t>problem </a:t>
            </a:r>
            <a:r>
              <a:rPr lang="tr-TR" sz="2000" b="1" dirty="0">
                <a:latin typeface="+mj-lt"/>
              </a:rPr>
              <a:t>11 </a:t>
            </a:r>
            <a:r>
              <a:rPr lang="tr-TR" sz="2000" b="1" dirty="0" smtClean="0">
                <a:latin typeface="+mj-lt"/>
              </a:rPr>
              <a:t>hareket </a:t>
            </a:r>
            <a:r>
              <a:rPr lang="tr-TR" sz="2000" dirty="0" smtClean="0">
                <a:latin typeface="+mj-lt"/>
              </a:rPr>
              <a:t>ile çözülebilir </a:t>
            </a:r>
            <a:endParaRPr lang="tr-TR" sz="2000" dirty="0">
              <a:latin typeface="+mj-lt"/>
            </a:endParaRPr>
          </a:p>
        </p:txBody>
      </p:sp>
      <p:sp>
        <p:nvSpPr>
          <p:cNvPr id="308231" name="Text Box 7"/>
          <p:cNvSpPr txBox="1">
            <a:spLocks noChangeArrowheads="1"/>
          </p:cNvSpPr>
          <p:nvPr/>
        </p:nvSpPr>
        <p:spPr bwMode="auto">
          <a:xfrm>
            <a:off x="4499992" y="1524000"/>
            <a:ext cx="4419600" cy="2852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sz="1800" dirty="0">
                <a:solidFill>
                  <a:srgbClr val="0000FF"/>
                </a:solidFill>
                <a:latin typeface="Tahoma" pitchFamily="34" charset="0"/>
              </a:rPr>
              <a:t>Yakın sahil          </a:t>
            </a:r>
            <a:r>
              <a:rPr lang="tr-TR" sz="1800" dirty="0" smtClean="0">
                <a:solidFill>
                  <a:srgbClr val="0000FF"/>
                </a:solidFill>
                <a:latin typeface="Tahoma" pitchFamily="34" charset="0"/>
              </a:rPr>
              <a:t>Nehir	    Uzak </a:t>
            </a:r>
            <a:r>
              <a:rPr lang="tr-TR" sz="1800" dirty="0">
                <a:solidFill>
                  <a:srgbClr val="0000FF"/>
                </a:solidFill>
                <a:latin typeface="Tahoma" pitchFamily="34" charset="0"/>
              </a:rPr>
              <a:t>sahil</a:t>
            </a:r>
          </a:p>
          <a:p>
            <a:pPr>
              <a:spcBef>
                <a:spcPct val="50000"/>
              </a:spcBef>
            </a:pPr>
            <a:r>
              <a:rPr lang="tr-TR" sz="1800" dirty="0">
                <a:latin typeface="Tahoma" pitchFamily="34" charset="0"/>
              </a:rPr>
              <a:t>Kişi 1</a:t>
            </a:r>
          </a:p>
          <a:p>
            <a:pPr>
              <a:spcBef>
                <a:spcPct val="50000"/>
              </a:spcBef>
            </a:pPr>
            <a:r>
              <a:rPr lang="tr-TR" sz="1800" dirty="0">
                <a:latin typeface="Tahoma" pitchFamily="34" charset="0"/>
              </a:rPr>
              <a:t>Kişi 2	</a:t>
            </a:r>
            <a:r>
              <a:rPr lang="tr-TR" sz="1800" dirty="0" smtClean="0">
                <a:latin typeface="Tahoma" pitchFamily="34" charset="0"/>
              </a:rPr>
              <a:t>            kayık</a:t>
            </a:r>
            <a:endParaRPr lang="tr-TR" sz="1800" dirty="0"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tr-TR" sz="1800" dirty="0">
                <a:latin typeface="Tahoma" pitchFamily="34" charset="0"/>
              </a:rPr>
              <a:t>Kişi </a:t>
            </a:r>
            <a:r>
              <a:rPr lang="tr-TR" sz="1800" dirty="0" smtClean="0">
                <a:latin typeface="Tahoma" pitchFamily="34" charset="0"/>
              </a:rPr>
              <a:t>3</a:t>
            </a:r>
            <a:endParaRPr lang="tr-TR" sz="1800" dirty="0"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tr-TR" sz="1800" dirty="0">
                <a:latin typeface="Tahoma" pitchFamily="34" charset="0"/>
              </a:rPr>
              <a:t>Yamyam 1</a:t>
            </a:r>
          </a:p>
          <a:p>
            <a:pPr>
              <a:spcBef>
                <a:spcPct val="50000"/>
              </a:spcBef>
            </a:pPr>
            <a:r>
              <a:rPr lang="tr-TR" sz="1800" dirty="0">
                <a:latin typeface="Tahoma" pitchFamily="34" charset="0"/>
              </a:rPr>
              <a:t>Yamyam 2</a:t>
            </a:r>
          </a:p>
          <a:p>
            <a:pPr>
              <a:spcBef>
                <a:spcPct val="50000"/>
              </a:spcBef>
            </a:pPr>
            <a:r>
              <a:rPr lang="tr-TR" sz="1800" dirty="0">
                <a:latin typeface="Tahoma" pitchFamily="34" charset="0"/>
              </a:rPr>
              <a:t>Yamyam 3</a:t>
            </a:r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>
            <a:off x="5943600" y="15240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8233" name="Line 9"/>
          <p:cNvSpPr>
            <a:spLocks noChangeShapeType="1"/>
          </p:cNvSpPr>
          <p:nvPr/>
        </p:nvSpPr>
        <p:spPr bwMode="auto">
          <a:xfrm>
            <a:off x="7315200" y="1524000"/>
            <a:ext cx="0" cy="28563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8234" name="Rectangle 10"/>
          <p:cNvSpPr>
            <a:spLocks noChangeArrowheads="1"/>
          </p:cNvSpPr>
          <p:nvPr/>
        </p:nvSpPr>
        <p:spPr bwMode="auto">
          <a:xfrm>
            <a:off x="6228184" y="2120280"/>
            <a:ext cx="7620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sz="1800">
              <a:latin typeface="Tahoma" pitchFamily="34" charset="0"/>
            </a:endParaRPr>
          </a:p>
        </p:txBody>
      </p:sp>
      <p:sp>
        <p:nvSpPr>
          <p:cNvPr id="308235" name="Line 11"/>
          <p:cNvSpPr>
            <a:spLocks noChangeShapeType="1"/>
          </p:cNvSpPr>
          <p:nvPr/>
        </p:nvSpPr>
        <p:spPr bwMode="auto">
          <a:xfrm>
            <a:off x="4553272" y="18288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8955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1899-0CD4-48DF-9D91-688DA65F52D2}" type="slidenum">
              <a:rPr lang="en-US"/>
              <a:pPr/>
              <a:t>37</a:t>
            </a:fld>
            <a:endParaRPr lang="en-US"/>
          </a:p>
        </p:txBody>
      </p:sp>
      <p:sp>
        <p:nvSpPr>
          <p:cNvPr id="309252" name="Rectangle 2"/>
          <p:cNvSpPr>
            <a:spLocks noChangeArrowheads="1"/>
          </p:cNvSpPr>
          <p:nvPr/>
        </p:nvSpPr>
        <p:spPr bwMode="auto">
          <a:xfrm>
            <a:off x="755576" y="214313"/>
            <a:ext cx="8188399" cy="14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tr-TR" sz="4400" dirty="0">
                <a:solidFill>
                  <a:srgbClr val="000000"/>
                </a:solidFill>
                <a:latin typeface="+mj-lt"/>
                <a:ea typeface="+mj-ea"/>
                <a:cs typeface="Times New Roman" pitchFamily="18" charset="0"/>
              </a:rPr>
              <a:t>Yamyamlar ve Yolcular Sorunun Çözümü </a:t>
            </a:r>
            <a:endParaRPr lang="en-US" sz="4400" dirty="0">
              <a:solidFill>
                <a:srgbClr val="000000"/>
              </a:solidFill>
              <a:latin typeface="+mj-lt"/>
              <a:ea typeface="+mj-ea"/>
              <a:cs typeface="Times New Roman" pitchFamily="18" charset="0"/>
            </a:endParaRPr>
          </a:p>
        </p:txBody>
      </p:sp>
      <p:sp>
        <p:nvSpPr>
          <p:cNvPr id="309253" name="Rectangle 3"/>
          <p:cNvSpPr>
            <a:spLocks noChangeArrowheads="1"/>
          </p:cNvSpPr>
          <p:nvPr/>
        </p:nvSpPr>
        <p:spPr bwMode="auto">
          <a:xfrm>
            <a:off x="755575" y="1828800"/>
            <a:ext cx="8188399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5425" indent="-225425" eaLnBrk="1" hangingPunct="1">
              <a:spcBef>
                <a:spcPct val="20000"/>
              </a:spcBef>
              <a:buClr>
                <a:schemeClr val="tx1"/>
              </a:buClr>
            </a:pPr>
            <a:r>
              <a:rPr kumimoji="1" lang="tr-TR" sz="1600" b="1" i="1" u="sng" dirty="0">
                <a:latin typeface="Arial" charset="0"/>
              </a:rPr>
              <a:t>                                                          </a:t>
            </a:r>
            <a:r>
              <a:rPr kumimoji="1" lang="tr-TR" sz="1600" b="1" i="1" u="sng" dirty="0" smtClean="0">
                <a:latin typeface="Arial" charset="0"/>
              </a:rPr>
              <a:t>     Yakın </a:t>
            </a:r>
            <a:r>
              <a:rPr kumimoji="1" lang="tr-TR" sz="1600" b="1" i="1" u="sng" dirty="0">
                <a:latin typeface="Arial" charset="0"/>
              </a:rPr>
              <a:t>sahil</a:t>
            </a:r>
            <a:r>
              <a:rPr kumimoji="1" lang="en-US" sz="1600" b="1" i="1" u="sng" dirty="0">
                <a:latin typeface="Courier" pitchFamily="49" charset="0"/>
              </a:rPr>
              <a:t>  </a:t>
            </a:r>
            <a:r>
              <a:rPr kumimoji="1" lang="tr-TR" sz="1600" b="1" i="1" u="sng" dirty="0">
                <a:latin typeface="Courier" pitchFamily="49" charset="0"/>
              </a:rPr>
              <a:t>  </a:t>
            </a:r>
            <a:r>
              <a:rPr kumimoji="1" lang="en-US" sz="1600" b="1" i="1" u="sng" dirty="0">
                <a:latin typeface="Courier" pitchFamily="49" charset="0"/>
              </a:rPr>
              <a:t>  </a:t>
            </a:r>
            <a:r>
              <a:rPr kumimoji="1" lang="tr-TR" sz="1600" b="1" i="1" u="sng" dirty="0" smtClean="0">
                <a:latin typeface="Courier" pitchFamily="49" charset="0"/>
              </a:rPr>
              <a:t>	      </a:t>
            </a:r>
            <a:r>
              <a:rPr kumimoji="1" lang="tr-TR" sz="1600" b="1" i="1" u="sng" dirty="0" smtClean="0">
                <a:latin typeface="Arial" charset="0"/>
              </a:rPr>
              <a:t>Karşı sahil           </a:t>
            </a:r>
            <a:r>
              <a:rPr kumimoji="1" lang="tr-TR" sz="100" b="1" i="1" u="sng" dirty="0" smtClean="0">
                <a:latin typeface="Arial" charset="0"/>
              </a:rPr>
              <a:t>.</a:t>
            </a:r>
            <a:endParaRPr kumimoji="1" lang="en-US" sz="100" i="1" u="sng" dirty="0">
              <a:latin typeface="Courier" pitchFamily="49" charset="0"/>
            </a:endParaRPr>
          </a:p>
          <a:p>
            <a:pPr marL="225425" indent="-225425" eaLnBrk="1" hangingPunct="1">
              <a:spcBef>
                <a:spcPct val="20000"/>
              </a:spcBef>
              <a:buClr>
                <a:schemeClr val="tx1"/>
              </a:buClr>
            </a:pPr>
            <a:r>
              <a:rPr kumimoji="1" lang="en-US" sz="1600" dirty="0">
                <a:latin typeface="Courier" pitchFamily="49" charset="0"/>
              </a:rPr>
              <a:t>0 </a:t>
            </a:r>
            <a:r>
              <a:rPr kumimoji="1" lang="tr-TR" sz="1600" dirty="0">
                <a:latin typeface="Arial" charset="0"/>
              </a:rPr>
              <a:t>Başlangıç durum</a:t>
            </a:r>
            <a:r>
              <a:rPr kumimoji="1" lang="en-US" sz="1600" dirty="0" smtClean="0">
                <a:latin typeface="Courier" pitchFamily="49" charset="0"/>
              </a:rPr>
              <a:t>:</a:t>
            </a:r>
            <a:r>
              <a:rPr kumimoji="1" lang="tr-TR" sz="1600" dirty="0" smtClean="0">
                <a:latin typeface="Courier" pitchFamily="49" charset="0"/>
              </a:rPr>
              <a:t>		</a:t>
            </a:r>
            <a:r>
              <a:rPr kumimoji="1" lang="en-US" sz="1600" dirty="0" smtClean="0">
                <a:latin typeface="Courier" pitchFamily="49" charset="0"/>
              </a:rPr>
              <a:t>MMMCCC</a:t>
            </a:r>
            <a:r>
              <a:rPr kumimoji="1" lang="tr-TR" sz="1600" dirty="0" smtClean="0">
                <a:latin typeface="Courier" pitchFamily="49" charset="0"/>
              </a:rPr>
              <a:t> </a:t>
            </a:r>
            <a:r>
              <a:rPr kumimoji="1" lang="en-US" sz="1600" dirty="0" smtClean="0">
                <a:latin typeface="Courier" pitchFamily="49" charset="0"/>
              </a:rPr>
              <a:t>B</a:t>
            </a:r>
            <a:r>
              <a:rPr kumimoji="1" lang="tr-TR" sz="1600" dirty="0" smtClean="0">
                <a:latin typeface="Courier" pitchFamily="49" charset="0"/>
              </a:rPr>
              <a:t>			  </a:t>
            </a:r>
            <a:r>
              <a:rPr kumimoji="1" lang="en-US" sz="1600" dirty="0" smtClean="0">
                <a:latin typeface="Courier" pitchFamily="49" charset="0"/>
              </a:rPr>
              <a:t>-</a:t>
            </a:r>
            <a:endParaRPr kumimoji="1" lang="en-US" sz="1600" dirty="0">
              <a:latin typeface="Courier" pitchFamily="49" charset="0"/>
            </a:endParaRPr>
          </a:p>
          <a:p>
            <a:pPr marL="225425" indent="-225425" eaLnBrk="1" hangingPunct="1">
              <a:spcBef>
                <a:spcPct val="20000"/>
              </a:spcBef>
              <a:buClr>
                <a:schemeClr val="tx1"/>
              </a:buClr>
            </a:pPr>
            <a:r>
              <a:rPr kumimoji="1" lang="en-US" sz="1600" dirty="0">
                <a:latin typeface="Courier" pitchFamily="49" charset="0"/>
              </a:rPr>
              <a:t>1 </a:t>
            </a:r>
            <a:r>
              <a:rPr kumimoji="1" lang="tr-TR" sz="1600" dirty="0">
                <a:latin typeface="Arial" charset="0"/>
              </a:rPr>
              <a:t>2 yamyam çayı geçti</a:t>
            </a:r>
            <a:r>
              <a:rPr kumimoji="1" lang="en-US" sz="1600" dirty="0" smtClean="0">
                <a:latin typeface="Courier" pitchFamily="49" charset="0"/>
              </a:rPr>
              <a:t>:</a:t>
            </a:r>
            <a:r>
              <a:rPr kumimoji="1" lang="tr-TR" sz="1600" dirty="0" smtClean="0">
                <a:latin typeface="Courier" pitchFamily="49" charset="0"/>
              </a:rPr>
              <a:t>		</a:t>
            </a:r>
            <a:r>
              <a:rPr kumimoji="1" lang="en-US" sz="1600" dirty="0" smtClean="0">
                <a:latin typeface="Courier" pitchFamily="49" charset="0"/>
              </a:rPr>
              <a:t>MMMC</a:t>
            </a:r>
            <a:r>
              <a:rPr kumimoji="1" lang="tr-TR" sz="1600" dirty="0" smtClean="0">
                <a:latin typeface="Courier" pitchFamily="49" charset="0"/>
              </a:rPr>
              <a:t>		</a:t>
            </a:r>
            <a:r>
              <a:rPr kumimoji="1" lang="en-US" sz="1600" dirty="0" smtClean="0">
                <a:latin typeface="Courier" pitchFamily="49" charset="0"/>
              </a:rPr>
              <a:t>  </a:t>
            </a:r>
            <a:r>
              <a:rPr kumimoji="1" lang="tr-TR" sz="1600" dirty="0" smtClean="0">
                <a:latin typeface="Courier" pitchFamily="49" charset="0"/>
              </a:rPr>
              <a:t>	B </a:t>
            </a:r>
            <a:r>
              <a:rPr kumimoji="1" lang="en-US" sz="1600" dirty="0" smtClean="0">
                <a:latin typeface="Courier" pitchFamily="49" charset="0"/>
              </a:rPr>
              <a:t>CC</a:t>
            </a:r>
            <a:endParaRPr kumimoji="1" lang="en-US" sz="1600" dirty="0">
              <a:latin typeface="Courier" pitchFamily="49" charset="0"/>
            </a:endParaRPr>
          </a:p>
          <a:p>
            <a:pPr marL="225425" indent="-225425" eaLnBrk="1" hangingPunct="1">
              <a:spcBef>
                <a:spcPct val="20000"/>
              </a:spcBef>
              <a:buClr>
                <a:schemeClr val="tx1"/>
              </a:buClr>
            </a:pPr>
            <a:r>
              <a:rPr kumimoji="1" lang="en-US" sz="1600" dirty="0">
                <a:latin typeface="Courier" pitchFamily="49" charset="0"/>
              </a:rPr>
              <a:t>2 </a:t>
            </a:r>
            <a:r>
              <a:rPr kumimoji="1" lang="tr-TR" sz="1600" dirty="0">
                <a:latin typeface="Arial" charset="0"/>
              </a:rPr>
              <a:t>Birisi geri döndü</a:t>
            </a:r>
            <a:r>
              <a:rPr kumimoji="1" lang="en-US" sz="1600" dirty="0" smtClean="0">
                <a:latin typeface="Courier" pitchFamily="49" charset="0"/>
              </a:rPr>
              <a:t>:</a:t>
            </a:r>
            <a:r>
              <a:rPr kumimoji="1" lang="tr-TR" sz="1600" dirty="0" smtClean="0">
                <a:latin typeface="Courier" pitchFamily="49" charset="0"/>
              </a:rPr>
              <a:t>			</a:t>
            </a:r>
            <a:r>
              <a:rPr kumimoji="1" lang="en-US" sz="1600" dirty="0" smtClean="0">
                <a:latin typeface="Courier" pitchFamily="49" charset="0"/>
              </a:rPr>
              <a:t>MMMCC</a:t>
            </a:r>
            <a:r>
              <a:rPr kumimoji="1" lang="tr-TR" sz="1600" dirty="0">
                <a:latin typeface="Courier" pitchFamily="49" charset="0"/>
              </a:rPr>
              <a:t> </a:t>
            </a:r>
            <a:r>
              <a:rPr kumimoji="1" lang="en-US" sz="1600" dirty="0" smtClean="0">
                <a:latin typeface="Courier" pitchFamily="49" charset="0"/>
              </a:rPr>
              <a:t>B</a:t>
            </a:r>
            <a:r>
              <a:rPr kumimoji="1" lang="tr-TR" sz="1600" dirty="0" smtClean="0">
                <a:latin typeface="Courier" pitchFamily="49" charset="0"/>
              </a:rPr>
              <a:t>			  </a:t>
            </a:r>
            <a:r>
              <a:rPr kumimoji="1" lang="en-US" sz="1600" dirty="0" smtClean="0">
                <a:latin typeface="Courier" pitchFamily="49" charset="0"/>
              </a:rPr>
              <a:t>C</a:t>
            </a:r>
            <a:endParaRPr kumimoji="1" lang="en-US" sz="1600" dirty="0">
              <a:latin typeface="Courier" pitchFamily="49" charset="0"/>
            </a:endParaRPr>
          </a:p>
          <a:p>
            <a:pPr marL="225425" indent="-225425" eaLnBrk="1" hangingPunct="1">
              <a:spcBef>
                <a:spcPct val="20000"/>
              </a:spcBef>
              <a:buClr>
                <a:schemeClr val="tx1"/>
              </a:buClr>
            </a:pPr>
            <a:r>
              <a:rPr kumimoji="1" lang="en-US" sz="1600" dirty="0">
                <a:latin typeface="Courier" pitchFamily="49" charset="0"/>
              </a:rPr>
              <a:t>3 </a:t>
            </a:r>
            <a:r>
              <a:rPr kumimoji="1" lang="tr-TR" sz="1600" dirty="0">
                <a:latin typeface="Arial" charset="0"/>
              </a:rPr>
              <a:t>2 yamyam çayı geçti</a:t>
            </a:r>
            <a:r>
              <a:rPr kumimoji="1" lang="en-US" sz="1600" dirty="0" smtClean="0">
                <a:latin typeface="Courier" pitchFamily="49" charset="0"/>
              </a:rPr>
              <a:t>:</a:t>
            </a:r>
            <a:r>
              <a:rPr kumimoji="1" lang="tr-TR" sz="1600" dirty="0" smtClean="0">
                <a:latin typeface="Courier" pitchFamily="49" charset="0"/>
              </a:rPr>
              <a:t>		</a:t>
            </a:r>
            <a:r>
              <a:rPr kumimoji="1" lang="en-US" sz="1600" dirty="0" smtClean="0">
                <a:latin typeface="Courier" pitchFamily="49" charset="0"/>
              </a:rPr>
              <a:t>MMM</a:t>
            </a:r>
            <a:r>
              <a:rPr kumimoji="1" lang="tr-TR" sz="1600" dirty="0" smtClean="0">
                <a:latin typeface="Courier" pitchFamily="49" charset="0"/>
              </a:rPr>
              <a:t>			B </a:t>
            </a:r>
            <a:r>
              <a:rPr kumimoji="1" lang="en-US" sz="1600" dirty="0" smtClean="0">
                <a:latin typeface="Courier" pitchFamily="49" charset="0"/>
              </a:rPr>
              <a:t>CCC</a:t>
            </a:r>
            <a:endParaRPr kumimoji="1" lang="en-US" sz="1600" dirty="0">
              <a:latin typeface="Courier" pitchFamily="49" charset="0"/>
            </a:endParaRPr>
          </a:p>
          <a:p>
            <a:pPr marL="225425" indent="-225425" eaLnBrk="1" hangingPunct="1">
              <a:spcBef>
                <a:spcPct val="20000"/>
              </a:spcBef>
              <a:buClr>
                <a:schemeClr val="tx1"/>
              </a:buClr>
            </a:pPr>
            <a:r>
              <a:rPr kumimoji="1" lang="en-US" sz="1600" dirty="0">
                <a:latin typeface="Courier" pitchFamily="49" charset="0"/>
              </a:rPr>
              <a:t>4 </a:t>
            </a:r>
            <a:r>
              <a:rPr kumimoji="1" lang="tr-TR" sz="1600" dirty="0">
                <a:latin typeface="Arial" charset="0"/>
              </a:rPr>
              <a:t>Biri geri döndü</a:t>
            </a:r>
            <a:r>
              <a:rPr kumimoji="1" lang="en-US" sz="1600" dirty="0" smtClean="0">
                <a:latin typeface="Courier" pitchFamily="49" charset="0"/>
              </a:rPr>
              <a:t>:</a:t>
            </a:r>
            <a:r>
              <a:rPr kumimoji="1" lang="tr-TR" sz="1600" dirty="0" smtClean="0">
                <a:latin typeface="Courier" pitchFamily="49" charset="0"/>
              </a:rPr>
              <a:t>			</a:t>
            </a:r>
            <a:r>
              <a:rPr kumimoji="1" lang="en-US" sz="1600" dirty="0" smtClean="0">
                <a:latin typeface="Courier" pitchFamily="49" charset="0"/>
              </a:rPr>
              <a:t>MMMC</a:t>
            </a:r>
            <a:r>
              <a:rPr kumimoji="1" lang="tr-TR" sz="1600" dirty="0">
                <a:latin typeface="Courier" pitchFamily="49" charset="0"/>
              </a:rPr>
              <a:t> </a:t>
            </a:r>
            <a:r>
              <a:rPr kumimoji="1" lang="en-US" sz="1600" dirty="0" smtClean="0">
                <a:latin typeface="Courier" pitchFamily="49" charset="0"/>
              </a:rPr>
              <a:t>B</a:t>
            </a:r>
            <a:r>
              <a:rPr kumimoji="1" lang="tr-TR" sz="1600" dirty="0" smtClean="0">
                <a:latin typeface="Courier" pitchFamily="49" charset="0"/>
              </a:rPr>
              <a:t>			  </a:t>
            </a:r>
            <a:r>
              <a:rPr kumimoji="1" lang="en-US" sz="1600" dirty="0" smtClean="0">
                <a:latin typeface="Courier" pitchFamily="49" charset="0"/>
              </a:rPr>
              <a:t>CC</a:t>
            </a:r>
            <a:endParaRPr kumimoji="1" lang="en-US" sz="1600" dirty="0">
              <a:latin typeface="Courier" pitchFamily="49" charset="0"/>
            </a:endParaRPr>
          </a:p>
          <a:p>
            <a:pPr marL="225425" indent="-225425" eaLnBrk="1" hangingPunct="1">
              <a:spcBef>
                <a:spcPct val="20000"/>
              </a:spcBef>
              <a:buClr>
                <a:schemeClr val="tx1"/>
              </a:buClr>
            </a:pPr>
            <a:r>
              <a:rPr kumimoji="1" lang="en-US" sz="1600" dirty="0">
                <a:latin typeface="Courier" pitchFamily="49" charset="0"/>
              </a:rPr>
              <a:t>5 </a:t>
            </a:r>
            <a:r>
              <a:rPr kumimoji="1" lang="tr-TR" sz="1600" dirty="0">
                <a:latin typeface="Arial" charset="0"/>
              </a:rPr>
              <a:t>2 yolcu çayı geçti</a:t>
            </a:r>
            <a:r>
              <a:rPr kumimoji="1" lang="en-US" sz="1600" dirty="0" smtClean="0">
                <a:latin typeface="Courier" pitchFamily="49" charset="0"/>
              </a:rPr>
              <a:t>:</a:t>
            </a:r>
            <a:r>
              <a:rPr kumimoji="1" lang="tr-TR" sz="1600" dirty="0" smtClean="0">
                <a:latin typeface="Courier" pitchFamily="49" charset="0"/>
              </a:rPr>
              <a:t>		</a:t>
            </a:r>
            <a:r>
              <a:rPr kumimoji="1" lang="en-US" sz="1600" dirty="0" smtClean="0">
                <a:latin typeface="Courier" pitchFamily="49" charset="0"/>
              </a:rPr>
              <a:t>MC</a:t>
            </a:r>
            <a:r>
              <a:rPr kumimoji="1" lang="tr-TR" sz="1600" dirty="0" smtClean="0">
                <a:latin typeface="Courier" pitchFamily="49" charset="0"/>
              </a:rPr>
              <a:t>			B </a:t>
            </a:r>
            <a:r>
              <a:rPr kumimoji="1" lang="en-US" sz="1600" dirty="0" smtClean="0">
                <a:latin typeface="Courier" pitchFamily="49" charset="0"/>
              </a:rPr>
              <a:t>MMCC</a:t>
            </a:r>
            <a:endParaRPr kumimoji="1" lang="en-US" sz="1600" dirty="0">
              <a:latin typeface="Courier" pitchFamily="49" charset="0"/>
            </a:endParaRPr>
          </a:p>
          <a:p>
            <a:pPr marL="225425" indent="-225425" eaLnBrk="1" hangingPunct="1">
              <a:spcBef>
                <a:spcPct val="20000"/>
              </a:spcBef>
              <a:buClr>
                <a:schemeClr val="tx1"/>
              </a:buClr>
            </a:pPr>
            <a:r>
              <a:rPr kumimoji="1" lang="en-US" sz="1600" dirty="0">
                <a:latin typeface="Courier" pitchFamily="49" charset="0"/>
              </a:rPr>
              <a:t>6 </a:t>
            </a:r>
            <a:r>
              <a:rPr kumimoji="1" lang="tr-TR" sz="1600" dirty="0">
                <a:latin typeface="Arial" charset="0"/>
              </a:rPr>
              <a:t>Bir yolcu ve bir yamyam geri döndü</a:t>
            </a:r>
            <a:r>
              <a:rPr kumimoji="1" lang="en-US" sz="1600" dirty="0" smtClean="0">
                <a:latin typeface="Courier" pitchFamily="49" charset="0"/>
              </a:rPr>
              <a:t>:</a:t>
            </a:r>
            <a:r>
              <a:rPr kumimoji="1" lang="tr-TR" sz="1600" dirty="0" smtClean="0">
                <a:latin typeface="Courier" pitchFamily="49" charset="0"/>
              </a:rPr>
              <a:t>	</a:t>
            </a:r>
            <a:r>
              <a:rPr kumimoji="1" lang="en-US" sz="1600" dirty="0" smtClean="0">
                <a:latin typeface="Courier" pitchFamily="49" charset="0"/>
              </a:rPr>
              <a:t>MMCC</a:t>
            </a:r>
            <a:r>
              <a:rPr kumimoji="1" lang="tr-TR" sz="1600" dirty="0" smtClean="0">
                <a:latin typeface="Courier" pitchFamily="49" charset="0"/>
              </a:rPr>
              <a:t>			</a:t>
            </a:r>
            <a:r>
              <a:rPr kumimoji="1" lang="en-US" sz="1600" dirty="0" smtClean="0">
                <a:latin typeface="Courier" pitchFamily="49" charset="0"/>
              </a:rPr>
              <a:t>B</a:t>
            </a:r>
            <a:r>
              <a:rPr kumimoji="1" lang="tr-TR" sz="1600" dirty="0" smtClean="0">
                <a:latin typeface="Courier" pitchFamily="49" charset="0"/>
              </a:rPr>
              <a:t> </a:t>
            </a:r>
            <a:r>
              <a:rPr kumimoji="1" lang="en-US" sz="1600" dirty="0" smtClean="0">
                <a:latin typeface="Courier" pitchFamily="49" charset="0"/>
              </a:rPr>
              <a:t>MC</a:t>
            </a:r>
            <a:endParaRPr kumimoji="1" lang="en-US" sz="1600" dirty="0">
              <a:latin typeface="Courier" pitchFamily="49" charset="0"/>
            </a:endParaRPr>
          </a:p>
          <a:p>
            <a:pPr marL="225425" indent="-225425" eaLnBrk="1" hangingPunct="1">
              <a:spcBef>
                <a:spcPct val="20000"/>
              </a:spcBef>
              <a:buClr>
                <a:schemeClr val="tx1"/>
              </a:buClr>
            </a:pPr>
            <a:r>
              <a:rPr kumimoji="1" lang="en-US" sz="1600" dirty="0">
                <a:latin typeface="Courier" pitchFamily="49" charset="0"/>
              </a:rPr>
              <a:t>7 </a:t>
            </a:r>
            <a:r>
              <a:rPr kumimoji="1" lang="tr-TR" sz="1600" dirty="0">
                <a:latin typeface="Arial" charset="0"/>
              </a:rPr>
              <a:t>İki yolcu çayı geçti</a:t>
            </a:r>
            <a:r>
              <a:rPr kumimoji="1" lang="en-US" sz="1600" dirty="0" smtClean="0">
                <a:latin typeface="Courier" pitchFamily="49" charset="0"/>
              </a:rPr>
              <a:t>:</a:t>
            </a:r>
            <a:r>
              <a:rPr kumimoji="1" lang="tr-TR" sz="1600" dirty="0" smtClean="0">
                <a:latin typeface="Courier" pitchFamily="49" charset="0"/>
              </a:rPr>
              <a:t>		</a:t>
            </a:r>
            <a:r>
              <a:rPr kumimoji="1" lang="en-US" sz="1600" dirty="0" smtClean="0">
                <a:latin typeface="Courier" pitchFamily="49" charset="0"/>
              </a:rPr>
              <a:t>CC</a:t>
            </a:r>
            <a:r>
              <a:rPr kumimoji="1" lang="tr-TR" sz="1600" dirty="0" smtClean="0">
                <a:latin typeface="Courier" pitchFamily="49" charset="0"/>
              </a:rPr>
              <a:t>			</a:t>
            </a:r>
            <a:r>
              <a:rPr kumimoji="1" lang="en-US" sz="1600" dirty="0" smtClean="0">
                <a:latin typeface="Courier" pitchFamily="49" charset="0"/>
              </a:rPr>
              <a:t>B</a:t>
            </a:r>
            <a:r>
              <a:rPr kumimoji="1" lang="tr-TR" sz="1600" dirty="0" smtClean="0">
                <a:latin typeface="Courier" pitchFamily="49" charset="0"/>
              </a:rPr>
              <a:t> </a:t>
            </a:r>
            <a:r>
              <a:rPr kumimoji="1" lang="en-US" sz="1600" dirty="0" smtClean="0">
                <a:latin typeface="Courier" pitchFamily="49" charset="0"/>
              </a:rPr>
              <a:t>MMMC</a:t>
            </a:r>
            <a:endParaRPr kumimoji="1" lang="en-US" sz="1600" dirty="0">
              <a:latin typeface="Courier" pitchFamily="49" charset="0"/>
            </a:endParaRPr>
          </a:p>
          <a:p>
            <a:pPr marL="225425" indent="-225425" eaLnBrk="1" hangingPunct="1">
              <a:spcBef>
                <a:spcPct val="20000"/>
              </a:spcBef>
              <a:buClr>
                <a:schemeClr val="tx1"/>
              </a:buClr>
            </a:pPr>
            <a:r>
              <a:rPr kumimoji="1" lang="en-US" sz="1600" dirty="0">
                <a:latin typeface="Courier" pitchFamily="49" charset="0"/>
              </a:rPr>
              <a:t>8 </a:t>
            </a:r>
            <a:r>
              <a:rPr kumimoji="1" lang="tr-TR" sz="1600" dirty="0">
                <a:latin typeface="Arial" charset="0"/>
              </a:rPr>
              <a:t>Bir yamyam geri döndü</a:t>
            </a:r>
            <a:r>
              <a:rPr kumimoji="1" lang="en-US" sz="1600" dirty="0" smtClean="0">
                <a:latin typeface="Courier" pitchFamily="49" charset="0"/>
              </a:rPr>
              <a:t>:</a:t>
            </a:r>
            <a:r>
              <a:rPr kumimoji="1" lang="tr-TR" sz="1600" dirty="0" smtClean="0">
                <a:latin typeface="Courier" pitchFamily="49" charset="0"/>
              </a:rPr>
              <a:t>		</a:t>
            </a:r>
            <a:r>
              <a:rPr kumimoji="1" lang="en-US" sz="1600" dirty="0" smtClean="0">
                <a:latin typeface="Courier" pitchFamily="49" charset="0"/>
              </a:rPr>
              <a:t>CCC</a:t>
            </a:r>
            <a:r>
              <a:rPr kumimoji="1" lang="tr-TR" sz="1600" dirty="0">
                <a:latin typeface="Courier" pitchFamily="49" charset="0"/>
              </a:rPr>
              <a:t> </a:t>
            </a:r>
            <a:r>
              <a:rPr kumimoji="1" lang="en-US" sz="1600" dirty="0" smtClean="0">
                <a:latin typeface="Courier" pitchFamily="49" charset="0"/>
              </a:rPr>
              <a:t>B</a:t>
            </a:r>
            <a:r>
              <a:rPr kumimoji="1" lang="tr-TR" sz="1600" dirty="0" smtClean="0">
                <a:latin typeface="Courier" pitchFamily="49" charset="0"/>
              </a:rPr>
              <a:t>			  </a:t>
            </a:r>
            <a:r>
              <a:rPr kumimoji="1" lang="en-US" sz="1600" dirty="0" smtClean="0">
                <a:latin typeface="Courier" pitchFamily="49" charset="0"/>
              </a:rPr>
              <a:t>MMM</a:t>
            </a:r>
            <a:endParaRPr kumimoji="1" lang="en-US" sz="1600" dirty="0">
              <a:latin typeface="Courier" pitchFamily="49" charset="0"/>
            </a:endParaRPr>
          </a:p>
          <a:p>
            <a:pPr marL="225425" indent="-225425" eaLnBrk="1" hangingPunct="1">
              <a:spcBef>
                <a:spcPct val="20000"/>
              </a:spcBef>
              <a:buClr>
                <a:schemeClr val="tx1"/>
              </a:buClr>
            </a:pPr>
            <a:r>
              <a:rPr kumimoji="1" lang="en-US" sz="1600" dirty="0">
                <a:latin typeface="Courier" pitchFamily="49" charset="0"/>
              </a:rPr>
              <a:t>9 </a:t>
            </a:r>
            <a:r>
              <a:rPr kumimoji="1" lang="tr-TR" sz="1600" dirty="0">
                <a:latin typeface="Arial" charset="0"/>
              </a:rPr>
              <a:t>İki yamyam çayı geçti</a:t>
            </a:r>
            <a:r>
              <a:rPr kumimoji="1" lang="en-US" sz="1600" dirty="0">
                <a:latin typeface="Courier" pitchFamily="49" charset="0"/>
              </a:rPr>
              <a:t>:           </a:t>
            </a:r>
            <a:r>
              <a:rPr kumimoji="1" lang="tr-TR" sz="1600" dirty="0" smtClean="0">
                <a:latin typeface="Courier" pitchFamily="49" charset="0"/>
              </a:rPr>
              <a:t>	</a:t>
            </a:r>
            <a:r>
              <a:rPr kumimoji="1" lang="en-US" sz="1600" dirty="0" smtClean="0">
                <a:latin typeface="Courier" pitchFamily="49" charset="0"/>
              </a:rPr>
              <a:t>C</a:t>
            </a:r>
            <a:r>
              <a:rPr kumimoji="1" lang="tr-TR" sz="1600" dirty="0" smtClean="0">
                <a:latin typeface="Courier" pitchFamily="49" charset="0"/>
              </a:rPr>
              <a:t>			</a:t>
            </a:r>
            <a:r>
              <a:rPr kumimoji="1" lang="en-US" sz="1600" dirty="0" smtClean="0">
                <a:latin typeface="Courier" pitchFamily="49" charset="0"/>
              </a:rPr>
              <a:t>B </a:t>
            </a:r>
            <a:r>
              <a:rPr kumimoji="1" lang="en-US" sz="1600" dirty="0">
                <a:latin typeface="Courier" pitchFamily="49" charset="0"/>
              </a:rPr>
              <a:t>MMMCC</a:t>
            </a:r>
          </a:p>
          <a:p>
            <a:pPr marL="225425" indent="-225425" eaLnBrk="1" hangingPunct="1">
              <a:spcBef>
                <a:spcPct val="20000"/>
              </a:spcBef>
              <a:buClr>
                <a:schemeClr val="tx1"/>
              </a:buClr>
            </a:pPr>
            <a:r>
              <a:rPr kumimoji="1" lang="en-US" sz="1600" dirty="0">
                <a:latin typeface="Courier" pitchFamily="49" charset="0"/>
              </a:rPr>
              <a:t>10 </a:t>
            </a:r>
            <a:r>
              <a:rPr kumimoji="1" lang="tr-TR" sz="1600" dirty="0">
                <a:latin typeface="Arial" charset="0"/>
              </a:rPr>
              <a:t>Bir yamyam geri döndü</a:t>
            </a:r>
            <a:r>
              <a:rPr kumimoji="1" lang="en-US" sz="1600" dirty="0" smtClean="0">
                <a:latin typeface="Courier" pitchFamily="49" charset="0"/>
              </a:rPr>
              <a:t>:</a:t>
            </a:r>
            <a:r>
              <a:rPr kumimoji="1" lang="tr-TR" sz="1600" dirty="0" smtClean="0">
                <a:latin typeface="Courier" pitchFamily="49" charset="0"/>
              </a:rPr>
              <a:t>		</a:t>
            </a:r>
            <a:r>
              <a:rPr kumimoji="1" lang="en-US" sz="1600" dirty="0" smtClean="0">
                <a:latin typeface="Courier" pitchFamily="49" charset="0"/>
              </a:rPr>
              <a:t>CC B</a:t>
            </a:r>
            <a:r>
              <a:rPr kumimoji="1" lang="tr-TR" sz="1600" dirty="0" smtClean="0">
                <a:latin typeface="Courier" pitchFamily="49" charset="0"/>
              </a:rPr>
              <a:t>			  </a:t>
            </a:r>
            <a:r>
              <a:rPr kumimoji="1" lang="en-US" sz="1600" dirty="0" smtClean="0">
                <a:latin typeface="Courier" pitchFamily="49" charset="0"/>
              </a:rPr>
              <a:t>MMMC</a:t>
            </a:r>
            <a:endParaRPr kumimoji="1" lang="en-US" sz="1600" dirty="0">
              <a:latin typeface="Courier" pitchFamily="49" charset="0"/>
            </a:endParaRPr>
          </a:p>
          <a:p>
            <a:pPr marL="225425" indent="-225425" eaLnBrk="1" hangingPunct="1">
              <a:spcBef>
                <a:spcPct val="20000"/>
              </a:spcBef>
              <a:buClr>
                <a:schemeClr val="tx1"/>
              </a:buClr>
            </a:pPr>
            <a:r>
              <a:rPr kumimoji="1" lang="en-US" sz="1600" dirty="0">
                <a:latin typeface="Courier" pitchFamily="49" charset="0"/>
              </a:rPr>
              <a:t>11 </a:t>
            </a:r>
            <a:r>
              <a:rPr kumimoji="1" lang="tr-TR" sz="1600" dirty="0">
                <a:latin typeface="Arial" charset="0"/>
              </a:rPr>
              <a:t>İki yamyam çayı geçti</a:t>
            </a:r>
            <a:r>
              <a:rPr kumimoji="1" lang="en-US" sz="1600" dirty="0" smtClean="0">
                <a:latin typeface="Courier" pitchFamily="49" charset="0"/>
              </a:rPr>
              <a:t>:</a:t>
            </a:r>
            <a:r>
              <a:rPr kumimoji="1" lang="tr-TR" sz="1600" dirty="0">
                <a:latin typeface="Arial" charset="0"/>
              </a:rPr>
              <a:t>	</a:t>
            </a:r>
            <a:r>
              <a:rPr kumimoji="1" lang="tr-TR" sz="1600" dirty="0" smtClean="0">
                <a:latin typeface="Arial" charset="0"/>
              </a:rPr>
              <a:t>				</a:t>
            </a:r>
            <a:r>
              <a:rPr kumimoji="1" lang="en-US" sz="1600" dirty="0" smtClean="0">
                <a:latin typeface="Courier" pitchFamily="49" charset="0"/>
              </a:rPr>
              <a:t>B</a:t>
            </a:r>
            <a:r>
              <a:rPr kumimoji="1" lang="tr-TR" sz="1600" dirty="0" smtClean="0">
                <a:latin typeface="Courier" pitchFamily="49" charset="0"/>
              </a:rPr>
              <a:t> </a:t>
            </a:r>
            <a:r>
              <a:rPr kumimoji="1" lang="en-US" sz="1600" dirty="0" smtClean="0">
                <a:latin typeface="Courier" pitchFamily="49" charset="0"/>
              </a:rPr>
              <a:t>MMMCCC</a:t>
            </a:r>
            <a:endParaRPr kumimoji="1" lang="en-US" sz="1600" dirty="0">
              <a:latin typeface="Courier" pitchFamily="49" charset="0"/>
            </a:endParaRPr>
          </a:p>
        </p:txBody>
      </p:sp>
      <p:sp>
        <p:nvSpPr>
          <p:cNvPr id="309254" name="Text Box 5"/>
          <p:cNvSpPr txBox="1">
            <a:spLocks noChangeArrowheads="1"/>
          </p:cNvSpPr>
          <p:nvPr/>
        </p:nvSpPr>
        <p:spPr bwMode="auto">
          <a:xfrm>
            <a:off x="1219200" y="6248400"/>
            <a:ext cx="502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sz="1800" dirty="0" smtClean="0">
                <a:latin typeface="Tahoma" pitchFamily="34" charset="0"/>
              </a:rPr>
              <a:t>M: </a:t>
            </a:r>
            <a:r>
              <a:rPr lang="tr-TR" sz="1800" dirty="0">
                <a:latin typeface="Tahoma" pitchFamily="34" charset="0"/>
              </a:rPr>
              <a:t>yolcu, </a:t>
            </a:r>
            <a:r>
              <a:rPr lang="tr-TR" sz="1800" dirty="0" smtClean="0">
                <a:latin typeface="Tahoma" pitchFamily="34" charset="0"/>
              </a:rPr>
              <a:t>C: yamyam</a:t>
            </a:r>
            <a:endParaRPr lang="tr-TR" sz="18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0825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rgbClr val="000000"/>
                </a:solidFill>
                <a:cs typeface="Times New Roman" pitchFamily="18" charset="0"/>
              </a:rPr>
              <a:t>Hanoi </a:t>
            </a:r>
            <a:r>
              <a:rPr lang="tr-TR" dirty="0" smtClean="0">
                <a:solidFill>
                  <a:srgbClr val="000000"/>
                </a:solidFill>
                <a:cs typeface="Times New Roman" pitchFamily="18" charset="0"/>
              </a:rPr>
              <a:t>kulesi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600" dirty="0"/>
              <a:t>Üç tane direk ve farklı boyutlarda disklerden </a:t>
            </a:r>
            <a:r>
              <a:rPr lang="tr-TR" sz="2600" dirty="0" smtClean="0"/>
              <a:t>oluşur</a:t>
            </a:r>
            <a:endParaRPr lang="tr-TR" sz="2600" dirty="0"/>
          </a:p>
          <a:p>
            <a:r>
              <a:rPr lang="tr-TR" sz="2600" dirty="0" smtClean="0"/>
              <a:t>Diskler </a:t>
            </a:r>
            <a:r>
              <a:rPr lang="tr-TR" sz="2600" dirty="0"/>
              <a:t>istenilen direğe </a:t>
            </a:r>
            <a:r>
              <a:rPr lang="tr-TR" sz="2600" dirty="0" smtClean="0"/>
              <a:t>aktarabilir</a:t>
            </a:r>
            <a:endParaRPr lang="tr-TR" sz="2600" dirty="0"/>
          </a:p>
          <a:p>
            <a:r>
              <a:rPr lang="tr-TR" sz="2600" dirty="0" smtClean="0"/>
              <a:t>Her </a:t>
            </a:r>
            <a:r>
              <a:rPr lang="tr-TR" sz="2600" dirty="0"/>
              <a:t>harekette sadece bir disk </a:t>
            </a:r>
            <a:r>
              <a:rPr lang="tr-TR" sz="2600" dirty="0" smtClean="0"/>
              <a:t>taşınabilir</a:t>
            </a:r>
            <a:endParaRPr lang="tr-TR" sz="2600" dirty="0"/>
          </a:p>
          <a:p>
            <a:r>
              <a:rPr lang="tr-TR" sz="2600" dirty="0" smtClean="0"/>
              <a:t>En </a:t>
            </a:r>
            <a:r>
              <a:rPr lang="tr-TR" sz="2600" dirty="0"/>
              <a:t>üstteki disk direkten alınıp diğer bir direğe </a:t>
            </a:r>
            <a:r>
              <a:rPr lang="tr-TR" sz="2600" dirty="0" smtClean="0"/>
              <a:t>taşınabilir</a:t>
            </a:r>
            <a:endParaRPr lang="tr-TR" sz="2600" dirty="0"/>
          </a:p>
          <a:p>
            <a:r>
              <a:rPr lang="tr-TR" sz="2600" dirty="0" smtClean="0"/>
              <a:t>Diğer </a:t>
            </a:r>
            <a:r>
              <a:rPr lang="tr-TR" sz="2600" dirty="0"/>
              <a:t>direkte daha önceden diskler </a:t>
            </a:r>
            <a:r>
              <a:rPr lang="tr-TR" sz="2600" dirty="0" smtClean="0"/>
              <a:t>olabilir</a:t>
            </a:r>
            <a:endParaRPr lang="tr-TR" sz="2600" dirty="0"/>
          </a:p>
          <a:p>
            <a:r>
              <a:rPr lang="tr-TR" sz="2600" dirty="0" smtClean="0"/>
              <a:t>Hiçbir </a:t>
            </a:r>
            <a:r>
              <a:rPr lang="tr-TR" sz="2600" dirty="0"/>
              <a:t>disk kendisinden küçük bir diskin üzerine koyulamaz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38</a:t>
            </a:fld>
            <a:endParaRPr kumimoji="0" lang="tr-T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91680" y="4893568"/>
            <a:ext cx="6146800" cy="148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84748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A4DD-4D27-4AFC-9ACE-E3F71741E59C}" type="slidenum">
              <a:rPr lang="en-US"/>
              <a:pPr/>
              <a:t>39</a:t>
            </a:fld>
            <a:endParaRPr lang="en-US"/>
          </a:p>
        </p:txBody>
      </p:sp>
      <p:sp>
        <p:nvSpPr>
          <p:cNvPr id="310276" name="Başlık 1"/>
          <p:cNvSpPr>
            <a:spLocks/>
          </p:cNvSpPr>
          <p:nvPr/>
        </p:nvSpPr>
        <p:spPr bwMode="auto">
          <a:xfrm>
            <a:off x="827584" y="214313"/>
            <a:ext cx="8116391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tr-TR" sz="4400" dirty="0">
                <a:solidFill>
                  <a:srgbClr val="000000"/>
                </a:solidFill>
                <a:latin typeface="+mj-lt"/>
                <a:ea typeface="+mj-ea"/>
                <a:cs typeface="Times New Roman" pitchFamily="18" charset="0"/>
              </a:rPr>
              <a:t>Hanoi kulesi</a:t>
            </a:r>
          </a:p>
        </p:txBody>
      </p:sp>
      <p:sp>
        <p:nvSpPr>
          <p:cNvPr id="310277" name="İçerik Yer Tutucusu 2"/>
          <p:cNvSpPr>
            <a:spLocks/>
          </p:cNvSpPr>
          <p:nvPr/>
        </p:nvSpPr>
        <p:spPr bwMode="auto">
          <a:xfrm>
            <a:off x="755576" y="1524000"/>
            <a:ext cx="8199512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kumimoji="1" lang="tr-TR" sz="2000" dirty="0">
                <a:hlinkClick r:id="rId2"/>
              </a:rPr>
              <a:t>http://ceng.baskent.edu.tr/hanoi</a:t>
            </a:r>
            <a:endParaRPr kumimoji="1" lang="tr-TR" sz="20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400" dirty="0" smtClean="0"/>
              <a:t>1883 </a:t>
            </a:r>
            <a:r>
              <a:rPr kumimoji="1" lang="tr-TR" sz="2400" dirty="0"/>
              <a:t>yılında Fransız </a:t>
            </a:r>
            <a:r>
              <a:rPr kumimoji="1" lang="tr-TR" sz="2400" dirty="0" smtClean="0"/>
              <a:t>matematikçi </a:t>
            </a:r>
            <a:r>
              <a:rPr kumimoji="1" lang="en-US" sz="2400" dirty="0" err="1"/>
              <a:t>Edouard</a:t>
            </a:r>
            <a:r>
              <a:rPr kumimoji="1" lang="en-US" sz="2400" dirty="0"/>
              <a:t> Lucas </a:t>
            </a:r>
            <a:r>
              <a:rPr kumimoji="1" lang="tr-TR" sz="2400" dirty="0"/>
              <a:t>tarafından </a:t>
            </a:r>
            <a:r>
              <a:rPr kumimoji="1" lang="tr-TR" sz="2400" dirty="0" smtClean="0"/>
              <a:t>bulunmuştur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400" dirty="0" smtClean="0"/>
              <a:t>1 </a:t>
            </a:r>
            <a:r>
              <a:rPr kumimoji="1" lang="tr-TR" sz="2400" dirty="0"/>
              <a:t>diskin </a:t>
            </a:r>
            <a:r>
              <a:rPr kumimoji="1" lang="tr-TR" sz="2400" dirty="0" smtClean="0"/>
              <a:t>hareketi için </a:t>
            </a:r>
            <a:r>
              <a:rPr kumimoji="1" lang="tr-TR" sz="2400" dirty="0"/>
              <a:t>1 </a:t>
            </a:r>
            <a:r>
              <a:rPr kumimoji="1" lang="tr-TR" sz="2400" dirty="0" smtClean="0"/>
              <a:t>saniye gerekirse, </a:t>
            </a:r>
            <a:r>
              <a:rPr kumimoji="1" lang="tr-TR" sz="2400" dirty="0"/>
              <a:t>64 </a:t>
            </a:r>
            <a:r>
              <a:rPr kumimoji="1" lang="tr-TR" sz="2400" dirty="0" smtClean="0"/>
              <a:t>diskli problemi çözmek </a:t>
            </a:r>
            <a:r>
              <a:rPr kumimoji="1" lang="tr-TR" sz="2400" dirty="0"/>
              <a:t>için  500 milyar yıl </a:t>
            </a:r>
            <a:r>
              <a:rPr kumimoji="1" lang="tr-TR" sz="2400" dirty="0" smtClean="0"/>
              <a:t>gerekir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400" dirty="0"/>
              <a:t>Bu yüzden bu büyük </a:t>
            </a:r>
            <a:r>
              <a:rPr lang="tr-TR" sz="2400" dirty="0" smtClean="0"/>
              <a:t>durum </a:t>
            </a:r>
            <a:r>
              <a:rPr lang="en-US" sz="2400" dirty="0" smtClean="0"/>
              <a:t>uzaylarında </a:t>
            </a:r>
            <a:r>
              <a:rPr lang="en-US" sz="2400" dirty="0"/>
              <a:t>bir çözüm aramak için prensipli bir yola ihtiyacımız </a:t>
            </a:r>
            <a:r>
              <a:rPr lang="en-US" sz="2400" dirty="0" smtClean="0"/>
              <a:t>vardır</a:t>
            </a:r>
            <a:r>
              <a:rPr lang="tr-TR" sz="2400" dirty="0" smtClean="0"/>
              <a:t> =&gt; </a:t>
            </a:r>
            <a:r>
              <a:rPr lang="tr-TR" sz="2400" b="1" dirty="0" smtClean="0"/>
              <a:t>Arama algoritmaları</a:t>
            </a:r>
            <a:endParaRPr kumimoji="1" lang="tr-TR" sz="2400" b="1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03648" y="4488328"/>
            <a:ext cx="6096000" cy="146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5992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D9B0-42CF-4657-A90F-F9E213D27D1C}" type="slidenum">
              <a:rPr lang="en-US"/>
              <a:pPr/>
              <a:t>4</a:t>
            </a:fld>
            <a:endParaRPr 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Örnek: Ölçme problemi!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43400"/>
            <a:ext cx="8178800" cy="685800"/>
          </a:xfrm>
        </p:spPr>
        <p:txBody>
          <a:bodyPr>
            <a:normAutofit fontScale="85000" lnSpcReduction="10000"/>
          </a:bodyPr>
          <a:lstStyle/>
          <a:p>
            <a:r>
              <a:rPr lang="en-US" b="1"/>
              <a:t>Problem:</a:t>
            </a:r>
            <a:r>
              <a:rPr lang="en-US"/>
              <a:t> Bu üç kovayı kullanarak 7 litre suyu ölçün. </a:t>
            </a:r>
          </a:p>
        </p:txBody>
      </p:sp>
      <p:grpSp>
        <p:nvGrpSpPr>
          <p:cNvPr id="122892" name="Group 12"/>
          <p:cNvGrpSpPr>
            <a:grpSpLocks/>
          </p:cNvGrpSpPr>
          <p:nvPr/>
        </p:nvGrpSpPr>
        <p:grpSpPr bwMode="auto">
          <a:xfrm>
            <a:off x="2819400" y="1981200"/>
            <a:ext cx="3048000" cy="1600200"/>
            <a:chOff x="1776" y="1248"/>
            <a:chExt cx="1920" cy="1008"/>
          </a:xfrm>
        </p:grpSpPr>
        <p:sp>
          <p:nvSpPr>
            <p:cNvPr id="122884" name="AutoShape 4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3 l</a:t>
              </a:r>
            </a:p>
          </p:txBody>
        </p:sp>
        <p:sp>
          <p:nvSpPr>
            <p:cNvPr id="122885" name="AutoShape 5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5 l</a:t>
              </a:r>
            </a:p>
          </p:txBody>
        </p:sp>
        <p:sp>
          <p:nvSpPr>
            <p:cNvPr id="122886" name="AutoShape 6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9 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98070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F9D8-750D-4BC1-A4F9-CB748729B7E8}" type="slidenum">
              <a:rPr lang="en-US"/>
              <a:pPr/>
              <a:t>40</a:t>
            </a:fld>
            <a:endParaRPr lang="en-US"/>
          </a:p>
        </p:txBody>
      </p:sp>
      <p:sp>
        <p:nvSpPr>
          <p:cNvPr id="314372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81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tr-TR" sz="4400" dirty="0">
                <a:solidFill>
                  <a:srgbClr val="000000"/>
                </a:solidFill>
                <a:latin typeface="+mj-lt"/>
                <a:ea typeface="+mj-ea"/>
                <a:cs typeface="Times New Roman" pitchFamily="18" charset="0"/>
              </a:rPr>
              <a:t>Durum Uzayında </a:t>
            </a:r>
            <a:r>
              <a:rPr lang="tr-TR" sz="4400" dirty="0" smtClean="0">
                <a:solidFill>
                  <a:srgbClr val="000000"/>
                </a:solidFill>
                <a:latin typeface="+mj-lt"/>
                <a:ea typeface="+mj-ea"/>
                <a:cs typeface="Times New Roman" pitchFamily="18" charset="0"/>
              </a:rPr>
              <a:t>Arama</a:t>
            </a:r>
            <a:endParaRPr lang="en-US" sz="4400" dirty="0">
              <a:solidFill>
                <a:srgbClr val="000000"/>
              </a:solidFill>
              <a:latin typeface="+mj-lt"/>
              <a:ea typeface="+mj-ea"/>
              <a:cs typeface="Times New Roman" pitchFamily="18" charset="0"/>
            </a:endParaRPr>
          </a:p>
        </p:txBody>
      </p:sp>
      <p:sp>
        <p:nvSpPr>
          <p:cNvPr id="314373" name="Rectangle 3"/>
          <p:cNvSpPr>
            <a:spLocks noChangeArrowheads="1"/>
          </p:cNvSpPr>
          <p:nvPr/>
        </p:nvSpPr>
        <p:spPr bwMode="auto">
          <a:xfrm>
            <a:off x="755650" y="1484784"/>
            <a:ext cx="8001000" cy="4982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400" dirty="0"/>
              <a:t>Durum uzayı</a:t>
            </a:r>
            <a:r>
              <a:rPr kumimoji="1" lang="en-US" sz="2400" dirty="0"/>
              <a:t> </a:t>
            </a:r>
            <a:r>
              <a:rPr kumimoji="1" lang="tr-TR" sz="2400" dirty="0" smtClean="0"/>
              <a:t>bir </a:t>
            </a:r>
            <a:r>
              <a:rPr kumimoji="1" lang="en-US" sz="2400" dirty="0"/>
              <a:t>(V, E) </a:t>
            </a:r>
            <a:r>
              <a:rPr kumimoji="1" lang="tr-TR" sz="2400" dirty="0" smtClean="0"/>
              <a:t>graftır: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tr-TR" sz="2000" dirty="0"/>
              <a:t>V </a:t>
            </a:r>
            <a:r>
              <a:rPr lang="tr-TR" sz="2000" b="1" dirty="0"/>
              <a:t>düğümler</a:t>
            </a:r>
            <a:r>
              <a:rPr lang="tr-TR" sz="2000" dirty="0"/>
              <a:t>, E (bir düğümden diğerine) </a:t>
            </a:r>
            <a:r>
              <a:rPr lang="tr-TR" sz="2000" b="1" dirty="0"/>
              <a:t>kenarlar</a:t>
            </a:r>
            <a:r>
              <a:rPr lang="tr-TR" sz="2000" dirty="0"/>
              <a:t> kümesidir</a:t>
            </a:r>
            <a:endParaRPr lang="en-US" sz="2000" dirty="0"/>
          </a:p>
          <a:p>
            <a:pPr marL="285750" indent="-285750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400" b="1" dirty="0"/>
              <a:t>düğüm</a:t>
            </a:r>
            <a:r>
              <a:rPr kumimoji="1" lang="en-US" sz="2400" b="1" dirty="0"/>
              <a:t>:</a:t>
            </a:r>
            <a:r>
              <a:rPr kumimoji="1" lang="en-US" sz="2400" dirty="0"/>
              <a:t> </a:t>
            </a:r>
            <a:r>
              <a:rPr kumimoji="1" lang="tr-TR" sz="2400" dirty="0"/>
              <a:t>durumu ifade </a:t>
            </a:r>
            <a:r>
              <a:rPr kumimoji="1" lang="tr-TR" sz="2400" dirty="0" smtClean="0"/>
              <a:t>eder</a:t>
            </a:r>
            <a:endParaRPr kumimoji="1" lang="tr-TR" sz="2400" b="1" dirty="0"/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tr-TR" sz="2000" dirty="0"/>
              <a:t>Düğümün atası ile ilgili bilgileri,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tr-TR" sz="2000" dirty="0"/>
              <a:t>ata düğümden bu düğüme geçmek için gereken işlem hakkında bilgileri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tr-TR" sz="2000" dirty="0"/>
              <a:t>diğer istatistiksel bilgileri içerir</a:t>
            </a:r>
            <a:endParaRPr lang="en-US" sz="2000" dirty="0"/>
          </a:p>
          <a:p>
            <a:pPr marL="285750" indent="-285750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400" b="1" dirty="0"/>
              <a:t>kenar</a:t>
            </a:r>
            <a:r>
              <a:rPr kumimoji="1" lang="en-US" sz="2400" b="1" dirty="0"/>
              <a:t>:</a:t>
            </a:r>
            <a:r>
              <a:rPr kumimoji="1" lang="en-US" sz="2400" dirty="0"/>
              <a:t> </a:t>
            </a:r>
            <a:r>
              <a:rPr kumimoji="1" lang="tr-TR" sz="2400" dirty="0"/>
              <a:t>uygulanabilir hareketi/işlemi ifade eder</a:t>
            </a:r>
            <a:r>
              <a:rPr kumimoji="1" lang="en-US" sz="2400" dirty="0"/>
              <a:t> </a:t>
            </a:r>
            <a:endParaRPr kumimoji="1" lang="tr-TR" sz="2400" dirty="0" smtClean="0"/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tr-TR" sz="2000" dirty="0"/>
              <a:t>Her bir kenarın pozitif </a:t>
            </a:r>
            <a:r>
              <a:rPr lang="tr-TR" sz="2000" dirty="0" smtClean="0"/>
              <a:t>bir değeri </a:t>
            </a:r>
            <a:r>
              <a:rPr lang="tr-TR" sz="2000" dirty="0"/>
              <a:t>(</a:t>
            </a:r>
            <a:r>
              <a:rPr lang="tr-TR" sz="2000" b="1" dirty="0"/>
              <a:t>maliyet</a:t>
            </a:r>
            <a:r>
              <a:rPr lang="tr-TR" sz="2000" dirty="0"/>
              <a:t>) </a:t>
            </a:r>
            <a:r>
              <a:rPr lang="tr-TR" sz="2000" dirty="0" smtClean="0"/>
              <a:t>vardır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endParaRPr lang="tr-TR" sz="2000" dirty="0" smtClean="0"/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400" b="1" dirty="0"/>
              <a:t>Düğümün üretilmesi: </a:t>
            </a:r>
            <a:r>
              <a:rPr kumimoji="1" lang="tr-TR" sz="2400" dirty="0"/>
              <a:t>önceden belirlenmiş (</a:t>
            </a:r>
            <a:r>
              <a:rPr kumimoji="1" lang="tr-TR" sz="2400" dirty="0" smtClean="0"/>
              <a:t>genişletilmiş</a:t>
            </a:r>
            <a:r>
              <a:rPr kumimoji="1" lang="tr-TR" sz="2400" dirty="0"/>
              <a:t>) bir düğüm üzerinde işlem </a:t>
            </a:r>
            <a:r>
              <a:rPr kumimoji="1" lang="tr-TR" sz="2400" dirty="0" smtClean="0"/>
              <a:t>yaparak </a:t>
            </a:r>
            <a:r>
              <a:rPr kumimoji="1" lang="tr-TR" sz="2400" dirty="0"/>
              <a:t>diğer bir </a:t>
            </a:r>
            <a:r>
              <a:rPr kumimoji="1" lang="tr-TR" sz="2400" dirty="0" smtClean="0"/>
              <a:t>düğümün temsil ettiği duruma geçmek</a:t>
            </a:r>
            <a:endParaRPr kumimoji="1" lang="tr-TR" sz="2400" dirty="0"/>
          </a:p>
        </p:txBody>
      </p:sp>
    </p:spTree>
    <p:extLst>
      <p:ext uri="{BB962C8B-B14F-4D97-AF65-F5344CB8AC3E}">
        <p14:creationId xmlns:p14="http://schemas.microsoft.com/office/powerpoint/2010/main" val="20366402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F9D8-750D-4BC1-A4F9-CB748729B7E8}" type="slidenum">
              <a:rPr lang="en-US"/>
              <a:pPr/>
              <a:t>41</a:t>
            </a:fld>
            <a:endParaRPr lang="en-US"/>
          </a:p>
        </p:txBody>
      </p:sp>
      <p:sp>
        <p:nvSpPr>
          <p:cNvPr id="314372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81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tr-TR" sz="4400" dirty="0">
                <a:solidFill>
                  <a:srgbClr val="000000"/>
                </a:solidFill>
                <a:latin typeface="+mj-lt"/>
                <a:ea typeface="+mj-ea"/>
                <a:cs typeface="Times New Roman" pitchFamily="18" charset="0"/>
              </a:rPr>
              <a:t>Durum Uzayında </a:t>
            </a:r>
            <a:r>
              <a:rPr lang="tr-TR" sz="4400" dirty="0" smtClean="0">
                <a:solidFill>
                  <a:srgbClr val="000000"/>
                </a:solidFill>
                <a:latin typeface="+mj-lt"/>
                <a:ea typeface="+mj-ea"/>
                <a:cs typeface="Times New Roman" pitchFamily="18" charset="0"/>
              </a:rPr>
              <a:t>Arama</a:t>
            </a:r>
            <a:endParaRPr lang="en-US" sz="4400" dirty="0">
              <a:solidFill>
                <a:srgbClr val="000000"/>
              </a:solidFill>
              <a:latin typeface="+mj-lt"/>
              <a:ea typeface="+mj-ea"/>
              <a:cs typeface="Times New Roman" pitchFamily="18" charset="0"/>
            </a:endParaRPr>
          </a:p>
        </p:txBody>
      </p:sp>
      <p:sp>
        <p:nvSpPr>
          <p:cNvPr id="314373" name="Rectangle 3"/>
          <p:cNvSpPr>
            <a:spLocks noChangeArrowheads="1"/>
          </p:cNvSpPr>
          <p:nvPr/>
        </p:nvSpPr>
        <p:spPr bwMode="auto">
          <a:xfrm>
            <a:off x="755650" y="1484784"/>
            <a:ext cx="8001000" cy="498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 eaLnBrk="1" hangingPunct="1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kumimoji="1" lang="tr-TR" sz="2400" b="1" dirty="0" smtClean="0"/>
              <a:t>Düğümün genişletilmesi:</a:t>
            </a:r>
            <a:r>
              <a:rPr kumimoji="1" lang="en-US" sz="2400" b="1" dirty="0" smtClean="0"/>
              <a:t> </a:t>
            </a:r>
            <a:r>
              <a:rPr kumimoji="1" lang="tr-TR" sz="2400" dirty="0" smtClean="0"/>
              <a:t>bir </a:t>
            </a:r>
            <a:r>
              <a:rPr kumimoji="1" lang="tr-TR" sz="2400" dirty="0"/>
              <a:t>düğüm üzerinde </a:t>
            </a:r>
            <a:r>
              <a:rPr kumimoji="1" lang="tr-TR" sz="2400" dirty="0" smtClean="0"/>
              <a:t>olası hareketleri uygulayarak, bu düğümden ulaşılabilecek diğer tüm (çocuk) düğümlerin belirlenmesi</a:t>
            </a:r>
            <a:endParaRPr kumimoji="1" lang="en-US" sz="2400" dirty="0"/>
          </a:p>
          <a:p>
            <a:pPr marL="285750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400" b="1" dirty="0" smtClean="0"/>
              <a:t>Başlangıç </a:t>
            </a:r>
            <a:r>
              <a:rPr kumimoji="1" lang="tr-TR" sz="2400" b="1" dirty="0"/>
              <a:t>düğüm </a:t>
            </a:r>
            <a:r>
              <a:rPr kumimoji="1" lang="tr-TR" sz="2400" dirty="0" smtClean="0"/>
              <a:t>bir ya da daha fazla olabilir</a:t>
            </a:r>
            <a:endParaRPr kumimoji="1" lang="tr-TR" sz="2400" dirty="0"/>
          </a:p>
          <a:p>
            <a:pPr marL="285750" indent="-285750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400" b="1" dirty="0"/>
              <a:t>Amaç </a:t>
            </a:r>
            <a:r>
              <a:rPr kumimoji="1" lang="tr-TR" sz="2400" b="1" dirty="0" smtClean="0"/>
              <a:t>testi: </a:t>
            </a:r>
            <a:r>
              <a:rPr kumimoji="1" lang="tr-TR" sz="2400" dirty="0"/>
              <a:t>üzerinde işlem yapılan düğümün durumunun </a:t>
            </a:r>
            <a:r>
              <a:rPr kumimoji="1" lang="tr-TR" sz="2400" dirty="0" smtClean="0"/>
              <a:t>hedef durum </a:t>
            </a:r>
            <a:r>
              <a:rPr kumimoji="1" lang="tr-TR" sz="2400" dirty="0"/>
              <a:t>olup-olmadığının belirlenmesi</a:t>
            </a:r>
            <a:endParaRPr kumimoji="1" lang="en-US" sz="2400" dirty="0"/>
          </a:p>
          <a:p>
            <a:pPr marL="285750" indent="-285750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400" b="1" dirty="0" smtClean="0"/>
              <a:t>Çözüm:</a:t>
            </a:r>
            <a:r>
              <a:rPr kumimoji="1" lang="tr-TR" sz="2400" dirty="0" smtClean="0"/>
              <a:t> başlangıç </a:t>
            </a:r>
            <a:r>
              <a:rPr kumimoji="1" lang="tr-TR" sz="2400" dirty="0"/>
              <a:t>durumdan </a:t>
            </a:r>
            <a:r>
              <a:rPr kumimoji="1" lang="tr-TR" sz="2400" dirty="0" smtClean="0"/>
              <a:t>hedef duruma </a:t>
            </a:r>
            <a:r>
              <a:rPr kumimoji="1" lang="tr-TR" sz="2400" dirty="0"/>
              <a:t>doğru yolda yapılan işlemler </a:t>
            </a:r>
            <a:r>
              <a:rPr kumimoji="1" lang="tr-TR" sz="2400" dirty="0" smtClean="0"/>
              <a:t>sırası</a:t>
            </a:r>
            <a:endParaRPr kumimoji="1" lang="en-US" sz="2400" dirty="0"/>
          </a:p>
          <a:p>
            <a:pPr marL="285750" indent="-285750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400" b="1" dirty="0"/>
              <a:t>Çözümün </a:t>
            </a:r>
            <a:r>
              <a:rPr kumimoji="1" lang="tr-TR" sz="2400" b="1" dirty="0" smtClean="0"/>
              <a:t>değeri: </a:t>
            </a:r>
            <a:r>
              <a:rPr kumimoji="1" lang="tr-TR" sz="2400" dirty="0"/>
              <a:t>çözüm yolundaki kenarların değerlerinin </a:t>
            </a:r>
            <a:r>
              <a:rPr kumimoji="1" lang="tr-TR" sz="2400" dirty="0" smtClean="0"/>
              <a:t>(maliyetlerinin) toplamı</a:t>
            </a:r>
            <a:endParaRPr kumimoji="1" lang="en-US" sz="2400" b="1" dirty="0"/>
          </a:p>
          <a:p>
            <a:pPr marL="681038" lvl="1" indent="-280988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1" lang="en-US" sz="18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3796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Durum Uzayında </a:t>
            </a:r>
            <a:r>
              <a:rPr lang="tr-TR" dirty="0" smtClean="0"/>
              <a:t>Arama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856923"/>
          </a:xfrm>
        </p:spPr>
        <p:txBody>
          <a:bodyPr>
            <a:normAutofit fontScale="77500" lnSpcReduction="20000"/>
          </a:bodyPr>
          <a:lstStyle/>
          <a:p>
            <a:r>
              <a:rPr lang="tr-TR" b="1" dirty="0" smtClean="0"/>
              <a:t>Tanımı: </a:t>
            </a:r>
            <a:r>
              <a:rPr lang="tr-TR" dirty="0" smtClean="0"/>
              <a:t>genişletilmemiş </a:t>
            </a:r>
            <a:r>
              <a:rPr lang="tr-TR" dirty="0"/>
              <a:t>durum uzayı grafının, amaç düğümü de içine alan bir kısmının </a:t>
            </a:r>
            <a:r>
              <a:rPr lang="tr-TR" dirty="0" smtClean="0"/>
              <a:t>genişletilmesi </a:t>
            </a:r>
            <a:r>
              <a:rPr lang="tr-TR" dirty="0"/>
              <a:t>yolu ile çözümün </a:t>
            </a:r>
            <a:r>
              <a:rPr lang="tr-TR" dirty="0" smtClean="0"/>
              <a:t>aranması</a:t>
            </a:r>
          </a:p>
          <a:p>
            <a:pPr lvl="1"/>
            <a:r>
              <a:rPr lang="tr-TR" dirty="0"/>
              <a:t>Başlangıçta V={S},  S başlangıç </a:t>
            </a:r>
            <a:r>
              <a:rPr lang="tr-TR" dirty="0" smtClean="0"/>
              <a:t>düğümdür</a:t>
            </a:r>
          </a:p>
          <a:p>
            <a:pPr lvl="1"/>
            <a:r>
              <a:rPr lang="tr-TR" dirty="0" smtClean="0"/>
              <a:t>S genişletildikçe ulaşılan düğümler </a:t>
            </a:r>
            <a:r>
              <a:rPr lang="tr-TR" dirty="0"/>
              <a:t>V’ye, </a:t>
            </a:r>
            <a:r>
              <a:rPr lang="tr-TR" dirty="0" smtClean="0"/>
              <a:t>geçilen kenarlar </a:t>
            </a:r>
            <a:r>
              <a:rPr lang="tr-TR" dirty="0"/>
              <a:t>ise E’ye ilave </a:t>
            </a:r>
            <a:r>
              <a:rPr lang="tr-TR" dirty="0" smtClean="0"/>
              <a:t>edilir</a:t>
            </a:r>
          </a:p>
          <a:p>
            <a:pPr lvl="1"/>
            <a:r>
              <a:rPr lang="tr-TR" dirty="0" smtClean="0"/>
              <a:t>Hedef düğüm </a:t>
            </a:r>
            <a:r>
              <a:rPr lang="tr-TR" dirty="0"/>
              <a:t>üretilene </a:t>
            </a:r>
            <a:r>
              <a:rPr lang="tr-TR" dirty="0" smtClean="0"/>
              <a:t>dek tekrar et</a:t>
            </a:r>
          </a:p>
          <a:p>
            <a:r>
              <a:rPr lang="tr-TR" dirty="0" smtClean="0"/>
              <a:t>Düğüm 3 halden birinde olabilir:</a:t>
            </a:r>
          </a:p>
          <a:p>
            <a:pPr lvl="1"/>
            <a:r>
              <a:rPr lang="tr-TR" dirty="0" smtClean="0"/>
              <a:t>Henüz genişletilmemiş (ulaşılmamış)</a:t>
            </a:r>
          </a:p>
          <a:p>
            <a:pPr lvl="1"/>
            <a:r>
              <a:rPr lang="tr-TR" b="1" dirty="0" smtClean="0"/>
              <a:t>AÇIK</a:t>
            </a:r>
            <a:r>
              <a:rPr lang="tr-TR" dirty="0" smtClean="0"/>
              <a:t>: Genişletilmiş ama üretilmemiş</a:t>
            </a:r>
          </a:p>
          <a:p>
            <a:pPr lvl="1"/>
            <a:r>
              <a:rPr lang="tr-TR" b="1" dirty="0" smtClean="0"/>
              <a:t>SON</a:t>
            </a:r>
            <a:r>
              <a:rPr lang="tr-TR" dirty="0" smtClean="0"/>
              <a:t>: Üretilmiş</a:t>
            </a:r>
          </a:p>
          <a:p>
            <a:r>
              <a:rPr lang="tr-TR" dirty="0" smtClean="0"/>
              <a:t>Arama ağacının büyüklüğü durum uzayı küçük olsa bile sonsuz olabilir</a:t>
            </a:r>
          </a:p>
          <a:p>
            <a:pPr lvl="1"/>
            <a:r>
              <a:rPr lang="tr-TR" dirty="0" smtClean="0"/>
              <a:t>Sebebi: döngüler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42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3264930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28EF-28F2-4F4B-8A60-BB44D0F56E55}" type="slidenum">
              <a:rPr lang="en-US"/>
              <a:pPr/>
              <a:t>43</a:t>
            </a:fld>
            <a:endParaRPr lang="en-US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Arama algoritmaları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3356992"/>
            <a:ext cx="8178800" cy="3168352"/>
          </a:xfrm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2000" b="1" dirty="0"/>
              <a:t>Function</a:t>
            </a:r>
            <a:r>
              <a:rPr lang="en-US" sz="2000" dirty="0"/>
              <a:t> General-Search(</a:t>
            </a:r>
            <a:r>
              <a:rPr lang="en-US" sz="2000" i="1" dirty="0"/>
              <a:t>problem</a:t>
            </a:r>
            <a:r>
              <a:rPr lang="en-US" sz="2000" dirty="0"/>
              <a:t>, </a:t>
            </a:r>
            <a:r>
              <a:rPr lang="en-US" sz="2000" i="1" dirty="0"/>
              <a:t>strateji</a:t>
            </a:r>
            <a:r>
              <a:rPr lang="en-US" sz="2000" dirty="0"/>
              <a:t>) returns bir </a:t>
            </a:r>
            <a:r>
              <a:rPr lang="en-US" sz="2000" i="1" dirty="0"/>
              <a:t>çözüm</a:t>
            </a:r>
            <a:r>
              <a:rPr lang="en-US" sz="2000" dirty="0"/>
              <a:t> ya da hata </a:t>
            </a:r>
          </a:p>
          <a:p>
            <a:pPr>
              <a:buFontTx/>
              <a:buNone/>
            </a:pPr>
            <a:r>
              <a:rPr lang="en-US" sz="2000" dirty="0"/>
              <a:t>	Başlangıç durum problemini kullanarak arama uzayını </a:t>
            </a:r>
            <a:r>
              <a:rPr lang="en-US" sz="2000" dirty="0" smtClean="0"/>
              <a:t>initialize et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loop do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		</a:t>
            </a:r>
            <a:r>
              <a:rPr lang="en-US" sz="2000" b="1" dirty="0"/>
              <a:t>if</a:t>
            </a:r>
            <a:r>
              <a:rPr lang="en-US" sz="2000" dirty="0"/>
              <a:t> genişletmek için adaylar yok </a:t>
            </a:r>
            <a:r>
              <a:rPr lang="en-US" sz="2000" b="1" dirty="0"/>
              <a:t>then return </a:t>
            </a:r>
            <a:r>
              <a:rPr lang="en-US" sz="2000" dirty="0"/>
              <a:t>hata</a:t>
            </a:r>
          </a:p>
          <a:p>
            <a:pPr>
              <a:buFontTx/>
              <a:buNone/>
            </a:pPr>
            <a:r>
              <a:rPr lang="en-US" sz="2000" dirty="0"/>
              <a:t>		 genişletmek için stratejiye göre bir yaprak düğüm seç</a:t>
            </a:r>
          </a:p>
          <a:p>
            <a:pPr>
              <a:buFontTx/>
              <a:buNone/>
            </a:pPr>
            <a:r>
              <a:rPr lang="en-US" sz="2000" b="1" dirty="0"/>
              <a:t>		if </a:t>
            </a:r>
            <a:r>
              <a:rPr lang="en-US" sz="2000" dirty="0"/>
              <a:t>düğüm hedef durumu içerir </a:t>
            </a:r>
            <a:r>
              <a:rPr lang="en-US" sz="2000" b="1" dirty="0"/>
              <a:t>then return</a:t>
            </a:r>
            <a:r>
              <a:rPr lang="en-US" sz="2000" dirty="0"/>
              <a:t> uygun çözüm</a:t>
            </a:r>
          </a:p>
          <a:p>
            <a:pPr>
              <a:buFontTx/>
              <a:buNone/>
            </a:pPr>
            <a:r>
              <a:rPr lang="en-US" sz="2000" dirty="0"/>
              <a:t>		</a:t>
            </a:r>
            <a:r>
              <a:rPr lang="en-US" sz="2000" b="1" dirty="0"/>
              <a:t>else </a:t>
            </a:r>
            <a:r>
              <a:rPr lang="en-US" sz="2000" dirty="0"/>
              <a:t>düğümü genişlet ve sonuç düğümü arama uzayına ekle</a:t>
            </a:r>
          </a:p>
          <a:p>
            <a:pPr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end</a:t>
            </a:r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457200" y="1219200"/>
            <a:ext cx="8178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1" lang="tr-TR" sz="1600" b="1">
              <a:latin typeface="Tahoma" pitchFamily="34" charset="0"/>
            </a:endParaRPr>
          </a:p>
        </p:txBody>
      </p:sp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827584" y="1772816"/>
            <a:ext cx="778301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hlink"/>
                </a:solidFill>
              </a:rPr>
              <a:t>Ana fikir: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Durum uzayının, gezilen durumların çocuklarını üreterek</a:t>
            </a:r>
            <a:r>
              <a:rPr lang="tr-TR" sz="2000" dirty="0"/>
              <a:t> </a:t>
            </a:r>
            <a:r>
              <a:rPr lang="en-US" sz="2000" dirty="0"/>
              <a:t>(genişletme) </a:t>
            </a:r>
            <a:r>
              <a:rPr lang="en-US" sz="2000" dirty="0" smtClean="0"/>
              <a:t>sistematik </a:t>
            </a:r>
            <a:r>
              <a:rPr lang="en-US" sz="2000" dirty="0"/>
              <a:t>keşfi</a:t>
            </a:r>
          </a:p>
        </p:txBody>
      </p:sp>
    </p:spTree>
    <p:extLst>
      <p:ext uri="{BB962C8B-B14F-4D97-AF65-F5344CB8AC3E}">
        <p14:creationId xmlns:p14="http://schemas.microsoft.com/office/powerpoint/2010/main" val="38712967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591D-9B96-4986-BFC5-03703AE04102}" type="slidenum">
              <a:rPr lang="en-US"/>
              <a:pPr/>
              <a:t>44</a:t>
            </a:fld>
            <a:endParaRPr 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Gerçek Dünya Örnekleri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712907"/>
          </a:xfrm>
        </p:spPr>
        <p:txBody>
          <a:bodyPr>
            <a:normAutofit fontScale="85000" lnSpcReduction="20000"/>
          </a:bodyPr>
          <a:lstStyle/>
          <a:p>
            <a:r>
              <a:rPr lang="tr-TR" b="1" dirty="0">
                <a:solidFill>
                  <a:srgbClr val="000000"/>
                </a:solidFill>
                <a:cs typeface="Times New Roman" pitchFamily="18" charset="0"/>
              </a:rPr>
              <a:t>Rota </a:t>
            </a:r>
            <a:r>
              <a:rPr lang="tr-TR" b="1" dirty="0" smtClean="0">
                <a:solidFill>
                  <a:srgbClr val="000000"/>
                </a:solidFill>
                <a:cs typeface="Times New Roman" pitchFamily="18" charset="0"/>
              </a:rPr>
              <a:t>Bulma</a:t>
            </a:r>
            <a:endParaRPr lang="tr-TR" b="1" dirty="0"/>
          </a:p>
          <a:p>
            <a:pPr lvl="1"/>
            <a:r>
              <a:rPr lang="tr-TR" dirty="0" smtClean="0">
                <a:solidFill>
                  <a:srgbClr val="000000"/>
                </a:solidFill>
                <a:cs typeface="Times New Roman" pitchFamily="18" charset="0"/>
              </a:rPr>
              <a:t>bilgisayar </a:t>
            </a:r>
            <a:r>
              <a:rPr lang="tr-TR" dirty="0">
                <a:solidFill>
                  <a:srgbClr val="000000"/>
                </a:solidFill>
                <a:cs typeface="Times New Roman" pitchFamily="18" charset="0"/>
              </a:rPr>
              <a:t>ağları, otomatik seyahat tavsiye sistemleri, havayolu seyahat planlama sistemleri gibi değişik alanlarda </a:t>
            </a:r>
            <a:r>
              <a:rPr lang="tr-TR" dirty="0" smtClean="0">
                <a:solidFill>
                  <a:srgbClr val="000000"/>
                </a:solidFill>
                <a:cs typeface="Times New Roman" pitchFamily="18" charset="0"/>
              </a:rPr>
              <a:t>kullanılmaktadır</a:t>
            </a:r>
          </a:p>
          <a:p>
            <a:pPr lvl="1"/>
            <a:r>
              <a:rPr lang="tr-TR" dirty="0" smtClean="0">
                <a:solidFill>
                  <a:srgbClr val="000000"/>
                </a:solidFill>
                <a:cs typeface="Times New Roman" pitchFamily="18" charset="0"/>
              </a:rPr>
              <a:t>Havay</a:t>
            </a:r>
            <a:r>
              <a:rPr lang="tr-TR" dirty="0" smtClean="0">
                <a:solidFill>
                  <a:srgbClr val="000000"/>
                </a:solidFill>
              </a:rPr>
              <a:t>o</a:t>
            </a:r>
            <a:r>
              <a:rPr lang="tr-TR" dirty="0" smtClean="0">
                <a:solidFill>
                  <a:srgbClr val="000000"/>
                </a:solidFill>
                <a:cs typeface="Times New Roman" pitchFamily="18" charset="0"/>
              </a:rPr>
              <a:t>lu </a:t>
            </a:r>
            <a:r>
              <a:rPr lang="tr-TR" dirty="0">
                <a:solidFill>
                  <a:srgbClr val="000000"/>
                </a:solidFill>
                <a:cs typeface="Times New Roman" pitchFamily="18" charset="0"/>
              </a:rPr>
              <a:t>uygulaması çok karma</a:t>
            </a:r>
            <a:r>
              <a:rPr lang="tr-TR" dirty="0">
                <a:solidFill>
                  <a:srgbClr val="000000"/>
                </a:solidFill>
              </a:rPr>
              <a:t>ş</a:t>
            </a:r>
            <a:r>
              <a:rPr lang="tr-TR" dirty="0">
                <a:solidFill>
                  <a:srgbClr val="000000"/>
                </a:solidFill>
                <a:cs typeface="Times New Roman" pitchFamily="18" charset="0"/>
              </a:rPr>
              <a:t>ıktır çünkü yol maliyeti çok </a:t>
            </a:r>
            <a:r>
              <a:rPr lang="tr-TR" dirty="0" smtClean="0">
                <a:solidFill>
                  <a:srgbClr val="000000"/>
                </a:solidFill>
                <a:cs typeface="Times New Roman" pitchFamily="18" charset="0"/>
              </a:rPr>
              <a:t>karma</a:t>
            </a:r>
            <a:r>
              <a:rPr lang="tr-TR" dirty="0" smtClean="0">
                <a:solidFill>
                  <a:srgbClr val="000000"/>
                </a:solidFill>
              </a:rPr>
              <a:t>ş</a:t>
            </a:r>
            <a:r>
              <a:rPr lang="tr-TR" dirty="0" smtClean="0">
                <a:solidFill>
                  <a:srgbClr val="000000"/>
                </a:solidFill>
                <a:cs typeface="Times New Roman" pitchFamily="18" charset="0"/>
              </a:rPr>
              <a:t>ıktır: </a:t>
            </a:r>
            <a:r>
              <a:rPr lang="tr-TR" dirty="0">
                <a:solidFill>
                  <a:srgbClr val="000000"/>
                </a:solidFill>
                <a:cs typeface="Times New Roman" pitchFamily="18" charset="0"/>
              </a:rPr>
              <a:t>para, yer kalitesi, zaman, uçak tipi, </a:t>
            </a:r>
            <a:r>
              <a:rPr lang="tr-TR" dirty="0" smtClean="0">
                <a:solidFill>
                  <a:srgbClr val="000000"/>
                </a:solidFill>
                <a:cs typeface="Times New Roman" pitchFamily="18" charset="0"/>
              </a:rPr>
              <a:t>indirimler, ...</a:t>
            </a:r>
          </a:p>
          <a:p>
            <a:pPr lvl="1"/>
            <a:r>
              <a:rPr lang="tr-TR" dirty="0" smtClean="0">
                <a:solidFill>
                  <a:srgbClr val="000000"/>
                </a:solidFill>
                <a:cs typeface="Times New Roman" pitchFamily="18" charset="0"/>
              </a:rPr>
              <a:t>Ayrıca </a:t>
            </a:r>
            <a:r>
              <a:rPr lang="tr-TR" dirty="0">
                <a:solidFill>
                  <a:srgbClr val="000000"/>
                </a:solidFill>
                <a:cs typeface="Times New Roman" pitchFamily="18" charset="0"/>
              </a:rPr>
              <a:t>problemdeki eylemler de tamamen bilinen çıktıları vermez: uçu</a:t>
            </a:r>
            <a:r>
              <a:rPr lang="tr-TR" dirty="0">
                <a:solidFill>
                  <a:srgbClr val="000000"/>
                </a:solidFill>
              </a:rPr>
              <a:t>ş</a:t>
            </a:r>
            <a:r>
              <a:rPr lang="tr-TR" dirty="0">
                <a:solidFill>
                  <a:srgbClr val="000000"/>
                </a:solidFill>
                <a:cs typeface="Times New Roman" pitchFamily="18" charset="0"/>
              </a:rPr>
              <a:t> ge</a:t>
            </a:r>
            <a:r>
              <a:rPr lang="tr-TR" dirty="0">
                <a:solidFill>
                  <a:srgbClr val="000000"/>
                </a:solidFill>
              </a:rPr>
              <a:t>c</a:t>
            </a:r>
            <a:r>
              <a:rPr lang="tr-TR" dirty="0">
                <a:solidFill>
                  <a:srgbClr val="000000"/>
                </a:solidFill>
                <a:cs typeface="Times New Roman" pitchFamily="18" charset="0"/>
              </a:rPr>
              <a:t>ikebilir, bağlantılar kaçırılabilir, sis veya acil durumlar gecikmeye neden olabilir</a:t>
            </a:r>
            <a:r>
              <a:rPr lang="tr-TR" dirty="0"/>
              <a:t> </a:t>
            </a:r>
          </a:p>
          <a:p>
            <a:r>
              <a:rPr lang="tr-TR" b="1" dirty="0" smtClean="0">
                <a:cs typeface="Times New Roman" pitchFamily="18" charset="0"/>
              </a:rPr>
              <a:t>Gezgin </a:t>
            </a:r>
            <a:r>
              <a:rPr lang="tr-TR" b="1" dirty="0">
                <a:cs typeface="Times New Roman" pitchFamily="18" charset="0"/>
              </a:rPr>
              <a:t>satıcı (travelling </a:t>
            </a:r>
            <a:r>
              <a:rPr lang="tr-TR" b="1" dirty="0" smtClean="0">
                <a:cs typeface="Times New Roman" pitchFamily="18" charset="0"/>
              </a:rPr>
              <a:t>salesman) </a:t>
            </a:r>
            <a:r>
              <a:rPr lang="tr-TR" b="1" dirty="0">
                <a:cs typeface="Times New Roman" pitchFamily="18" charset="0"/>
              </a:rPr>
              <a:t>problemi </a:t>
            </a:r>
          </a:p>
          <a:p>
            <a:r>
              <a:rPr lang="tr-TR" b="1" dirty="0">
                <a:solidFill>
                  <a:srgbClr val="000000"/>
                </a:solidFill>
                <a:cs typeface="Times New Roman" pitchFamily="18" charset="0"/>
              </a:rPr>
              <a:t>Robot Hareketi</a:t>
            </a:r>
            <a:r>
              <a:rPr lang="tr-TR" b="1" dirty="0"/>
              <a:t> </a:t>
            </a:r>
          </a:p>
          <a:p>
            <a:r>
              <a:rPr lang="tr-TR" b="1" dirty="0">
                <a:solidFill>
                  <a:srgbClr val="000000"/>
                </a:solidFill>
                <a:cs typeface="Times New Roman" pitchFamily="18" charset="0"/>
              </a:rPr>
              <a:t>Montaj Sırası (Assembly sequencing)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26707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ayt Numarası Yer Tutucusu 1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71AF-818D-450F-BFBE-D5A48FFDDDA9}" type="slidenum">
              <a:rPr lang="en-US"/>
              <a:pPr/>
              <a:t>45</a:t>
            </a:fld>
            <a:endParaRPr lang="en-US"/>
          </a:p>
        </p:txBody>
      </p:sp>
      <p:sp>
        <p:nvSpPr>
          <p:cNvPr id="262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durum uzayı</a:t>
            </a:r>
            <a:endParaRPr lang="en-US" dirty="0"/>
          </a:p>
        </p:txBody>
      </p:sp>
      <p:sp>
        <p:nvSpPr>
          <p:cNvPr id="2621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S: başlangıç, G: hedef</a:t>
            </a:r>
            <a:endParaRPr lang="en-US" dirty="0"/>
          </a:p>
        </p:txBody>
      </p:sp>
      <p:grpSp>
        <p:nvGrpSpPr>
          <p:cNvPr id="262262" name="Group 1142"/>
          <p:cNvGrpSpPr>
            <a:grpSpLocks/>
          </p:cNvGrpSpPr>
          <p:nvPr/>
        </p:nvGrpSpPr>
        <p:grpSpPr bwMode="auto">
          <a:xfrm>
            <a:off x="3347739" y="2382838"/>
            <a:ext cx="4392613" cy="1352550"/>
            <a:chOff x="1480" y="1501"/>
            <a:chExt cx="2767" cy="852"/>
          </a:xfrm>
        </p:grpSpPr>
        <p:sp>
          <p:nvSpPr>
            <p:cNvPr id="262149" name="Rectangle 1029"/>
            <p:cNvSpPr>
              <a:spLocks noChangeArrowheads="1"/>
            </p:cNvSpPr>
            <p:nvPr/>
          </p:nvSpPr>
          <p:spPr bwMode="auto">
            <a:xfrm>
              <a:off x="1480" y="1501"/>
              <a:ext cx="2767" cy="7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18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62151" name="Oval 1031"/>
            <p:cNvSpPr>
              <a:spLocks noChangeArrowheads="1"/>
            </p:cNvSpPr>
            <p:nvPr/>
          </p:nvSpPr>
          <p:spPr bwMode="auto">
            <a:xfrm>
              <a:off x="1989" y="1568"/>
              <a:ext cx="182" cy="1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  <a:endParaRPr lang="en-US" sz="16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62152" name="Oval 1032"/>
            <p:cNvSpPr>
              <a:spLocks noChangeArrowheads="1"/>
            </p:cNvSpPr>
            <p:nvPr/>
          </p:nvSpPr>
          <p:spPr bwMode="auto">
            <a:xfrm>
              <a:off x="2171" y="2042"/>
              <a:ext cx="182" cy="1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  <a:endParaRPr lang="en-US" sz="16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62153" name="Oval 1033"/>
            <p:cNvSpPr>
              <a:spLocks noChangeArrowheads="1"/>
            </p:cNvSpPr>
            <p:nvPr/>
          </p:nvSpPr>
          <p:spPr bwMode="auto">
            <a:xfrm>
              <a:off x="2863" y="1568"/>
              <a:ext cx="182" cy="1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</a:p>
          </p:txBody>
        </p:sp>
        <p:sp>
          <p:nvSpPr>
            <p:cNvPr id="262154" name="Oval 1034"/>
            <p:cNvSpPr>
              <a:spLocks noChangeArrowheads="1"/>
            </p:cNvSpPr>
            <p:nvPr/>
          </p:nvSpPr>
          <p:spPr bwMode="auto">
            <a:xfrm>
              <a:off x="2608" y="2042"/>
              <a:ext cx="183" cy="1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E</a:t>
              </a:r>
            </a:p>
          </p:txBody>
        </p:sp>
        <p:sp>
          <p:nvSpPr>
            <p:cNvPr id="262155" name="Oval 1035"/>
            <p:cNvSpPr>
              <a:spLocks noChangeArrowheads="1"/>
            </p:cNvSpPr>
            <p:nvPr/>
          </p:nvSpPr>
          <p:spPr bwMode="auto">
            <a:xfrm>
              <a:off x="3628" y="1568"/>
              <a:ext cx="182" cy="1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C</a:t>
              </a:r>
            </a:p>
          </p:txBody>
        </p:sp>
        <p:sp>
          <p:nvSpPr>
            <p:cNvPr id="262156" name="Oval 1036"/>
            <p:cNvSpPr>
              <a:spLocks noChangeArrowheads="1"/>
            </p:cNvSpPr>
            <p:nvPr/>
          </p:nvSpPr>
          <p:spPr bwMode="auto">
            <a:xfrm>
              <a:off x="3337" y="2042"/>
              <a:ext cx="182" cy="1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</a:t>
              </a:r>
            </a:p>
          </p:txBody>
        </p:sp>
        <p:sp>
          <p:nvSpPr>
            <p:cNvPr id="262157" name="Oval 1037"/>
            <p:cNvSpPr>
              <a:spLocks noChangeArrowheads="1"/>
            </p:cNvSpPr>
            <p:nvPr/>
          </p:nvSpPr>
          <p:spPr bwMode="auto">
            <a:xfrm>
              <a:off x="3883" y="1875"/>
              <a:ext cx="182" cy="14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16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62158" name="Oval 1038"/>
            <p:cNvSpPr>
              <a:spLocks noChangeArrowheads="1"/>
            </p:cNvSpPr>
            <p:nvPr/>
          </p:nvSpPr>
          <p:spPr bwMode="auto">
            <a:xfrm>
              <a:off x="1625" y="1791"/>
              <a:ext cx="182" cy="14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16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62159" name="Text Box 1039"/>
            <p:cNvSpPr txBox="1">
              <a:spLocks noChangeArrowheads="1"/>
            </p:cNvSpPr>
            <p:nvPr/>
          </p:nvSpPr>
          <p:spPr bwMode="auto">
            <a:xfrm>
              <a:off x="3874" y="1845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G</a:t>
              </a:r>
            </a:p>
          </p:txBody>
        </p:sp>
        <p:sp>
          <p:nvSpPr>
            <p:cNvPr id="262160" name="Text Box 1040"/>
            <p:cNvSpPr txBox="1">
              <a:spLocks noChangeArrowheads="1"/>
            </p:cNvSpPr>
            <p:nvPr/>
          </p:nvSpPr>
          <p:spPr bwMode="auto">
            <a:xfrm>
              <a:off x="1611" y="1749"/>
              <a:ext cx="21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S</a:t>
              </a:r>
            </a:p>
          </p:txBody>
        </p:sp>
        <p:cxnSp>
          <p:nvCxnSpPr>
            <p:cNvPr id="262161" name="AutoShape 1041"/>
            <p:cNvCxnSpPr>
              <a:cxnSpLocks noChangeShapeType="1"/>
              <a:stCxn id="262160" idx="0"/>
              <a:endCxn id="262151" idx="2"/>
            </p:cNvCxnSpPr>
            <p:nvPr/>
          </p:nvCxnSpPr>
          <p:spPr bwMode="auto">
            <a:xfrm flipV="1">
              <a:off x="1719" y="1638"/>
              <a:ext cx="270" cy="11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2162" name="AutoShape 1042"/>
            <p:cNvCxnSpPr>
              <a:cxnSpLocks noChangeShapeType="1"/>
              <a:stCxn id="262158" idx="4"/>
              <a:endCxn id="262152" idx="2"/>
            </p:cNvCxnSpPr>
            <p:nvPr/>
          </p:nvCxnSpPr>
          <p:spPr bwMode="auto">
            <a:xfrm>
              <a:off x="1716" y="1931"/>
              <a:ext cx="455" cy="1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2163" name="AutoShape 1043"/>
            <p:cNvCxnSpPr>
              <a:cxnSpLocks noChangeShapeType="1"/>
              <a:stCxn id="262151" idx="6"/>
              <a:endCxn id="262153" idx="2"/>
            </p:cNvCxnSpPr>
            <p:nvPr/>
          </p:nvCxnSpPr>
          <p:spPr bwMode="auto">
            <a:xfrm>
              <a:off x="2171" y="1638"/>
              <a:ext cx="69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2164" name="AutoShape 1044"/>
            <p:cNvCxnSpPr>
              <a:cxnSpLocks noChangeShapeType="1"/>
              <a:stCxn id="262152" idx="6"/>
              <a:endCxn id="262154" idx="2"/>
            </p:cNvCxnSpPr>
            <p:nvPr/>
          </p:nvCxnSpPr>
          <p:spPr bwMode="auto">
            <a:xfrm>
              <a:off x="2353" y="2112"/>
              <a:ext cx="25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2165" name="AutoShape 1045"/>
            <p:cNvCxnSpPr>
              <a:cxnSpLocks noChangeShapeType="1"/>
              <a:stCxn id="262153" idx="6"/>
              <a:endCxn id="262155" idx="2"/>
            </p:cNvCxnSpPr>
            <p:nvPr/>
          </p:nvCxnSpPr>
          <p:spPr bwMode="auto">
            <a:xfrm>
              <a:off x="3045" y="1638"/>
              <a:ext cx="583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2166" name="AutoShape 1046"/>
            <p:cNvCxnSpPr>
              <a:cxnSpLocks noChangeShapeType="1"/>
              <a:stCxn id="262154" idx="6"/>
              <a:endCxn id="262156" idx="2"/>
            </p:cNvCxnSpPr>
            <p:nvPr/>
          </p:nvCxnSpPr>
          <p:spPr bwMode="auto">
            <a:xfrm>
              <a:off x="2791" y="2112"/>
              <a:ext cx="54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2167" name="AutoShape 1047"/>
            <p:cNvCxnSpPr>
              <a:cxnSpLocks noChangeShapeType="1"/>
              <a:stCxn id="262156" idx="6"/>
              <a:endCxn id="262157" idx="3"/>
            </p:cNvCxnSpPr>
            <p:nvPr/>
          </p:nvCxnSpPr>
          <p:spPr bwMode="auto">
            <a:xfrm flipV="1">
              <a:off x="3519" y="1994"/>
              <a:ext cx="391" cy="1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2168" name="AutoShape 1048"/>
            <p:cNvCxnSpPr>
              <a:cxnSpLocks noChangeShapeType="1"/>
              <a:stCxn id="262151" idx="4"/>
              <a:endCxn id="262152" idx="0"/>
            </p:cNvCxnSpPr>
            <p:nvPr/>
          </p:nvCxnSpPr>
          <p:spPr bwMode="auto">
            <a:xfrm>
              <a:off x="2080" y="1708"/>
              <a:ext cx="182" cy="3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2169" name="AutoShape 1049"/>
            <p:cNvCxnSpPr>
              <a:cxnSpLocks noChangeShapeType="1"/>
              <a:stCxn id="262154" idx="0"/>
              <a:endCxn id="262153" idx="4"/>
            </p:cNvCxnSpPr>
            <p:nvPr/>
          </p:nvCxnSpPr>
          <p:spPr bwMode="auto">
            <a:xfrm flipV="1">
              <a:off x="2699" y="1708"/>
              <a:ext cx="255" cy="3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2170" name="Text Box 1050"/>
            <p:cNvSpPr txBox="1">
              <a:spLocks noChangeArrowheads="1"/>
            </p:cNvSpPr>
            <p:nvPr/>
          </p:nvSpPr>
          <p:spPr bwMode="auto">
            <a:xfrm>
              <a:off x="1735" y="153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</a:t>
              </a:r>
            </a:p>
          </p:txBody>
        </p:sp>
        <p:sp>
          <p:nvSpPr>
            <p:cNvPr id="262171" name="Text Box 1051"/>
            <p:cNvSpPr txBox="1">
              <a:spLocks noChangeArrowheads="1"/>
            </p:cNvSpPr>
            <p:nvPr/>
          </p:nvSpPr>
          <p:spPr bwMode="auto">
            <a:xfrm>
              <a:off x="1800" y="2009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</a:p>
          </p:txBody>
        </p:sp>
        <p:sp>
          <p:nvSpPr>
            <p:cNvPr id="262172" name="Text Box 1052"/>
            <p:cNvSpPr txBox="1">
              <a:spLocks noChangeArrowheads="1"/>
            </p:cNvSpPr>
            <p:nvPr/>
          </p:nvSpPr>
          <p:spPr bwMode="auto">
            <a:xfrm>
              <a:off x="2419" y="153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</a:p>
          </p:txBody>
        </p:sp>
        <p:sp>
          <p:nvSpPr>
            <p:cNvPr id="262173" name="Text Box 1053"/>
            <p:cNvSpPr txBox="1">
              <a:spLocks noChangeArrowheads="1"/>
            </p:cNvSpPr>
            <p:nvPr/>
          </p:nvSpPr>
          <p:spPr bwMode="auto">
            <a:xfrm>
              <a:off x="2965" y="212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</a:p>
          </p:txBody>
        </p:sp>
        <p:sp>
          <p:nvSpPr>
            <p:cNvPr id="262174" name="Text Box 1054"/>
            <p:cNvSpPr txBox="1">
              <a:spLocks noChangeArrowheads="1"/>
            </p:cNvSpPr>
            <p:nvPr/>
          </p:nvSpPr>
          <p:spPr bwMode="auto">
            <a:xfrm>
              <a:off x="2135" y="178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262175" name="Text Box 1055"/>
            <p:cNvSpPr txBox="1">
              <a:spLocks noChangeArrowheads="1"/>
            </p:cNvSpPr>
            <p:nvPr/>
          </p:nvSpPr>
          <p:spPr bwMode="auto">
            <a:xfrm>
              <a:off x="2856" y="181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262176" name="Text Box 1056"/>
            <p:cNvSpPr txBox="1">
              <a:spLocks noChangeArrowheads="1"/>
            </p:cNvSpPr>
            <p:nvPr/>
          </p:nvSpPr>
          <p:spPr bwMode="auto">
            <a:xfrm>
              <a:off x="3256" y="153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</a:p>
          </p:txBody>
        </p:sp>
        <p:sp>
          <p:nvSpPr>
            <p:cNvPr id="262177" name="Text Box 1057"/>
            <p:cNvSpPr txBox="1">
              <a:spLocks noChangeArrowheads="1"/>
            </p:cNvSpPr>
            <p:nvPr/>
          </p:nvSpPr>
          <p:spPr bwMode="auto">
            <a:xfrm>
              <a:off x="3657" y="206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</a:t>
              </a:r>
            </a:p>
          </p:txBody>
        </p:sp>
        <p:sp>
          <p:nvSpPr>
            <p:cNvPr id="262179" name="Text Box 1059"/>
            <p:cNvSpPr txBox="1">
              <a:spLocks noChangeArrowheads="1"/>
            </p:cNvSpPr>
            <p:nvPr/>
          </p:nvSpPr>
          <p:spPr bwMode="auto">
            <a:xfrm>
              <a:off x="2419" y="2104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</a:t>
              </a:r>
              <a:endParaRPr 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262180" name="Group 1060"/>
          <p:cNvGrpSpPr>
            <a:grpSpLocks/>
          </p:cNvGrpSpPr>
          <p:nvPr/>
        </p:nvGrpSpPr>
        <p:grpSpPr bwMode="auto">
          <a:xfrm>
            <a:off x="2164672" y="3861048"/>
            <a:ext cx="6400800" cy="2843212"/>
            <a:chOff x="96" y="1824"/>
            <a:chExt cx="5616" cy="2496"/>
          </a:xfrm>
        </p:grpSpPr>
        <p:sp>
          <p:nvSpPr>
            <p:cNvPr id="262181" name="Rectangle 1061"/>
            <p:cNvSpPr>
              <a:spLocks noChangeArrowheads="1"/>
            </p:cNvSpPr>
            <p:nvPr/>
          </p:nvSpPr>
          <p:spPr bwMode="auto">
            <a:xfrm>
              <a:off x="96" y="1824"/>
              <a:ext cx="5616" cy="24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262182" name="Group 1062"/>
            <p:cNvGrpSpPr>
              <a:grpSpLocks/>
            </p:cNvGrpSpPr>
            <p:nvPr/>
          </p:nvGrpSpPr>
          <p:grpSpPr bwMode="auto">
            <a:xfrm>
              <a:off x="143" y="1920"/>
              <a:ext cx="5509" cy="2304"/>
              <a:chOff x="143" y="1920"/>
              <a:chExt cx="5509" cy="2304"/>
            </a:xfrm>
          </p:grpSpPr>
          <p:sp>
            <p:nvSpPr>
              <p:cNvPr id="262183" name="Oval 1063"/>
              <p:cNvSpPr>
                <a:spLocks noChangeArrowheads="1"/>
              </p:cNvSpPr>
              <p:nvPr/>
            </p:nvSpPr>
            <p:spPr bwMode="auto">
              <a:xfrm>
                <a:off x="2736" y="1920"/>
                <a:ext cx="240" cy="192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pitchFamily="66" charset="0"/>
                  </a:rPr>
                  <a:t>S</a:t>
                </a:r>
              </a:p>
            </p:txBody>
          </p:sp>
          <p:sp>
            <p:nvSpPr>
              <p:cNvPr id="262184" name="Oval 1064"/>
              <p:cNvSpPr>
                <a:spLocks noChangeArrowheads="1"/>
              </p:cNvSpPr>
              <p:nvPr/>
            </p:nvSpPr>
            <p:spPr bwMode="auto">
              <a:xfrm>
                <a:off x="1296" y="2112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262185" name="Oval 1065"/>
              <p:cNvSpPr>
                <a:spLocks noChangeArrowheads="1"/>
              </p:cNvSpPr>
              <p:nvPr/>
            </p:nvSpPr>
            <p:spPr bwMode="auto">
              <a:xfrm>
                <a:off x="4368" y="2112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D</a:t>
                </a:r>
              </a:p>
            </p:txBody>
          </p:sp>
          <p:sp>
            <p:nvSpPr>
              <p:cNvPr id="262186" name="Oval 1066"/>
              <p:cNvSpPr>
                <a:spLocks noChangeArrowheads="1"/>
              </p:cNvSpPr>
              <p:nvPr/>
            </p:nvSpPr>
            <p:spPr bwMode="auto">
              <a:xfrm>
                <a:off x="384" y="2496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262187" name="Oval 1067"/>
              <p:cNvSpPr>
                <a:spLocks noChangeArrowheads="1"/>
              </p:cNvSpPr>
              <p:nvPr/>
            </p:nvSpPr>
            <p:spPr bwMode="auto">
              <a:xfrm>
                <a:off x="1872" y="2496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D</a:t>
                </a:r>
              </a:p>
            </p:txBody>
          </p:sp>
          <p:sp>
            <p:nvSpPr>
              <p:cNvPr id="262188" name="Oval 1068"/>
              <p:cNvSpPr>
                <a:spLocks noChangeArrowheads="1"/>
              </p:cNvSpPr>
              <p:nvPr/>
            </p:nvSpPr>
            <p:spPr bwMode="auto">
              <a:xfrm>
                <a:off x="5136" y="2496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E</a:t>
                </a:r>
              </a:p>
            </p:txBody>
          </p:sp>
          <p:sp>
            <p:nvSpPr>
              <p:cNvPr id="262189" name="Oval 1069"/>
              <p:cNvSpPr>
                <a:spLocks noChangeArrowheads="1"/>
              </p:cNvSpPr>
              <p:nvPr/>
            </p:nvSpPr>
            <p:spPr bwMode="auto">
              <a:xfrm>
                <a:off x="3648" y="2496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262190" name="Oval 1070"/>
              <p:cNvSpPr>
                <a:spLocks noChangeArrowheads="1"/>
              </p:cNvSpPr>
              <p:nvPr/>
            </p:nvSpPr>
            <p:spPr bwMode="auto">
              <a:xfrm>
                <a:off x="192" y="2928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262191" name="Oval 1071"/>
              <p:cNvSpPr>
                <a:spLocks noChangeArrowheads="1"/>
              </p:cNvSpPr>
              <p:nvPr/>
            </p:nvSpPr>
            <p:spPr bwMode="auto">
              <a:xfrm>
                <a:off x="864" y="2928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E</a:t>
                </a:r>
              </a:p>
            </p:txBody>
          </p:sp>
          <p:sp>
            <p:nvSpPr>
              <p:cNvPr id="262192" name="Oval 1072"/>
              <p:cNvSpPr>
                <a:spLocks noChangeArrowheads="1"/>
              </p:cNvSpPr>
              <p:nvPr/>
            </p:nvSpPr>
            <p:spPr bwMode="auto">
              <a:xfrm>
                <a:off x="2064" y="2928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E</a:t>
                </a:r>
              </a:p>
            </p:txBody>
          </p:sp>
          <p:sp>
            <p:nvSpPr>
              <p:cNvPr id="262193" name="Oval 1073"/>
              <p:cNvSpPr>
                <a:spLocks noChangeArrowheads="1"/>
              </p:cNvSpPr>
              <p:nvPr/>
            </p:nvSpPr>
            <p:spPr bwMode="auto">
              <a:xfrm>
                <a:off x="3456" y="2928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262194" name="Oval 1074"/>
              <p:cNvSpPr>
                <a:spLocks noChangeArrowheads="1"/>
              </p:cNvSpPr>
              <p:nvPr/>
            </p:nvSpPr>
            <p:spPr bwMode="auto">
              <a:xfrm>
                <a:off x="4752" y="2928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262195" name="Oval 1075"/>
              <p:cNvSpPr>
                <a:spLocks noChangeArrowheads="1"/>
              </p:cNvSpPr>
              <p:nvPr/>
            </p:nvSpPr>
            <p:spPr bwMode="auto">
              <a:xfrm>
                <a:off x="5232" y="2928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F</a:t>
                </a:r>
              </a:p>
            </p:txBody>
          </p:sp>
          <p:sp>
            <p:nvSpPr>
              <p:cNvPr id="262196" name="Oval 1076"/>
              <p:cNvSpPr>
                <a:spLocks noChangeArrowheads="1"/>
              </p:cNvSpPr>
              <p:nvPr/>
            </p:nvSpPr>
            <p:spPr bwMode="auto">
              <a:xfrm>
                <a:off x="576" y="3312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D</a:t>
                </a:r>
              </a:p>
            </p:txBody>
          </p:sp>
          <p:sp>
            <p:nvSpPr>
              <p:cNvPr id="262197" name="Oval 1077"/>
              <p:cNvSpPr>
                <a:spLocks noChangeArrowheads="1"/>
              </p:cNvSpPr>
              <p:nvPr/>
            </p:nvSpPr>
            <p:spPr bwMode="auto">
              <a:xfrm>
                <a:off x="1152" y="3312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F</a:t>
                </a:r>
              </a:p>
            </p:txBody>
          </p:sp>
          <p:sp>
            <p:nvSpPr>
              <p:cNvPr id="262198" name="Oval 1078"/>
              <p:cNvSpPr>
                <a:spLocks noChangeArrowheads="1"/>
              </p:cNvSpPr>
              <p:nvPr/>
            </p:nvSpPr>
            <p:spPr bwMode="auto">
              <a:xfrm>
                <a:off x="1776" y="3312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262199" name="Oval 1079"/>
              <p:cNvSpPr>
                <a:spLocks noChangeArrowheads="1"/>
              </p:cNvSpPr>
              <p:nvPr/>
            </p:nvSpPr>
            <p:spPr bwMode="auto">
              <a:xfrm>
                <a:off x="2400" y="3312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F</a:t>
                </a:r>
              </a:p>
            </p:txBody>
          </p:sp>
          <p:sp>
            <p:nvSpPr>
              <p:cNvPr id="262200" name="Oval 1080"/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262201" name="Oval 1081"/>
              <p:cNvSpPr>
                <a:spLocks noChangeArrowheads="1"/>
              </p:cNvSpPr>
              <p:nvPr/>
            </p:nvSpPr>
            <p:spPr bwMode="auto">
              <a:xfrm>
                <a:off x="3696" y="3312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E</a:t>
                </a:r>
              </a:p>
            </p:txBody>
          </p:sp>
          <p:sp>
            <p:nvSpPr>
              <p:cNvPr id="262202" name="Oval 1082"/>
              <p:cNvSpPr>
                <a:spLocks noChangeArrowheads="1"/>
              </p:cNvSpPr>
              <p:nvPr/>
            </p:nvSpPr>
            <p:spPr bwMode="auto">
              <a:xfrm>
                <a:off x="4368" y="3312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262203" name="Oval 1083"/>
              <p:cNvSpPr>
                <a:spLocks noChangeArrowheads="1"/>
              </p:cNvSpPr>
              <p:nvPr/>
            </p:nvSpPr>
            <p:spPr bwMode="auto">
              <a:xfrm>
                <a:off x="4848" y="3312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262204" name="Oval 1084"/>
              <p:cNvSpPr>
                <a:spLocks noChangeArrowheads="1"/>
              </p:cNvSpPr>
              <p:nvPr/>
            </p:nvSpPr>
            <p:spPr bwMode="auto">
              <a:xfrm>
                <a:off x="5280" y="3312"/>
                <a:ext cx="240" cy="192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pitchFamily="66" charset="0"/>
                  </a:rPr>
                  <a:t>G</a:t>
                </a:r>
              </a:p>
            </p:txBody>
          </p:sp>
          <p:sp>
            <p:nvSpPr>
              <p:cNvPr id="262205" name="Oval 1085"/>
              <p:cNvSpPr>
                <a:spLocks noChangeArrowheads="1"/>
              </p:cNvSpPr>
              <p:nvPr/>
            </p:nvSpPr>
            <p:spPr bwMode="auto">
              <a:xfrm>
                <a:off x="1152" y="3696"/>
                <a:ext cx="240" cy="192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pitchFamily="66" charset="0"/>
                  </a:rPr>
                  <a:t>G</a:t>
                </a:r>
              </a:p>
            </p:txBody>
          </p:sp>
          <p:sp>
            <p:nvSpPr>
              <p:cNvPr id="262206" name="Oval 1086"/>
              <p:cNvSpPr>
                <a:spLocks noChangeArrowheads="1"/>
              </p:cNvSpPr>
              <p:nvPr/>
            </p:nvSpPr>
            <p:spPr bwMode="auto">
              <a:xfrm>
                <a:off x="1776" y="3696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262207" name="Oval 1087"/>
              <p:cNvSpPr>
                <a:spLocks noChangeArrowheads="1"/>
              </p:cNvSpPr>
              <p:nvPr/>
            </p:nvSpPr>
            <p:spPr bwMode="auto">
              <a:xfrm>
                <a:off x="2400" y="3696"/>
                <a:ext cx="240" cy="192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pitchFamily="66" charset="0"/>
                  </a:rPr>
                  <a:t>G</a:t>
                </a:r>
              </a:p>
            </p:txBody>
          </p:sp>
          <p:sp>
            <p:nvSpPr>
              <p:cNvPr id="262208" name="Oval 1088"/>
              <p:cNvSpPr>
                <a:spLocks noChangeArrowheads="1"/>
              </p:cNvSpPr>
              <p:nvPr/>
            </p:nvSpPr>
            <p:spPr bwMode="auto">
              <a:xfrm>
                <a:off x="3696" y="3696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F</a:t>
                </a:r>
              </a:p>
            </p:txBody>
          </p:sp>
          <p:sp>
            <p:nvSpPr>
              <p:cNvPr id="262209" name="Oval 1089"/>
              <p:cNvSpPr>
                <a:spLocks noChangeArrowheads="1"/>
              </p:cNvSpPr>
              <p:nvPr/>
            </p:nvSpPr>
            <p:spPr bwMode="auto">
              <a:xfrm>
                <a:off x="3696" y="4032"/>
                <a:ext cx="240" cy="192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pitchFamily="66" charset="0"/>
                  </a:rPr>
                  <a:t>G</a:t>
                </a:r>
              </a:p>
            </p:txBody>
          </p:sp>
          <p:cxnSp>
            <p:nvCxnSpPr>
              <p:cNvPr id="262210" name="AutoShape 1090"/>
              <p:cNvCxnSpPr>
                <a:cxnSpLocks noChangeShapeType="1"/>
                <a:stCxn id="262183" idx="2"/>
                <a:endCxn id="262184" idx="6"/>
              </p:cNvCxnSpPr>
              <p:nvPr/>
            </p:nvCxnSpPr>
            <p:spPr bwMode="auto">
              <a:xfrm flipH="1">
                <a:off x="1536" y="2016"/>
                <a:ext cx="120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11" name="AutoShape 1091"/>
              <p:cNvCxnSpPr>
                <a:cxnSpLocks noChangeShapeType="1"/>
                <a:stCxn id="262183" idx="6"/>
                <a:endCxn id="262185" idx="2"/>
              </p:cNvCxnSpPr>
              <p:nvPr/>
            </p:nvCxnSpPr>
            <p:spPr bwMode="auto">
              <a:xfrm>
                <a:off x="2976" y="2016"/>
                <a:ext cx="1392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12" name="AutoShape 1092"/>
              <p:cNvCxnSpPr>
                <a:cxnSpLocks noChangeShapeType="1"/>
                <a:stCxn id="262184" idx="2"/>
                <a:endCxn id="262186" idx="7"/>
              </p:cNvCxnSpPr>
              <p:nvPr/>
            </p:nvCxnSpPr>
            <p:spPr bwMode="auto">
              <a:xfrm flipH="1">
                <a:off x="589" y="2208"/>
                <a:ext cx="707" cy="3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13" name="AutoShape 1093"/>
              <p:cNvCxnSpPr>
                <a:cxnSpLocks noChangeShapeType="1"/>
                <a:stCxn id="262184" idx="5"/>
                <a:endCxn id="262187" idx="1"/>
              </p:cNvCxnSpPr>
              <p:nvPr/>
            </p:nvCxnSpPr>
            <p:spPr bwMode="auto">
              <a:xfrm>
                <a:off x="1501" y="2276"/>
                <a:ext cx="406" cy="2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14" name="AutoShape 1094"/>
              <p:cNvCxnSpPr>
                <a:cxnSpLocks noChangeShapeType="1"/>
                <a:stCxn id="262185" idx="3"/>
                <a:endCxn id="262189" idx="7"/>
              </p:cNvCxnSpPr>
              <p:nvPr/>
            </p:nvCxnSpPr>
            <p:spPr bwMode="auto">
              <a:xfrm flipH="1">
                <a:off x="3853" y="2276"/>
                <a:ext cx="550" cy="2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15" name="AutoShape 1095"/>
              <p:cNvCxnSpPr>
                <a:cxnSpLocks noChangeShapeType="1"/>
                <a:stCxn id="262185" idx="5"/>
                <a:endCxn id="262188" idx="1"/>
              </p:cNvCxnSpPr>
              <p:nvPr/>
            </p:nvCxnSpPr>
            <p:spPr bwMode="auto">
              <a:xfrm>
                <a:off x="4573" y="2276"/>
                <a:ext cx="598" cy="2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16" name="AutoShape 1096"/>
              <p:cNvCxnSpPr>
                <a:cxnSpLocks noChangeShapeType="1"/>
                <a:stCxn id="262186" idx="3"/>
                <a:endCxn id="262190" idx="0"/>
              </p:cNvCxnSpPr>
              <p:nvPr/>
            </p:nvCxnSpPr>
            <p:spPr bwMode="auto">
              <a:xfrm flipH="1">
                <a:off x="312" y="2660"/>
                <a:ext cx="107" cy="2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17" name="AutoShape 1097"/>
              <p:cNvCxnSpPr>
                <a:cxnSpLocks noChangeShapeType="1"/>
                <a:stCxn id="262186" idx="5"/>
                <a:endCxn id="262191" idx="1"/>
              </p:cNvCxnSpPr>
              <p:nvPr/>
            </p:nvCxnSpPr>
            <p:spPr bwMode="auto">
              <a:xfrm>
                <a:off x="589" y="2660"/>
                <a:ext cx="310" cy="2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18" name="AutoShape 1098"/>
              <p:cNvCxnSpPr>
                <a:cxnSpLocks noChangeShapeType="1"/>
                <a:stCxn id="262187" idx="5"/>
                <a:endCxn id="262192" idx="0"/>
              </p:cNvCxnSpPr>
              <p:nvPr/>
            </p:nvCxnSpPr>
            <p:spPr bwMode="auto">
              <a:xfrm>
                <a:off x="2077" y="2660"/>
                <a:ext cx="107" cy="2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19" name="AutoShape 1099"/>
              <p:cNvCxnSpPr>
                <a:cxnSpLocks noChangeShapeType="1"/>
                <a:stCxn id="262189" idx="3"/>
                <a:endCxn id="262193" idx="0"/>
              </p:cNvCxnSpPr>
              <p:nvPr/>
            </p:nvCxnSpPr>
            <p:spPr bwMode="auto">
              <a:xfrm flipH="1">
                <a:off x="3576" y="2660"/>
                <a:ext cx="107" cy="2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20" name="AutoShape 1100"/>
              <p:cNvCxnSpPr>
                <a:cxnSpLocks noChangeShapeType="1"/>
                <a:stCxn id="262188" idx="3"/>
                <a:endCxn id="262194" idx="7"/>
              </p:cNvCxnSpPr>
              <p:nvPr/>
            </p:nvCxnSpPr>
            <p:spPr bwMode="auto">
              <a:xfrm flipH="1">
                <a:off x="4957" y="2660"/>
                <a:ext cx="214" cy="2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21" name="AutoShape 1101"/>
              <p:cNvCxnSpPr>
                <a:cxnSpLocks noChangeShapeType="1"/>
                <a:stCxn id="262188" idx="4"/>
                <a:endCxn id="262195" idx="0"/>
              </p:cNvCxnSpPr>
              <p:nvPr/>
            </p:nvCxnSpPr>
            <p:spPr bwMode="auto">
              <a:xfrm>
                <a:off x="5256" y="2688"/>
                <a:ext cx="96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22" name="AutoShape 1102"/>
              <p:cNvCxnSpPr>
                <a:cxnSpLocks noChangeShapeType="1"/>
                <a:stCxn id="262191" idx="3"/>
                <a:endCxn id="262196" idx="0"/>
              </p:cNvCxnSpPr>
              <p:nvPr/>
            </p:nvCxnSpPr>
            <p:spPr bwMode="auto">
              <a:xfrm flipH="1">
                <a:off x="696" y="3092"/>
                <a:ext cx="203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23" name="AutoShape 1103"/>
              <p:cNvCxnSpPr>
                <a:cxnSpLocks noChangeShapeType="1"/>
                <a:stCxn id="262191" idx="5"/>
                <a:endCxn id="262197" idx="0"/>
              </p:cNvCxnSpPr>
              <p:nvPr/>
            </p:nvCxnSpPr>
            <p:spPr bwMode="auto">
              <a:xfrm>
                <a:off x="1069" y="3092"/>
                <a:ext cx="203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24" name="AutoShape 1104"/>
              <p:cNvCxnSpPr>
                <a:cxnSpLocks noChangeShapeType="1"/>
                <a:stCxn id="262192" idx="3"/>
                <a:endCxn id="262198" idx="0"/>
              </p:cNvCxnSpPr>
              <p:nvPr/>
            </p:nvCxnSpPr>
            <p:spPr bwMode="auto">
              <a:xfrm flipH="1">
                <a:off x="1896" y="3092"/>
                <a:ext cx="203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25" name="AutoShape 1105"/>
              <p:cNvCxnSpPr>
                <a:cxnSpLocks noChangeShapeType="1"/>
                <a:stCxn id="262192" idx="5"/>
                <a:endCxn id="262199" idx="1"/>
              </p:cNvCxnSpPr>
              <p:nvPr/>
            </p:nvCxnSpPr>
            <p:spPr bwMode="auto">
              <a:xfrm>
                <a:off x="2269" y="3092"/>
                <a:ext cx="166" cy="2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26" name="AutoShape 1106"/>
              <p:cNvCxnSpPr>
                <a:cxnSpLocks noChangeShapeType="1"/>
                <a:stCxn id="262193" idx="3"/>
                <a:endCxn id="262200" idx="0"/>
              </p:cNvCxnSpPr>
              <p:nvPr/>
            </p:nvCxnSpPr>
            <p:spPr bwMode="auto">
              <a:xfrm flipH="1">
                <a:off x="3336" y="3092"/>
                <a:ext cx="155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27" name="AutoShape 1107"/>
              <p:cNvCxnSpPr>
                <a:cxnSpLocks noChangeShapeType="1"/>
                <a:stCxn id="262193" idx="5"/>
                <a:endCxn id="262201" idx="0"/>
              </p:cNvCxnSpPr>
              <p:nvPr/>
            </p:nvCxnSpPr>
            <p:spPr bwMode="auto">
              <a:xfrm>
                <a:off x="3661" y="3092"/>
                <a:ext cx="155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28" name="AutoShape 1108"/>
              <p:cNvCxnSpPr>
                <a:cxnSpLocks noChangeShapeType="1"/>
                <a:stCxn id="262194" idx="3"/>
                <a:endCxn id="262202" idx="7"/>
              </p:cNvCxnSpPr>
              <p:nvPr/>
            </p:nvCxnSpPr>
            <p:spPr bwMode="auto">
              <a:xfrm flipH="1">
                <a:off x="4573" y="3092"/>
                <a:ext cx="214" cy="2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29" name="AutoShape 1109"/>
              <p:cNvCxnSpPr>
                <a:cxnSpLocks noChangeShapeType="1"/>
                <a:stCxn id="262194" idx="4"/>
                <a:endCxn id="262203" idx="0"/>
              </p:cNvCxnSpPr>
              <p:nvPr/>
            </p:nvCxnSpPr>
            <p:spPr bwMode="auto">
              <a:xfrm>
                <a:off x="4872" y="3120"/>
                <a:ext cx="96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30" name="AutoShape 1110"/>
              <p:cNvCxnSpPr>
                <a:cxnSpLocks noChangeShapeType="1"/>
                <a:stCxn id="262195" idx="4"/>
                <a:endCxn id="262204" idx="0"/>
              </p:cNvCxnSpPr>
              <p:nvPr/>
            </p:nvCxnSpPr>
            <p:spPr bwMode="auto">
              <a:xfrm>
                <a:off x="5352" y="3120"/>
                <a:ext cx="48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31" name="AutoShape 1111"/>
              <p:cNvCxnSpPr>
                <a:cxnSpLocks noChangeShapeType="1"/>
                <a:stCxn id="262197" idx="4"/>
                <a:endCxn id="262205" idx="0"/>
              </p:cNvCxnSpPr>
              <p:nvPr/>
            </p:nvCxnSpPr>
            <p:spPr bwMode="auto">
              <a:xfrm>
                <a:off x="1272" y="3504"/>
                <a:ext cx="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32" name="AutoShape 1112"/>
              <p:cNvCxnSpPr>
                <a:cxnSpLocks noChangeShapeType="1"/>
                <a:stCxn id="262198" idx="4"/>
                <a:endCxn id="262206" idx="0"/>
              </p:cNvCxnSpPr>
              <p:nvPr/>
            </p:nvCxnSpPr>
            <p:spPr bwMode="auto">
              <a:xfrm>
                <a:off x="1896" y="3504"/>
                <a:ext cx="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33" name="AutoShape 1113"/>
              <p:cNvCxnSpPr>
                <a:cxnSpLocks noChangeShapeType="1"/>
                <a:stCxn id="262199" idx="4"/>
                <a:endCxn id="262207" idx="0"/>
              </p:cNvCxnSpPr>
              <p:nvPr/>
            </p:nvCxnSpPr>
            <p:spPr bwMode="auto">
              <a:xfrm>
                <a:off x="2520" y="3504"/>
                <a:ext cx="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34" name="AutoShape 1114"/>
              <p:cNvCxnSpPr>
                <a:cxnSpLocks noChangeShapeType="1"/>
                <a:stCxn id="262201" idx="4"/>
                <a:endCxn id="262208" idx="0"/>
              </p:cNvCxnSpPr>
              <p:nvPr/>
            </p:nvCxnSpPr>
            <p:spPr bwMode="auto">
              <a:xfrm>
                <a:off x="3816" y="3504"/>
                <a:ext cx="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35" name="AutoShape 1115"/>
              <p:cNvCxnSpPr>
                <a:cxnSpLocks noChangeShapeType="1"/>
                <a:stCxn id="262208" idx="4"/>
                <a:endCxn id="262209" idx="0"/>
              </p:cNvCxnSpPr>
              <p:nvPr/>
            </p:nvCxnSpPr>
            <p:spPr bwMode="auto">
              <a:xfrm>
                <a:off x="3816" y="3888"/>
                <a:ext cx="0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62236" name="Text Box 1116"/>
              <p:cNvSpPr txBox="1">
                <a:spLocks noChangeArrowheads="1"/>
              </p:cNvSpPr>
              <p:nvPr/>
            </p:nvSpPr>
            <p:spPr bwMode="auto">
              <a:xfrm>
                <a:off x="1975" y="1994"/>
                <a:ext cx="270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262237" name="Text Box 1117"/>
              <p:cNvSpPr txBox="1">
                <a:spLocks noChangeArrowheads="1"/>
              </p:cNvSpPr>
              <p:nvPr/>
            </p:nvSpPr>
            <p:spPr bwMode="auto">
              <a:xfrm>
                <a:off x="1248" y="3531"/>
                <a:ext cx="27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262238" name="Text Box 1118"/>
              <p:cNvSpPr txBox="1">
                <a:spLocks noChangeArrowheads="1"/>
              </p:cNvSpPr>
              <p:nvPr/>
            </p:nvSpPr>
            <p:spPr bwMode="auto">
              <a:xfrm>
                <a:off x="2497" y="3531"/>
                <a:ext cx="271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262239" name="Text Box 1119"/>
              <p:cNvSpPr txBox="1">
                <a:spLocks noChangeArrowheads="1"/>
              </p:cNvSpPr>
              <p:nvPr/>
            </p:nvSpPr>
            <p:spPr bwMode="auto">
              <a:xfrm>
                <a:off x="3848" y="3914"/>
                <a:ext cx="271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262240" name="Text Box 1120"/>
              <p:cNvSpPr txBox="1">
                <a:spLocks noChangeArrowheads="1"/>
              </p:cNvSpPr>
              <p:nvPr/>
            </p:nvSpPr>
            <p:spPr bwMode="auto">
              <a:xfrm>
                <a:off x="5382" y="3148"/>
                <a:ext cx="270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262241" name="Text Box 1121"/>
              <p:cNvSpPr txBox="1">
                <a:spLocks noChangeArrowheads="1"/>
              </p:cNvSpPr>
              <p:nvPr/>
            </p:nvSpPr>
            <p:spPr bwMode="auto">
              <a:xfrm>
                <a:off x="2113" y="2715"/>
                <a:ext cx="270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2</a:t>
                </a:r>
                <a:endParaRPr lang="en-US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262242" name="Text Box 1122"/>
              <p:cNvSpPr txBox="1">
                <a:spLocks noChangeArrowheads="1"/>
              </p:cNvSpPr>
              <p:nvPr/>
            </p:nvSpPr>
            <p:spPr bwMode="auto">
              <a:xfrm>
                <a:off x="625" y="3052"/>
                <a:ext cx="271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2</a:t>
                </a:r>
                <a:endParaRPr lang="en-US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262243" name="Text Box 1123"/>
              <p:cNvSpPr txBox="1">
                <a:spLocks noChangeArrowheads="1"/>
              </p:cNvSpPr>
              <p:nvPr/>
            </p:nvSpPr>
            <p:spPr bwMode="auto">
              <a:xfrm>
                <a:off x="4800" y="2235"/>
                <a:ext cx="27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2</a:t>
                </a:r>
                <a:endParaRPr lang="en-US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262244" name="Text Box 1124"/>
              <p:cNvSpPr txBox="1">
                <a:spLocks noChangeArrowheads="1"/>
              </p:cNvSpPr>
              <p:nvPr/>
            </p:nvSpPr>
            <p:spPr bwMode="auto">
              <a:xfrm>
                <a:off x="819" y="2186"/>
                <a:ext cx="27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262245" name="Text Box 1125"/>
              <p:cNvSpPr txBox="1">
                <a:spLocks noChangeArrowheads="1"/>
              </p:cNvSpPr>
              <p:nvPr/>
            </p:nvSpPr>
            <p:spPr bwMode="auto">
              <a:xfrm>
                <a:off x="3408" y="2715"/>
                <a:ext cx="270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262246" name="Text Box 1126"/>
              <p:cNvSpPr txBox="1">
                <a:spLocks noChangeArrowheads="1"/>
              </p:cNvSpPr>
              <p:nvPr/>
            </p:nvSpPr>
            <p:spPr bwMode="auto">
              <a:xfrm>
                <a:off x="4464" y="3099"/>
                <a:ext cx="27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262247" name="Text Box 1127"/>
              <p:cNvSpPr txBox="1">
                <a:spLocks noChangeArrowheads="1"/>
              </p:cNvSpPr>
              <p:nvPr/>
            </p:nvSpPr>
            <p:spPr bwMode="auto">
              <a:xfrm>
                <a:off x="3223" y="3099"/>
                <a:ext cx="27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262248" name="Text Box 1128"/>
              <p:cNvSpPr txBox="1">
                <a:spLocks noChangeArrowheads="1"/>
              </p:cNvSpPr>
              <p:nvPr/>
            </p:nvSpPr>
            <p:spPr bwMode="auto">
              <a:xfrm>
                <a:off x="1833" y="3531"/>
                <a:ext cx="27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262249" name="Text Box 1129"/>
              <p:cNvSpPr txBox="1">
                <a:spLocks noChangeArrowheads="1"/>
              </p:cNvSpPr>
              <p:nvPr/>
            </p:nvSpPr>
            <p:spPr bwMode="auto">
              <a:xfrm>
                <a:off x="4896" y="3099"/>
                <a:ext cx="27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262250" name="Text Box 1130"/>
              <p:cNvSpPr txBox="1">
                <a:spLocks noChangeArrowheads="1"/>
              </p:cNvSpPr>
              <p:nvPr/>
            </p:nvSpPr>
            <p:spPr bwMode="auto">
              <a:xfrm>
                <a:off x="1106" y="3052"/>
                <a:ext cx="270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262251" name="Text Box 1131"/>
              <p:cNvSpPr txBox="1">
                <a:spLocks noChangeArrowheads="1"/>
              </p:cNvSpPr>
              <p:nvPr/>
            </p:nvSpPr>
            <p:spPr bwMode="auto">
              <a:xfrm>
                <a:off x="3793" y="3531"/>
                <a:ext cx="27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262252" name="Text Box 1132"/>
              <p:cNvSpPr txBox="1">
                <a:spLocks noChangeArrowheads="1"/>
              </p:cNvSpPr>
              <p:nvPr/>
            </p:nvSpPr>
            <p:spPr bwMode="auto">
              <a:xfrm>
                <a:off x="5287" y="2715"/>
                <a:ext cx="270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262253" name="Text Box 1133"/>
              <p:cNvSpPr txBox="1">
                <a:spLocks noChangeArrowheads="1"/>
              </p:cNvSpPr>
              <p:nvPr/>
            </p:nvSpPr>
            <p:spPr bwMode="auto">
              <a:xfrm>
                <a:off x="3600" y="1947"/>
                <a:ext cx="271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262254" name="Text Box 1134"/>
              <p:cNvSpPr txBox="1">
                <a:spLocks noChangeArrowheads="1"/>
              </p:cNvSpPr>
              <p:nvPr/>
            </p:nvSpPr>
            <p:spPr bwMode="auto">
              <a:xfrm>
                <a:off x="143" y="2666"/>
                <a:ext cx="271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262255" name="Text Box 1135"/>
              <p:cNvSpPr txBox="1">
                <a:spLocks noChangeArrowheads="1"/>
              </p:cNvSpPr>
              <p:nvPr/>
            </p:nvSpPr>
            <p:spPr bwMode="auto">
              <a:xfrm>
                <a:off x="2304" y="3099"/>
                <a:ext cx="27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262256" name="Text Box 1136"/>
              <p:cNvSpPr txBox="1">
                <a:spLocks noChangeArrowheads="1"/>
              </p:cNvSpPr>
              <p:nvPr/>
            </p:nvSpPr>
            <p:spPr bwMode="auto">
              <a:xfrm>
                <a:off x="3896" y="2283"/>
                <a:ext cx="270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262257" name="Text Box 1137"/>
              <p:cNvSpPr txBox="1">
                <a:spLocks noChangeArrowheads="1"/>
              </p:cNvSpPr>
              <p:nvPr/>
            </p:nvSpPr>
            <p:spPr bwMode="auto">
              <a:xfrm>
                <a:off x="1680" y="2283"/>
                <a:ext cx="270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262258" name="Text Box 1138"/>
              <p:cNvSpPr txBox="1">
                <a:spLocks noChangeArrowheads="1"/>
              </p:cNvSpPr>
              <p:nvPr/>
            </p:nvSpPr>
            <p:spPr bwMode="auto">
              <a:xfrm>
                <a:off x="720" y="2695"/>
                <a:ext cx="270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262259" name="Text Box 1139"/>
              <p:cNvSpPr txBox="1">
                <a:spLocks noChangeArrowheads="1"/>
              </p:cNvSpPr>
              <p:nvPr/>
            </p:nvSpPr>
            <p:spPr bwMode="auto">
              <a:xfrm>
                <a:off x="4854" y="2695"/>
                <a:ext cx="270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262260" name="Text Box 1140"/>
              <p:cNvSpPr txBox="1">
                <a:spLocks noChangeArrowheads="1"/>
              </p:cNvSpPr>
              <p:nvPr/>
            </p:nvSpPr>
            <p:spPr bwMode="auto">
              <a:xfrm>
                <a:off x="3704" y="3099"/>
                <a:ext cx="27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262261" name="Text Box 1141"/>
              <p:cNvSpPr txBox="1">
                <a:spLocks noChangeArrowheads="1"/>
              </p:cNvSpPr>
              <p:nvPr/>
            </p:nvSpPr>
            <p:spPr bwMode="auto">
              <a:xfrm>
                <a:off x="1822" y="3052"/>
                <a:ext cx="270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5</a:t>
                </a:r>
              </a:p>
            </p:txBody>
          </p:sp>
        </p:grpSp>
      </p:grpSp>
      <p:sp>
        <p:nvSpPr>
          <p:cNvPr id="262263" name="Text Box 1143"/>
          <p:cNvSpPr txBox="1">
            <a:spLocks noChangeArrowheads="1"/>
          </p:cNvSpPr>
          <p:nvPr/>
        </p:nvSpPr>
        <p:spPr bwMode="auto">
          <a:xfrm>
            <a:off x="827583" y="2700338"/>
            <a:ext cx="24333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tr-TR" sz="2400" dirty="0" smtClean="0"/>
              <a:t>Durum</a:t>
            </a:r>
            <a:r>
              <a:rPr lang="en-US" sz="2400" dirty="0" smtClean="0"/>
              <a:t> </a:t>
            </a:r>
            <a:r>
              <a:rPr lang="en-US" sz="2400" dirty="0"/>
              <a:t>uzayı</a:t>
            </a:r>
          </a:p>
        </p:txBody>
      </p:sp>
      <p:sp>
        <p:nvSpPr>
          <p:cNvPr id="262264" name="Text Box 1144"/>
          <p:cNvSpPr txBox="1">
            <a:spLocks noChangeArrowheads="1"/>
          </p:cNvSpPr>
          <p:nvPr/>
        </p:nvSpPr>
        <p:spPr bwMode="auto">
          <a:xfrm>
            <a:off x="827582" y="4648200"/>
            <a:ext cx="150414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tr-TR" sz="2400" b="1" dirty="0" smtClean="0"/>
              <a:t>Döngüsüz</a:t>
            </a:r>
            <a:r>
              <a:rPr lang="tr-TR" sz="2400" dirty="0" smtClean="0"/>
              <a:t> A</a:t>
            </a:r>
            <a:r>
              <a:rPr lang="en-US" sz="2400" dirty="0" smtClean="0"/>
              <a:t>rama </a:t>
            </a:r>
            <a:r>
              <a:rPr lang="en-US" sz="2400" dirty="0"/>
              <a:t>ağa</a:t>
            </a:r>
            <a:r>
              <a:rPr lang="tr-TR" sz="2400" dirty="0"/>
              <a:t>c</a:t>
            </a:r>
            <a:r>
              <a:rPr lang="en-US" sz="2400" dirty="0"/>
              <a:t>ı</a:t>
            </a:r>
          </a:p>
        </p:txBody>
      </p:sp>
    </p:spTree>
    <p:extLst>
      <p:ext uri="{BB962C8B-B14F-4D97-AF65-F5344CB8AC3E}">
        <p14:creationId xmlns:p14="http://schemas.microsoft.com/office/powerpoint/2010/main" val="33661687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ayt Numarası Yer Tutucusu 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85FE-582C-4061-AE63-1D10DFD47806}" type="slidenum">
              <a:rPr lang="en-US"/>
              <a:pPr/>
              <a:t>46</a:t>
            </a:fld>
            <a:endParaRPr lang="en-US"/>
          </a:p>
        </p:txBody>
      </p:sp>
      <p:sp>
        <p:nvSpPr>
          <p:cNvPr id="263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Arama ağaçlarında yollar</a:t>
            </a:r>
          </a:p>
        </p:txBody>
      </p:sp>
      <p:grpSp>
        <p:nvGrpSpPr>
          <p:cNvPr id="263227" name="Group 1083"/>
          <p:cNvGrpSpPr>
            <a:grpSpLocks/>
          </p:cNvGrpSpPr>
          <p:nvPr/>
        </p:nvGrpSpPr>
        <p:grpSpPr bwMode="auto">
          <a:xfrm>
            <a:off x="107504" y="1914872"/>
            <a:ext cx="8915400" cy="3962400"/>
            <a:chOff x="96" y="1008"/>
            <a:chExt cx="5616" cy="2496"/>
          </a:xfrm>
        </p:grpSpPr>
        <p:sp>
          <p:nvSpPr>
            <p:cNvPr id="263228" name="Rectangle 1084"/>
            <p:cNvSpPr>
              <a:spLocks noChangeArrowheads="1"/>
            </p:cNvSpPr>
            <p:nvPr/>
          </p:nvSpPr>
          <p:spPr bwMode="auto">
            <a:xfrm>
              <a:off x="96" y="1008"/>
              <a:ext cx="5616" cy="24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3229" name="Oval 1085"/>
            <p:cNvSpPr>
              <a:spLocks noChangeArrowheads="1"/>
            </p:cNvSpPr>
            <p:nvPr/>
          </p:nvSpPr>
          <p:spPr bwMode="auto">
            <a:xfrm>
              <a:off x="2736" y="1104"/>
              <a:ext cx="240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S</a:t>
              </a:r>
            </a:p>
          </p:txBody>
        </p:sp>
        <p:sp>
          <p:nvSpPr>
            <p:cNvPr id="263230" name="Oval 1086"/>
            <p:cNvSpPr>
              <a:spLocks noChangeArrowheads="1"/>
            </p:cNvSpPr>
            <p:nvPr/>
          </p:nvSpPr>
          <p:spPr bwMode="auto">
            <a:xfrm>
              <a:off x="1296" y="1296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</a:p>
          </p:txBody>
        </p:sp>
        <p:sp>
          <p:nvSpPr>
            <p:cNvPr id="263231" name="Oval 1087"/>
            <p:cNvSpPr>
              <a:spLocks noChangeArrowheads="1"/>
            </p:cNvSpPr>
            <p:nvPr/>
          </p:nvSpPr>
          <p:spPr bwMode="auto">
            <a:xfrm>
              <a:off x="4368" y="1296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</a:p>
          </p:txBody>
        </p:sp>
        <p:sp>
          <p:nvSpPr>
            <p:cNvPr id="263232" name="Oval 1088"/>
            <p:cNvSpPr>
              <a:spLocks noChangeArrowheads="1"/>
            </p:cNvSpPr>
            <p:nvPr/>
          </p:nvSpPr>
          <p:spPr bwMode="auto">
            <a:xfrm>
              <a:off x="384" y="1680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</a:p>
          </p:txBody>
        </p:sp>
        <p:sp>
          <p:nvSpPr>
            <p:cNvPr id="263233" name="Oval 1089"/>
            <p:cNvSpPr>
              <a:spLocks noChangeArrowheads="1"/>
            </p:cNvSpPr>
            <p:nvPr/>
          </p:nvSpPr>
          <p:spPr bwMode="auto">
            <a:xfrm>
              <a:off x="1872" y="1680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</a:p>
          </p:txBody>
        </p:sp>
        <p:sp>
          <p:nvSpPr>
            <p:cNvPr id="263234" name="Oval 1090"/>
            <p:cNvSpPr>
              <a:spLocks noChangeArrowheads="1"/>
            </p:cNvSpPr>
            <p:nvPr/>
          </p:nvSpPr>
          <p:spPr bwMode="auto">
            <a:xfrm>
              <a:off x="5136" y="1680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E</a:t>
              </a:r>
            </a:p>
          </p:txBody>
        </p:sp>
        <p:sp>
          <p:nvSpPr>
            <p:cNvPr id="263235" name="Oval 1091"/>
            <p:cNvSpPr>
              <a:spLocks noChangeArrowheads="1"/>
            </p:cNvSpPr>
            <p:nvPr/>
          </p:nvSpPr>
          <p:spPr bwMode="auto">
            <a:xfrm>
              <a:off x="3648" y="1680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</a:p>
          </p:txBody>
        </p:sp>
        <p:sp>
          <p:nvSpPr>
            <p:cNvPr id="263236" name="Oval 1092"/>
            <p:cNvSpPr>
              <a:spLocks noChangeArrowheads="1"/>
            </p:cNvSpPr>
            <p:nvPr/>
          </p:nvSpPr>
          <p:spPr bwMode="auto">
            <a:xfrm>
              <a:off x="192" y="2112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C</a:t>
              </a:r>
            </a:p>
          </p:txBody>
        </p:sp>
        <p:sp>
          <p:nvSpPr>
            <p:cNvPr id="263237" name="Oval 1093"/>
            <p:cNvSpPr>
              <a:spLocks noChangeArrowheads="1"/>
            </p:cNvSpPr>
            <p:nvPr/>
          </p:nvSpPr>
          <p:spPr bwMode="auto">
            <a:xfrm>
              <a:off x="864" y="2112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E</a:t>
              </a:r>
            </a:p>
          </p:txBody>
        </p:sp>
        <p:sp>
          <p:nvSpPr>
            <p:cNvPr id="263238" name="Oval 1094"/>
            <p:cNvSpPr>
              <a:spLocks noChangeArrowheads="1"/>
            </p:cNvSpPr>
            <p:nvPr/>
          </p:nvSpPr>
          <p:spPr bwMode="auto">
            <a:xfrm>
              <a:off x="2064" y="2112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E</a:t>
              </a:r>
            </a:p>
          </p:txBody>
        </p:sp>
        <p:sp>
          <p:nvSpPr>
            <p:cNvPr id="263239" name="Oval 1095"/>
            <p:cNvSpPr>
              <a:spLocks noChangeArrowheads="1"/>
            </p:cNvSpPr>
            <p:nvPr/>
          </p:nvSpPr>
          <p:spPr bwMode="auto">
            <a:xfrm>
              <a:off x="3456" y="2112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</a:p>
          </p:txBody>
        </p:sp>
        <p:sp>
          <p:nvSpPr>
            <p:cNvPr id="263240" name="Oval 1096"/>
            <p:cNvSpPr>
              <a:spLocks noChangeArrowheads="1"/>
            </p:cNvSpPr>
            <p:nvPr/>
          </p:nvSpPr>
          <p:spPr bwMode="auto">
            <a:xfrm>
              <a:off x="4752" y="2112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</a:p>
          </p:txBody>
        </p:sp>
        <p:sp>
          <p:nvSpPr>
            <p:cNvPr id="263241" name="Oval 1097"/>
            <p:cNvSpPr>
              <a:spLocks noChangeArrowheads="1"/>
            </p:cNvSpPr>
            <p:nvPr/>
          </p:nvSpPr>
          <p:spPr bwMode="auto">
            <a:xfrm>
              <a:off x="5232" y="2112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</a:t>
              </a:r>
            </a:p>
          </p:txBody>
        </p:sp>
        <p:sp>
          <p:nvSpPr>
            <p:cNvPr id="263242" name="Oval 1098"/>
            <p:cNvSpPr>
              <a:spLocks noChangeArrowheads="1"/>
            </p:cNvSpPr>
            <p:nvPr/>
          </p:nvSpPr>
          <p:spPr bwMode="auto">
            <a:xfrm>
              <a:off x="576" y="2496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</a:p>
          </p:txBody>
        </p:sp>
        <p:sp>
          <p:nvSpPr>
            <p:cNvPr id="263243" name="Oval 1099"/>
            <p:cNvSpPr>
              <a:spLocks noChangeArrowheads="1"/>
            </p:cNvSpPr>
            <p:nvPr/>
          </p:nvSpPr>
          <p:spPr bwMode="auto">
            <a:xfrm>
              <a:off x="1152" y="2496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</a:t>
              </a:r>
            </a:p>
          </p:txBody>
        </p:sp>
        <p:sp>
          <p:nvSpPr>
            <p:cNvPr id="263244" name="Oval 1100"/>
            <p:cNvSpPr>
              <a:spLocks noChangeArrowheads="1"/>
            </p:cNvSpPr>
            <p:nvPr/>
          </p:nvSpPr>
          <p:spPr bwMode="auto">
            <a:xfrm>
              <a:off x="1776" y="2496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</a:p>
          </p:txBody>
        </p:sp>
        <p:sp>
          <p:nvSpPr>
            <p:cNvPr id="263245" name="Oval 1101"/>
            <p:cNvSpPr>
              <a:spLocks noChangeArrowheads="1"/>
            </p:cNvSpPr>
            <p:nvPr/>
          </p:nvSpPr>
          <p:spPr bwMode="auto">
            <a:xfrm>
              <a:off x="2400" y="2496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</a:t>
              </a:r>
            </a:p>
          </p:txBody>
        </p:sp>
        <p:sp>
          <p:nvSpPr>
            <p:cNvPr id="263246" name="Oval 1102"/>
            <p:cNvSpPr>
              <a:spLocks noChangeArrowheads="1"/>
            </p:cNvSpPr>
            <p:nvPr/>
          </p:nvSpPr>
          <p:spPr bwMode="auto">
            <a:xfrm>
              <a:off x="3216" y="2496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C</a:t>
              </a:r>
            </a:p>
          </p:txBody>
        </p:sp>
        <p:sp>
          <p:nvSpPr>
            <p:cNvPr id="263247" name="Oval 1103"/>
            <p:cNvSpPr>
              <a:spLocks noChangeArrowheads="1"/>
            </p:cNvSpPr>
            <p:nvPr/>
          </p:nvSpPr>
          <p:spPr bwMode="auto">
            <a:xfrm>
              <a:off x="3696" y="2496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E</a:t>
              </a:r>
            </a:p>
          </p:txBody>
        </p:sp>
        <p:sp>
          <p:nvSpPr>
            <p:cNvPr id="263248" name="Oval 1104"/>
            <p:cNvSpPr>
              <a:spLocks noChangeArrowheads="1"/>
            </p:cNvSpPr>
            <p:nvPr/>
          </p:nvSpPr>
          <p:spPr bwMode="auto">
            <a:xfrm>
              <a:off x="4368" y="2496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</a:p>
          </p:txBody>
        </p:sp>
        <p:sp>
          <p:nvSpPr>
            <p:cNvPr id="263249" name="Oval 1105"/>
            <p:cNvSpPr>
              <a:spLocks noChangeArrowheads="1"/>
            </p:cNvSpPr>
            <p:nvPr/>
          </p:nvSpPr>
          <p:spPr bwMode="auto">
            <a:xfrm>
              <a:off x="4848" y="2496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C</a:t>
              </a:r>
            </a:p>
          </p:txBody>
        </p:sp>
        <p:sp>
          <p:nvSpPr>
            <p:cNvPr id="263250" name="Oval 1106"/>
            <p:cNvSpPr>
              <a:spLocks noChangeArrowheads="1"/>
            </p:cNvSpPr>
            <p:nvPr/>
          </p:nvSpPr>
          <p:spPr bwMode="auto">
            <a:xfrm>
              <a:off x="5280" y="2496"/>
              <a:ext cx="240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G</a:t>
              </a:r>
            </a:p>
          </p:txBody>
        </p:sp>
        <p:sp>
          <p:nvSpPr>
            <p:cNvPr id="263251" name="Oval 1107"/>
            <p:cNvSpPr>
              <a:spLocks noChangeArrowheads="1"/>
            </p:cNvSpPr>
            <p:nvPr/>
          </p:nvSpPr>
          <p:spPr bwMode="auto">
            <a:xfrm>
              <a:off x="1152" y="2880"/>
              <a:ext cx="240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G</a:t>
              </a:r>
            </a:p>
          </p:txBody>
        </p:sp>
        <p:sp>
          <p:nvSpPr>
            <p:cNvPr id="263252" name="Oval 1108"/>
            <p:cNvSpPr>
              <a:spLocks noChangeArrowheads="1"/>
            </p:cNvSpPr>
            <p:nvPr/>
          </p:nvSpPr>
          <p:spPr bwMode="auto">
            <a:xfrm>
              <a:off x="1776" y="2880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C</a:t>
              </a:r>
            </a:p>
          </p:txBody>
        </p:sp>
        <p:sp>
          <p:nvSpPr>
            <p:cNvPr id="263253" name="Oval 1109"/>
            <p:cNvSpPr>
              <a:spLocks noChangeArrowheads="1"/>
            </p:cNvSpPr>
            <p:nvPr/>
          </p:nvSpPr>
          <p:spPr bwMode="auto">
            <a:xfrm>
              <a:off x="2400" y="2880"/>
              <a:ext cx="240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G</a:t>
              </a:r>
            </a:p>
          </p:txBody>
        </p:sp>
        <p:sp>
          <p:nvSpPr>
            <p:cNvPr id="263254" name="Oval 1110"/>
            <p:cNvSpPr>
              <a:spLocks noChangeArrowheads="1"/>
            </p:cNvSpPr>
            <p:nvPr/>
          </p:nvSpPr>
          <p:spPr bwMode="auto">
            <a:xfrm>
              <a:off x="3696" y="2880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</a:t>
              </a:r>
            </a:p>
          </p:txBody>
        </p:sp>
        <p:sp>
          <p:nvSpPr>
            <p:cNvPr id="263255" name="Oval 1111"/>
            <p:cNvSpPr>
              <a:spLocks noChangeArrowheads="1"/>
            </p:cNvSpPr>
            <p:nvPr/>
          </p:nvSpPr>
          <p:spPr bwMode="auto">
            <a:xfrm>
              <a:off x="3696" y="3216"/>
              <a:ext cx="240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G</a:t>
              </a:r>
            </a:p>
          </p:txBody>
        </p:sp>
        <p:cxnSp>
          <p:nvCxnSpPr>
            <p:cNvPr id="263256" name="AutoShape 1112"/>
            <p:cNvCxnSpPr>
              <a:cxnSpLocks noChangeShapeType="1"/>
              <a:stCxn id="263229" idx="2"/>
              <a:endCxn id="263230" idx="6"/>
            </p:cNvCxnSpPr>
            <p:nvPr/>
          </p:nvCxnSpPr>
          <p:spPr bwMode="auto">
            <a:xfrm flipH="1">
              <a:off x="1536" y="1200"/>
              <a:ext cx="120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57" name="AutoShape 1113"/>
            <p:cNvCxnSpPr>
              <a:cxnSpLocks noChangeShapeType="1"/>
              <a:stCxn id="263229" idx="6"/>
              <a:endCxn id="263231" idx="2"/>
            </p:cNvCxnSpPr>
            <p:nvPr/>
          </p:nvCxnSpPr>
          <p:spPr bwMode="auto">
            <a:xfrm>
              <a:off x="2976" y="1200"/>
              <a:ext cx="139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58" name="AutoShape 1114"/>
            <p:cNvCxnSpPr>
              <a:cxnSpLocks noChangeShapeType="1"/>
              <a:stCxn id="263230" idx="2"/>
              <a:endCxn id="263232" idx="7"/>
            </p:cNvCxnSpPr>
            <p:nvPr/>
          </p:nvCxnSpPr>
          <p:spPr bwMode="auto">
            <a:xfrm flipH="1">
              <a:off x="589" y="1392"/>
              <a:ext cx="707" cy="3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59" name="AutoShape 1115"/>
            <p:cNvCxnSpPr>
              <a:cxnSpLocks noChangeShapeType="1"/>
              <a:stCxn id="263230" idx="5"/>
              <a:endCxn id="263233" idx="1"/>
            </p:cNvCxnSpPr>
            <p:nvPr/>
          </p:nvCxnSpPr>
          <p:spPr bwMode="auto">
            <a:xfrm>
              <a:off x="1501" y="1460"/>
              <a:ext cx="406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60" name="AutoShape 1116"/>
            <p:cNvCxnSpPr>
              <a:cxnSpLocks noChangeShapeType="1"/>
              <a:stCxn id="263231" idx="3"/>
              <a:endCxn id="263235" idx="7"/>
            </p:cNvCxnSpPr>
            <p:nvPr/>
          </p:nvCxnSpPr>
          <p:spPr bwMode="auto">
            <a:xfrm flipH="1">
              <a:off x="3853" y="1460"/>
              <a:ext cx="550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61" name="AutoShape 1117"/>
            <p:cNvCxnSpPr>
              <a:cxnSpLocks noChangeShapeType="1"/>
              <a:stCxn id="263231" idx="5"/>
              <a:endCxn id="263234" idx="1"/>
            </p:cNvCxnSpPr>
            <p:nvPr/>
          </p:nvCxnSpPr>
          <p:spPr bwMode="auto">
            <a:xfrm>
              <a:off x="4573" y="1460"/>
              <a:ext cx="598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62" name="AutoShape 1118"/>
            <p:cNvCxnSpPr>
              <a:cxnSpLocks noChangeShapeType="1"/>
              <a:stCxn id="263232" idx="3"/>
              <a:endCxn id="263236" idx="0"/>
            </p:cNvCxnSpPr>
            <p:nvPr/>
          </p:nvCxnSpPr>
          <p:spPr bwMode="auto">
            <a:xfrm flipH="1">
              <a:off x="312" y="1844"/>
              <a:ext cx="107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63" name="AutoShape 1119"/>
            <p:cNvCxnSpPr>
              <a:cxnSpLocks noChangeShapeType="1"/>
              <a:stCxn id="263232" idx="5"/>
              <a:endCxn id="263237" idx="1"/>
            </p:cNvCxnSpPr>
            <p:nvPr/>
          </p:nvCxnSpPr>
          <p:spPr bwMode="auto">
            <a:xfrm>
              <a:off x="589" y="1844"/>
              <a:ext cx="31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64" name="AutoShape 1120"/>
            <p:cNvCxnSpPr>
              <a:cxnSpLocks noChangeShapeType="1"/>
              <a:stCxn id="263233" idx="5"/>
              <a:endCxn id="263238" idx="0"/>
            </p:cNvCxnSpPr>
            <p:nvPr/>
          </p:nvCxnSpPr>
          <p:spPr bwMode="auto">
            <a:xfrm>
              <a:off x="2077" y="1844"/>
              <a:ext cx="107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65" name="AutoShape 1121"/>
            <p:cNvCxnSpPr>
              <a:cxnSpLocks noChangeShapeType="1"/>
              <a:stCxn id="263235" idx="3"/>
              <a:endCxn id="263239" idx="0"/>
            </p:cNvCxnSpPr>
            <p:nvPr/>
          </p:nvCxnSpPr>
          <p:spPr bwMode="auto">
            <a:xfrm flipH="1">
              <a:off x="3576" y="1844"/>
              <a:ext cx="107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66" name="AutoShape 1122"/>
            <p:cNvCxnSpPr>
              <a:cxnSpLocks noChangeShapeType="1"/>
              <a:stCxn id="263234" idx="3"/>
              <a:endCxn id="263240" idx="7"/>
            </p:cNvCxnSpPr>
            <p:nvPr/>
          </p:nvCxnSpPr>
          <p:spPr bwMode="auto">
            <a:xfrm flipH="1">
              <a:off x="4957" y="1844"/>
              <a:ext cx="214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67" name="AutoShape 1123"/>
            <p:cNvCxnSpPr>
              <a:cxnSpLocks noChangeShapeType="1"/>
              <a:stCxn id="263234" idx="4"/>
              <a:endCxn id="263241" idx="0"/>
            </p:cNvCxnSpPr>
            <p:nvPr/>
          </p:nvCxnSpPr>
          <p:spPr bwMode="auto">
            <a:xfrm>
              <a:off x="5256" y="1872"/>
              <a:ext cx="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68" name="AutoShape 1124"/>
            <p:cNvCxnSpPr>
              <a:cxnSpLocks noChangeShapeType="1"/>
              <a:stCxn id="263237" idx="3"/>
              <a:endCxn id="263242" idx="0"/>
            </p:cNvCxnSpPr>
            <p:nvPr/>
          </p:nvCxnSpPr>
          <p:spPr bwMode="auto">
            <a:xfrm flipH="1">
              <a:off x="696" y="2276"/>
              <a:ext cx="203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69" name="AutoShape 1125"/>
            <p:cNvCxnSpPr>
              <a:cxnSpLocks noChangeShapeType="1"/>
              <a:stCxn id="263237" idx="5"/>
              <a:endCxn id="263243" idx="0"/>
            </p:cNvCxnSpPr>
            <p:nvPr/>
          </p:nvCxnSpPr>
          <p:spPr bwMode="auto">
            <a:xfrm>
              <a:off x="1069" y="2276"/>
              <a:ext cx="203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70" name="AutoShape 1126"/>
            <p:cNvCxnSpPr>
              <a:cxnSpLocks noChangeShapeType="1"/>
              <a:stCxn id="263238" idx="3"/>
              <a:endCxn id="263244" idx="0"/>
            </p:cNvCxnSpPr>
            <p:nvPr/>
          </p:nvCxnSpPr>
          <p:spPr bwMode="auto">
            <a:xfrm flipH="1">
              <a:off x="1896" y="2276"/>
              <a:ext cx="203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71" name="AutoShape 1127"/>
            <p:cNvCxnSpPr>
              <a:cxnSpLocks noChangeShapeType="1"/>
              <a:stCxn id="263238" idx="5"/>
              <a:endCxn id="263245" idx="1"/>
            </p:cNvCxnSpPr>
            <p:nvPr/>
          </p:nvCxnSpPr>
          <p:spPr bwMode="auto">
            <a:xfrm>
              <a:off x="2269" y="2276"/>
              <a:ext cx="166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72" name="AutoShape 1128"/>
            <p:cNvCxnSpPr>
              <a:cxnSpLocks noChangeShapeType="1"/>
              <a:stCxn id="263239" idx="3"/>
              <a:endCxn id="263246" idx="0"/>
            </p:cNvCxnSpPr>
            <p:nvPr/>
          </p:nvCxnSpPr>
          <p:spPr bwMode="auto">
            <a:xfrm flipH="1">
              <a:off x="3336" y="2276"/>
              <a:ext cx="155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73" name="AutoShape 1129"/>
            <p:cNvCxnSpPr>
              <a:cxnSpLocks noChangeShapeType="1"/>
              <a:stCxn id="263239" idx="5"/>
              <a:endCxn id="263247" idx="0"/>
            </p:cNvCxnSpPr>
            <p:nvPr/>
          </p:nvCxnSpPr>
          <p:spPr bwMode="auto">
            <a:xfrm>
              <a:off x="3661" y="2276"/>
              <a:ext cx="155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74" name="AutoShape 1130"/>
            <p:cNvCxnSpPr>
              <a:cxnSpLocks noChangeShapeType="1"/>
              <a:stCxn id="263240" idx="3"/>
              <a:endCxn id="263248" idx="7"/>
            </p:cNvCxnSpPr>
            <p:nvPr/>
          </p:nvCxnSpPr>
          <p:spPr bwMode="auto">
            <a:xfrm flipH="1">
              <a:off x="4573" y="2276"/>
              <a:ext cx="214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75" name="AutoShape 1131"/>
            <p:cNvCxnSpPr>
              <a:cxnSpLocks noChangeShapeType="1"/>
              <a:stCxn id="263240" idx="4"/>
              <a:endCxn id="263249" idx="0"/>
            </p:cNvCxnSpPr>
            <p:nvPr/>
          </p:nvCxnSpPr>
          <p:spPr bwMode="auto">
            <a:xfrm>
              <a:off x="4872" y="2304"/>
              <a:ext cx="96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76" name="AutoShape 1132"/>
            <p:cNvCxnSpPr>
              <a:cxnSpLocks noChangeShapeType="1"/>
              <a:stCxn id="263241" idx="4"/>
              <a:endCxn id="263250" idx="0"/>
            </p:cNvCxnSpPr>
            <p:nvPr/>
          </p:nvCxnSpPr>
          <p:spPr bwMode="auto">
            <a:xfrm>
              <a:off x="5352" y="2304"/>
              <a:ext cx="4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77" name="AutoShape 1133"/>
            <p:cNvCxnSpPr>
              <a:cxnSpLocks noChangeShapeType="1"/>
              <a:stCxn id="263243" idx="4"/>
              <a:endCxn id="263251" idx="0"/>
            </p:cNvCxnSpPr>
            <p:nvPr/>
          </p:nvCxnSpPr>
          <p:spPr bwMode="auto">
            <a:xfrm>
              <a:off x="1272" y="2688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78" name="AutoShape 1134"/>
            <p:cNvCxnSpPr>
              <a:cxnSpLocks noChangeShapeType="1"/>
              <a:stCxn id="263244" idx="4"/>
              <a:endCxn id="263252" idx="0"/>
            </p:cNvCxnSpPr>
            <p:nvPr/>
          </p:nvCxnSpPr>
          <p:spPr bwMode="auto">
            <a:xfrm>
              <a:off x="1896" y="2688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79" name="AutoShape 1135"/>
            <p:cNvCxnSpPr>
              <a:cxnSpLocks noChangeShapeType="1"/>
              <a:stCxn id="263245" idx="4"/>
              <a:endCxn id="263253" idx="0"/>
            </p:cNvCxnSpPr>
            <p:nvPr/>
          </p:nvCxnSpPr>
          <p:spPr bwMode="auto">
            <a:xfrm>
              <a:off x="2520" y="2688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80" name="AutoShape 1136"/>
            <p:cNvCxnSpPr>
              <a:cxnSpLocks noChangeShapeType="1"/>
              <a:stCxn id="263247" idx="4"/>
              <a:endCxn id="263254" idx="0"/>
            </p:cNvCxnSpPr>
            <p:nvPr/>
          </p:nvCxnSpPr>
          <p:spPr bwMode="auto">
            <a:xfrm>
              <a:off x="3816" y="2688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81" name="AutoShape 1137"/>
            <p:cNvCxnSpPr>
              <a:cxnSpLocks noChangeShapeType="1"/>
              <a:stCxn id="263254" idx="4"/>
              <a:endCxn id="263255" idx="0"/>
            </p:cNvCxnSpPr>
            <p:nvPr/>
          </p:nvCxnSpPr>
          <p:spPr bwMode="auto">
            <a:xfrm>
              <a:off x="3816" y="3072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3282" name="Group 1138"/>
          <p:cNvGrpSpPr>
            <a:grpSpLocks/>
          </p:cNvGrpSpPr>
          <p:nvPr/>
        </p:nvGrpSpPr>
        <p:grpSpPr bwMode="auto">
          <a:xfrm>
            <a:off x="107504" y="1854547"/>
            <a:ext cx="4146550" cy="669925"/>
            <a:chOff x="96" y="970"/>
            <a:chExt cx="2612" cy="422"/>
          </a:xfrm>
        </p:grpSpPr>
        <p:grpSp>
          <p:nvGrpSpPr>
            <p:cNvPr id="263283" name="Group 1139"/>
            <p:cNvGrpSpPr>
              <a:grpSpLocks/>
            </p:cNvGrpSpPr>
            <p:nvPr/>
          </p:nvGrpSpPr>
          <p:grpSpPr bwMode="auto">
            <a:xfrm>
              <a:off x="96" y="970"/>
              <a:ext cx="1392" cy="288"/>
              <a:chOff x="96" y="970"/>
              <a:chExt cx="1392" cy="288"/>
            </a:xfrm>
          </p:grpSpPr>
          <p:sp>
            <p:nvSpPr>
              <p:cNvPr id="263284" name="Text Box 1140"/>
              <p:cNvSpPr txBox="1">
                <a:spLocks noChangeArrowheads="1"/>
              </p:cNvSpPr>
              <p:nvPr/>
            </p:nvSpPr>
            <p:spPr bwMode="auto">
              <a:xfrm>
                <a:off x="96" y="970"/>
                <a:ext cx="9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	SA</a:t>
                </a:r>
                <a:endParaRPr lang="en-US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263285" name="AutoShape 1141"/>
              <p:cNvSpPr>
                <a:spLocks noChangeArrowheads="1"/>
              </p:cNvSpPr>
              <p:nvPr/>
            </p:nvSpPr>
            <p:spPr bwMode="auto">
              <a:xfrm rot="-5400000">
                <a:off x="1171" y="941"/>
                <a:ext cx="201" cy="432"/>
              </a:xfrm>
              <a:custGeom>
                <a:avLst/>
                <a:gdLst>
                  <a:gd name="G0" fmla="+- 9257 0 0"/>
                  <a:gd name="G1" fmla="+- 18514 0 0"/>
                  <a:gd name="G2" fmla="+- 7200 0 0"/>
                  <a:gd name="G3" fmla="*/ 9257 1 2"/>
                  <a:gd name="G4" fmla="+- G3 10800 0"/>
                  <a:gd name="G5" fmla="+- 21600 9257 18514"/>
                  <a:gd name="G6" fmla="+- 18514 7200 0"/>
                  <a:gd name="G7" fmla="*/ G6 1 2"/>
                  <a:gd name="G8" fmla="*/ 18514 2 1"/>
                  <a:gd name="G9" fmla="+- G8 0 21600"/>
                  <a:gd name="G10" fmla="*/ 21600 G0 G1"/>
                  <a:gd name="G11" fmla="*/ 21600 G4 G1"/>
                  <a:gd name="G12" fmla="*/ 21600 G5 G1"/>
                  <a:gd name="G13" fmla="*/ 21600 G7 G1"/>
                  <a:gd name="G14" fmla="*/ 18514 1 2"/>
                  <a:gd name="G15" fmla="+- G5 0 G4"/>
                  <a:gd name="G16" fmla="+- G0 0 G4"/>
                  <a:gd name="G17" fmla="*/ G2 G15 G16"/>
                  <a:gd name="T0" fmla="*/ 15429 w 21600"/>
                  <a:gd name="T1" fmla="*/ 0 h 21600"/>
                  <a:gd name="T2" fmla="*/ 9257 w 21600"/>
                  <a:gd name="T3" fmla="*/ 7200 h 21600"/>
                  <a:gd name="T4" fmla="*/ 0 w 21600"/>
                  <a:gd name="T5" fmla="*/ 18001 h 21600"/>
                  <a:gd name="T6" fmla="*/ 9257 w 21600"/>
                  <a:gd name="T7" fmla="*/ 21600 h 21600"/>
                  <a:gd name="T8" fmla="*/ 18514 w 21600"/>
                  <a:gd name="T9" fmla="*/ 15000 h 21600"/>
                  <a:gd name="T10" fmla="*/ 21600 w 21600"/>
                  <a:gd name="T11" fmla="*/ 7200 h 21600"/>
                  <a:gd name="T12" fmla="*/ 17694720 60000 65536"/>
                  <a:gd name="T13" fmla="*/ 11796480 60000 65536"/>
                  <a:gd name="T14" fmla="*/ 11796480 60000 65536"/>
                  <a:gd name="T15" fmla="*/ 5898240 60000 65536"/>
                  <a:gd name="T16" fmla="*/ 0 60000 65536"/>
                  <a:gd name="T17" fmla="*/ 0 60000 65536"/>
                  <a:gd name="T18" fmla="*/ 0 w 21600"/>
                  <a:gd name="T19" fmla="*/ G12 h 21600"/>
                  <a:gd name="T20" fmla="*/ G1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5429" y="0"/>
                    </a:moveTo>
                    <a:lnTo>
                      <a:pt x="9257" y="7200"/>
                    </a:lnTo>
                    <a:lnTo>
                      <a:pt x="12343" y="7200"/>
                    </a:lnTo>
                    <a:lnTo>
                      <a:pt x="12343" y="14400"/>
                    </a:lnTo>
                    <a:lnTo>
                      <a:pt x="0" y="14400"/>
                    </a:lnTo>
                    <a:lnTo>
                      <a:pt x="0" y="21600"/>
                    </a:lnTo>
                    <a:lnTo>
                      <a:pt x="18514" y="21600"/>
                    </a:lnTo>
                    <a:lnTo>
                      <a:pt x="18514" y="7200"/>
                    </a:lnTo>
                    <a:lnTo>
                      <a:pt x="21600" y="7200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cxnSp>
          <p:nvCxnSpPr>
            <p:cNvPr id="263286" name="AutoShape 1142"/>
            <p:cNvCxnSpPr>
              <a:cxnSpLocks noChangeShapeType="1"/>
              <a:stCxn id="263229" idx="2"/>
              <a:endCxn id="263230" idx="6"/>
            </p:cNvCxnSpPr>
            <p:nvPr/>
          </p:nvCxnSpPr>
          <p:spPr bwMode="auto">
            <a:xfrm flipH="1">
              <a:off x="1508" y="1200"/>
              <a:ext cx="1200" cy="192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3287" name="Group 1143"/>
          <p:cNvGrpSpPr>
            <a:grpSpLocks/>
          </p:cNvGrpSpPr>
          <p:nvPr/>
        </p:nvGrpSpPr>
        <p:grpSpPr bwMode="auto">
          <a:xfrm>
            <a:off x="3688904" y="2219672"/>
            <a:ext cx="3255963" cy="930275"/>
            <a:chOff x="2352" y="1200"/>
            <a:chExt cx="2051" cy="586"/>
          </a:xfrm>
        </p:grpSpPr>
        <p:grpSp>
          <p:nvGrpSpPr>
            <p:cNvPr id="263288" name="Group 1144"/>
            <p:cNvGrpSpPr>
              <a:grpSpLocks/>
            </p:cNvGrpSpPr>
            <p:nvPr/>
          </p:nvGrpSpPr>
          <p:grpSpPr bwMode="auto">
            <a:xfrm>
              <a:off x="2352" y="1296"/>
              <a:ext cx="1344" cy="490"/>
              <a:chOff x="2352" y="1296"/>
              <a:chExt cx="1344" cy="490"/>
            </a:xfrm>
          </p:grpSpPr>
          <p:sp>
            <p:nvSpPr>
              <p:cNvPr id="263289" name="Text Box 1145"/>
              <p:cNvSpPr txBox="1">
                <a:spLocks noChangeArrowheads="1"/>
              </p:cNvSpPr>
              <p:nvPr/>
            </p:nvSpPr>
            <p:spPr bwMode="auto">
              <a:xfrm>
                <a:off x="2352" y="1296"/>
                <a:ext cx="13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	SDA</a:t>
                </a:r>
                <a:endParaRPr lang="en-US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263290" name="AutoShape 1146"/>
              <p:cNvSpPr>
                <a:spLocks noChangeArrowheads="1"/>
              </p:cNvSpPr>
              <p:nvPr/>
            </p:nvSpPr>
            <p:spPr bwMode="auto">
              <a:xfrm flipH="1">
                <a:off x="3063" y="1584"/>
                <a:ext cx="537" cy="202"/>
              </a:xfrm>
              <a:custGeom>
                <a:avLst/>
                <a:gdLst>
                  <a:gd name="G0" fmla="+- 9257 0 0"/>
                  <a:gd name="G1" fmla="+- 18514 0 0"/>
                  <a:gd name="G2" fmla="+- 7200 0 0"/>
                  <a:gd name="G3" fmla="*/ 9257 1 2"/>
                  <a:gd name="G4" fmla="+- G3 10800 0"/>
                  <a:gd name="G5" fmla="+- 21600 9257 18514"/>
                  <a:gd name="G6" fmla="+- 18514 7200 0"/>
                  <a:gd name="G7" fmla="*/ G6 1 2"/>
                  <a:gd name="G8" fmla="*/ 18514 2 1"/>
                  <a:gd name="G9" fmla="+- G8 0 21600"/>
                  <a:gd name="G10" fmla="*/ 21600 G0 G1"/>
                  <a:gd name="G11" fmla="*/ 21600 G4 G1"/>
                  <a:gd name="G12" fmla="*/ 21600 G5 G1"/>
                  <a:gd name="G13" fmla="*/ 21600 G7 G1"/>
                  <a:gd name="G14" fmla="*/ 18514 1 2"/>
                  <a:gd name="G15" fmla="+- G5 0 G4"/>
                  <a:gd name="G16" fmla="+- G0 0 G4"/>
                  <a:gd name="G17" fmla="*/ G2 G15 G16"/>
                  <a:gd name="T0" fmla="*/ 15429 w 21600"/>
                  <a:gd name="T1" fmla="*/ 0 h 21600"/>
                  <a:gd name="T2" fmla="*/ 9257 w 21600"/>
                  <a:gd name="T3" fmla="*/ 7200 h 21600"/>
                  <a:gd name="T4" fmla="*/ 0 w 21600"/>
                  <a:gd name="T5" fmla="*/ 18001 h 21600"/>
                  <a:gd name="T6" fmla="*/ 9257 w 21600"/>
                  <a:gd name="T7" fmla="*/ 21600 h 21600"/>
                  <a:gd name="T8" fmla="*/ 18514 w 21600"/>
                  <a:gd name="T9" fmla="*/ 15000 h 21600"/>
                  <a:gd name="T10" fmla="*/ 21600 w 21600"/>
                  <a:gd name="T11" fmla="*/ 7200 h 21600"/>
                  <a:gd name="T12" fmla="*/ 17694720 60000 65536"/>
                  <a:gd name="T13" fmla="*/ 11796480 60000 65536"/>
                  <a:gd name="T14" fmla="*/ 11796480 60000 65536"/>
                  <a:gd name="T15" fmla="*/ 5898240 60000 65536"/>
                  <a:gd name="T16" fmla="*/ 0 60000 65536"/>
                  <a:gd name="T17" fmla="*/ 0 60000 65536"/>
                  <a:gd name="T18" fmla="*/ 0 w 21600"/>
                  <a:gd name="T19" fmla="*/ G12 h 21600"/>
                  <a:gd name="T20" fmla="*/ G1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5429" y="0"/>
                    </a:moveTo>
                    <a:lnTo>
                      <a:pt x="9257" y="7200"/>
                    </a:lnTo>
                    <a:lnTo>
                      <a:pt x="12343" y="7200"/>
                    </a:lnTo>
                    <a:lnTo>
                      <a:pt x="12343" y="14400"/>
                    </a:lnTo>
                    <a:lnTo>
                      <a:pt x="0" y="14400"/>
                    </a:lnTo>
                    <a:lnTo>
                      <a:pt x="0" y="21600"/>
                    </a:lnTo>
                    <a:lnTo>
                      <a:pt x="18514" y="21600"/>
                    </a:lnTo>
                    <a:lnTo>
                      <a:pt x="18514" y="7200"/>
                    </a:lnTo>
                    <a:lnTo>
                      <a:pt x="21600" y="7200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cxnSp>
          <p:nvCxnSpPr>
            <p:cNvPr id="263291" name="AutoShape 1147"/>
            <p:cNvCxnSpPr>
              <a:cxnSpLocks noChangeShapeType="1"/>
            </p:cNvCxnSpPr>
            <p:nvPr/>
          </p:nvCxnSpPr>
          <p:spPr bwMode="auto">
            <a:xfrm>
              <a:off x="2976" y="1200"/>
              <a:ext cx="1392" cy="192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92" name="AutoShape 1148"/>
            <p:cNvCxnSpPr>
              <a:cxnSpLocks noChangeShapeType="1"/>
            </p:cNvCxnSpPr>
            <p:nvPr/>
          </p:nvCxnSpPr>
          <p:spPr bwMode="auto">
            <a:xfrm flipH="1">
              <a:off x="3853" y="1460"/>
              <a:ext cx="550" cy="24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3293" name="Group 1149"/>
          <p:cNvGrpSpPr>
            <a:grpSpLocks/>
          </p:cNvGrpSpPr>
          <p:nvPr/>
        </p:nvGrpSpPr>
        <p:grpSpPr bwMode="auto">
          <a:xfrm>
            <a:off x="6965504" y="2632422"/>
            <a:ext cx="1819275" cy="2935288"/>
            <a:chOff x="4416" y="1460"/>
            <a:chExt cx="1146" cy="1849"/>
          </a:xfrm>
        </p:grpSpPr>
        <p:grpSp>
          <p:nvGrpSpPr>
            <p:cNvPr id="263294" name="Group 1150"/>
            <p:cNvGrpSpPr>
              <a:grpSpLocks/>
            </p:cNvGrpSpPr>
            <p:nvPr/>
          </p:nvGrpSpPr>
          <p:grpSpPr bwMode="auto">
            <a:xfrm>
              <a:off x="4416" y="2736"/>
              <a:ext cx="1146" cy="573"/>
              <a:chOff x="4470" y="2781"/>
              <a:chExt cx="1146" cy="573"/>
            </a:xfrm>
          </p:grpSpPr>
          <p:sp>
            <p:nvSpPr>
              <p:cNvPr id="263295" name="Text Box 1151"/>
              <p:cNvSpPr txBox="1">
                <a:spLocks noChangeArrowheads="1"/>
              </p:cNvSpPr>
              <p:nvPr/>
            </p:nvSpPr>
            <p:spPr bwMode="auto">
              <a:xfrm>
                <a:off x="4662" y="2836"/>
                <a:ext cx="954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  <a:p>
                <a:r>
                  <a:rPr lang="en-US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SDEBA</a:t>
                </a:r>
                <a:endParaRPr lang="en-US" sz="200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263296" name="AutoShape 1152"/>
              <p:cNvSpPr>
                <a:spLocks noChangeArrowheads="1"/>
              </p:cNvSpPr>
              <p:nvPr/>
            </p:nvSpPr>
            <p:spPr bwMode="auto">
              <a:xfrm rot="5400000">
                <a:off x="4321" y="2930"/>
                <a:ext cx="537" cy="240"/>
              </a:xfrm>
              <a:custGeom>
                <a:avLst/>
                <a:gdLst>
                  <a:gd name="G0" fmla="+- 9257 0 0"/>
                  <a:gd name="G1" fmla="+- 18514 0 0"/>
                  <a:gd name="G2" fmla="+- 7200 0 0"/>
                  <a:gd name="G3" fmla="*/ 9257 1 2"/>
                  <a:gd name="G4" fmla="+- G3 10800 0"/>
                  <a:gd name="G5" fmla="+- 21600 9257 18514"/>
                  <a:gd name="G6" fmla="+- 18514 7200 0"/>
                  <a:gd name="G7" fmla="*/ G6 1 2"/>
                  <a:gd name="G8" fmla="*/ 18514 2 1"/>
                  <a:gd name="G9" fmla="+- G8 0 21600"/>
                  <a:gd name="G10" fmla="*/ 21600 G0 G1"/>
                  <a:gd name="G11" fmla="*/ 21600 G4 G1"/>
                  <a:gd name="G12" fmla="*/ 21600 G5 G1"/>
                  <a:gd name="G13" fmla="*/ 21600 G7 G1"/>
                  <a:gd name="G14" fmla="*/ 18514 1 2"/>
                  <a:gd name="G15" fmla="+- G5 0 G4"/>
                  <a:gd name="G16" fmla="+- G0 0 G4"/>
                  <a:gd name="G17" fmla="*/ G2 G15 G16"/>
                  <a:gd name="T0" fmla="*/ 15429 w 21600"/>
                  <a:gd name="T1" fmla="*/ 0 h 21600"/>
                  <a:gd name="T2" fmla="*/ 9257 w 21600"/>
                  <a:gd name="T3" fmla="*/ 7200 h 21600"/>
                  <a:gd name="T4" fmla="*/ 0 w 21600"/>
                  <a:gd name="T5" fmla="*/ 18001 h 21600"/>
                  <a:gd name="T6" fmla="*/ 9257 w 21600"/>
                  <a:gd name="T7" fmla="*/ 21600 h 21600"/>
                  <a:gd name="T8" fmla="*/ 18514 w 21600"/>
                  <a:gd name="T9" fmla="*/ 15000 h 21600"/>
                  <a:gd name="T10" fmla="*/ 21600 w 21600"/>
                  <a:gd name="T11" fmla="*/ 7200 h 21600"/>
                  <a:gd name="T12" fmla="*/ 17694720 60000 65536"/>
                  <a:gd name="T13" fmla="*/ 11796480 60000 65536"/>
                  <a:gd name="T14" fmla="*/ 11796480 60000 65536"/>
                  <a:gd name="T15" fmla="*/ 5898240 60000 65536"/>
                  <a:gd name="T16" fmla="*/ 0 60000 65536"/>
                  <a:gd name="T17" fmla="*/ 0 60000 65536"/>
                  <a:gd name="T18" fmla="*/ 0 w 21600"/>
                  <a:gd name="T19" fmla="*/ G12 h 21600"/>
                  <a:gd name="T20" fmla="*/ G1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5429" y="0"/>
                    </a:moveTo>
                    <a:lnTo>
                      <a:pt x="9257" y="7200"/>
                    </a:lnTo>
                    <a:lnTo>
                      <a:pt x="12343" y="7200"/>
                    </a:lnTo>
                    <a:lnTo>
                      <a:pt x="12343" y="14400"/>
                    </a:lnTo>
                    <a:lnTo>
                      <a:pt x="0" y="14400"/>
                    </a:lnTo>
                    <a:lnTo>
                      <a:pt x="0" y="21600"/>
                    </a:lnTo>
                    <a:lnTo>
                      <a:pt x="18514" y="21600"/>
                    </a:lnTo>
                    <a:lnTo>
                      <a:pt x="18514" y="7200"/>
                    </a:lnTo>
                    <a:lnTo>
                      <a:pt x="21600" y="7200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cxnSp>
          <p:nvCxnSpPr>
            <p:cNvPr id="263297" name="AutoShape 1153"/>
            <p:cNvCxnSpPr>
              <a:cxnSpLocks noChangeShapeType="1"/>
              <a:stCxn id="263231" idx="5"/>
              <a:endCxn id="263234" idx="1"/>
            </p:cNvCxnSpPr>
            <p:nvPr/>
          </p:nvCxnSpPr>
          <p:spPr bwMode="auto">
            <a:xfrm>
              <a:off x="4545" y="1460"/>
              <a:ext cx="598" cy="24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98" name="AutoShape 1154"/>
            <p:cNvCxnSpPr>
              <a:cxnSpLocks noChangeShapeType="1"/>
              <a:stCxn id="263234" idx="3"/>
              <a:endCxn id="263240" idx="7"/>
            </p:cNvCxnSpPr>
            <p:nvPr/>
          </p:nvCxnSpPr>
          <p:spPr bwMode="auto">
            <a:xfrm flipH="1">
              <a:off x="4929" y="1844"/>
              <a:ext cx="214" cy="29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99" name="AutoShape 1155"/>
            <p:cNvCxnSpPr>
              <a:cxnSpLocks noChangeShapeType="1"/>
              <a:stCxn id="263240" idx="3"/>
              <a:endCxn id="263248" idx="7"/>
            </p:cNvCxnSpPr>
            <p:nvPr/>
          </p:nvCxnSpPr>
          <p:spPr bwMode="auto">
            <a:xfrm flipH="1">
              <a:off x="4545" y="2276"/>
              <a:ext cx="214" cy="24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864736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Arama stratejileri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484785"/>
            <a:ext cx="8077200" cy="5184576"/>
          </a:xfrm>
        </p:spPr>
        <p:txBody>
          <a:bodyPr>
            <a:normAutofit/>
          </a:bodyPr>
          <a:lstStyle/>
          <a:p>
            <a:r>
              <a:rPr lang="tr-TR" sz="2400" dirty="0"/>
              <a:t>Bir arama stratejisi </a:t>
            </a:r>
            <a:r>
              <a:rPr lang="tr-TR" sz="2400" b="1" dirty="0"/>
              <a:t>düğüm genişletme sırasının seçilmesiyle </a:t>
            </a:r>
            <a:r>
              <a:rPr lang="tr-TR" sz="2400" dirty="0" smtClean="0"/>
              <a:t>belirlenir</a:t>
            </a:r>
          </a:p>
          <a:p>
            <a:r>
              <a:rPr lang="tr-TR" sz="2400" dirty="0" smtClean="0"/>
              <a:t>Stratejiler 4 kritere göre karşılaştırılır</a:t>
            </a:r>
            <a:r>
              <a:rPr lang="tr-TR" sz="2400" dirty="0"/>
              <a:t>:</a:t>
            </a:r>
          </a:p>
          <a:p>
            <a:pPr lvl="1"/>
            <a:r>
              <a:rPr lang="tr-TR" sz="2000" dirty="0" smtClean="0"/>
              <a:t>Bütünlük </a:t>
            </a:r>
            <a:r>
              <a:rPr lang="tr-TR" sz="2000" dirty="0"/>
              <a:t>(</a:t>
            </a:r>
            <a:r>
              <a:rPr lang="tr-TR" sz="2000" b="1" dirty="0"/>
              <a:t>completeness</a:t>
            </a:r>
            <a:r>
              <a:rPr lang="tr-TR" sz="2000" dirty="0"/>
              <a:t>): Eğer bir çözüm varsa bu her zaman bulunabiliyor mu ?</a:t>
            </a:r>
          </a:p>
          <a:p>
            <a:pPr lvl="1"/>
            <a:r>
              <a:rPr lang="tr-TR" sz="2000" dirty="0" smtClean="0"/>
              <a:t>Zaman </a:t>
            </a:r>
            <a:r>
              <a:rPr lang="tr-TR" sz="2000" dirty="0"/>
              <a:t>karmaşıklığı (</a:t>
            </a:r>
            <a:r>
              <a:rPr lang="tr-TR" sz="2000" b="1" dirty="0"/>
              <a:t>time complexity</a:t>
            </a:r>
            <a:r>
              <a:rPr lang="tr-TR" sz="2000" dirty="0"/>
              <a:t>): algoritmanın sonuca ulaşması için gerçekleştirdiği işlemlerin sayısı</a:t>
            </a:r>
          </a:p>
          <a:p>
            <a:pPr lvl="1"/>
            <a:r>
              <a:rPr lang="tr-TR" sz="2000" dirty="0" smtClean="0"/>
              <a:t>Bellek </a:t>
            </a:r>
            <a:r>
              <a:rPr lang="tr-TR" sz="2000" dirty="0"/>
              <a:t>karmaşıklığı (</a:t>
            </a:r>
            <a:r>
              <a:rPr lang="tr-TR" sz="2000" b="1" dirty="0"/>
              <a:t>space complexity</a:t>
            </a:r>
            <a:r>
              <a:rPr lang="tr-TR" sz="2000" dirty="0"/>
              <a:t>): algoritmanın çalışması için gerekli bellek </a:t>
            </a:r>
            <a:r>
              <a:rPr lang="tr-TR" sz="2000" dirty="0" smtClean="0"/>
              <a:t>miktarı</a:t>
            </a:r>
            <a:endParaRPr lang="tr-TR" sz="2000" dirty="0"/>
          </a:p>
          <a:p>
            <a:pPr lvl="1"/>
            <a:r>
              <a:rPr lang="tr-TR" sz="2000" dirty="0" smtClean="0"/>
              <a:t>En </a:t>
            </a:r>
            <a:r>
              <a:rPr lang="tr-TR" sz="2000" dirty="0"/>
              <a:t>iyi çözüm (</a:t>
            </a:r>
            <a:r>
              <a:rPr lang="tr-TR" sz="2000" b="1" dirty="0"/>
              <a:t>optimality</a:t>
            </a:r>
            <a:r>
              <a:rPr lang="tr-TR" sz="2000" dirty="0"/>
              <a:t>): her zaman en az masraflı çözümü bulabiliyor </a:t>
            </a:r>
            <a:r>
              <a:rPr lang="tr-TR" sz="2000" dirty="0" smtClean="0"/>
              <a:t>mu?</a:t>
            </a:r>
            <a:endParaRPr lang="tr-TR" sz="2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47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0062404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Arama stratejileri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484785"/>
            <a:ext cx="8077200" cy="5184576"/>
          </a:xfrm>
        </p:spPr>
        <p:txBody>
          <a:bodyPr>
            <a:normAutofit/>
          </a:bodyPr>
          <a:lstStyle/>
          <a:p>
            <a:r>
              <a:rPr lang="tr-TR" sz="2400" dirty="0" smtClean="0"/>
              <a:t>Zaman </a:t>
            </a:r>
            <a:r>
              <a:rPr lang="tr-TR" sz="2400" dirty="0"/>
              <a:t>ve bellek karmaşıklığı için kullanılan ölçümler:</a:t>
            </a:r>
          </a:p>
          <a:p>
            <a:pPr lvl="1"/>
            <a:r>
              <a:rPr lang="tr-TR" sz="2000" b="1" dirty="0" smtClean="0"/>
              <a:t>b (branch factor - dallanma kriteri):</a:t>
            </a:r>
            <a:r>
              <a:rPr lang="tr-TR" sz="2000" dirty="0" smtClean="0"/>
              <a:t> arama </a:t>
            </a:r>
            <a:r>
              <a:rPr lang="tr-TR" sz="2000" dirty="0"/>
              <a:t>ağacında herhangi bir düğümdeki maksimum dal sayısı</a:t>
            </a:r>
          </a:p>
          <a:p>
            <a:pPr lvl="1"/>
            <a:r>
              <a:rPr lang="tr-TR" sz="2000" b="1" dirty="0" smtClean="0"/>
              <a:t>d (depth): </a:t>
            </a:r>
            <a:r>
              <a:rPr lang="tr-TR" sz="2000" dirty="0"/>
              <a:t>en </a:t>
            </a:r>
            <a:r>
              <a:rPr lang="tr-TR" sz="2000" dirty="0" smtClean="0"/>
              <a:t>ucuz çözümün </a:t>
            </a:r>
            <a:r>
              <a:rPr lang="tr-TR" sz="2000" dirty="0"/>
              <a:t>ağaç derinliği (yüksekliği)</a:t>
            </a:r>
          </a:p>
          <a:p>
            <a:pPr lvl="1"/>
            <a:r>
              <a:rPr lang="tr-TR" sz="2000" b="1" dirty="0" smtClean="0"/>
              <a:t>m</a:t>
            </a:r>
            <a:r>
              <a:rPr lang="tr-TR" sz="2000" b="1" dirty="0"/>
              <a:t>: </a:t>
            </a:r>
            <a:r>
              <a:rPr lang="tr-TR" sz="2000" dirty="0"/>
              <a:t>durum uzayının maksimum derinliği (</a:t>
            </a:r>
            <a:r>
              <a:rPr lang="tr-TR" sz="2000" dirty="0" smtClean="0"/>
              <a:t>∞ olabilir)</a:t>
            </a:r>
            <a:endParaRPr lang="tr-TR" sz="2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48</a:t>
            </a:fld>
            <a:endParaRPr kumimoji="0"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31640" y="3573016"/>
            <a:ext cx="5264077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35192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181D-7429-4D5A-B81D-8386DCF16195}" type="slidenum">
              <a:rPr lang="en-US"/>
              <a:pPr/>
              <a:t>49</a:t>
            </a:fld>
            <a:endParaRPr 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Karmaşıklık örneği: Gezgin satıcı problemi</a:t>
            </a: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611560" y="1700808"/>
            <a:ext cx="8086353" cy="49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buClr>
                <a:schemeClr val="tx1"/>
              </a:buClr>
              <a:buFontTx/>
              <a:buChar char="•"/>
            </a:pPr>
            <a:r>
              <a:rPr kumimoji="1" lang="tr-TR" sz="2000" dirty="0" smtClean="0">
                <a:solidFill>
                  <a:srgbClr val="000000"/>
                </a:solidFill>
              </a:rPr>
              <a:t>Satıcı,</a:t>
            </a:r>
            <a:r>
              <a:rPr kumimoji="1" lang="en-US" sz="2000" dirty="0" smtClean="0">
                <a:solidFill>
                  <a:srgbClr val="000000"/>
                </a:solidFill>
              </a:rPr>
              <a:t> </a:t>
            </a:r>
            <a:r>
              <a:rPr kumimoji="1" lang="en-US" sz="2000" dirty="0">
                <a:solidFill>
                  <a:srgbClr val="000000"/>
                </a:solidFill>
              </a:rPr>
              <a:t>tüm şehirleri </a:t>
            </a:r>
            <a:r>
              <a:rPr kumimoji="1" lang="tr-TR" sz="2000" dirty="0" smtClean="0">
                <a:solidFill>
                  <a:srgbClr val="000000"/>
                </a:solidFill>
              </a:rPr>
              <a:t>(n adet) </a:t>
            </a:r>
            <a:r>
              <a:rPr kumimoji="1" lang="en-US" sz="2000" dirty="0" smtClean="0">
                <a:solidFill>
                  <a:srgbClr val="000000"/>
                </a:solidFill>
              </a:rPr>
              <a:t>gezmek i</a:t>
            </a:r>
            <a:r>
              <a:rPr kumimoji="1" lang="tr-TR" sz="2000" dirty="0" smtClean="0">
                <a:solidFill>
                  <a:srgbClr val="000000"/>
                </a:solidFill>
              </a:rPr>
              <a:t>çin bir yol arıyor:</a:t>
            </a:r>
          </a:p>
          <a:p>
            <a:pPr marL="342900" indent="-342900">
              <a:buClr>
                <a:schemeClr val="tx1"/>
              </a:buClr>
              <a:buFontTx/>
              <a:buChar char="•"/>
            </a:pPr>
            <a:r>
              <a:rPr kumimoji="1" lang="tr-TR" sz="2000" dirty="0" smtClean="0">
                <a:solidFill>
                  <a:srgbClr val="000000"/>
                </a:solidFill>
              </a:rPr>
              <a:t>H</a:t>
            </a:r>
            <a:r>
              <a:rPr kumimoji="1" lang="en-US" sz="2000" dirty="0" smtClean="0">
                <a:solidFill>
                  <a:srgbClr val="000000"/>
                </a:solidFill>
              </a:rPr>
              <a:t>er </a:t>
            </a:r>
            <a:r>
              <a:rPr kumimoji="1" lang="en-US" sz="2000" dirty="0">
                <a:solidFill>
                  <a:srgbClr val="000000"/>
                </a:solidFill>
              </a:rPr>
              <a:t>şehir sadece bir kez gezilecek ve toplam yol mümkün olduğu kadar kısa </a:t>
            </a:r>
            <a:r>
              <a:rPr kumimoji="1" lang="en-US" sz="2000" dirty="0" smtClean="0">
                <a:solidFill>
                  <a:srgbClr val="000000"/>
                </a:solidFill>
              </a:rPr>
              <a:t>olacak    </a:t>
            </a:r>
            <a:endParaRPr kumimoji="1" lang="en-US" sz="200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Tx/>
              <a:buChar char="•"/>
            </a:pPr>
            <a:endParaRPr kumimoji="1" lang="en-US" sz="200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Tx/>
              <a:buChar char="•"/>
            </a:pPr>
            <a:endParaRPr kumimoji="1" lang="en-US" sz="200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Tx/>
              <a:buChar char="•"/>
            </a:pPr>
            <a:endParaRPr kumimoji="1" lang="en-US" sz="200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Tx/>
              <a:buChar char="•"/>
            </a:pPr>
            <a:endParaRPr kumimoji="1" lang="en-US" sz="200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Tx/>
              <a:buChar char="•"/>
            </a:pPr>
            <a:endParaRPr kumimoji="1" lang="en-US" sz="200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Tx/>
              <a:buChar char="•"/>
            </a:pPr>
            <a:endParaRPr kumimoji="1" lang="en-US" sz="200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Tx/>
              <a:buChar char="•"/>
            </a:pPr>
            <a:r>
              <a:rPr kumimoji="1" lang="en-US" sz="2000" dirty="0">
                <a:solidFill>
                  <a:srgbClr val="000000"/>
                </a:solidFill>
              </a:rPr>
              <a:t>Bu </a:t>
            </a:r>
            <a:r>
              <a:rPr kumimoji="1" lang="tr-TR" sz="2000" b="1" dirty="0" smtClean="0">
                <a:solidFill>
                  <a:srgbClr val="0000FF"/>
                </a:solidFill>
              </a:rPr>
              <a:t>hard</a:t>
            </a:r>
            <a:r>
              <a:rPr kumimoji="1" lang="tr-TR" sz="2000" i="1" dirty="0" smtClean="0">
                <a:solidFill>
                  <a:srgbClr val="0000FF"/>
                </a:solidFill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</a:rPr>
              <a:t>bir </a:t>
            </a:r>
            <a:r>
              <a:rPr kumimoji="1" lang="en-US" sz="2000" dirty="0">
                <a:solidFill>
                  <a:srgbClr val="000000"/>
                </a:solidFill>
              </a:rPr>
              <a:t>problemdir: </a:t>
            </a:r>
            <a:r>
              <a:rPr kumimoji="1" lang="tr-TR" sz="2000" dirty="0" smtClean="0">
                <a:solidFill>
                  <a:srgbClr val="000000"/>
                </a:solidFill>
              </a:rPr>
              <a:t>B</a:t>
            </a:r>
            <a:r>
              <a:rPr kumimoji="1" lang="en-US" sz="2000" dirty="0" smtClean="0">
                <a:solidFill>
                  <a:srgbClr val="000000"/>
                </a:solidFill>
              </a:rPr>
              <a:t>unu çözebilen </a:t>
            </a:r>
            <a:r>
              <a:rPr kumimoji="1" lang="en-US" sz="2000" dirty="0">
                <a:solidFill>
                  <a:srgbClr val="000000"/>
                </a:solidFill>
              </a:rPr>
              <a:t>algoritmalar eksponansiyel karmaşıklığa </a:t>
            </a:r>
            <a:r>
              <a:rPr kumimoji="1" lang="en-US" sz="2000" dirty="0" smtClean="0">
                <a:solidFill>
                  <a:srgbClr val="000000"/>
                </a:solidFill>
              </a:rPr>
              <a:t>sahiptir</a:t>
            </a:r>
            <a:endParaRPr kumimoji="1" lang="tr-TR" sz="2000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Tx/>
              <a:buChar char="•"/>
            </a:pPr>
            <a:r>
              <a:rPr kumimoji="1" lang="en-US" sz="2000" dirty="0" smtClean="0">
                <a:solidFill>
                  <a:srgbClr val="000000"/>
                </a:solidFill>
              </a:rPr>
              <a:t>n </a:t>
            </a:r>
            <a:r>
              <a:rPr kumimoji="1" lang="en-US" sz="2000" dirty="0">
                <a:solidFill>
                  <a:srgbClr val="000000"/>
                </a:solidFill>
              </a:rPr>
              <a:t>şehir için </a:t>
            </a:r>
            <a:r>
              <a:rPr kumimoji="1" lang="tr-TR" sz="2000" dirty="0" smtClean="0">
                <a:solidFill>
                  <a:srgbClr val="000000"/>
                </a:solidFill>
              </a:rPr>
              <a:t>=&gt; </a:t>
            </a:r>
            <a:r>
              <a:rPr kumimoji="1" lang="en-US" sz="2000" i="1" dirty="0" smtClean="0">
                <a:solidFill>
                  <a:srgbClr val="000000"/>
                </a:solidFill>
              </a:rPr>
              <a:t>exp(n)</a:t>
            </a:r>
            <a:endParaRPr kumimoji="1" lang="en-US" sz="2000" dirty="0">
              <a:solidFill>
                <a:srgbClr val="000000"/>
              </a:solidFill>
            </a:endParaRPr>
          </a:p>
        </p:txBody>
      </p:sp>
      <p:pic>
        <p:nvPicPr>
          <p:cNvPr id="199685" name="Picture 5" descr="tsp1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8FCF8"/>
              </a:clrFrom>
              <a:clrTo>
                <a:srgbClr val="F8FC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05" y="2514600"/>
            <a:ext cx="8194675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9953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232-3062-49E3-97CF-68CC234161CD}" type="slidenum">
              <a:rPr lang="en-US"/>
              <a:pPr/>
              <a:t>5</a:t>
            </a:fld>
            <a:endParaRPr lang="en-US"/>
          </a:p>
        </p:txBody>
      </p:sp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838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Örnek: Ölçme problemi!</a:t>
            </a:r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b="1"/>
              <a:t>(olası bir) Çözüm: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u="sng"/>
              <a:t>	a	b	c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0	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1	5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5	</a:t>
            </a:r>
            <a:r>
              <a:rPr lang="en-US" b="1"/>
              <a:t>7	hedef</a:t>
            </a:r>
            <a:r>
              <a:rPr lang="en-US"/>
              <a:t>	</a:t>
            </a:r>
          </a:p>
        </p:txBody>
      </p:sp>
      <p:grpSp>
        <p:nvGrpSpPr>
          <p:cNvPr id="126982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126983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3 l</a:t>
              </a:r>
            </a:p>
          </p:txBody>
        </p:sp>
        <p:sp>
          <p:nvSpPr>
            <p:cNvPr id="126984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5 l</a:t>
              </a:r>
            </a:p>
          </p:txBody>
        </p:sp>
        <p:sp>
          <p:nvSpPr>
            <p:cNvPr id="126985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9 l</a:t>
              </a:r>
            </a:p>
          </p:txBody>
        </p:sp>
      </p:grpSp>
      <p:sp>
        <p:nvSpPr>
          <p:cNvPr id="126986" name="Rectangle 10"/>
          <p:cNvSpPr>
            <a:spLocks noChangeArrowheads="1"/>
          </p:cNvSpPr>
          <p:nvPr/>
        </p:nvSpPr>
        <p:spPr bwMode="auto">
          <a:xfrm>
            <a:off x="609600" y="2743200"/>
            <a:ext cx="4394448" cy="3276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a</a:t>
            </a:r>
          </a:p>
        </p:txBody>
      </p:sp>
      <p:sp>
        <p:nvSpPr>
          <p:cNvPr id="126988" name="Text Box 12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b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383939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6AF7-6E59-4C5D-B30D-93F137F6F09F}" type="slidenum">
              <a:rPr lang="en-US"/>
              <a:pPr/>
              <a:t>50</a:t>
            </a:fld>
            <a:endParaRPr lang="en-US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Eksponansiyel karmaşıklık neden “hard”dır?</a:t>
            </a:r>
          </a:p>
        </p:txBody>
      </p:sp>
      <p:sp>
        <p:nvSpPr>
          <p:cNvPr id="2007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784915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tr-TR" dirty="0"/>
              <a:t>	</a:t>
            </a:r>
            <a:r>
              <a:rPr lang="en-US" dirty="0" smtClean="0"/>
              <a:t>Problemin </a:t>
            </a:r>
            <a:r>
              <a:rPr lang="en-US" dirty="0"/>
              <a:t>gerçek çözümünü hesaplamak için gerekli olan </a:t>
            </a:r>
            <a:r>
              <a:rPr lang="en-US" dirty="0" smtClean="0"/>
              <a:t>operasyon sayısı </a:t>
            </a:r>
            <a:r>
              <a:rPr lang="en-US" dirty="0"/>
              <a:t>problemin </a:t>
            </a:r>
            <a:r>
              <a:rPr lang="en-US" dirty="0" smtClean="0"/>
              <a:t>boyutuyla</a:t>
            </a:r>
            <a:r>
              <a:rPr lang="tr-TR" dirty="0" smtClean="0"/>
              <a:t> </a:t>
            </a:r>
            <a:r>
              <a:rPr lang="en-US" dirty="0" smtClean="0"/>
              <a:t>(şehir </a:t>
            </a:r>
            <a:r>
              <a:rPr lang="en-US" dirty="0"/>
              <a:t>sayısı) arttığı anlamına gelir.</a:t>
            </a:r>
          </a:p>
          <a:p>
            <a:endParaRPr lang="en-US" dirty="0"/>
          </a:p>
          <a:p>
            <a:r>
              <a:rPr lang="en-US" dirty="0"/>
              <a:t>exp(1) 		= </a:t>
            </a:r>
            <a:r>
              <a:rPr lang="en-US" dirty="0" smtClean="0"/>
              <a:t>2.72</a:t>
            </a:r>
            <a:endParaRPr lang="en-US" sz="1100" dirty="0"/>
          </a:p>
          <a:p>
            <a:r>
              <a:rPr lang="en-US" dirty="0"/>
              <a:t>exp(10) 		= 2.20 10</a:t>
            </a:r>
            <a:r>
              <a:rPr lang="en-US" baseline="30000" dirty="0"/>
              <a:t>4	</a:t>
            </a:r>
            <a:endParaRPr lang="en-US" sz="1100" dirty="0"/>
          </a:p>
          <a:p>
            <a:r>
              <a:rPr lang="en-US" dirty="0"/>
              <a:t>exp(100) 		= 2.69 10</a:t>
            </a:r>
            <a:r>
              <a:rPr lang="en-US" baseline="30000" dirty="0"/>
              <a:t>43	</a:t>
            </a:r>
            <a:endParaRPr lang="en-US" sz="1100" dirty="0"/>
          </a:p>
          <a:p>
            <a:r>
              <a:rPr lang="en-US" dirty="0"/>
              <a:t>exp(500)		= 1.40 10</a:t>
            </a:r>
            <a:r>
              <a:rPr lang="en-US" baseline="30000" dirty="0"/>
              <a:t>217	</a:t>
            </a:r>
            <a:endParaRPr lang="en-US" sz="1100" dirty="0"/>
          </a:p>
          <a:p>
            <a:r>
              <a:rPr lang="en-US" dirty="0"/>
              <a:t>exp(250,000)	= 10</a:t>
            </a:r>
            <a:r>
              <a:rPr lang="en-US" baseline="30000" dirty="0"/>
              <a:t>108,573	</a:t>
            </a:r>
            <a:endParaRPr lang="tr-TR" baseline="30000" dirty="0" smtClean="0"/>
          </a:p>
          <a:p>
            <a:endParaRPr lang="tr-TR" baseline="30000" dirty="0"/>
          </a:p>
          <a:p>
            <a:r>
              <a:rPr lang="tr-TR" dirty="0" smtClean="0"/>
              <a:t>Bu yüzden g</a:t>
            </a:r>
            <a:r>
              <a:rPr lang="en-US" dirty="0" smtClean="0"/>
              <a:t>enel </a:t>
            </a:r>
            <a:r>
              <a:rPr lang="en-US" dirty="0"/>
              <a:t>olarak eksponansiyel karmaşıklı problemler </a:t>
            </a:r>
            <a:r>
              <a:rPr lang="en-US" dirty="0">
                <a:solidFill>
                  <a:srgbClr val="0000FF"/>
                </a:solidFill>
              </a:rPr>
              <a:t>en küçük örnekleri için </a:t>
            </a:r>
            <a:r>
              <a:rPr lang="en-US" dirty="0" smtClean="0">
                <a:solidFill>
                  <a:srgbClr val="0000FF"/>
                </a:solidFill>
              </a:rPr>
              <a:t>çözülebilirler</a:t>
            </a:r>
            <a:endParaRPr lang="tr-TR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2628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ED04-BA73-47F6-B7B5-8AB04F1E2982}" type="slidenum">
              <a:rPr lang="en-US"/>
              <a:pPr/>
              <a:t>51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Karmaşıklık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Polinomal-zamanlı (P) problemler: </a:t>
            </a:r>
            <a:r>
              <a:rPr lang="en-US" sz="2400" dirty="0"/>
              <a:t>giriş boyutuyla polinomal büyüyen bir zamanda </a:t>
            </a:r>
            <a:r>
              <a:rPr lang="en-US" sz="2400" dirty="0" smtClean="0"/>
              <a:t>çözen algoritmalar</a:t>
            </a:r>
            <a:r>
              <a:rPr lang="tr-TR" sz="2400" dirty="0" smtClean="0"/>
              <a:t> bulunan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tr-TR" sz="2400" dirty="0" smtClean="0">
                <a:solidFill>
                  <a:schemeClr val="hlink"/>
                </a:solidFill>
              </a:rPr>
              <a:t>Ör</a:t>
            </a:r>
            <a:r>
              <a:rPr lang="en-US" sz="2400" dirty="0" smtClean="0">
                <a:solidFill>
                  <a:schemeClr val="hlink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/>
              <a:t>n sayıyı artan sırada </a:t>
            </a:r>
            <a:r>
              <a:rPr lang="en-US" sz="2400" dirty="0" smtClean="0"/>
              <a:t>sırala: </a:t>
            </a:r>
            <a:r>
              <a:rPr lang="en-US" sz="2400" dirty="0"/>
              <a:t>kötü algoritmalar </a:t>
            </a:r>
            <a:r>
              <a:rPr lang="en-US" sz="2400" i="1" dirty="0" smtClean="0">
                <a:solidFill>
                  <a:srgbClr val="0000FF"/>
                </a:solidFill>
              </a:rPr>
              <a:t>n</a:t>
            </a:r>
            <a:r>
              <a:rPr lang="en-US" sz="2400" i="1" baseline="30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/>
              <a:t>karmaşıklığa sahiptir, daha iyileri </a:t>
            </a:r>
            <a:r>
              <a:rPr lang="en-US" sz="2400" i="1" dirty="0">
                <a:solidFill>
                  <a:srgbClr val="0000FF"/>
                </a:solidFill>
              </a:rPr>
              <a:t>n log(n</a:t>
            </a:r>
            <a:r>
              <a:rPr lang="en-US" sz="2400" i="1" dirty="0" smtClean="0">
                <a:solidFill>
                  <a:srgbClr val="0000FF"/>
                </a:solidFill>
              </a:rPr>
              <a:t>)</a:t>
            </a:r>
            <a:endParaRPr lang="en-US" sz="2400" dirty="0">
              <a:solidFill>
                <a:srgbClr val="0000FF"/>
              </a:solidFill>
            </a:endParaRPr>
          </a:p>
          <a:p>
            <a:endParaRPr lang="en-US" sz="2400" dirty="0"/>
          </a:p>
          <a:p>
            <a:r>
              <a:rPr lang="tr-TR" sz="2400" dirty="0" smtClean="0"/>
              <a:t>B</a:t>
            </a:r>
            <a:r>
              <a:rPr lang="en-US" sz="2400" dirty="0" smtClean="0"/>
              <a:t>azı </a:t>
            </a:r>
            <a:r>
              <a:rPr lang="tr-TR" sz="2400" dirty="0" smtClean="0"/>
              <a:t>problemleri </a:t>
            </a:r>
            <a:r>
              <a:rPr lang="en-US" sz="2400" dirty="0" smtClean="0"/>
              <a:t>çözmek </a:t>
            </a:r>
            <a:r>
              <a:rPr lang="en-US" sz="2400" dirty="0"/>
              <a:t>için hiç polinomal zamanlı algoritma </a:t>
            </a:r>
            <a:r>
              <a:rPr lang="en-US" sz="2400" dirty="0" smtClean="0"/>
              <a:t>bilmeyiz</a:t>
            </a:r>
            <a:endParaRPr lang="tr-TR" sz="2400" dirty="0" smtClean="0"/>
          </a:p>
          <a:p>
            <a:pPr lvl="1"/>
            <a:r>
              <a:rPr lang="en-US" sz="2000" dirty="0" smtClean="0"/>
              <a:t>nondeterministic-polynomial-time </a:t>
            </a:r>
            <a:r>
              <a:rPr lang="en-US" sz="2000" dirty="0"/>
              <a:t>(</a:t>
            </a:r>
            <a:r>
              <a:rPr lang="en-US" sz="2000" dirty="0" smtClean="0"/>
              <a:t>NP)</a:t>
            </a:r>
            <a:endParaRPr lang="tr-TR" sz="2000" dirty="0"/>
          </a:p>
          <a:p>
            <a:pPr lvl="1"/>
            <a:r>
              <a:rPr lang="tr-TR" sz="2000" dirty="0" smtClean="0">
                <a:solidFill>
                  <a:schemeClr val="hlink"/>
                </a:solidFill>
              </a:rPr>
              <a:t>Ör</a:t>
            </a:r>
            <a:r>
              <a:rPr lang="en-US" sz="2000" dirty="0" smtClean="0">
                <a:solidFill>
                  <a:schemeClr val="hlink"/>
                </a:solidFill>
              </a:rPr>
              <a:t>:</a:t>
            </a:r>
            <a:r>
              <a:rPr lang="en-US" sz="2000" dirty="0" smtClean="0"/>
              <a:t> </a:t>
            </a:r>
            <a:r>
              <a:rPr lang="en-US" sz="2000" dirty="0"/>
              <a:t>gezgin satıcı problemi.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r>
              <a:rPr lang="en-US" sz="2400" dirty="0"/>
              <a:t>Özellikle eksponansiyel zamanlı algoritmaların NP olduğuna </a:t>
            </a:r>
            <a:r>
              <a:rPr lang="en-US" sz="2400" dirty="0" smtClean="0"/>
              <a:t>inanılır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60489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62F6-5A35-4720-9C68-19B91534565F}" type="slidenum">
              <a:rPr lang="en-US"/>
              <a:pPr/>
              <a:t>52</a:t>
            </a:fld>
            <a:endParaRPr lang="en-US"/>
          </a:p>
        </p:txBody>
      </p:sp>
      <p:sp>
        <p:nvSpPr>
          <p:cNvPr id="2048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NP problemler</a:t>
            </a:r>
            <a:endParaRPr lang="en-US" dirty="0"/>
          </a:p>
        </p:txBody>
      </p:sp>
      <p:sp>
        <p:nvSpPr>
          <p:cNvPr id="2048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tr-TR" sz="2400" dirty="0" smtClean="0"/>
              <a:t>Deterministik </a:t>
            </a:r>
            <a:r>
              <a:rPr lang="tr-TR" sz="2400" dirty="0"/>
              <a:t>olmayan Turing makinesinde polinomal zamanda </a:t>
            </a:r>
            <a:r>
              <a:rPr lang="tr-TR" sz="2400" b="1" dirty="0" smtClean="0"/>
              <a:t>çözülebilir</a:t>
            </a:r>
          </a:p>
          <a:p>
            <a:r>
              <a:rPr lang="tr-TR" sz="2400" dirty="0" smtClean="0"/>
              <a:t>Deterministik Turing makinesinde polinomal zamanda </a:t>
            </a:r>
            <a:r>
              <a:rPr lang="tr-TR" sz="2400" b="1" dirty="0" smtClean="0"/>
              <a:t>doğrulanabilir</a:t>
            </a:r>
            <a:endParaRPr lang="tr-TR" sz="2400" b="1" dirty="0"/>
          </a:p>
          <a:p>
            <a:pPr lvl="1"/>
            <a:r>
              <a:rPr lang="tr-TR" sz="2000" dirty="0" smtClean="0">
                <a:solidFill>
                  <a:schemeClr val="hlink"/>
                </a:solidFill>
              </a:rPr>
              <a:t>P </a:t>
            </a:r>
            <a:r>
              <a:rPr lang="tr-TR" sz="2000" dirty="0">
                <a:solidFill>
                  <a:schemeClr val="hlink"/>
                </a:solidFill>
              </a:rPr>
              <a:t>sınıfındaki bütün problemler aynı zamanda </a:t>
            </a:r>
            <a:r>
              <a:rPr lang="tr-TR" sz="2000" dirty="0" smtClean="0">
                <a:solidFill>
                  <a:schemeClr val="hlink"/>
                </a:solidFill>
              </a:rPr>
              <a:t>NP'dedir</a:t>
            </a:r>
          </a:p>
          <a:p>
            <a:pPr>
              <a:buFontTx/>
              <a:buNone/>
            </a:pPr>
            <a:endParaRPr lang="tr-TR" sz="2400" dirty="0">
              <a:solidFill>
                <a:schemeClr val="hlink"/>
              </a:solidFill>
            </a:endParaRPr>
          </a:p>
          <a:p>
            <a:r>
              <a:rPr lang="tr-TR" sz="2400" b="1" dirty="0" smtClean="0"/>
              <a:t>Deterministik </a:t>
            </a:r>
            <a:r>
              <a:rPr lang="tr-TR" sz="2400" b="1" dirty="0"/>
              <a:t>Turing </a:t>
            </a:r>
            <a:r>
              <a:rPr lang="tr-TR" sz="2400" b="1" dirty="0" smtClean="0"/>
              <a:t>makinası:</a:t>
            </a:r>
            <a:r>
              <a:rPr lang="tr-TR" sz="2400" dirty="0" smtClean="0"/>
              <a:t> Herhangi bir durumda, verilen bir girdi için gidilecek sadece tek durum var</a:t>
            </a:r>
          </a:p>
          <a:p>
            <a:r>
              <a:rPr lang="tr-TR" sz="2400" b="1" dirty="0"/>
              <a:t>Deterministik </a:t>
            </a:r>
            <a:r>
              <a:rPr lang="tr-TR" sz="2400" b="1" dirty="0" smtClean="0"/>
              <a:t>olmayan Turing makinası: </a:t>
            </a:r>
            <a:r>
              <a:rPr lang="tr-TR" sz="2400" dirty="0" smtClean="0"/>
              <a:t>Belirli bir girdi için izlenecek birden fazla yol/durum var</a:t>
            </a:r>
          </a:p>
          <a:p>
            <a:pPr lvl="1"/>
            <a:r>
              <a:rPr lang="tr-TR" sz="2000" dirty="0" smtClean="0"/>
              <a:t>Teorik bir makinedir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62834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62F6-5A35-4720-9C68-19B91534565F}" type="slidenum">
              <a:rPr lang="en-US"/>
              <a:pPr/>
              <a:t>53</a:t>
            </a:fld>
            <a:endParaRPr lang="en-US"/>
          </a:p>
        </p:txBody>
      </p:sp>
      <p:sp>
        <p:nvSpPr>
          <p:cNvPr id="2048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NP problemler</a:t>
            </a:r>
            <a:endParaRPr lang="en-US" dirty="0"/>
          </a:p>
        </p:txBody>
      </p:sp>
      <p:sp>
        <p:nvSpPr>
          <p:cNvPr id="2048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tr-TR" sz="2000" dirty="0" smtClean="0">
                <a:latin typeface="Tahoma" pitchFamily="34" charset="0"/>
              </a:rPr>
              <a:t>NP-Complete: eğer </a:t>
            </a:r>
            <a:r>
              <a:rPr lang="tr-TR" sz="2000" dirty="0">
                <a:latin typeface="Tahoma" pitchFamily="34" charset="0"/>
              </a:rPr>
              <a:t>bir tanesinin P olması </a:t>
            </a:r>
            <a:r>
              <a:rPr lang="tr-TR" sz="2000" dirty="0" smtClean="0">
                <a:latin typeface="Tahoma" pitchFamily="34" charset="0"/>
              </a:rPr>
              <a:t>ispatlanabilirse</a:t>
            </a:r>
          </a:p>
          <a:p>
            <a:pPr marL="0" indent="0">
              <a:buNone/>
            </a:pPr>
            <a:r>
              <a:rPr lang="tr-TR" sz="2000" dirty="0">
                <a:latin typeface="Tahoma" pitchFamily="34" charset="0"/>
              </a:rPr>
              <a:t>	</a:t>
            </a:r>
            <a:r>
              <a:rPr lang="tr-TR" sz="2000" dirty="0" smtClean="0">
                <a:latin typeface="Tahoma" pitchFamily="34" charset="0"/>
              </a:rPr>
              <a:t>=&gt; </a:t>
            </a:r>
            <a:r>
              <a:rPr lang="en-US" sz="2000" b="1" dirty="0" smtClean="0">
                <a:latin typeface="Tahoma" pitchFamily="34" charset="0"/>
              </a:rPr>
              <a:t>NP </a:t>
            </a:r>
            <a:r>
              <a:rPr lang="en-US" sz="2000" b="1" dirty="0">
                <a:latin typeface="Tahoma" pitchFamily="34" charset="0"/>
              </a:rPr>
              <a:t>= P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098" name="Picture 2" descr="http://upload.wikimedia.org/wikipedia/commons/thumb/a/a0/P_np_np-complete_np-hard.svg/800px-P_np_np-complete_np-hard.svg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6797556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Düz Ok Bağlayıcısı 2"/>
          <p:cNvCxnSpPr>
            <a:endCxn id="8" idx="2"/>
          </p:cNvCxnSpPr>
          <p:nvPr/>
        </p:nvCxnSpPr>
        <p:spPr>
          <a:xfrm flipV="1">
            <a:off x="4370378" y="2605554"/>
            <a:ext cx="0" cy="406380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/>
          <p:cNvSpPr txBox="1"/>
          <p:nvPr/>
        </p:nvSpPr>
        <p:spPr>
          <a:xfrm>
            <a:off x="3703869" y="2236222"/>
            <a:ext cx="133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Complexity</a:t>
            </a:r>
            <a:endParaRPr lang="tr-T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6508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tr-TR"/>
            </a:pPr>
            <a:r>
              <a:rPr lang="tr-TR"/>
              <a:t>Sorular?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54</a:t>
            </a:fld>
            <a:endParaRPr kumimoji="0" lang="tr-TR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9FEF-6C29-4689-9BF7-6A3A1FF4D5DB}" type="slidenum">
              <a:rPr lang="en-US"/>
              <a:pPr/>
              <a:t>6</a:t>
            </a:fld>
            <a:endParaRPr lang="en-US"/>
          </a:p>
        </p:txBody>
      </p:sp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838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Örnek: Ölçme problemi!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b="1"/>
              <a:t>(olası bir) Çözüm: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u="sng"/>
              <a:t>	a	b	c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0	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1	5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5	</a:t>
            </a:r>
            <a:r>
              <a:rPr lang="en-US" b="1"/>
              <a:t>7	goal</a:t>
            </a:r>
            <a:r>
              <a:rPr lang="en-US"/>
              <a:t>	</a:t>
            </a:r>
          </a:p>
        </p:txBody>
      </p:sp>
      <p:grpSp>
        <p:nvGrpSpPr>
          <p:cNvPr id="137222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137223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3 l</a:t>
              </a:r>
            </a:p>
          </p:txBody>
        </p:sp>
        <p:sp>
          <p:nvSpPr>
            <p:cNvPr id="137224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5 l</a:t>
              </a:r>
            </a:p>
          </p:txBody>
        </p:sp>
        <p:sp>
          <p:nvSpPr>
            <p:cNvPr id="137225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9 l</a:t>
              </a:r>
            </a:p>
          </p:txBody>
        </p:sp>
      </p:grp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609600" y="3048000"/>
            <a:ext cx="41910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a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b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61842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750B-2C76-4275-94BC-C62DFC1D0B96}" type="slidenum">
              <a:rPr lang="en-US"/>
              <a:pPr/>
              <a:t>7</a:t>
            </a:fld>
            <a:endParaRPr lang="en-US"/>
          </a:p>
        </p:txBody>
      </p:sp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838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Örnek: Ölçme problemi!</a:t>
            </a:r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b="1"/>
              <a:t>(olası bir) Çözüm: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u="sng"/>
              <a:t>	a	b	c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0	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1	5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5	</a:t>
            </a:r>
            <a:r>
              <a:rPr lang="en-US" b="1"/>
              <a:t>7	goal</a:t>
            </a:r>
            <a:r>
              <a:rPr lang="en-US"/>
              <a:t>	</a:t>
            </a:r>
          </a:p>
        </p:txBody>
      </p:sp>
      <p:grpSp>
        <p:nvGrpSpPr>
          <p:cNvPr id="138246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138247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3 l</a:t>
              </a:r>
            </a:p>
          </p:txBody>
        </p:sp>
        <p:sp>
          <p:nvSpPr>
            <p:cNvPr id="138248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5 l</a:t>
              </a:r>
            </a:p>
          </p:txBody>
        </p:sp>
        <p:sp>
          <p:nvSpPr>
            <p:cNvPr id="138249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9 l</a:t>
              </a:r>
            </a:p>
          </p:txBody>
        </p:sp>
      </p:grp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609600" y="3429000"/>
            <a:ext cx="4191000" cy="259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a</a:t>
            </a:r>
          </a:p>
        </p:txBody>
      </p:sp>
      <p:sp>
        <p:nvSpPr>
          <p:cNvPr id="138255" name="Text Box 15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b</a:t>
            </a:r>
          </a:p>
        </p:txBody>
      </p:sp>
      <p:sp>
        <p:nvSpPr>
          <p:cNvPr id="138256" name="Text Box 16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2184854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AA29-11B6-4B19-BA5E-76EDC504FCB2}" type="slidenum">
              <a:rPr lang="en-US"/>
              <a:pPr/>
              <a:t>8</a:t>
            </a:fld>
            <a:endParaRPr lang="en-US"/>
          </a:p>
        </p:txBody>
      </p: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838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Örnek: Ölçme problemi!</a:t>
            </a:r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b="1"/>
              <a:t>(olası bir) Çözüm: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u="sng"/>
              <a:t>	a	b	c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0	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1	5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5	</a:t>
            </a:r>
            <a:r>
              <a:rPr lang="en-US" b="1"/>
              <a:t>7	goal</a:t>
            </a:r>
            <a:r>
              <a:rPr lang="en-US"/>
              <a:t>	</a:t>
            </a:r>
          </a:p>
        </p:txBody>
      </p:sp>
      <p:grpSp>
        <p:nvGrpSpPr>
          <p:cNvPr id="139270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139271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3 l</a:t>
              </a:r>
            </a:p>
          </p:txBody>
        </p:sp>
        <p:sp>
          <p:nvSpPr>
            <p:cNvPr id="139272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5 l</a:t>
              </a:r>
            </a:p>
          </p:txBody>
        </p:sp>
        <p:sp>
          <p:nvSpPr>
            <p:cNvPr id="139273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9 l</a:t>
              </a:r>
            </a:p>
          </p:txBody>
        </p:sp>
      </p:grpSp>
      <p:sp>
        <p:nvSpPr>
          <p:cNvPr id="139274" name="Rectangle 10"/>
          <p:cNvSpPr>
            <a:spLocks noChangeArrowheads="1"/>
          </p:cNvSpPr>
          <p:nvPr/>
        </p:nvSpPr>
        <p:spPr bwMode="auto">
          <a:xfrm>
            <a:off x="609600" y="3733800"/>
            <a:ext cx="4191000" cy="228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9278" name="Text Box 14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a</a:t>
            </a:r>
          </a:p>
        </p:txBody>
      </p:sp>
      <p:sp>
        <p:nvSpPr>
          <p:cNvPr id="139279" name="Text Box 15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b</a:t>
            </a:r>
          </a:p>
        </p:txBody>
      </p:sp>
      <p:sp>
        <p:nvSpPr>
          <p:cNvPr id="139280" name="Text Box 16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285268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D7B9-C758-40E3-9EAF-8284C0860F9A}" type="slidenum">
              <a:rPr lang="en-US"/>
              <a:pPr/>
              <a:t>9</a:t>
            </a:fld>
            <a:endParaRPr lang="en-US"/>
          </a:p>
        </p:txBody>
      </p:sp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838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Örnek: Ölçme problemi!</a:t>
            </a:r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b="1"/>
              <a:t>(olası bir) Çözüm: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u="sng"/>
              <a:t>	a	b	c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0	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1	5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5	</a:t>
            </a:r>
            <a:r>
              <a:rPr lang="en-US" b="1"/>
              <a:t>7	goal</a:t>
            </a:r>
            <a:r>
              <a:rPr lang="en-US"/>
              <a:t>	</a:t>
            </a:r>
          </a:p>
        </p:txBody>
      </p:sp>
      <p:grpSp>
        <p:nvGrpSpPr>
          <p:cNvPr id="140294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140295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3 l</a:t>
              </a:r>
            </a:p>
          </p:txBody>
        </p:sp>
        <p:sp>
          <p:nvSpPr>
            <p:cNvPr id="140296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5 l</a:t>
              </a:r>
            </a:p>
          </p:txBody>
        </p:sp>
        <p:sp>
          <p:nvSpPr>
            <p:cNvPr id="140297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9 l</a:t>
              </a:r>
            </a:p>
          </p:txBody>
        </p:sp>
      </p:grp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609600" y="4038600"/>
            <a:ext cx="4191000" cy="1981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0302" name="Text Box 14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a</a:t>
            </a:r>
          </a:p>
        </p:txBody>
      </p:sp>
      <p:sp>
        <p:nvSpPr>
          <p:cNvPr id="140303" name="Text Box 15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b</a:t>
            </a:r>
          </a:p>
        </p:txBody>
      </p:sp>
      <p:sp>
        <p:nvSpPr>
          <p:cNvPr id="140304" name="Text Box 16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782464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heme/theme1.xml><?xml version="1.0" encoding="utf-8"?>
<a:theme xmlns:a="http://schemas.openxmlformats.org/drawingml/2006/main" name="Eğiti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2124</Words>
  <Application>Microsoft Office PowerPoint</Application>
  <PresentationFormat>On-screen Show (4:3)</PresentationFormat>
  <Paragraphs>851</Paragraphs>
  <Slides>54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Eğitim</vt:lpstr>
      <vt:lpstr>BİL408 – YAPAY ZEKA PROBLEM ÇÖZME VE ARAMA</vt:lpstr>
      <vt:lpstr>Geçen Haftalar: Özet</vt:lpstr>
      <vt:lpstr>Problem çözme ve arama</vt:lpstr>
      <vt:lpstr>Örnek: Ölçme problemi!</vt:lpstr>
      <vt:lpstr>Örnek: Ölçme problemi!</vt:lpstr>
      <vt:lpstr>Örnek: Ölçme problemi!</vt:lpstr>
      <vt:lpstr>Örnek: Ölçme problemi!</vt:lpstr>
      <vt:lpstr>Örnek: Ölçme problemi!</vt:lpstr>
      <vt:lpstr>Örnek: Ölçme problemi!</vt:lpstr>
      <vt:lpstr>Örnek: Ölçme problemi!</vt:lpstr>
      <vt:lpstr>Örnek: Ölçme problemi!</vt:lpstr>
      <vt:lpstr>Örnek: Ölçme problemi!</vt:lpstr>
      <vt:lpstr>Örnek: Ölçme problemi!</vt:lpstr>
      <vt:lpstr>Örnek: Ölçme problemi!</vt:lpstr>
      <vt:lpstr>Örnek: Ölçme problemi!</vt:lpstr>
      <vt:lpstr>Örnek: Ölçme problemi!</vt:lpstr>
      <vt:lpstr>Örnek: Ölçme problemi!</vt:lpstr>
      <vt:lpstr>Örnek: Ölçme problemi!</vt:lpstr>
      <vt:lpstr>Örnek: Ölçme problemi!</vt:lpstr>
      <vt:lpstr>Hangi çözümü tercih ederiz?</vt:lpstr>
      <vt:lpstr>Örnek: Ölçme problemi</vt:lpstr>
      <vt:lpstr>Problem Çeşitleri</vt:lpstr>
      <vt:lpstr>Örnek: Elektrikli süpürge ajanı</vt:lpstr>
      <vt:lpstr>Örnek: Elektrikli süpürge</vt:lpstr>
      <vt:lpstr>Örnek: Elektrikli süpürge</vt:lpstr>
      <vt:lpstr>Durum bilgisi</vt:lpstr>
      <vt:lpstr>Durum bilgisi</vt:lpstr>
      <vt:lpstr>Örnek: Süpürge dünyası</vt:lpstr>
      <vt:lpstr>Tek Durumlu Problemin Formülasyonu</vt:lpstr>
      <vt:lpstr>Örnek: Süpürge dünyası</vt:lpstr>
      <vt:lpstr>Örnek: Süpürge dünyası</vt:lpstr>
      <vt:lpstr>Örnek: 8-puzzle</vt:lpstr>
      <vt:lpstr>PowerPoint Presentation</vt:lpstr>
      <vt:lpstr>Durum uzayının seçilmesi</vt:lpstr>
      <vt:lpstr>8-Vezir Problemi </vt:lpstr>
      <vt:lpstr>PowerPoint Presentation</vt:lpstr>
      <vt:lpstr>PowerPoint Presentation</vt:lpstr>
      <vt:lpstr>Hanoi kulesi</vt:lpstr>
      <vt:lpstr>PowerPoint Presentation</vt:lpstr>
      <vt:lpstr>PowerPoint Presentation</vt:lpstr>
      <vt:lpstr>PowerPoint Presentation</vt:lpstr>
      <vt:lpstr>Durum Uzayında Arama</vt:lpstr>
      <vt:lpstr>Arama algoritmaları</vt:lpstr>
      <vt:lpstr>Gerçek Dünya Örnekleri</vt:lpstr>
      <vt:lpstr>Örnek durum uzayı</vt:lpstr>
      <vt:lpstr>Arama ağaçlarında yollar</vt:lpstr>
      <vt:lpstr>Arama stratejileri</vt:lpstr>
      <vt:lpstr>Arama stratejileri</vt:lpstr>
      <vt:lpstr>Karmaşıklık örneği: Gezgin satıcı problemi</vt:lpstr>
      <vt:lpstr>Eksponansiyel karmaşıklık neden “hard”dır?</vt:lpstr>
      <vt:lpstr>Karmaşıklık</vt:lpstr>
      <vt:lpstr>NP problemler</vt:lpstr>
      <vt:lpstr>NP problemler</vt:lpstr>
      <vt:lpstr>Sorular?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2014-09-16T08:41:02Z</dcterms:created>
  <dcterms:modified xsi:type="dcterms:W3CDTF">2016-02-12T03:47:30Z</dcterms:modified>
</cp:coreProperties>
</file>