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336" r:id="rId3"/>
    <p:sldId id="337" r:id="rId4"/>
    <p:sldId id="338" r:id="rId5"/>
    <p:sldId id="339" r:id="rId6"/>
    <p:sldId id="343" r:id="rId7"/>
    <p:sldId id="342" r:id="rId8"/>
    <p:sldId id="344" r:id="rId9"/>
    <p:sldId id="346" r:id="rId10"/>
    <p:sldId id="348" r:id="rId11"/>
    <p:sldId id="347" r:id="rId12"/>
    <p:sldId id="35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9" r:id="rId22"/>
    <p:sldId id="360" r:id="rId23"/>
    <p:sldId id="362" r:id="rId24"/>
    <p:sldId id="363" r:id="rId25"/>
    <p:sldId id="361" r:id="rId26"/>
    <p:sldId id="364" r:id="rId27"/>
    <p:sldId id="371" r:id="rId28"/>
    <p:sldId id="365" r:id="rId29"/>
    <p:sldId id="366" r:id="rId30"/>
    <p:sldId id="367" r:id="rId31"/>
    <p:sldId id="368" r:id="rId32"/>
    <p:sldId id="369" r:id="rId33"/>
    <p:sldId id="370" r:id="rId34"/>
    <p:sldId id="372" r:id="rId35"/>
    <p:sldId id="373" r:id="rId36"/>
    <p:sldId id="374" r:id="rId37"/>
    <p:sldId id="379" r:id="rId38"/>
    <p:sldId id="380" r:id="rId39"/>
    <p:sldId id="277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36"/>
            <p14:sldId id="337"/>
            <p14:sldId id="338"/>
            <p14:sldId id="339"/>
            <p14:sldId id="343"/>
            <p14:sldId id="342"/>
            <p14:sldId id="344"/>
            <p14:sldId id="346"/>
            <p14:sldId id="348"/>
            <p14:sldId id="347"/>
            <p14:sldId id="35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60"/>
            <p14:sldId id="362"/>
            <p14:sldId id="363"/>
            <p14:sldId id="361"/>
            <p14:sldId id="364"/>
            <p14:sldId id="371"/>
            <p14:sldId id="365"/>
            <p14:sldId id="366"/>
            <p14:sldId id="367"/>
            <p14:sldId id="368"/>
            <p14:sldId id="369"/>
            <p14:sldId id="370"/>
            <p14:sldId id="372"/>
            <p14:sldId id="373"/>
            <p14:sldId id="374"/>
            <p14:sldId id="379"/>
            <p14:sldId id="380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70" d="100"/>
          <a:sy n="70" d="100"/>
        </p:scale>
        <p:origin x="-14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17.02.2016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2/17/2016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39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BİL551 – YAPAY ZEKA</a:t>
            </a:r>
            <a:br>
              <a:rPr lang="tr-TR" dirty="0" smtClean="0"/>
            </a:br>
            <a:r>
              <a:rPr lang="tr-TR" dirty="0" smtClean="0"/>
              <a:t>BİLGİSİZ ARAMA YÖNTEMLERİ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</a:t>
            </a:r>
            <a:r>
              <a:rPr lang="en-US" sz="2400" dirty="0" err="1" smtClean="0">
                <a:latin typeface="+mn-lt"/>
              </a:rPr>
              <a:t>Gulshat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Muhametjanova</a:t>
            </a:r>
            <a:endParaRPr lang="tr-TR" sz="2400" dirty="0" smtClean="0">
              <a:latin typeface="+mn-lt"/>
            </a:endParaRPr>
          </a:p>
          <a:p>
            <a:r>
              <a:rPr lang="en-US" sz="2400" u="sng" dirty="0" err="1" smtClean="0">
                <a:solidFill>
                  <a:srgbClr val="009ED6"/>
                </a:solidFill>
                <a:latin typeface="+mn-lt"/>
              </a:rPr>
              <a:t>gulshatka</a:t>
            </a:r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@</a:t>
            </a:r>
            <a:r>
              <a:rPr lang="en-US" sz="2400" u="sng" smtClean="0">
                <a:solidFill>
                  <a:srgbClr val="009ED6"/>
                </a:solidFill>
                <a:latin typeface="+mn-lt"/>
              </a:rPr>
              <a:t>gmail.com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ayt Numarası Yer Tutucusu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9B30-07B7-45EE-8823-7D21E6B7E3EE}" type="slidenum">
              <a:rPr lang="en-US"/>
              <a:pPr/>
              <a:t>10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928931"/>
          </a:xfrm>
        </p:spPr>
        <p:txBody>
          <a:bodyPr>
            <a:noAutofit/>
          </a:bodyPr>
          <a:lstStyle/>
          <a:p>
            <a:r>
              <a:rPr lang="tr-TR" sz="2800" dirty="0" smtClean="0"/>
              <a:t>Arama süreci kuyrukta (sıralı düğüm listesinde) </a:t>
            </a:r>
            <a:r>
              <a:rPr lang="tr-TR" sz="2800" b="1" i="1" dirty="0" smtClean="0"/>
              <a:t>herhangi</a:t>
            </a:r>
            <a:r>
              <a:rPr lang="tr-TR" sz="2800" dirty="0" smtClean="0"/>
              <a:t> </a:t>
            </a:r>
            <a:r>
              <a:rPr lang="tr-TR" sz="2800" dirty="0"/>
              <a:t>bir düğüm hedef düğüm olduğunda </a:t>
            </a:r>
            <a:r>
              <a:rPr lang="tr-TR" sz="2800" dirty="0" smtClean="0"/>
              <a:t>sonlandırılırsa </a:t>
            </a:r>
            <a:r>
              <a:rPr lang="tr-TR" sz="2800" dirty="0"/>
              <a:t>optimal </a:t>
            </a:r>
            <a:r>
              <a:rPr lang="tr-TR" sz="2800" dirty="0" smtClean="0"/>
              <a:t>olmaz</a:t>
            </a:r>
          </a:p>
          <a:p>
            <a:pPr marL="0" indent="0">
              <a:buNone/>
            </a:pPr>
            <a:r>
              <a:rPr lang="en-US" sz="2000" u="sng" dirty="0" smtClean="0"/>
              <a:t>G.D</a:t>
            </a:r>
            <a:r>
              <a:rPr lang="tr-TR" sz="2000" u="sng" dirty="0" smtClean="0"/>
              <a:t>ğm.</a:t>
            </a:r>
            <a:r>
              <a:rPr lang="tr-TR" sz="2000" dirty="0" smtClean="0"/>
              <a:t>	</a:t>
            </a:r>
            <a:r>
              <a:rPr lang="en-US" sz="2000" u="sng" dirty="0" smtClean="0"/>
              <a:t>D.listesi</a:t>
            </a:r>
            <a:r>
              <a:rPr lang="en-US" sz="2000" dirty="0"/>
              <a:t>			</a:t>
            </a:r>
            <a:r>
              <a:rPr lang="en-US" sz="2000" u="sng" dirty="0" smtClean="0"/>
              <a:t>Yol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en-US" sz="2000" dirty="0" smtClean="0"/>
              <a:t>{S(0)}			-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S      </a:t>
            </a:r>
            <a:r>
              <a:rPr lang="tr-TR" sz="2000" dirty="0"/>
              <a:t>	</a:t>
            </a:r>
            <a:r>
              <a:rPr lang="en-US" sz="2000" dirty="0" smtClean="0"/>
              <a:t>{</a:t>
            </a:r>
            <a:r>
              <a:rPr lang="en-US" sz="2000" dirty="0"/>
              <a:t>A(1) B(5) C(8)}		S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00000"/>
                </a:solidFill>
              </a:rPr>
              <a:t>A      </a:t>
            </a:r>
            <a:r>
              <a:rPr lang="tr-TR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{</a:t>
            </a:r>
            <a:r>
              <a:rPr lang="en-US" sz="2000" dirty="0">
                <a:solidFill>
                  <a:srgbClr val="C00000"/>
                </a:solidFill>
              </a:rPr>
              <a:t>D(4) B(5) C(8) E(8) G(10)}	S,A</a:t>
            </a:r>
          </a:p>
          <a:p>
            <a:pPr marL="0" indent="0">
              <a:buNone/>
            </a:pPr>
            <a:r>
              <a:rPr lang="en-US" sz="2000" dirty="0"/>
              <a:t>      D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B(5) C(8) E(8) G(10)}	S,A,D</a:t>
            </a:r>
          </a:p>
          <a:p>
            <a:pPr marL="0" indent="0">
              <a:buNone/>
            </a:pPr>
            <a:r>
              <a:rPr lang="en-US" sz="2000" dirty="0"/>
              <a:t>      B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C(8) E(8) G’(9) G(10)}	S,B                </a:t>
            </a:r>
          </a:p>
          <a:p>
            <a:pPr marL="0" indent="0">
              <a:buNone/>
            </a:pPr>
            <a:r>
              <a:rPr lang="en-US" sz="2000" dirty="0"/>
              <a:t>      C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E(8) G’(9) G(10) G”(13)} </a:t>
            </a:r>
            <a:r>
              <a:rPr lang="tr-TR" sz="2000" dirty="0" smtClean="0"/>
              <a:t>	</a:t>
            </a:r>
            <a:r>
              <a:rPr lang="en-US" sz="2000" dirty="0" smtClean="0"/>
              <a:t>S,C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E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G’(9) G(10) G”(13)}	</a:t>
            </a:r>
            <a:r>
              <a:rPr lang="en-US" sz="2000" dirty="0" smtClean="0"/>
              <a:t>S,A,E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G’      {G(10) G”(13)} 		S,B,G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8"/>
            <a:ext cx="356388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Düz Bağlayıcı 2"/>
          <p:cNvCxnSpPr/>
          <p:nvPr/>
        </p:nvCxnSpPr>
        <p:spPr>
          <a:xfrm flipH="1">
            <a:off x="6615608" y="3691916"/>
            <a:ext cx="620688" cy="6731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üz Bağlayıcı 89"/>
          <p:cNvCxnSpPr/>
          <p:nvPr/>
        </p:nvCxnSpPr>
        <p:spPr>
          <a:xfrm>
            <a:off x="6712053" y="4869160"/>
            <a:ext cx="740267" cy="648072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998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11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Her adım </a:t>
            </a:r>
            <a:r>
              <a:rPr lang="tr-TR" dirty="0"/>
              <a:t>maliyeti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>
                <a:sym typeface="Symbol" pitchFamily="18" charset="2"/>
              </a:rPr>
              <a:t>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tr-TR" dirty="0" smtClean="0"/>
              <a:t> </a:t>
            </a:r>
            <a:r>
              <a:rPr lang="en-US" dirty="0" smtClean="0"/>
              <a:t>0</a:t>
            </a:r>
            <a:r>
              <a:rPr lang="tr-TR" dirty="0" smtClean="0"/>
              <a:t> </a:t>
            </a:r>
            <a:r>
              <a:rPr lang="tr-TR" dirty="0"/>
              <a:t>ise evet</a:t>
            </a:r>
            <a:endParaRPr lang="en-US" i="1" dirty="0"/>
          </a:p>
          <a:p>
            <a:r>
              <a:rPr lang="en-US" u="sng" dirty="0"/>
              <a:t>Time 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en-US" baseline="30000" dirty="0" smtClean="0"/>
              <a:t>C</a:t>
            </a:r>
            <a:r>
              <a:rPr lang="en-US" baseline="30000" dirty="0"/>
              <a:t>*/</a:t>
            </a:r>
            <a:r>
              <a:rPr lang="el-GR" baseline="30000" dirty="0"/>
              <a:t>ε</a:t>
            </a:r>
            <a:r>
              <a:rPr lang="el-GR" dirty="0" smtClean="0"/>
              <a:t>)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C*</a:t>
            </a:r>
            <a:r>
              <a:rPr lang="tr-TR" dirty="0" smtClean="0"/>
              <a:t>:	optimal çözümün maliyeti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</a:t>
            </a:r>
            <a:r>
              <a:rPr lang="tr-TR" dirty="0" smtClean="0">
                <a:sym typeface="Symbol" pitchFamily="18" charset="2"/>
              </a:rPr>
              <a:t>:	en düşük adım maliyeti</a:t>
            </a:r>
          </a:p>
          <a:p>
            <a:pPr lvl="1"/>
            <a:r>
              <a:rPr lang="tr-TR" dirty="0" smtClean="0"/>
              <a:t>Her adımın maliyeti aynı ise O(b</a:t>
            </a:r>
            <a:r>
              <a:rPr lang="tr-TR" baseline="30000" dirty="0" smtClean="0"/>
              <a:t>d</a:t>
            </a:r>
            <a:r>
              <a:rPr lang="tr-TR" dirty="0" smtClean="0"/>
              <a:t>), </a:t>
            </a:r>
            <a:r>
              <a:rPr lang="tr-TR" b="1" dirty="0" smtClean="0">
                <a:solidFill>
                  <a:srgbClr val="0000FF"/>
                </a:solidFill>
              </a:rPr>
              <a:t>Neden?</a:t>
            </a:r>
          </a:p>
          <a:p>
            <a:pPr marL="457200" lvl="1" indent="0">
              <a:buNone/>
            </a:pPr>
            <a:r>
              <a:rPr lang="tr-TR" b="1" dirty="0" smtClean="0">
                <a:solidFill>
                  <a:srgbClr val="0000FF"/>
                </a:solidFill>
              </a:rPr>
              <a:t>				Genişlik-öncelikliye dönüşür</a:t>
            </a:r>
          </a:p>
          <a:p>
            <a:r>
              <a:rPr lang="en-US" u="sng" dirty="0"/>
              <a:t>Space 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en-US" baseline="30000" dirty="0" smtClean="0"/>
              <a:t>C</a:t>
            </a:r>
            <a:r>
              <a:rPr lang="en-US" baseline="30000" dirty="0"/>
              <a:t>*/</a:t>
            </a:r>
            <a:r>
              <a:rPr lang="el-GR" baseline="30000" dirty="0"/>
              <a:t>ε</a:t>
            </a:r>
            <a:r>
              <a:rPr lang="el-GR" dirty="0" smtClean="0"/>
              <a:t>)</a:t>
            </a:r>
            <a:endParaRPr lang="en-US" dirty="0"/>
          </a:p>
          <a:p>
            <a:r>
              <a:rPr lang="en-US" u="sng" dirty="0" smtClean="0"/>
              <a:t>Optimality:</a:t>
            </a:r>
            <a:r>
              <a:rPr lang="tr-TR" dirty="0" smtClean="0"/>
              <a:t> Her </a:t>
            </a:r>
            <a:r>
              <a:rPr lang="tr-TR" dirty="0"/>
              <a:t>adım maliyeti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>
                <a:sym typeface="Symbol" pitchFamily="18" charset="2"/>
              </a:rPr>
              <a:t></a:t>
            </a:r>
            <a:r>
              <a:rPr lang="en-US" dirty="0"/>
              <a:t> &gt;</a:t>
            </a:r>
            <a:r>
              <a:rPr lang="tr-TR" dirty="0"/>
              <a:t> </a:t>
            </a:r>
            <a:r>
              <a:rPr lang="en-US" dirty="0"/>
              <a:t>0</a:t>
            </a:r>
            <a:r>
              <a:rPr lang="tr-TR" dirty="0"/>
              <a:t> ise </a:t>
            </a:r>
            <a:r>
              <a:rPr lang="tr-TR" dirty="0" smtClean="0"/>
              <a:t>evet</a:t>
            </a:r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en düşük maliyetli çözümün derinliği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85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İyileştirme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Kuyruktaki (Düğüm listesi) düğümlerden birine başka bir yoldan tekrar ulaşılırsa</a:t>
            </a:r>
          </a:p>
          <a:p>
            <a:pPr lvl="1"/>
            <a:r>
              <a:rPr lang="tr-TR" dirty="0" smtClean="0"/>
              <a:t>Önceki maliyetle karşılaştır</a:t>
            </a:r>
          </a:p>
          <a:p>
            <a:pPr lvl="1"/>
            <a:r>
              <a:rPr lang="tr-TR" dirty="0" smtClean="0"/>
              <a:t>Maliyeti küçük olanı tut</a:t>
            </a:r>
          </a:p>
          <a:p>
            <a:pPr lvl="1"/>
            <a:r>
              <a:rPr lang="tr-TR" dirty="0" smtClean="0"/>
              <a:t>Yolu ve yeni maliyeti güncelle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629172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175-068C-40AB-9287-6735E0BAB6C4}" type="slidenum">
              <a:rPr lang="en-US"/>
              <a:pPr/>
              <a:t>13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5331" name="Group 3"/>
          <p:cNvGrpSpPr>
            <a:grpSpLocks/>
          </p:cNvGrpSpPr>
          <p:nvPr/>
        </p:nvGrpSpPr>
        <p:grpSpPr bwMode="auto">
          <a:xfrm>
            <a:off x="899592" y="1447800"/>
            <a:ext cx="3887788" cy="4191000"/>
            <a:chOff x="96" y="912"/>
            <a:chExt cx="2664" cy="2872"/>
          </a:xfrm>
        </p:grpSpPr>
        <p:sp>
          <p:nvSpPr>
            <p:cNvPr id="355332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5333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5334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5336" name="AutoShape 8"/>
            <p:cNvCxnSpPr>
              <a:cxnSpLocks noChangeShapeType="1"/>
              <a:stCxn id="355344" idx="3"/>
              <a:endCxn id="355333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5339" name="AutoShape 11"/>
            <p:cNvCxnSpPr>
              <a:cxnSpLocks noChangeShapeType="1"/>
              <a:stCxn id="355349" idx="5"/>
              <a:endCxn id="355338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41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5342" name="AutoShape 14"/>
            <p:cNvCxnSpPr>
              <a:cxnSpLocks noChangeShapeType="1"/>
              <a:stCxn id="355338" idx="4"/>
              <a:endCxn id="355341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44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5345" name="AutoShape 17"/>
            <p:cNvCxnSpPr>
              <a:cxnSpLocks noChangeShapeType="1"/>
              <a:stCxn id="355341" idx="3"/>
              <a:endCxn id="355344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46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47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5348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5349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5350" name="AutoShape 22"/>
            <p:cNvCxnSpPr>
              <a:cxnSpLocks noChangeShapeType="1"/>
              <a:stCxn id="355347" idx="2"/>
              <a:endCxn id="355348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351" name="AutoShape 23"/>
            <p:cNvCxnSpPr>
              <a:cxnSpLocks noChangeShapeType="1"/>
              <a:stCxn id="355347" idx="6"/>
              <a:endCxn id="355349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52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5353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54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5355" name="AutoShape 27"/>
            <p:cNvCxnSpPr>
              <a:cxnSpLocks noChangeShapeType="1"/>
              <a:stCxn id="355348" idx="3"/>
              <a:endCxn id="355354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56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5357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5358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5508105" y="1377950"/>
            <a:ext cx="33104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1	S	</a:t>
            </a:r>
            <a:r>
              <a:rPr lang="en-US" sz="2000" dirty="0" smtClean="0">
                <a:latin typeface="Tahoma" pitchFamily="34" charset="0"/>
              </a:rPr>
              <a:t>0</a:t>
            </a:r>
            <a:r>
              <a:rPr lang="en-US" sz="2000" dirty="0">
                <a:latin typeface="Tahoma" pitchFamily="34" charset="0"/>
              </a:rPr>
              <a:t>	-</a:t>
            </a:r>
          </a:p>
        </p:txBody>
      </p:sp>
      <p:sp>
        <p:nvSpPr>
          <p:cNvPr id="355360" name="Line 32"/>
          <p:cNvSpPr>
            <a:spLocks noChangeShapeType="1"/>
          </p:cNvSpPr>
          <p:nvPr/>
        </p:nvSpPr>
        <p:spPr bwMode="auto">
          <a:xfrm>
            <a:off x="5508104" y="1752600"/>
            <a:ext cx="3331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062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ayt Numarası Yer Tutucusu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A50-83EE-431E-98A7-EA3BF55012EA}" type="slidenum">
              <a:rPr lang="en-US"/>
              <a:pPr/>
              <a:t>14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6355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6356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6357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6358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6359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6360" name="AutoShape 8"/>
            <p:cNvCxnSpPr>
              <a:cxnSpLocks noChangeShapeType="1"/>
              <a:stCxn id="356368" idx="3"/>
              <a:endCxn id="356357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62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6363" name="AutoShape 11"/>
            <p:cNvCxnSpPr>
              <a:cxnSpLocks noChangeShapeType="1"/>
              <a:stCxn id="356373" idx="5"/>
              <a:endCxn id="356362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64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65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6366" name="AutoShape 14"/>
            <p:cNvCxnSpPr>
              <a:cxnSpLocks noChangeShapeType="1"/>
              <a:stCxn id="356362" idx="4"/>
              <a:endCxn id="356365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67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68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6369" name="AutoShape 17"/>
            <p:cNvCxnSpPr>
              <a:cxnSpLocks noChangeShapeType="1"/>
              <a:stCxn id="356365" idx="3"/>
              <a:endCxn id="356368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70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71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6372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6373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6374" name="AutoShape 22"/>
            <p:cNvCxnSpPr>
              <a:cxnSpLocks noChangeShapeType="1"/>
              <a:stCxn id="356371" idx="2"/>
              <a:endCxn id="356372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6375" name="AutoShape 23"/>
            <p:cNvCxnSpPr>
              <a:cxnSpLocks noChangeShapeType="1"/>
              <a:stCxn id="356371" idx="6"/>
              <a:endCxn id="356373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78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6379" name="AutoShape 27"/>
            <p:cNvCxnSpPr>
              <a:cxnSpLocks noChangeShapeType="1"/>
              <a:stCxn id="356372" idx="3"/>
              <a:endCxn id="356378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80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6381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6382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5507036" y="1377950"/>
            <a:ext cx="33115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latin typeface="Tahoma" pitchFamily="34" charset="0"/>
              </a:rPr>
              <a:t>2	A	</a:t>
            </a:r>
            <a:r>
              <a:rPr lang="en-US" sz="2000" dirty="0" smtClean="0">
                <a:latin typeface="Tahoma" pitchFamily="34" charset="0"/>
              </a:rPr>
              <a:t>1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S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3	C	</a:t>
            </a:r>
            <a:r>
              <a:rPr lang="en-US" sz="2000" dirty="0" smtClean="0">
                <a:latin typeface="Tahoma" pitchFamily="34" charset="0"/>
              </a:rPr>
              <a:t>5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56384" name="Line 32"/>
          <p:cNvSpPr>
            <a:spLocks noChangeShapeType="1"/>
          </p:cNvSpPr>
          <p:nvPr/>
        </p:nvSpPr>
        <p:spPr bwMode="auto">
          <a:xfrm>
            <a:off x="5507036" y="1752600"/>
            <a:ext cx="333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564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ayt Numarası Yer Tutucusu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A86B-3190-4E0C-9F9F-4B9FEEE60151}" type="slidenum">
              <a:rPr lang="en-US"/>
              <a:pPr/>
              <a:t>15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7380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7381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7382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7383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7384" name="AutoShape 8"/>
            <p:cNvCxnSpPr>
              <a:cxnSpLocks noChangeShapeType="1"/>
              <a:stCxn id="357392" idx="3"/>
              <a:endCxn id="357381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7387" name="AutoShape 11"/>
            <p:cNvCxnSpPr>
              <a:cxnSpLocks noChangeShapeType="1"/>
              <a:stCxn id="357397" idx="5"/>
              <a:endCxn id="357386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89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7390" name="AutoShape 14"/>
            <p:cNvCxnSpPr>
              <a:cxnSpLocks noChangeShapeType="1"/>
              <a:stCxn id="357386" idx="4"/>
              <a:endCxn id="357389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92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7393" name="AutoShape 17"/>
            <p:cNvCxnSpPr>
              <a:cxnSpLocks noChangeShapeType="1"/>
              <a:stCxn id="357389" idx="3"/>
              <a:endCxn id="357392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95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7396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7397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7398" name="AutoShape 22"/>
            <p:cNvCxnSpPr>
              <a:cxnSpLocks noChangeShapeType="1"/>
              <a:stCxn id="357395" idx="2"/>
              <a:endCxn id="357396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399" name="AutoShape 23"/>
            <p:cNvCxnSpPr>
              <a:cxnSpLocks noChangeShapeType="1"/>
              <a:stCxn id="357395" idx="6"/>
              <a:endCxn id="357397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7401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402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7403" name="AutoShape 27"/>
            <p:cNvCxnSpPr>
              <a:cxnSpLocks noChangeShapeType="1"/>
              <a:stCxn id="357396" idx="3"/>
              <a:endCxn id="357402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7405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5508104" y="1377950"/>
            <a:ext cx="331045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4	B	</a:t>
            </a:r>
            <a:r>
              <a:rPr lang="en-US" sz="2000" dirty="0" smtClean="0">
                <a:latin typeface="Tahoma" pitchFamily="34" charset="0"/>
              </a:rPr>
              <a:t>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A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3	C	</a:t>
            </a:r>
            <a:r>
              <a:rPr lang="en-US" sz="2000" dirty="0" smtClean="0">
                <a:latin typeface="Tahoma" pitchFamily="34" charset="0"/>
              </a:rPr>
              <a:t>5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57408" name="Line 32"/>
          <p:cNvSpPr>
            <a:spLocks noChangeShapeType="1"/>
          </p:cNvSpPr>
          <p:nvPr/>
        </p:nvSpPr>
        <p:spPr bwMode="auto">
          <a:xfrm>
            <a:off x="5508104" y="1752600"/>
            <a:ext cx="3331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7225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ayt Numarası Yer Tutucusu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5277-1C12-4F29-AB0E-C2C61657077B}" type="slidenum">
              <a:rPr lang="en-US"/>
              <a:pPr/>
              <a:t>16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8404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8406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407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8408" name="AutoShape 8"/>
            <p:cNvCxnSpPr>
              <a:cxnSpLocks noChangeShapeType="1"/>
              <a:stCxn id="358416" idx="3"/>
              <a:endCxn id="358405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09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8411" name="AutoShape 11"/>
            <p:cNvCxnSpPr>
              <a:cxnSpLocks noChangeShapeType="1"/>
              <a:stCxn id="358421" idx="5"/>
              <a:endCxn id="358410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2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3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8414" name="AutoShape 14"/>
            <p:cNvCxnSpPr>
              <a:cxnSpLocks noChangeShapeType="1"/>
              <a:stCxn id="358410" idx="4"/>
              <a:endCxn id="358413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6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8417" name="AutoShape 17"/>
            <p:cNvCxnSpPr>
              <a:cxnSpLocks noChangeShapeType="1"/>
              <a:stCxn id="358413" idx="3"/>
              <a:endCxn id="358416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9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8420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8421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8422" name="AutoShape 22"/>
            <p:cNvCxnSpPr>
              <a:cxnSpLocks noChangeShapeType="1"/>
              <a:stCxn id="358419" idx="2"/>
              <a:endCxn id="358420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3" name="AutoShape 23"/>
            <p:cNvCxnSpPr>
              <a:cxnSpLocks noChangeShapeType="1"/>
              <a:stCxn id="358419" idx="6"/>
              <a:endCxn id="358421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8425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26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8427" name="AutoShape 27"/>
            <p:cNvCxnSpPr>
              <a:cxnSpLocks noChangeShapeType="1"/>
              <a:stCxn id="358420" idx="3"/>
              <a:endCxn id="358426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28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8429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430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8431" name="Text Box 31"/>
          <p:cNvSpPr txBox="1">
            <a:spLocks noChangeArrowheads="1"/>
          </p:cNvSpPr>
          <p:nvPr/>
        </p:nvSpPr>
        <p:spPr bwMode="auto">
          <a:xfrm>
            <a:off x="5508104" y="1377950"/>
            <a:ext cx="331045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C00000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C00000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C00000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58432" name="Line 32"/>
          <p:cNvSpPr>
            <a:spLocks noChangeShapeType="1"/>
          </p:cNvSpPr>
          <p:nvPr/>
        </p:nvSpPr>
        <p:spPr bwMode="auto">
          <a:xfrm>
            <a:off x="5508104" y="1752600"/>
            <a:ext cx="3331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5508104" y="4029234"/>
            <a:ext cx="3310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C’nin maliyeti ve atası güncellenir:</a:t>
            </a:r>
          </a:p>
          <a:p>
            <a:r>
              <a:rPr lang="tr-TR" sz="2000" b="1" dirty="0" smtClean="0"/>
              <a:t>Ata:</a:t>
            </a:r>
            <a:r>
              <a:rPr lang="tr-TR" sz="2000" dirty="0" smtClean="0"/>
              <a:t>	S -&gt; B</a:t>
            </a:r>
          </a:p>
          <a:p>
            <a:r>
              <a:rPr lang="tr-TR" sz="2000" b="1" dirty="0" smtClean="0"/>
              <a:t>Maliyet:</a:t>
            </a:r>
            <a:r>
              <a:rPr lang="tr-TR" sz="2000" dirty="0" smtClean="0"/>
              <a:t>	5 -&gt; 3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79530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330F-01B0-4A86-A4A2-1B848BDB4C28}" type="slidenum">
              <a:rPr lang="en-US"/>
              <a:pPr/>
              <a:t>17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9427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9428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9430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9432" name="AutoShape 8"/>
            <p:cNvCxnSpPr>
              <a:cxnSpLocks noChangeShapeType="1"/>
              <a:stCxn id="359440" idx="3"/>
              <a:endCxn id="359429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34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9435" name="AutoShape 11"/>
            <p:cNvCxnSpPr>
              <a:cxnSpLocks noChangeShapeType="1"/>
              <a:stCxn id="359445" idx="5"/>
              <a:endCxn id="359434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36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37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9438" name="AutoShape 14"/>
            <p:cNvCxnSpPr>
              <a:cxnSpLocks noChangeShapeType="1"/>
              <a:stCxn id="359434" idx="4"/>
              <a:endCxn id="359437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39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40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9441" name="AutoShape 17"/>
            <p:cNvCxnSpPr>
              <a:cxnSpLocks noChangeShapeType="1"/>
              <a:stCxn id="359437" idx="3"/>
              <a:endCxn id="359440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42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43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9444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9445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9446" name="AutoShape 22"/>
            <p:cNvCxnSpPr>
              <a:cxnSpLocks noChangeShapeType="1"/>
              <a:stCxn id="359443" idx="2"/>
              <a:endCxn id="359444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47" name="AutoShape 23"/>
            <p:cNvCxnSpPr>
              <a:cxnSpLocks noChangeShapeType="1"/>
              <a:stCxn id="359443" idx="6"/>
              <a:endCxn id="359445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48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9449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50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9451" name="AutoShape 27"/>
            <p:cNvCxnSpPr>
              <a:cxnSpLocks noChangeShapeType="1"/>
              <a:stCxn id="359444" idx="3"/>
              <a:endCxn id="359450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52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9453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9454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5508105" y="1377950"/>
            <a:ext cx="331045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7	D	</a:t>
            </a:r>
            <a:r>
              <a:rPr lang="en-US" sz="2000" dirty="0" smtClean="0">
                <a:latin typeface="Tahoma" pitchFamily="34" charset="0"/>
              </a:rPr>
              <a:t>8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C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59456" name="Line 32"/>
          <p:cNvSpPr>
            <a:spLocks noChangeShapeType="1"/>
          </p:cNvSpPr>
          <p:nvPr/>
        </p:nvSpPr>
        <p:spPr bwMode="auto">
          <a:xfrm>
            <a:off x="5508104" y="1752600"/>
            <a:ext cx="3331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1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05F-89BF-4E5B-BEBA-562E0A4308B2}" type="slidenum">
              <a:rPr lang="en-US"/>
              <a:pPr/>
              <a:t>18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60451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60452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0453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60454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0455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60456" name="AutoShape 8"/>
            <p:cNvCxnSpPr>
              <a:cxnSpLocks noChangeShapeType="1"/>
              <a:stCxn id="360464" idx="3"/>
              <a:endCxn id="360453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57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58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60459" name="AutoShape 11"/>
            <p:cNvCxnSpPr>
              <a:cxnSpLocks noChangeShapeType="1"/>
              <a:stCxn id="360469" idx="5"/>
              <a:endCxn id="360458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60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61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60462" name="AutoShape 14"/>
            <p:cNvCxnSpPr>
              <a:cxnSpLocks noChangeShapeType="1"/>
              <a:stCxn id="360458" idx="4"/>
              <a:endCxn id="360461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63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64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60465" name="AutoShape 17"/>
            <p:cNvCxnSpPr>
              <a:cxnSpLocks noChangeShapeType="1"/>
              <a:stCxn id="360461" idx="3"/>
              <a:endCxn id="360464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66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67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60468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60469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60470" name="AutoShape 22"/>
            <p:cNvCxnSpPr>
              <a:cxnSpLocks noChangeShapeType="1"/>
              <a:stCxn id="360467" idx="2"/>
              <a:endCxn id="360468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471" name="AutoShape 23"/>
            <p:cNvCxnSpPr>
              <a:cxnSpLocks noChangeShapeType="1"/>
              <a:stCxn id="360467" idx="6"/>
              <a:endCxn id="360469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72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0473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74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60475" name="AutoShape 27"/>
            <p:cNvCxnSpPr>
              <a:cxnSpLocks noChangeShapeType="1"/>
              <a:stCxn id="360468" idx="3"/>
              <a:endCxn id="360474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76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0478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0479" name="Text Box 31"/>
          <p:cNvSpPr txBox="1">
            <a:spLocks noChangeArrowheads="1"/>
          </p:cNvSpPr>
          <p:nvPr/>
        </p:nvSpPr>
        <p:spPr bwMode="auto">
          <a:xfrm>
            <a:off x="5508105" y="1377950"/>
            <a:ext cx="331045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7	D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8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C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8	E	</a:t>
            </a:r>
            <a:r>
              <a:rPr lang="en-US" sz="2000" dirty="0" smtClean="0">
                <a:latin typeface="Tahoma" pitchFamily="34" charset="0"/>
              </a:rPr>
              <a:t>13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D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60480" name="Line 32"/>
          <p:cNvSpPr>
            <a:spLocks noChangeShapeType="1"/>
          </p:cNvSpPr>
          <p:nvPr/>
        </p:nvSpPr>
        <p:spPr bwMode="auto">
          <a:xfrm>
            <a:off x="5508104" y="1752600"/>
            <a:ext cx="3331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8546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788-75C4-4ECB-A269-4BB721C07356}" type="slidenum">
              <a:rPr lang="en-US"/>
              <a:pPr/>
              <a:t>19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61476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1477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61478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61480" name="AutoShape 8"/>
            <p:cNvCxnSpPr>
              <a:cxnSpLocks noChangeShapeType="1"/>
              <a:stCxn id="361488" idx="3"/>
              <a:endCxn id="361477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61483" name="AutoShape 11"/>
            <p:cNvCxnSpPr>
              <a:cxnSpLocks noChangeShapeType="1"/>
              <a:stCxn id="361493" idx="5"/>
              <a:endCxn id="361482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84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61486" name="AutoShape 14"/>
            <p:cNvCxnSpPr>
              <a:cxnSpLocks noChangeShapeType="1"/>
              <a:stCxn id="361482" idx="4"/>
              <a:endCxn id="361485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87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61489" name="AutoShape 17"/>
            <p:cNvCxnSpPr>
              <a:cxnSpLocks noChangeShapeType="1"/>
              <a:stCxn id="361485" idx="3"/>
              <a:endCxn id="361488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91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61492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61493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61494" name="AutoShape 22"/>
            <p:cNvCxnSpPr>
              <a:cxnSpLocks noChangeShapeType="1"/>
              <a:stCxn id="361491" idx="2"/>
              <a:endCxn id="361492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1495" name="AutoShape 23"/>
            <p:cNvCxnSpPr>
              <a:cxnSpLocks noChangeShapeType="1"/>
              <a:stCxn id="361491" idx="6"/>
              <a:endCxn id="361493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96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1497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98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61499" name="AutoShape 27"/>
            <p:cNvCxnSpPr>
              <a:cxnSpLocks noChangeShapeType="1"/>
              <a:stCxn id="361492" idx="3"/>
              <a:endCxn id="361498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500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1501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1502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5508103" y="1377950"/>
            <a:ext cx="3310459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7	D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8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C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8	E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D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9	F	</a:t>
            </a:r>
            <a:r>
              <a:rPr lang="en-US" sz="2000" dirty="0" smtClean="0">
                <a:latin typeface="Tahoma" pitchFamily="34" charset="0"/>
              </a:rPr>
              <a:t>18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E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61504" name="Line 32"/>
          <p:cNvSpPr>
            <a:spLocks noChangeShapeType="1"/>
          </p:cNvSpPr>
          <p:nvPr/>
        </p:nvSpPr>
        <p:spPr bwMode="auto">
          <a:xfrm>
            <a:off x="5508102" y="1752600"/>
            <a:ext cx="33310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079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E216-3EDF-4D7F-870B-543FB17ABE49}" type="slidenum">
              <a:rPr lang="en-US"/>
              <a:pPr/>
              <a:t>2</a:t>
            </a:fld>
            <a:endParaRPr lang="en-US"/>
          </a:p>
        </p:txBody>
      </p:sp>
      <p:sp>
        <p:nvSpPr>
          <p:cNvPr id="2560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Bilgisiz Arama Stratejisi</a:t>
            </a:r>
            <a:endParaRPr lang="en-US" dirty="0"/>
          </a:p>
        </p:txBody>
      </p:sp>
      <p:sp>
        <p:nvSpPr>
          <p:cNvPr id="2560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Sadece problem </a:t>
            </a:r>
            <a:r>
              <a:rPr lang="en-US" dirty="0" smtClean="0"/>
              <a:t>form</a:t>
            </a:r>
            <a:r>
              <a:rPr lang="tr-TR" dirty="0" smtClean="0"/>
              <a:t>ü</a:t>
            </a:r>
            <a:r>
              <a:rPr lang="en-US" dirty="0" smtClean="0"/>
              <a:t>lasyonundaki </a:t>
            </a:r>
            <a:r>
              <a:rPr lang="en-US" dirty="0"/>
              <a:t>mevcut </a:t>
            </a:r>
            <a:r>
              <a:rPr lang="en-US" dirty="0" smtClean="0"/>
              <a:t>bilgiyi kullanır</a:t>
            </a:r>
            <a:endParaRPr lang="tr-TR" dirty="0" smtClean="0"/>
          </a:p>
          <a:p>
            <a:pPr lvl="1"/>
            <a:r>
              <a:rPr lang="tr-TR" u="sng" dirty="0" smtClean="0"/>
              <a:t>Durum</a:t>
            </a:r>
            <a:r>
              <a:rPr lang="tr-TR" dirty="0" smtClean="0"/>
              <a:t> </a:t>
            </a:r>
            <a:r>
              <a:rPr lang="tr-TR" dirty="0"/>
              <a:t>bilgisinden yararlanmazlar</a:t>
            </a:r>
            <a:endParaRPr lang="tr-TR" dirty="0" smtClean="0"/>
          </a:p>
          <a:p>
            <a:pPr lvl="1"/>
            <a:r>
              <a:rPr lang="tr-TR" dirty="0" smtClean="0"/>
              <a:t>Ç</a:t>
            </a:r>
            <a:r>
              <a:rPr lang="en-US" dirty="0" smtClean="0"/>
              <a:t>özüme</a:t>
            </a:r>
            <a:r>
              <a:rPr lang="tr-TR" dirty="0" smtClean="0"/>
              <a:t> </a:t>
            </a:r>
            <a:r>
              <a:rPr lang="en-US" dirty="0" smtClean="0"/>
              <a:t>ulaşmak </a:t>
            </a:r>
            <a:r>
              <a:rPr lang="en-US" dirty="0"/>
              <a:t>için hiçbir </a:t>
            </a:r>
            <a:r>
              <a:rPr lang="en-US" dirty="0" smtClean="0"/>
              <a:t>bilgi</a:t>
            </a:r>
            <a:r>
              <a:rPr lang="tr-TR" dirty="0" smtClean="0"/>
              <a:t> v</a:t>
            </a:r>
            <a:r>
              <a:rPr lang="en-US" dirty="0" smtClean="0"/>
              <a:t>erilmez</a:t>
            </a:r>
            <a:endParaRPr lang="tr-TR" dirty="0" smtClean="0"/>
          </a:p>
          <a:p>
            <a:r>
              <a:rPr lang="en-US" dirty="0" smtClean="0"/>
              <a:t>Aramanın </a:t>
            </a:r>
            <a:r>
              <a:rPr lang="en-US" dirty="0"/>
              <a:t>herhangi </a:t>
            </a:r>
            <a:r>
              <a:rPr lang="tr-TR" dirty="0" smtClean="0"/>
              <a:t>bir </a:t>
            </a:r>
            <a:r>
              <a:rPr lang="en-US" dirty="0" smtClean="0"/>
              <a:t>adımında</a:t>
            </a:r>
            <a:endParaRPr lang="tr-TR" dirty="0" smtClean="0"/>
          </a:p>
          <a:p>
            <a:pPr lvl="1"/>
            <a:r>
              <a:rPr lang="en-US" dirty="0" smtClean="0"/>
              <a:t>çözüme </a:t>
            </a:r>
            <a:r>
              <a:rPr lang="en-US" dirty="0"/>
              <a:t>ne kadar </a:t>
            </a:r>
            <a:r>
              <a:rPr lang="en-US" dirty="0" smtClean="0"/>
              <a:t>yakın </a:t>
            </a:r>
            <a:r>
              <a:rPr lang="en-US" dirty="0"/>
              <a:t>(veya uzak) </a:t>
            </a:r>
            <a:r>
              <a:rPr lang="tr-TR" dirty="0" smtClean="0"/>
              <a:t>olduğu </a:t>
            </a:r>
            <a:r>
              <a:rPr lang="en-US" dirty="0" smtClean="0"/>
              <a:t>veya</a:t>
            </a:r>
            <a:endParaRPr lang="tr-TR" dirty="0" smtClean="0"/>
          </a:p>
          <a:p>
            <a:pPr lvl="1"/>
            <a:r>
              <a:rPr lang="en-US" dirty="0" smtClean="0"/>
              <a:t>çözümün bulunabileceği </a:t>
            </a:r>
            <a:r>
              <a:rPr lang="en-US" dirty="0"/>
              <a:t>hakkında fikir </a:t>
            </a:r>
            <a:r>
              <a:rPr lang="en-US" dirty="0" smtClean="0"/>
              <a:t>söylemek </a:t>
            </a:r>
            <a:r>
              <a:rPr lang="en-US" dirty="0"/>
              <a:t>mümkün </a:t>
            </a:r>
            <a:r>
              <a:rPr lang="en-US" dirty="0" smtClean="0"/>
              <a:t>değildir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83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7E39-CC77-4EE6-B068-B30C0D6AE033}" type="slidenum">
              <a:rPr lang="en-US"/>
              <a:pPr/>
              <a:t>20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62499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62500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2501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62502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2503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62504" name="AutoShape 8"/>
            <p:cNvCxnSpPr>
              <a:cxnSpLocks noChangeShapeType="1"/>
              <a:stCxn id="362512" idx="3"/>
              <a:endCxn id="362501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05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62507" name="AutoShape 11"/>
            <p:cNvCxnSpPr>
              <a:cxnSpLocks noChangeShapeType="1"/>
              <a:stCxn id="362517" idx="5"/>
              <a:endCxn id="362506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08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09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62510" name="AutoShape 14"/>
            <p:cNvCxnSpPr>
              <a:cxnSpLocks noChangeShapeType="1"/>
              <a:stCxn id="362506" idx="4"/>
              <a:endCxn id="362509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62513" name="AutoShape 17"/>
            <p:cNvCxnSpPr>
              <a:cxnSpLocks noChangeShapeType="1"/>
              <a:stCxn id="362509" idx="3"/>
              <a:endCxn id="362512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14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15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62516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62517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62518" name="AutoShape 22"/>
            <p:cNvCxnSpPr>
              <a:cxnSpLocks noChangeShapeType="1"/>
              <a:stCxn id="362515" idx="2"/>
              <a:endCxn id="362516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519" name="AutoShape 23"/>
            <p:cNvCxnSpPr>
              <a:cxnSpLocks noChangeShapeType="1"/>
              <a:stCxn id="362515" idx="6"/>
              <a:endCxn id="362517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20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22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62523" name="AutoShape 27"/>
            <p:cNvCxnSpPr>
              <a:cxnSpLocks noChangeShapeType="1"/>
              <a:stCxn id="362516" idx="3"/>
              <a:endCxn id="362522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2525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2526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2527" name="Text Box 31"/>
          <p:cNvSpPr txBox="1">
            <a:spLocks noChangeArrowheads="1"/>
          </p:cNvSpPr>
          <p:nvPr/>
        </p:nvSpPr>
        <p:spPr bwMode="auto">
          <a:xfrm>
            <a:off x="5508103" y="1377950"/>
            <a:ext cx="3310459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1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2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3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7	D	8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C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8	E	13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D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9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F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18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E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10	G	</a:t>
            </a:r>
            <a:r>
              <a:rPr lang="en-US" sz="2000" dirty="0" smtClean="0">
                <a:latin typeface="Tahoma" pitchFamily="34" charset="0"/>
              </a:rPr>
              <a:t>23</a:t>
            </a:r>
            <a:r>
              <a:rPr lang="en-US" sz="2000" dirty="0">
                <a:latin typeface="Tahoma" pitchFamily="34" charset="0"/>
              </a:rPr>
              <a:t>	9</a:t>
            </a: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4</a:t>
            </a: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62528" name="Line 32"/>
          <p:cNvSpPr>
            <a:spLocks noChangeShapeType="1"/>
          </p:cNvSpPr>
          <p:nvPr/>
        </p:nvSpPr>
        <p:spPr bwMode="auto">
          <a:xfrm>
            <a:off x="5508102" y="1752600"/>
            <a:ext cx="33310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5508104" y="4622072"/>
            <a:ext cx="3331097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508104" y="5194455"/>
            <a:ext cx="1901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ahoma" pitchFamily="34" charset="0"/>
              </a:rPr>
              <a:t>Hedefe ulaşıldı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064"/>
            <a:ext cx="3902075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73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Derinlik Öncelikli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düğümün öncelikle tüm </a:t>
            </a:r>
            <a:r>
              <a:rPr lang="tr-TR" dirty="0"/>
              <a:t>alt düğümlerine bakıldıktan </a:t>
            </a:r>
            <a:r>
              <a:rPr lang="tr-TR" dirty="0" smtClean="0"/>
              <a:t>sonra aynı seviyedeki diğer düğümlere </a:t>
            </a:r>
            <a:r>
              <a:rPr lang="tr-TR" dirty="0"/>
              <a:t>geçilir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24" y="3676636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24" y="3680048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26" y="3676636"/>
            <a:ext cx="33909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24" y="3676636"/>
            <a:ext cx="3524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26" y="3676636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51" y="3676636"/>
            <a:ext cx="33909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26" y="3676636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4260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ayt Numarası Yer Tutucus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99A4-60B8-49B4-9910-893A3377FDCC}" type="slidenum">
              <a:rPr lang="en-US"/>
              <a:pPr/>
              <a:t>22</a:t>
            </a:fld>
            <a:endParaRPr lang="en-US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sz="4400" dirty="0" smtClean="0">
                <a:solidFill>
                  <a:prstClr val="black"/>
                </a:solidFill>
                <a:ea typeface="+mj-ea"/>
                <a:cs typeface="+mj-cs"/>
              </a:rPr>
              <a:t>Örnek</a:t>
            </a:r>
            <a:endParaRPr kumimoji="1"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827584" y="1603684"/>
            <a:ext cx="7927479" cy="502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tr-TR" sz="2000" b="1" dirty="0" err="1" smtClean="0">
                <a:latin typeface="Tahoma" pitchFamily="34" charset="0"/>
              </a:rPr>
              <a:t>G.Düğüm</a:t>
            </a:r>
            <a:r>
              <a:rPr kumimoji="1" lang="tr-TR" sz="2000" b="1" dirty="0">
                <a:latin typeface="Tahoma" pitchFamily="34" charset="0"/>
              </a:rPr>
              <a:t>	</a:t>
            </a:r>
            <a:r>
              <a:rPr kumimoji="1" lang="tr-TR" sz="2000" b="1" dirty="0" smtClean="0">
                <a:latin typeface="Tahoma" pitchFamily="34" charset="0"/>
              </a:rPr>
              <a:t>D. Listesi</a:t>
            </a:r>
            <a:r>
              <a:rPr kumimoji="1" lang="en-US" sz="2000" b="1" dirty="0">
                <a:latin typeface="Tahoma" pitchFamily="34" charset="0"/>
              </a:rPr>
              <a:t>		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b="1" dirty="0">
                <a:latin typeface="Tahoma" pitchFamily="34" charset="0"/>
              </a:rPr>
              <a:t>		    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dirty="0">
                <a:latin typeface="Tahoma" pitchFamily="34" charset="0"/>
              </a:rPr>
              <a:t>S }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S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A</a:t>
            </a:r>
            <a:r>
              <a:rPr kumimoji="1" lang="en-US" sz="2000" dirty="0">
                <a:latin typeface="Tahoma" pitchFamily="34" charset="0"/>
              </a:rPr>
              <a:t> B C }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A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D</a:t>
            </a:r>
            <a:r>
              <a:rPr kumimoji="1" lang="en-US" sz="2000" dirty="0">
                <a:latin typeface="Tahoma" pitchFamily="34" charset="0"/>
              </a:rPr>
              <a:t> E G B C}    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D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E</a:t>
            </a:r>
            <a:r>
              <a:rPr kumimoji="1" lang="en-US" sz="2000" dirty="0">
                <a:latin typeface="Tahoma" pitchFamily="34" charset="0"/>
              </a:rPr>
              <a:t> G B C }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E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G</a:t>
            </a:r>
            <a:r>
              <a:rPr kumimoji="1" lang="en-US" sz="2000" dirty="0">
                <a:latin typeface="Tahoma" pitchFamily="34" charset="0"/>
              </a:rPr>
              <a:t> B C }               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G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dirty="0">
                <a:latin typeface="Tahoma" pitchFamily="34" charset="0"/>
              </a:rPr>
              <a:t>B C } 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20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</a:t>
            </a:r>
            <a:endParaRPr kumimoji="1" lang="tr-TR" sz="20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tr-TR" sz="2000" u="sng" dirty="0" smtClean="0">
                <a:latin typeface="Tahoma" pitchFamily="34" charset="0"/>
              </a:rPr>
              <a:t>Düğüm kontrol sırası:</a:t>
            </a:r>
            <a:r>
              <a:rPr kumimoji="1" lang="tr-TR" sz="2000" dirty="0" smtClean="0">
                <a:latin typeface="Tahoma" pitchFamily="34" charset="0"/>
              </a:rPr>
              <a:t> D, E, G (3. kontrolde hedef bulunur)</a:t>
            </a:r>
            <a:endParaRPr kumimoji="1" lang="tr-TR" sz="20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tr-TR" sz="2000" dirty="0">
                <a:latin typeface="Tahoma" pitchFamily="34" charset="0"/>
              </a:rPr>
              <a:t>	Bulunan çözüm </a:t>
            </a:r>
            <a:r>
              <a:rPr kumimoji="1" lang="tr-TR" sz="2000" dirty="0" smtClean="0">
                <a:latin typeface="Tahoma" pitchFamily="34" charset="0"/>
              </a:rPr>
              <a:t>yolu: </a:t>
            </a:r>
            <a:r>
              <a:rPr kumimoji="1" lang="en-US" sz="2000" b="1" dirty="0">
                <a:latin typeface="Tahoma" pitchFamily="34" charset="0"/>
              </a:rPr>
              <a:t>S A G</a:t>
            </a:r>
            <a:r>
              <a:rPr kumimoji="1" lang="en-US" sz="2000" dirty="0">
                <a:latin typeface="Tahoma" pitchFamily="34" charset="0"/>
              </a:rPr>
              <a:t>  </a:t>
            </a:r>
            <a:r>
              <a:rPr kumimoji="1" lang="en-US" sz="2000" dirty="0" smtClean="0">
                <a:latin typeface="Tahoma" pitchFamily="34" charset="0"/>
              </a:rPr>
              <a:t>--</a:t>
            </a:r>
            <a:r>
              <a:rPr kumimoji="1" lang="tr-TR" sz="2000" dirty="0" smtClean="0">
                <a:latin typeface="Tahoma" pitchFamily="34" charset="0"/>
              </a:rPr>
              <a:t>&gt;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maliyeti = </a:t>
            </a:r>
            <a:r>
              <a:rPr kumimoji="1" lang="tr-TR" sz="2000" b="1" dirty="0" smtClean="0">
                <a:latin typeface="Tahoma" pitchFamily="34" charset="0"/>
              </a:rPr>
              <a:t>10</a:t>
            </a:r>
            <a:endParaRPr kumimoji="1" lang="en-US" sz="2000" b="1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</a:t>
            </a:r>
            <a:r>
              <a:rPr kumimoji="1" lang="tr-TR" sz="2000" dirty="0">
                <a:latin typeface="Tahoma" pitchFamily="34" charset="0"/>
              </a:rPr>
              <a:t>Genişletilen düğüm sayısı</a:t>
            </a:r>
            <a:r>
              <a:rPr kumimoji="1" lang="en-US" sz="2000" dirty="0">
                <a:latin typeface="Tahoma" pitchFamily="34" charset="0"/>
              </a:rPr>
              <a:t> (</a:t>
            </a:r>
            <a:r>
              <a:rPr kumimoji="1" lang="tr-TR" sz="2000" dirty="0">
                <a:latin typeface="Tahoma" pitchFamily="34" charset="0"/>
              </a:rPr>
              <a:t>hedef düğüm dahil)</a:t>
            </a:r>
            <a:r>
              <a:rPr kumimoji="1" lang="en-US" sz="2000" dirty="0">
                <a:latin typeface="Tahoma" pitchFamily="34" charset="0"/>
              </a:rPr>
              <a:t> = </a:t>
            </a:r>
            <a:r>
              <a:rPr kumimoji="1" lang="en-US" sz="2000" b="1" dirty="0" smtClean="0">
                <a:latin typeface="Tahoma" pitchFamily="34" charset="0"/>
              </a:rPr>
              <a:t>5</a:t>
            </a:r>
            <a:r>
              <a:rPr kumimoji="1" lang="tr-TR" sz="2000" b="1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(daha iyi)</a:t>
            </a:r>
            <a:endParaRPr kumimoji="1" lang="en-US" sz="2000" dirty="0">
              <a:latin typeface="Tahoma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56388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Düz Bağlayıcı 32"/>
          <p:cNvCxnSpPr/>
          <p:nvPr/>
        </p:nvCxnSpPr>
        <p:spPr>
          <a:xfrm flipH="1">
            <a:off x="6039544" y="1963724"/>
            <a:ext cx="620688" cy="6731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/>
          <p:nvPr/>
        </p:nvCxnSpPr>
        <p:spPr>
          <a:xfrm>
            <a:off x="6135989" y="3140968"/>
            <a:ext cx="740267" cy="648072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462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ayt Numarası Yer Tutucus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FC8-4BCE-495E-817A-13439A267C2E}" type="slidenum">
              <a:rPr lang="en-US"/>
              <a:pPr/>
              <a:t>23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karmaşıklığı</a:t>
            </a:r>
            <a:endParaRPr lang="en-US" dirty="0"/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817240" y="1295400"/>
            <a:ext cx="800323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>
                <a:latin typeface="Tahoma" pitchFamily="34" charset="0"/>
              </a:rPr>
              <a:t>En </a:t>
            </a:r>
            <a:r>
              <a:rPr kumimoji="1" lang="en-US" sz="2000" dirty="0" err="1">
                <a:latin typeface="Tahoma" pitchFamily="34" charset="0"/>
              </a:rPr>
              <a:t>kötü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en-US" sz="2000" dirty="0" err="1">
                <a:latin typeface="Tahoma" pitchFamily="34" charset="0"/>
              </a:rPr>
              <a:t>durumda</a:t>
            </a:r>
            <a:r>
              <a:rPr kumimoji="1" lang="en-US" sz="2000" dirty="0">
                <a:latin typeface="Tahoma" pitchFamily="34" charset="0"/>
              </a:rPr>
              <a:t>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 smtClean="0">
                <a:latin typeface="Tahoma" pitchFamily="34" charset="0"/>
              </a:rPr>
              <a:t>hedef</a:t>
            </a:r>
            <a:r>
              <a:rPr kumimoji="1" lang="tr-TR" sz="1800" dirty="0" smtClean="0">
                <a:latin typeface="Tahoma" pitchFamily="34" charset="0"/>
              </a:rPr>
              <a:t> </a:t>
            </a:r>
            <a:r>
              <a:rPr kumimoji="1" lang="en-US" sz="1800" dirty="0" smtClean="0">
                <a:latin typeface="Tahoma" pitchFamily="34" charset="0"/>
              </a:rPr>
              <a:t>(</a:t>
            </a:r>
            <a:r>
              <a:rPr kumimoji="1" lang="en-US" sz="1800" dirty="0" err="1">
                <a:latin typeface="Tahoma" pitchFamily="34" charset="0"/>
              </a:rPr>
              <a:t>sadece</a:t>
            </a:r>
            <a:r>
              <a:rPr kumimoji="1" lang="en-US" sz="1800" dirty="0">
                <a:latin typeface="Tahoma" pitchFamily="34" charset="0"/>
              </a:rPr>
              <a:t>) </a:t>
            </a:r>
            <a:r>
              <a:rPr kumimoji="1" lang="en-US" sz="1800" dirty="0" err="1">
                <a:latin typeface="Tahoma" pitchFamily="34" charset="0"/>
              </a:rPr>
              <a:t>dalın</a:t>
            </a:r>
            <a:r>
              <a:rPr kumimoji="1" lang="en-US" sz="1800" dirty="0">
                <a:latin typeface="Tahoma" pitchFamily="34" charset="0"/>
              </a:rPr>
              <a:t> en </a:t>
            </a:r>
            <a:r>
              <a:rPr kumimoji="1" lang="en-US" sz="1800" dirty="0" err="1">
                <a:latin typeface="Tahoma" pitchFamily="34" charset="0"/>
              </a:rPr>
              <a:t>sağında</a:t>
            </a: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>
                <a:latin typeface="Tahoma" pitchFamily="34" charset="0"/>
              </a:rPr>
              <a:t>olabilir</a:t>
            </a:r>
            <a:r>
              <a:rPr kumimoji="1" lang="en-US" sz="1800" dirty="0">
                <a:latin typeface="Tahoma" pitchFamily="34" charset="0"/>
              </a:rPr>
              <a:t>, 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969168" y="2209800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1" name="Line 5"/>
          <p:cNvSpPr>
            <a:spLocks noChangeShapeType="1"/>
          </p:cNvSpPr>
          <p:nvPr/>
        </p:nvSpPr>
        <p:spPr bwMode="auto">
          <a:xfrm>
            <a:off x="4931568" y="3863975"/>
            <a:ext cx="1588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2" name="Line 6"/>
          <p:cNvSpPr>
            <a:spLocks noChangeShapeType="1"/>
          </p:cNvSpPr>
          <p:nvPr/>
        </p:nvSpPr>
        <p:spPr bwMode="auto">
          <a:xfrm>
            <a:off x="4093368" y="3940175"/>
            <a:ext cx="3810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 flipH="1">
            <a:off x="3788568" y="3862388"/>
            <a:ext cx="304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3178968" y="3940175"/>
            <a:ext cx="762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 flipH="1">
            <a:off x="2569368" y="3862388"/>
            <a:ext cx="685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H="1">
            <a:off x="1959768" y="3940175"/>
            <a:ext cx="3048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 flipH="1">
            <a:off x="4093368" y="3179763"/>
            <a:ext cx="2286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>
            <a:off x="3102768" y="3179763"/>
            <a:ext cx="1524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H="1">
            <a:off x="1426368" y="2454275"/>
            <a:ext cx="2286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>
            <a:off x="3712368" y="2454275"/>
            <a:ext cx="1905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1" name="Oval 15"/>
          <p:cNvSpPr>
            <a:spLocks noChangeArrowheads="1"/>
          </p:cNvSpPr>
          <p:nvPr/>
        </p:nvSpPr>
        <p:spPr bwMode="auto">
          <a:xfrm>
            <a:off x="3483768" y="23542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2" name="Oval 16"/>
          <p:cNvSpPr>
            <a:spLocks noChangeArrowheads="1"/>
          </p:cNvSpPr>
          <p:nvPr/>
        </p:nvSpPr>
        <p:spPr bwMode="auto">
          <a:xfrm>
            <a:off x="21121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3" name="Oval 17"/>
          <p:cNvSpPr>
            <a:spLocks noChangeArrowheads="1"/>
          </p:cNvSpPr>
          <p:nvPr/>
        </p:nvSpPr>
        <p:spPr bwMode="auto">
          <a:xfrm>
            <a:off x="2874168" y="30400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4" name="Oval 18"/>
          <p:cNvSpPr>
            <a:spLocks noChangeArrowheads="1"/>
          </p:cNvSpPr>
          <p:nvPr/>
        </p:nvSpPr>
        <p:spPr bwMode="auto">
          <a:xfrm>
            <a:off x="4093368" y="30400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5" name="Oval 19"/>
          <p:cNvSpPr>
            <a:spLocks noChangeArrowheads="1"/>
          </p:cNvSpPr>
          <p:nvPr/>
        </p:nvSpPr>
        <p:spPr bwMode="auto">
          <a:xfrm>
            <a:off x="47791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6" name="Oval 20"/>
          <p:cNvSpPr>
            <a:spLocks noChangeArrowheads="1"/>
          </p:cNvSpPr>
          <p:nvPr/>
        </p:nvSpPr>
        <p:spPr bwMode="auto">
          <a:xfrm>
            <a:off x="39409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7" name="Oval 21"/>
          <p:cNvSpPr>
            <a:spLocks noChangeArrowheads="1"/>
          </p:cNvSpPr>
          <p:nvPr/>
        </p:nvSpPr>
        <p:spPr bwMode="auto">
          <a:xfrm>
            <a:off x="24169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8" name="Oval 22"/>
          <p:cNvSpPr>
            <a:spLocks noChangeArrowheads="1"/>
          </p:cNvSpPr>
          <p:nvPr/>
        </p:nvSpPr>
        <p:spPr bwMode="auto">
          <a:xfrm>
            <a:off x="30265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9" name="Oval 23"/>
          <p:cNvSpPr>
            <a:spLocks noChangeArrowheads="1"/>
          </p:cNvSpPr>
          <p:nvPr/>
        </p:nvSpPr>
        <p:spPr bwMode="auto">
          <a:xfrm>
            <a:off x="47791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0" name="Oval 24"/>
          <p:cNvSpPr>
            <a:spLocks noChangeArrowheads="1"/>
          </p:cNvSpPr>
          <p:nvPr/>
        </p:nvSpPr>
        <p:spPr bwMode="auto">
          <a:xfrm>
            <a:off x="42457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1" name="Oval 25"/>
          <p:cNvSpPr>
            <a:spLocks noChangeArrowheads="1"/>
          </p:cNvSpPr>
          <p:nvPr/>
        </p:nvSpPr>
        <p:spPr bwMode="auto">
          <a:xfrm>
            <a:off x="11977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2" name="Oval 26"/>
          <p:cNvSpPr>
            <a:spLocks noChangeArrowheads="1"/>
          </p:cNvSpPr>
          <p:nvPr/>
        </p:nvSpPr>
        <p:spPr bwMode="auto">
          <a:xfrm>
            <a:off x="5312568" y="4602163"/>
            <a:ext cx="381000" cy="3127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G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36361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4" name="Oval 28"/>
          <p:cNvSpPr>
            <a:spLocks noChangeArrowheads="1"/>
          </p:cNvSpPr>
          <p:nvPr/>
        </p:nvSpPr>
        <p:spPr bwMode="auto">
          <a:xfrm>
            <a:off x="30265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18073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6" name="AutoShape 30"/>
          <p:cNvSpPr>
            <a:spLocks/>
          </p:cNvSpPr>
          <p:nvPr/>
        </p:nvSpPr>
        <p:spPr bwMode="auto">
          <a:xfrm>
            <a:off x="6074568" y="25146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6303168" y="34290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68" name="AutoShape 32"/>
          <p:cNvSpPr>
            <a:spLocks/>
          </p:cNvSpPr>
          <p:nvPr/>
        </p:nvSpPr>
        <p:spPr bwMode="auto">
          <a:xfrm rot="-5400000">
            <a:off x="3598068" y="27813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3544093" y="3581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70" name="Rectangle 34"/>
          <p:cNvSpPr>
            <a:spLocks noChangeArrowheads="1"/>
          </p:cNvSpPr>
          <p:nvPr/>
        </p:nvSpPr>
        <p:spPr bwMode="auto">
          <a:xfrm>
            <a:off x="817240" y="5715000"/>
            <a:ext cx="800323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 err="1">
                <a:latin typeface="Tahoma" pitchFamily="34" charset="0"/>
              </a:rPr>
              <a:t>Zaman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en-US" sz="2000" dirty="0" err="1">
                <a:latin typeface="Tahoma" pitchFamily="34" charset="0"/>
              </a:rPr>
              <a:t>karmaşıklığı</a:t>
            </a:r>
            <a:r>
              <a:rPr kumimoji="1" lang="en-US" sz="2000" dirty="0">
                <a:latin typeface="Tahoma" pitchFamily="34" charset="0"/>
              </a:rPr>
              <a:t>  </a:t>
            </a:r>
            <a:r>
              <a:rPr kumimoji="1" lang="en-US" sz="2000" dirty="0" smtClean="0">
                <a:latin typeface="Tahoma" pitchFamily="34" charset="0"/>
              </a:rPr>
              <a:t>=  </a:t>
            </a:r>
            <a:r>
              <a:rPr kumimoji="1" lang="en-US" sz="2000" dirty="0" err="1">
                <a:latin typeface="Tahoma" pitchFamily="34" charset="0"/>
              </a:rPr>
              <a:t>b</a:t>
            </a:r>
            <a:r>
              <a:rPr kumimoji="1" lang="en-US" sz="2800" b="1" baseline="30000" dirty="0" err="1">
                <a:latin typeface="Tahoma" pitchFamily="34" charset="0"/>
              </a:rPr>
              <a:t>m</a:t>
            </a:r>
            <a:r>
              <a:rPr kumimoji="1" lang="en-US" sz="2800" b="1" baseline="30000" dirty="0">
                <a:latin typeface="Tahoma" pitchFamily="34" charset="0"/>
              </a:rPr>
              <a:t> </a:t>
            </a:r>
            <a:r>
              <a:rPr kumimoji="1" lang="en-US" sz="2000" b="1" dirty="0">
                <a:latin typeface="Tahoma" pitchFamily="34" charset="0"/>
              </a:rPr>
              <a:t>+</a:t>
            </a:r>
            <a:r>
              <a:rPr kumimoji="1" lang="en-US" sz="2800" b="1" baseline="30000" dirty="0">
                <a:latin typeface="Tahoma" pitchFamily="34" charset="0"/>
              </a:rPr>
              <a:t> </a:t>
            </a:r>
            <a:r>
              <a:rPr kumimoji="1" lang="en-US" sz="2000" dirty="0">
                <a:latin typeface="Tahoma" pitchFamily="34" charset="0"/>
              </a:rPr>
              <a:t>b</a:t>
            </a:r>
            <a:r>
              <a:rPr kumimoji="1" lang="en-US" sz="2800" b="1" baseline="30000" dirty="0">
                <a:latin typeface="Tahoma" pitchFamily="34" charset="0"/>
              </a:rPr>
              <a:t>m-1 </a:t>
            </a:r>
            <a:r>
              <a:rPr kumimoji="1" lang="en-US" sz="2000" b="1" dirty="0">
                <a:latin typeface="Tahoma" pitchFamily="34" charset="0"/>
              </a:rPr>
              <a:t>+ … + </a:t>
            </a:r>
            <a:r>
              <a:rPr kumimoji="1" lang="en-US" sz="2000" dirty="0">
                <a:latin typeface="Tahoma" pitchFamily="34" charset="0"/>
              </a:rPr>
              <a:t>1</a:t>
            </a:r>
            <a:r>
              <a:rPr kumimoji="1" lang="en-US" sz="2000" b="1" dirty="0">
                <a:latin typeface="Tahoma" pitchFamily="34" charset="0"/>
              </a:rPr>
              <a:t> = </a:t>
            </a:r>
            <a:r>
              <a:rPr kumimoji="1" lang="en-US" sz="2000" dirty="0">
                <a:latin typeface="Tahoma" pitchFamily="34" charset="0"/>
              </a:rPr>
              <a:t>b</a:t>
            </a:r>
            <a:r>
              <a:rPr kumimoji="1" lang="en-US" sz="2800" b="1" baseline="30000" dirty="0">
                <a:latin typeface="Tahoma" pitchFamily="34" charset="0"/>
              </a:rPr>
              <a:t>m+1 </a:t>
            </a:r>
            <a:r>
              <a:rPr kumimoji="1" lang="tr-TR" sz="2000" dirty="0" smtClean="0">
                <a:latin typeface="Tahoma" pitchFamily="34" charset="0"/>
              </a:rPr>
              <a:t>-</a:t>
            </a:r>
            <a:r>
              <a:rPr kumimoji="1" lang="en-US" sz="2000" dirty="0" smtClean="0">
                <a:latin typeface="Tahoma" pitchFamily="34" charset="0"/>
              </a:rPr>
              <a:t>1</a:t>
            </a:r>
            <a:endParaRPr kumimoji="1" lang="en-US" sz="2000" b="1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 err="1">
                <a:latin typeface="Tahoma" pitchFamily="34" charset="0"/>
              </a:rPr>
              <a:t>Böylece</a:t>
            </a:r>
            <a:r>
              <a:rPr kumimoji="1" lang="en-US" sz="2000" dirty="0">
                <a:latin typeface="Tahoma" pitchFamily="34" charset="0"/>
              </a:rPr>
              <a:t>:  O(</a:t>
            </a:r>
            <a:r>
              <a:rPr kumimoji="1" lang="en-US" sz="2000" dirty="0" err="1">
                <a:latin typeface="Tahoma" pitchFamily="34" charset="0"/>
              </a:rPr>
              <a:t>b</a:t>
            </a:r>
            <a:r>
              <a:rPr kumimoji="1" lang="en-US" sz="2800" b="1" baseline="30000" dirty="0" err="1">
                <a:latin typeface="Tahoma" pitchFamily="34" charset="0"/>
              </a:rPr>
              <a:t>m</a:t>
            </a:r>
            <a:r>
              <a:rPr kumimoji="1" lang="en-US" sz="2000" dirty="0">
                <a:latin typeface="Tahoma" pitchFamily="34" charset="0"/>
              </a:rPr>
              <a:t>)</a:t>
            </a:r>
            <a:r>
              <a:rPr kumimoji="1" lang="en-US" sz="2000" b="1" dirty="0">
                <a:latin typeface="Tahoma" pitchFamily="34" charset="0"/>
              </a:rPr>
              <a:t> </a:t>
            </a:r>
          </a:p>
        </p:txBody>
      </p:sp>
      <p:sp>
        <p:nvSpPr>
          <p:cNvPr id="372771" name="AutoShape 35"/>
          <p:cNvSpPr>
            <a:spLocks noChangeArrowheads="1"/>
          </p:cNvSpPr>
          <p:nvPr/>
        </p:nvSpPr>
        <p:spPr bwMode="auto">
          <a:xfrm rot="5400000">
            <a:off x="6349280" y="4593704"/>
            <a:ext cx="1219200" cy="762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72" name="Text Box 36"/>
          <p:cNvSpPr txBox="1">
            <a:spLocks noChangeArrowheads="1"/>
          </p:cNvSpPr>
          <p:nvPr/>
        </p:nvSpPr>
        <p:spPr bwMode="auto">
          <a:xfrm>
            <a:off x="6842783" y="6138129"/>
            <a:ext cx="718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b - 1</a:t>
            </a:r>
          </a:p>
        </p:txBody>
      </p:sp>
      <p:sp>
        <p:nvSpPr>
          <p:cNvPr id="372773" name="Line 37"/>
          <p:cNvSpPr>
            <a:spLocks noChangeShapeType="1"/>
          </p:cNvSpPr>
          <p:nvPr/>
        </p:nvSpPr>
        <p:spPr bwMode="auto">
          <a:xfrm>
            <a:off x="6659016" y="612616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340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ayt Numarası Yer Tutucusu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357-F9E8-4F17-8EF5-2B40711CD386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Bellek karmaşıklığı</a:t>
            </a:r>
            <a:endParaRPr lang="tr-TR"/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827584" y="1556792"/>
            <a:ext cx="7554416" cy="476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Kuyrukta (Düğ. Listesi) en fazla düğüme altta en solda ulaşılır.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Örnek: m = 3,  b = 3 :</a:t>
            </a:r>
            <a:endParaRPr kumimoji="1" lang="tr-TR" sz="2000">
              <a:latin typeface="Tahoma" pitchFamily="34" charset="0"/>
            </a:endParaRPr>
          </a:p>
        </p:txBody>
      </p:sp>
      <p:grpSp>
        <p:nvGrpSpPr>
          <p:cNvPr id="373764" name="Group 4"/>
          <p:cNvGrpSpPr>
            <a:grpSpLocks/>
          </p:cNvGrpSpPr>
          <p:nvPr/>
        </p:nvGrpSpPr>
        <p:grpSpPr bwMode="auto">
          <a:xfrm>
            <a:off x="990600" y="2514600"/>
            <a:ext cx="7467600" cy="2514600"/>
            <a:chOff x="624" y="1440"/>
            <a:chExt cx="4704" cy="1584"/>
          </a:xfrm>
        </p:grpSpPr>
        <p:sp>
          <p:nvSpPr>
            <p:cNvPr id="373765" name="Rectangle 5"/>
            <p:cNvSpPr>
              <a:spLocks noChangeArrowheads="1"/>
            </p:cNvSpPr>
            <p:nvPr/>
          </p:nvSpPr>
          <p:spPr bwMode="auto">
            <a:xfrm>
              <a:off x="624" y="1440"/>
              <a:ext cx="470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73766" name="Oval 6"/>
            <p:cNvSpPr>
              <a:spLocks noChangeArrowheads="1"/>
            </p:cNvSpPr>
            <p:nvPr/>
          </p:nvSpPr>
          <p:spPr bwMode="auto">
            <a:xfrm>
              <a:off x="2928" y="148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67" name="Oval 7"/>
            <p:cNvSpPr>
              <a:spLocks noChangeArrowheads="1"/>
            </p:cNvSpPr>
            <p:nvPr/>
          </p:nvSpPr>
          <p:spPr bwMode="auto">
            <a:xfrm>
              <a:off x="1200" y="229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68" name="Oval 8"/>
            <p:cNvSpPr>
              <a:spLocks noChangeArrowheads="1"/>
            </p:cNvSpPr>
            <p:nvPr/>
          </p:nvSpPr>
          <p:spPr bwMode="auto">
            <a:xfrm>
              <a:off x="1728" y="186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69" name="Oval 9"/>
            <p:cNvSpPr>
              <a:spLocks noChangeArrowheads="1"/>
            </p:cNvSpPr>
            <p:nvPr/>
          </p:nvSpPr>
          <p:spPr bwMode="auto">
            <a:xfrm>
              <a:off x="2928" y="1866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0" name="Oval 10"/>
            <p:cNvSpPr>
              <a:spLocks noChangeArrowheads="1"/>
            </p:cNvSpPr>
            <p:nvPr/>
          </p:nvSpPr>
          <p:spPr bwMode="auto">
            <a:xfrm>
              <a:off x="2448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1" name="Oval 11"/>
            <p:cNvSpPr>
              <a:spLocks noChangeArrowheads="1"/>
            </p:cNvSpPr>
            <p:nvPr/>
          </p:nvSpPr>
          <p:spPr bwMode="auto">
            <a:xfrm>
              <a:off x="2064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2" name="Oval 12"/>
            <p:cNvSpPr>
              <a:spLocks noChangeArrowheads="1"/>
            </p:cNvSpPr>
            <p:nvPr/>
          </p:nvSpPr>
          <p:spPr bwMode="auto">
            <a:xfrm>
              <a:off x="1632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3" name="Oval 13"/>
            <p:cNvSpPr>
              <a:spLocks noChangeArrowheads="1"/>
            </p:cNvSpPr>
            <p:nvPr/>
          </p:nvSpPr>
          <p:spPr bwMode="auto">
            <a:xfrm>
              <a:off x="4128" y="1867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auto">
            <a:xfrm>
              <a:off x="4080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5" name="Oval 15"/>
            <p:cNvSpPr>
              <a:spLocks noChangeArrowheads="1"/>
            </p:cNvSpPr>
            <p:nvPr/>
          </p:nvSpPr>
          <p:spPr bwMode="auto">
            <a:xfrm>
              <a:off x="2832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6" name="Oval 16"/>
            <p:cNvSpPr>
              <a:spLocks noChangeArrowheads="1"/>
            </p:cNvSpPr>
            <p:nvPr/>
          </p:nvSpPr>
          <p:spPr bwMode="auto">
            <a:xfrm>
              <a:off x="3264" y="229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7" name="Oval 17"/>
            <p:cNvSpPr>
              <a:spLocks noChangeArrowheads="1"/>
            </p:cNvSpPr>
            <p:nvPr/>
          </p:nvSpPr>
          <p:spPr bwMode="auto">
            <a:xfrm>
              <a:off x="3696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8" name="Oval 18"/>
            <p:cNvSpPr>
              <a:spLocks noChangeArrowheads="1"/>
            </p:cNvSpPr>
            <p:nvPr/>
          </p:nvSpPr>
          <p:spPr bwMode="auto">
            <a:xfrm>
              <a:off x="4464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9" name="Oval 19"/>
            <p:cNvSpPr>
              <a:spLocks noChangeArrowheads="1"/>
            </p:cNvSpPr>
            <p:nvPr/>
          </p:nvSpPr>
          <p:spPr bwMode="auto">
            <a:xfrm>
              <a:off x="768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0" name="Oval 20"/>
            <p:cNvSpPr>
              <a:spLocks noChangeArrowheads="1"/>
            </p:cNvSpPr>
            <p:nvPr/>
          </p:nvSpPr>
          <p:spPr bwMode="auto">
            <a:xfrm>
              <a:off x="177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1" name="Oval 21"/>
            <p:cNvSpPr>
              <a:spLocks noChangeArrowheads="1"/>
            </p:cNvSpPr>
            <p:nvPr/>
          </p:nvSpPr>
          <p:spPr bwMode="auto">
            <a:xfrm>
              <a:off x="1344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2" name="Oval 22"/>
            <p:cNvSpPr>
              <a:spLocks noChangeArrowheads="1"/>
            </p:cNvSpPr>
            <p:nvPr/>
          </p:nvSpPr>
          <p:spPr bwMode="auto">
            <a:xfrm>
              <a:off x="1056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3" name="Oval 23"/>
            <p:cNvSpPr>
              <a:spLocks noChangeArrowheads="1"/>
            </p:cNvSpPr>
            <p:nvPr/>
          </p:nvSpPr>
          <p:spPr bwMode="auto">
            <a:xfrm>
              <a:off x="302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4" name="Oval 24"/>
            <p:cNvSpPr>
              <a:spLocks noChangeArrowheads="1"/>
            </p:cNvSpPr>
            <p:nvPr/>
          </p:nvSpPr>
          <p:spPr bwMode="auto">
            <a:xfrm>
              <a:off x="206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5" name="Oval 25"/>
            <p:cNvSpPr>
              <a:spLocks noChangeArrowheads="1"/>
            </p:cNvSpPr>
            <p:nvPr/>
          </p:nvSpPr>
          <p:spPr bwMode="auto">
            <a:xfrm>
              <a:off x="2352" y="2683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6" name="Oval 26"/>
            <p:cNvSpPr>
              <a:spLocks noChangeArrowheads="1"/>
            </p:cNvSpPr>
            <p:nvPr/>
          </p:nvSpPr>
          <p:spPr bwMode="auto">
            <a:xfrm>
              <a:off x="2738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7" name="Oval 27"/>
            <p:cNvSpPr>
              <a:spLocks noChangeArrowheads="1"/>
            </p:cNvSpPr>
            <p:nvPr/>
          </p:nvSpPr>
          <p:spPr bwMode="auto">
            <a:xfrm>
              <a:off x="331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cxnSp>
          <p:nvCxnSpPr>
            <p:cNvPr id="373788" name="AutoShape 28"/>
            <p:cNvCxnSpPr>
              <a:cxnSpLocks noChangeShapeType="1"/>
              <a:stCxn id="373766" idx="2"/>
              <a:endCxn id="373768" idx="0"/>
            </p:cNvCxnSpPr>
            <p:nvPr/>
          </p:nvCxnSpPr>
          <p:spPr bwMode="auto">
            <a:xfrm flipH="1">
              <a:off x="184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89" name="AutoShape 29"/>
            <p:cNvCxnSpPr>
              <a:cxnSpLocks noChangeShapeType="1"/>
              <a:stCxn id="373766" idx="4"/>
              <a:endCxn id="373769" idx="0"/>
            </p:cNvCxnSpPr>
            <p:nvPr/>
          </p:nvCxnSpPr>
          <p:spPr bwMode="auto">
            <a:xfrm>
              <a:off x="3048" y="1685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0" name="AutoShape 30"/>
            <p:cNvCxnSpPr>
              <a:cxnSpLocks noChangeShapeType="1"/>
              <a:stCxn id="373766" idx="6"/>
              <a:endCxn id="373773" idx="0"/>
            </p:cNvCxnSpPr>
            <p:nvPr/>
          </p:nvCxnSpPr>
          <p:spPr bwMode="auto">
            <a:xfrm>
              <a:off x="316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1" name="AutoShape 31"/>
            <p:cNvCxnSpPr>
              <a:cxnSpLocks noChangeShapeType="1"/>
              <a:stCxn id="373768" idx="3"/>
              <a:endCxn id="373767" idx="0"/>
            </p:cNvCxnSpPr>
            <p:nvPr/>
          </p:nvCxnSpPr>
          <p:spPr bwMode="auto">
            <a:xfrm flipH="1">
              <a:off x="1320" y="2035"/>
              <a:ext cx="443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2" name="AutoShape 32"/>
            <p:cNvCxnSpPr>
              <a:cxnSpLocks noChangeShapeType="1"/>
              <a:stCxn id="373768" idx="4"/>
              <a:endCxn id="373772" idx="0"/>
            </p:cNvCxnSpPr>
            <p:nvPr/>
          </p:nvCxnSpPr>
          <p:spPr bwMode="auto">
            <a:xfrm flipH="1">
              <a:off x="1752" y="2064"/>
              <a:ext cx="96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3" name="AutoShape 33"/>
            <p:cNvCxnSpPr>
              <a:cxnSpLocks noChangeShapeType="1"/>
              <a:stCxn id="373768" idx="5"/>
              <a:endCxn id="373771" idx="0"/>
            </p:cNvCxnSpPr>
            <p:nvPr/>
          </p:nvCxnSpPr>
          <p:spPr bwMode="auto">
            <a:xfrm>
              <a:off x="1933" y="2035"/>
              <a:ext cx="251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4" name="AutoShape 34"/>
            <p:cNvCxnSpPr>
              <a:cxnSpLocks noChangeShapeType="1"/>
              <a:stCxn id="373769" idx="3"/>
              <a:endCxn id="373770" idx="0"/>
            </p:cNvCxnSpPr>
            <p:nvPr/>
          </p:nvCxnSpPr>
          <p:spPr bwMode="auto">
            <a:xfrm flipH="1">
              <a:off x="2568" y="2034"/>
              <a:ext cx="395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5" name="AutoShape 35"/>
            <p:cNvCxnSpPr>
              <a:cxnSpLocks noChangeShapeType="1"/>
              <a:stCxn id="373769" idx="4"/>
              <a:endCxn id="373775" idx="0"/>
            </p:cNvCxnSpPr>
            <p:nvPr/>
          </p:nvCxnSpPr>
          <p:spPr bwMode="auto">
            <a:xfrm flipH="1">
              <a:off x="2952" y="2063"/>
              <a:ext cx="96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6" name="AutoShape 36"/>
            <p:cNvCxnSpPr>
              <a:cxnSpLocks noChangeShapeType="1"/>
              <a:stCxn id="373769" idx="5"/>
              <a:endCxn id="373776" idx="0"/>
            </p:cNvCxnSpPr>
            <p:nvPr/>
          </p:nvCxnSpPr>
          <p:spPr bwMode="auto">
            <a:xfrm>
              <a:off x="3133" y="2034"/>
              <a:ext cx="25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7" name="AutoShape 37"/>
            <p:cNvCxnSpPr>
              <a:cxnSpLocks noChangeShapeType="1"/>
              <a:stCxn id="373773" idx="3"/>
              <a:endCxn id="373777" idx="0"/>
            </p:cNvCxnSpPr>
            <p:nvPr/>
          </p:nvCxnSpPr>
          <p:spPr bwMode="auto">
            <a:xfrm flipH="1">
              <a:off x="3816" y="2035"/>
              <a:ext cx="347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8" name="AutoShape 38"/>
            <p:cNvCxnSpPr>
              <a:cxnSpLocks noChangeShapeType="1"/>
              <a:stCxn id="373773" idx="4"/>
              <a:endCxn id="373774" idx="0"/>
            </p:cNvCxnSpPr>
            <p:nvPr/>
          </p:nvCxnSpPr>
          <p:spPr bwMode="auto">
            <a:xfrm flipH="1">
              <a:off x="4200" y="2064"/>
              <a:ext cx="4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9" name="AutoShape 39"/>
            <p:cNvCxnSpPr>
              <a:cxnSpLocks noChangeShapeType="1"/>
              <a:stCxn id="373773" idx="5"/>
              <a:endCxn id="373778" idx="7"/>
            </p:cNvCxnSpPr>
            <p:nvPr/>
          </p:nvCxnSpPr>
          <p:spPr bwMode="auto">
            <a:xfrm>
              <a:off x="4333" y="2035"/>
              <a:ext cx="336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3800" name="Text Box 40"/>
            <p:cNvSpPr txBox="1">
              <a:spLocks noChangeArrowheads="1"/>
            </p:cNvSpPr>
            <p:nvPr/>
          </p:nvSpPr>
          <p:spPr bwMode="auto">
            <a:xfrm>
              <a:off x="3832" y="2636"/>
              <a:ext cx="3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r-TR" sz="22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...</a:t>
              </a:r>
              <a:endParaRPr lang="tr-T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73801" name="AutoShape 41"/>
            <p:cNvCxnSpPr>
              <a:cxnSpLocks noChangeShapeType="1"/>
              <a:stCxn id="373767" idx="3"/>
              <a:endCxn id="373779" idx="0"/>
            </p:cNvCxnSpPr>
            <p:nvPr/>
          </p:nvCxnSpPr>
          <p:spPr bwMode="auto">
            <a:xfrm flipH="1">
              <a:off x="888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2" name="AutoShape 42"/>
            <p:cNvCxnSpPr>
              <a:cxnSpLocks noChangeShapeType="1"/>
              <a:stCxn id="373767" idx="4"/>
              <a:endCxn id="373782" idx="0"/>
            </p:cNvCxnSpPr>
            <p:nvPr/>
          </p:nvCxnSpPr>
          <p:spPr bwMode="auto">
            <a:xfrm flipH="1">
              <a:off x="1176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3" name="AutoShape 43"/>
            <p:cNvCxnSpPr>
              <a:cxnSpLocks noChangeShapeType="1"/>
              <a:stCxn id="373767" idx="5"/>
              <a:endCxn id="373781" idx="0"/>
            </p:cNvCxnSpPr>
            <p:nvPr/>
          </p:nvCxnSpPr>
          <p:spPr bwMode="auto">
            <a:xfrm>
              <a:off x="1405" y="2466"/>
              <a:ext cx="59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4" name="AutoShape 44"/>
            <p:cNvCxnSpPr>
              <a:cxnSpLocks noChangeShapeType="1"/>
              <a:stCxn id="373772" idx="4"/>
              <a:endCxn id="373780" idx="0"/>
            </p:cNvCxnSpPr>
            <p:nvPr/>
          </p:nvCxnSpPr>
          <p:spPr bwMode="auto">
            <a:xfrm>
              <a:off x="1752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5" name="AutoShape 45"/>
            <p:cNvCxnSpPr>
              <a:cxnSpLocks noChangeShapeType="1"/>
              <a:stCxn id="373772" idx="5"/>
              <a:endCxn id="373784" idx="0"/>
            </p:cNvCxnSpPr>
            <p:nvPr/>
          </p:nvCxnSpPr>
          <p:spPr bwMode="auto">
            <a:xfrm>
              <a:off x="1837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6" name="AutoShape 46"/>
            <p:cNvCxnSpPr>
              <a:cxnSpLocks noChangeShapeType="1"/>
              <a:stCxn id="373772" idx="5"/>
              <a:endCxn id="373785" idx="0"/>
            </p:cNvCxnSpPr>
            <p:nvPr/>
          </p:nvCxnSpPr>
          <p:spPr bwMode="auto">
            <a:xfrm>
              <a:off x="1837" y="2466"/>
              <a:ext cx="635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7" name="AutoShape 47"/>
            <p:cNvCxnSpPr>
              <a:cxnSpLocks noChangeShapeType="1"/>
              <a:stCxn id="373771" idx="5"/>
              <a:endCxn id="373786" idx="1"/>
            </p:cNvCxnSpPr>
            <p:nvPr/>
          </p:nvCxnSpPr>
          <p:spPr bwMode="auto">
            <a:xfrm>
              <a:off x="2269" y="2466"/>
              <a:ext cx="504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8" name="AutoShape 48"/>
            <p:cNvCxnSpPr>
              <a:cxnSpLocks noChangeShapeType="1"/>
              <a:stCxn id="373771" idx="5"/>
              <a:endCxn id="373783" idx="1"/>
            </p:cNvCxnSpPr>
            <p:nvPr/>
          </p:nvCxnSpPr>
          <p:spPr bwMode="auto">
            <a:xfrm>
              <a:off x="2269" y="2466"/>
              <a:ext cx="792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9" name="AutoShape 49"/>
            <p:cNvCxnSpPr>
              <a:cxnSpLocks noChangeShapeType="1"/>
              <a:stCxn id="373771" idx="5"/>
              <a:endCxn id="373787" idx="0"/>
            </p:cNvCxnSpPr>
            <p:nvPr/>
          </p:nvCxnSpPr>
          <p:spPr bwMode="auto">
            <a:xfrm>
              <a:off x="2269" y="2466"/>
              <a:ext cx="1165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3810" name="Rectangle 50"/>
          <p:cNvSpPr>
            <a:spLocks noChangeArrowheads="1"/>
          </p:cNvSpPr>
          <p:nvPr/>
        </p:nvSpPr>
        <p:spPr bwMode="auto">
          <a:xfrm>
            <a:off x="827584" y="5334000"/>
            <a:ext cx="763061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Kuyruk, tüm          düğümleri içerir --&gt; </a:t>
            </a:r>
            <a:r>
              <a:rPr kumimoji="1" lang="tr-TR" sz="2000" b="1" smtClean="0">
                <a:latin typeface="Tahoma" pitchFamily="34" charset="0"/>
              </a:rPr>
              <a:t>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Genelde:  ((b-1) * m) + 1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Karmaşıklık:  O(m*b)</a:t>
            </a:r>
            <a:endParaRPr kumimoji="1" lang="tr-TR" sz="2000">
              <a:latin typeface="Tahoma" pitchFamily="34" charset="0"/>
            </a:endParaRPr>
          </a:p>
        </p:txBody>
      </p:sp>
      <p:sp>
        <p:nvSpPr>
          <p:cNvPr id="373811" name="Oval 51"/>
          <p:cNvSpPr>
            <a:spLocks noChangeArrowheads="1"/>
          </p:cNvSpPr>
          <p:nvPr/>
        </p:nvSpPr>
        <p:spPr bwMode="auto">
          <a:xfrm>
            <a:off x="2833617" y="5334000"/>
            <a:ext cx="381000" cy="3127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5597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25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Hayır</a:t>
            </a:r>
          </a:p>
          <a:p>
            <a:pPr lvl="1"/>
            <a:r>
              <a:rPr lang="tr-TR" dirty="0" smtClean="0"/>
              <a:t>Sonsuz derinlikteki ya da </a:t>
            </a:r>
            <a:r>
              <a:rPr lang="tr-TR" dirty="0"/>
              <a:t>tekrarlanan durumlu (döngülü) ağaçlarda sonuca ulaşamaz</a:t>
            </a:r>
            <a:endParaRPr lang="en-US" i="1" dirty="0"/>
          </a:p>
          <a:p>
            <a:r>
              <a:rPr lang="en-US" u="sng" dirty="0"/>
              <a:t>Time 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tr-TR" baseline="30000" dirty="0" smtClean="0"/>
              <a:t>m</a:t>
            </a:r>
            <a:r>
              <a:rPr lang="el-GR" dirty="0" smtClean="0"/>
              <a:t>)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</a:t>
            </a:r>
            <a:r>
              <a:rPr lang="tr-TR" dirty="0" smtClean="0"/>
              <a:t>b m</a:t>
            </a:r>
            <a:r>
              <a:rPr lang="el-G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Genişlik-öncelikliye göre daha az</a:t>
            </a:r>
            <a:endParaRPr lang="en-US" dirty="0"/>
          </a:p>
          <a:p>
            <a:r>
              <a:rPr lang="en-US" u="sng" dirty="0" smtClean="0"/>
              <a:t>Optimality:</a:t>
            </a:r>
            <a:r>
              <a:rPr lang="tr-TR" dirty="0" smtClean="0"/>
              <a:t> Hayır</a:t>
            </a:r>
          </a:p>
          <a:p>
            <a:pPr lvl="1"/>
            <a:r>
              <a:rPr lang="tr-TR" dirty="0" smtClean="0"/>
              <a:t>Kökten mümkün olduğunca uzaklaştığı için</a:t>
            </a:r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tr-TR" dirty="0" smtClean="0"/>
              <a:t>m: arama ağacının </a:t>
            </a:r>
            <a:r>
              <a:rPr lang="tr-TR" dirty="0" err="1" smtClean="0"/>
              <a:t>max</a:t>
            </a:r>
            <a:r>
              <a:rPr lang="tr-TR" dirty="0" smtClean="0"/>
              <a:t> derinliği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9665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Derinlik Sınırlı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44955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En fazla ℓ derinliğe izin verilen derinlik öncelikli arama </a:t>
            </a:r>
            <a:r>
              <a:rPr lang="tr-TR" dirty="0" smtClean="0"/>
              <a:t>çeşididir</a:t>
            </a:r>
          </a:p>
          <a:p>
            <a:r>
              <a:rPr lang="en-US" u="sng" dirty="0" smtClean="0"/>
              <a:t>Completeness</a:t>
            </a:r>
            <a:r>
              <a:rPr lang="en-US" u="sng" dirty="0"/>
              <a:t>:</a:t>
            </a:r>
            <a:r>
              <a:rPr lang="tr-TR" dirty="0"/>
              <a:t> </a:t>
            </a:r>
            <a:r>
              <a:rPr lang="tr-TR" dirty="0" smtClean="0"/>
              <a:t>Çözümü &lt;= ℓ derinlikte ise evet</a:t>
            </a:r>
            <a:endParaRPr lang="en-US" i="1" dirty="0"/>
          </a:p>
          <a:p>
            <a:pPr lvl="1"/>
            <a:r>
              <a:rPr lang="tr-TR" dirty="0"/>
              <a:t>Eğer gereken çözüm ℓ+1 derinlikte ise, o zaman </a:t>
            </a:r>
            <a:r>
              <a:rPr lang="tr-TR" dirty="0" smtClean="0"/>
              <a:t>bulunamaz</a:t>
            </a:r>
            <a:endParaRPr lang="tr-TR" dirty="0"/>
          </a:p>
          <a:p>
            <a:r>
              <a:rPr lang="en-US" u="sng" dirty="0" smtClean="0"/>
              <a:t>Time </a:t>
            </a:r>
            <a:r>
              <a:rPr lang="en-US" u="sng" dirty="0"/>
              <a:t>complexity:</a:t>
            </a:r>
            <a:r>
              <a:rPr lang="tr-TR" dirty="0"/>
              <a:t> </a:t>
            </a:r>
            <a:r>
              <a:rPr lang="en-US" dirty="0" smtClean="0"/>
              <a:t>O(b</a:t>
            </a:r>
            <a:r>
              <a:rPr lang="tr-TR" baseline="30000" dirty="0"/>
              <a:t>ℓ</a:t>
            </a:r>
            <a:r>
              <a:rPr lang="el-GR" dirty="0" smtClean="0"/>
              <a:t>)</a:t>
            </a:r>
            <a:endParaRPr lang="tr-TR" dirty="0"/>
          </a:p>
          <a:p>
            <a:r>
              <a:rPr lang="en-US" u="sng" dirty="0"/>
              <a:t>Space complexity:</a:t>
            </a:r>
            <a:r>
              <a:rPr lang="tr-TR" dirty="0"/>
              <a:t> </a:t>
            </a:r>
            <a:r>
              <a:rPr lang="en-US" dirty="0"/>
              <a:t>O(</a:t>
            </a:r>
            <a:r>
              <a:rPr lang="tr-TR" dirty="0" smtClean="0"/>
              <a:t>b</a:t>
            </a:r>
            <a:r>
              <a:rPr lang="tr-TR" dirty="0"/>
              <a:t> </a:t>
            </a:r>
            <a:r>
              <a:rPr lang="tr-TR" dirty="0" smtClean="0"/>
              <a:t>ℓ</a:t>
            </a:r>
            <a:r>
              <a:rPr lang="el-GR" dirty="0" smtClean="0"/>
              <a:t>)</a:t>
            </a:r>
            <a:endParaRPr lang="tr-TR" dirty="0"/>
          </a:p>
          <a:p>
            <a:r>
              <a:rPr lang="en-US" u="sng" dirty="0" smtClean="0"/>
              <a:t>Optimality</a:t>
            </a:r>
            <a:r>
              <a:rPr lang="en-US" u="sng" dirty="0"/>
              <a:t>:</a:t>
            </a:r>
            <a:r>
              <a:rPr lang="tr-TR" dirty="0"/>
              <a:t> Hayır</a:t>
            </a:r>
          </a:p>
          <a:p>
            <a:r>
              <a:rPr lang="tr-TR" dirty="0" smtClean="0"/>
              <a:t>Derinlik sınırı (ℓ) nası seçilmeli?</a:t>
            </a:r>
          </a:p>
          <a:p>
            <a:pPr lvl="1"/>
            <a:r>
              <a:rPr lang="tr-TR" sz="2600" b="1" dirty="0">
                <a:solidFill>
                  <a:prstClr val="black"/>
                </a:solidFill>
              </a:rPr>
              <a:t>Durum sayısı: </a:t>
            </a:r>
            <a:r>
              <a:rPr lang="tr-TR" sz="2600" dirty="0">
                <a:solidFill>
                  <a:prstClr val="black"/>
                </a:solidFill>
              </a:rPr>
              <a:t>çözüm yolu uzunluğu en fazla durum sayısı </a:t>
            </a:r>
            <a:r>
              <a:rPr lang="tr-TR" sz="2600" dirty="0" smtClean="0">
                <a:solidFill>
                  <a:prstClr val="black"/>
                </a:solidFill>
              </a:rPr>
              <a:t>kadar</a:t>
            </a:r>
            <a:endParaRPr lang="tr-TR" dirty="0" smtClean="0"/>
          </a:p>
          <a:p>
            <a:r>
              <a:rPr lang="tr-TR" dirty="0" smtClean="0"/>
              <a:t>Arama </a:t>
            </a:r>
            <a:r>
              <a:rPr lang="tr-TR" dirty="0"/>
              <a:t>uzayı büyük ve çözüm derinliği belli olmayan durumlarda </a:t>
            </a:r>
            <a:r>
              <a:rPr lang="tr-TR" b="1" dirty="0"/>
              <a:t>Yinelemeli Derinleşen </a:t>
            </a:r>
            <a:r>
              <a:rPr lang="tr-TR" b="1" dirty="0" smtClean="0"/>
              <a:t>Arama </a:t>
            </a:r>
            <a:r>
              <a:rPr lang="tr-TR" dirty="0" smtClean="0"/>
              <a:t>tercih edilir</a:t>
            </a:r>
            <a:endParaRPr lang="tr-TR" dirty="0"/>
          </a:p>
          <a:p>
            <a:pPr lvl="1"/>
            <a:r>
              <a:rPr lang="tr-TR" dirty="0"/>
              <a:t>Başarıya ulaşana dek derinlik sınırı her defa 1 </a:t>
            </a:r>
            <a:r>
              <a:rPr lang="tr-TR" dirty="0" smtClean="0"/>
              <a:t>arttırılıyor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158321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C702-7C61-4012-916D-F4F8910C19C2}" type="slidenum">
              <a:rPr lang="en-US"/>
              <a:pPr/>
              <a:t>27</a:t>
            </a:fld>
            <a:endParaRPr lang="en-US"/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5" y="1484313"/>
            <a:ext cx="8207375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7797" name="Oval 5"/>
          <p:cNvSpPr>
            <a:spLocks noChangeArrowheads="1"/>
          </p:cNvSpPr>
          <p:nvPr/>
        </p:nvSpPr>
        <p:spPr bwMode="auto">
          <a:xfrm>
            <a:off x="5921067" y="4923455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7798" name="Oval 6"/>
          <p:cNvSpPr>
            <a:spLocks noChangeArrowheads="1"/>
          </p:cNvSpPr>
          <p:nvPr/>
        </p:nvSpPr>
        <p:spPr bwMode="auto">
          <a:xfrm>
            <a:off x="1444152" y="2781300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title"/>
          </p:nvPr>
        </p:nvSpPr>
        <p:spPr>
          <a:xfrm>
            <a:off x="827583" y="188912"/>
            <a:ext cx="7870329" cy="93583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dirty="0"/>
              <a:t>Örnek: </a:t>
            </a:r>
            <a:r>
              <a:rPr lang="en-US" dirty="0"/>
              <a:t>Roman</a:t>
            </a:r>
            <a:r>
              <a:rPr lang="tr-TR" dirty="0" smtClean="0"/>
              <a:t>ya’ya ulaşmak</a:t>
            </a:r>
            <a:endParaRPr lang="en-US" dirty="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683567" y="6165850"/>
            <a:ext cx="78449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tr-TR" sz="2000" dirty="0" smtClean="0">
                <a:latin typeface="Comic Sans MS" pitchFamily="66" charset="0"/>
              </a:rPr>
              <a:t>Haritada </a:t>
            </a:r>
            <a:r>
              <a:rPr kumimoji="1" lang="tr-TR" sz="2000" dirty="0">
                <a:latin typeface="Comic Sans MS" pitchFamily="66" charset="0"/>
              </a:rPr>
              <a:t>20 şehir var. Maximum derinlik sınırı </a:t>
            </a:r>
            <a:r>
              <a:rPr kumimoji="1" lang="tr-TR" sz="2000" b="1" dirty="0">
                <a:solidFill>
                  <a:srgbClr val="0000FF"/>
                </a:solidFill>
                <a:latin typeface="Comic Sans MS" pitchFamily="66" charset="0"/>
              </a:rPr>
              <a:t>l = 19 </a:t>
            </a:r>
            <a:r>
              <a:rPr kumimoji="1" lang="tr-TR" sz="2000" dirty="0" smtClean="0">
                <a:latin typeface="Comic Sans MS" pitchFamily="66" charset="0"/>
              </a:rPr>
              <a:t>seçilebilir </a:t>
            </a:r>
            <a:endParaRPr kumimoji="1" lang="tr-TR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11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Yinelemeli Derinleşen Arama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Satranç turnuvalarında oyunlar </a:t>
            </a:r>
            <a:r>
              <a:rPr lang="tr-TR" dirty="0" smtClean="0"/>
              <a:t>belirli bir </a:t>
            </a:r>
            <a:r>
              <a:rPr lang="tr-TR" dirty="0"/>
              <a:t>zaman sınırı içinde </a:t>
            </a:r>
            <a:r>
              <a:rPr lang="tr-TR" dirty="0" smtClean="0"/>
              <a:t>oynanır</a:t>
            </a:r>
          </a:p>
          <a:p>
            <a:pPr lvl="1"/>
            <a:r>
              <a:rPr lang="tr-TR" dirty="0" smtClean="0"/>
              <a:t>Bu nedenle çoğu </a:t>
            </a:r>
            <a:r>
              <a:rPr lang="tr-TR" dirty="0"/>
              <a:t>satranç </a:t>
            </a:r>
            <a:r>
              <a:rPr lang="tr-TR" dirty="0" smtClean="0"/>
              <a:t>programı bu yöntemi kullanır</a:t>
            </a:r>
            <a:r>
              <a:rPr lang="tr-TR" dirty="0"/>
              <a:t>  </a:t>
            </a:r>
          </a:p>
          <a:p>
            <a:endParaRPr lang="tr-TR" dirty="0"/>
          </a:p>
          <a:p>
            <a:r>
              <a:rPr lang="tr-TR" dirty="0"/>
              <a:t>Başka değişle, program önce 2 seviyede, sonra </a:t>
            </a:r>
            <a:r>
              <a:rPr lang="tr-TR" dirty="0" smtClean="0"/>
              <a:t>3, </a:t>
            </a:r>
            <a:r>
              <a:rPr lang="tr-TR" dirty="0"/>
              <a:t>sonra </a:t>
            </a:r>
            <a:r>
              <a:rPr lang="tr-TR" dirty="0" smtClean="0"/>
              <a:t>4, … </a:t>
            </a:r>
            <a:r>
              <a:rPr lang="tr-TR" dirty="0"/>
              <a:t>seviyede arama </a:t>
            </a:r>
            <a:r>
              <a:rPr lang="tr-TR" dirty="0" smtClean="0"/>
              <a:t>yapıyor</a:t>
            </a:r>
          </a:p>
          <a:p>
            <a:pPr lvl="1"/>
            <a:r>
              <a:rPr lang="tr-TR" dirty="0" smtClean="0"/>
              <a:t>Bu</a:t>
            </a:r>
            <a:r>
              <a:rPr lang="tr-TR" dirty="0"/>
              <a:t>, arama için ayrılan süre dolana  dek devam </a:t>
            </a:r>
            <a:r>
              <a:rPr lang="tr-TR" dirty="0" smtClean="0"/>
              <a:t>ediyor </a:t>
            </a:r>
            <a:endParaRPr lang="tr-TR" dirty="0"/>
          </a:p>
          <a:p>
            <a:endParaRPr lang="tr-TR" dirty="0"/>
          </a:p>
          <a:p>
            <a:r>
              <a:rPr lang="tr-TR" dirty="0"/>
              <a:t>Bundan sonra program, bulunan hamleler içinden en iyisini çözüm gibi kabul </a:t>
            </a:r>
            <a:r>
              <a:rPr lang="tr-TR" dirty="0" smtClean="0"/>
              <a:t>ediyor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4964387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7ADD-C8D7-4674-9CBF-1F0B22971B30}" type="slidenum">
              <a:rPr lang="en-US"/>
              <a:pPr/>
              <a:t>29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=0</a:t>
            </a:r>
          </a:p>
        </p:txBody>
      </p:sp>
      <p:pic>
        <p:nvPicPr>
          <p:cNvPr id="402435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040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Bilgisiz Arama Yöntemleri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Genişlik-öncelikli </a:t>
            </a:r>
            <a:r>
              <a:rPr lang="tr-TR" dirty="0"/>
              <a:t>(Breadth-first)</a:t>
            </a:r>
          </a:p>
          <a:p>
            <a:r>
              <a:rPr lang="tr-TR" dirty="0" smtClean="0"/>
              <a:t>Eşit-maliyetli </a:t>
            </a:r>
            <a:r>
              <a:rPr lang="tr-TR" dirty="0"/>
              <a:t>(Uniform-cost)</a:t>
            </a:r>
          </a:p>
          <a:p>
            <a:r>
              <a:rPr lang="tr-TR" dirty="0" smtClean="0"/>
              <a:t>Derinlik-öncelikli </a:t>
            </a:r>
            <a:r>
              <a:rPr lang="tr-TR" dirty="0"/>
              <a:t>(Depth-first)</a:t>
            </a:r>
          </a:p>
          <a:p>
            <a:r>
              <a:rPr lang="tr-TR" dirty="0"/>
              <a:t>Derinlik-sınırlı (Depth-limited)</a:t>
            </a:r>
          </a:p>
          <a:p>
            <a:r>
              <a:rPr lang="tr-TR" dirty="0" smtClean="0"/>
              <a:t>Yinelemeli Derinleşen (Iterative </a:t>
            </a:r>
            <a:r>
              <a:rPr lang="tr-TR" dirty="0"/>
              <a:t>deepening)</a:t>
            </a:r>
          </a:p>
          <a:p>
            <a:r>
              <a:rPr lang="tr-TR" dirty="0"/>
              <a:t>İki Yönlü (Bi-directional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967615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86B-1A72-4146-BFDF-ACD52FB3E6D4}" type="slidenum">
              <a:rPr lang="en-US"/>
              <a:pPr/>
              <a:t>30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=1</a:t>
            </a:r>
          </a:p>
        </p:txBody>
      </p:sp>
      <p:pic>
        <p:nvPicPr>
          <p:cNvPr id="403459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6066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E2E-A099-49DE-9F1E-F9A729B2B402}" type="slidenum">
              <a:rPr lang="en-US"/>
              <a:pPr/>
              <a:t>31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=2</a:t>
            </a:r>
          </a:p>
        </p:txBody>
      </p:sp>
      <p:pic>
        <p:nvPicPr>
          <p:cNvPr id="404483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114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C433-31AD-47B7-966C-1D82D2ED242F}" type="slidenum">
              <a:rPr lang="en-US"/>
              <a:pPr/>
              <a:t>32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=3</a:t>
            </a:r>
          </a:p>
        </p:txBody>
      </p:sp>
      <p:pic>
        <p:nvPicPr>
          <p:cNvPr id="405507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446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33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Evet</a:t>
            </a:r>
          </a:p>
          <a:p>
            <a:pPr lvl="1"/>
            <a:r>
              <a:rPr lang="tr-TR" dirty="0"/>
              <a:t>Derinlik sınırlı </a:t>
            </a:r>
            <a:r>
              <a:rPr lang="tr-TR" dirty="0" smtClean="0"/>
              <a:t>da hedef düğüm sınır derinliğinin altında ise çözüm bulunamazdı</a:t>
            </a:r>
            <a:endParaRPr lang="tr-TR" dirty="0"/>
          </a:p>
          <a:p>
            <a:pPr lvl="1"/>
            <a:r>
              <a:rPr lang="tr-TR" dirty="0" smtClean="0"/>
              <a:t>Yinelemeli derinleşende ise, her </a:t>
            </a:r>
            <a:r>
              <a:rPr lang="tr-TR" dirty="0" err="1" smtClean="0"/>
              <a:t>iterasyonda</a:t>
            </a:r>
            <a:r>
              <a:rPr lang="tr-TR" dirty="0" smtClean="0"/>
              <a:t> derinlik sınırını arttırarak çözümü bulmayı garantiler</a:t>
            </a:r>
            <a:endParaRPr lang="tr-TR" dirty="0"/>
          </a:p>
          <a:p>
            <a:r>
              <a:rPr lang="en-US" u="sng" dirty="0" smtClean="0"/>
              <a:t>Time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tr-TR" baseline="30000" dirty="0" smtClean="0"/>
              <a:t>d</a:t>
            </a:r>
            <a:r>
              <a:rPr lang="el-GR" dirty="0" smtClean="0"/>
              <a:t>)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</a:t>
            </a:r>
            <a:r>
              <a:rPr lang="tr-TR" dirty="0" smtClean="0"/>
              <a:t>b d</a:t>
            </a:r>
            <a:r>
              <a:rPr lang="el-GR" dirty="0" smtClean="0"/>
              <a:t>)</a:t>
            </a:r>
            <a:endParaRPr lang="tr-TR" dirty="0" smtClean="0"/>
          </a:p>
          <a:p>
            <a:r>
              <a:rPr lang="en-US" u="sng" dirty="0" smtClean="0"/>
              <a:t>Optimality:</a:t>
            </a:r>
            <a:r>
              <a:rPr lang="tr-TR" dirty="0" smtClean="0"/>
              <a:t> Evet</a:t>
            </a:r>
          </a:p>
          <a:p>
            <a:pPr lvl="1"/>
            <a:r>
              <a:rPr lang="tr-TR" dirty="0" smtClean="0"/>
              <a:t>Çünkü kök </a:t>
            </a:r>
            <a:r>
              <a:rPr lang="tr-TR" dirty="0" err="1"/>
              <a:t>dügüme</a:t>
            </a:r>
            <a:r>
              <a:rPr lang="tr-TR" dirty="0"/>
              <a:t> en yakın çözümü </a:t>
            </a:r>
            <a:r>
              <a:rPr lang="tr-TR" dirty="0" smtClean="0"/>
              <a:t>bulur (eğer adım maliyeti = 1 ise)</a:t>
            </a:r>
          </a:p>
          <a:p>
            <a:pPr lvl="1"/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tr-TR" dirty="0"/>
              <a:t>d: en düşük maliyetli çözümün derinliği</a:t>
            </a:r>
          </a:p>
        </p:txBody>
      </p:sp>
    </p:spTree>
    <p:extLst>
      <p:ext uri="{BB962C8B-B14F-4D97-AF65-F5344CB8AC3E}">
        <p14:creationId xmlns:p14="http://schemas.microsoft.com/office/powerpoint/2010/main" val="31002576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 Yönlü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3933056"/>
            <a:ext cx="8077200" cy="2376264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Aramaya </a:t>
            </a:r>
            <a:r>
              <a:rPr lang="tr-TR" dirty="0"/>
              <a:t>başlangıç </a:t>
            </a:r>
            <a:r>
              <a:rPr lang="tr-TR" dirty="0" smtClean="0"/>
              <a:t>ve hedef durumlarından </a:t>
            </a:r>
            <a:r>
              <a:rPr lang="tr-TR" dirty="0"/>
              <a:t>aynı anda </a:t>
            </a:r>
            <a:r>
              <a:rPr lang="tr-TR" dirty="0" smtClean="0"/>
              <a:t>başlanır</a:t>
            </a:r>
            <a:endParaRPr lang="tr-TR" dirty="0"/>
          </a:p>
          <a:p>
            <a:r>
              <a:rPr lang="tr-TR" dirty="0"/>
              <a:t>İki arama ortada karşılaştığı zaman </a:t>
            </a:r>
            <a:r>
              <a:rPr lang="tr-TR" dirty="0" smtClean="0"/>
              <a:t>biter</a:t>
            </a:r>
            <a:endParaRPr lang="tr-TR" dirty="0"/>
          </a:p>
          <a:p>
            <a:r>
              <a:rPr lang="tr-TR" dirty="0"/>
              <a:t>Tek bir başlangıç ve amaç durumu </a:t>
            </a:r>
            <a:r>
              <a:rPr lang="tr-TR" dirty="0" smtClean="0"/>
              <a:t>olduğunda iyidir</a:t>
            </a:r>
            <a:endParaRPr lang="tr-TR" dirty="0"/>
          </a:p>
          <a:p>
            <a:r>
              <a:rPr lang="tr-TR" dirty="0"/>
              <a:t>Çözüme daha hızlı ulaşmak mümkün </a:t>
            </a:r>
            <a:r>
              <a:rPr lang="tr-TR" dirty="0" smtClean="0"/>
              <a:t>olabilir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78348" y="1284794"/>
            <a:ext cx="5997907" cy="2576254"/>
            <a:chOff x="576" y="1968"/>
            <a:chExt cx="4464" cy="206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1968"/>
              <a:ext cx="4464" cy="20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flipV="1">
              <a:off x="3552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080" y="31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176" y="302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72" y="302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464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6" y="30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4128" y="32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128" y="345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696" y="316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 flipV="1">
              <a:off x="3312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96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504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 flipV="1">
              <a:off x="321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 flipV="1">
              <a:off x="3360" y="29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3072" y="302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07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120" y="32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3216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12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312" y="35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984" y="374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3504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50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3216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3216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3936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 flipV="1">
              <a:off x="3840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4080" y="23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 flipV="1">
              <a:off x="4416" y="21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V="1">
              <a:off x="4128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441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416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 flipV="1">
              <a:off x="3216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3168" y="26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 flipV="1">
              <a:off x="3120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3072" y="249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V="1">
              <a:off x="4272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4464" y="34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4416" y="249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608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 flipV="1">
              <a:off x="3696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3696" y="21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3696" y="2304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H="1" flipV="1">
              <a:off x="3984" y="216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888" y="32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H="1">
              <a:off x="3792" y="350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7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 flipV="1">
              <a:off x="3024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V="1">
              <a:off x="3216" y="23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V="1">
              <a:off x="3360" y="21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44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4464" y="360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984" y="374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V="1">
              <a:off x="4128" y="33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V="1">
              <a:off x="441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416" y="25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V="1">
              <a:off x="3216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4080" y="249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V="1">
              <a:off x="4608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V="1">
              <a:off x="4608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H="1" flipV="1">
              <a:off x="302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312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2928" y="312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3072" y="312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V="1">
              <a:off x="3216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6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560" y="28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4512" y="288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14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V="1">
              <a:off x="19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20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 flipV="1">
              <a:off x="21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23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V="1">
              <a:off x="25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20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H="1" flipV="1">
              <a:off x="18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 flipH="1" flipV="1">
              <a:off x="15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H="1">
              <a:off x="12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V="1">
              <a:off x="15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13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H="1">
              <a:off x="11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H="1">
              <a:off x="12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 flipV="1">
              <a:off x="9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9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H="1" flipV="1">
              <a:off x="10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H="1">
              <a:off x="11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 flipV="1">
              <a:off x="12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12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V="1">
              <a:off x="18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H="1">
              <a:off x="13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13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H="1">
              <a:off x="11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11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H="1">
              <a:off x="10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>
              <a:off x="18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 flipH="1">
              <a:off x="17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19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H="1">
              <a:off x="23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20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>
              <a:off x="23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 flipV="1">
              <a:off x="23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 flipH="1">
              <a:off x="11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H="1" flipV="1">
              <a:off x="10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H="1">
              <a:off x="10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 flipH="1" flipV="1">
              <a:off x="9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21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23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23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 flipV="1">
              <a:off x="24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17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 flipH="1">
              <a:off x="15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>
              <a:off x="15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15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 flipH="1">
              <a:off x="18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 flipV="1">
              <a:off x="17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 flipH="1" flipV="1">
              <a:off x="16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 flipV="1">
              <a:off x="16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 flipH="1">
              <a:off x="9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11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3" name="Line 132"/>
            <p:cNvSpPr>
              <a:spLocks noChangeShapeType="1"/>
            </p:cNvSpPr>
            <p:nvPr/>
          </p:nvSpPr>
          <p:spPr bwMode="auto">
            <a:xfrm>
              <a:off x="12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4" name="Line 133"/>
            <p:cNvSpPr>
              <a:spLocks noChangeShapeType="1"/>
            </p:cNvSpPr>
            <p:nvPr/>
          </p:nvSpPr>
          <p:spPr bwMode="auto">
            <a:xfrm>
              <a:off x="11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 flipV="1">
              <a:off x="23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>
              <a:off x="21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 flipV="1">
              <a:off x="18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>
              <a:off x="20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23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 flipV="1">
              <a:off x="23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>
              <a:off x="11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V="1">
              <a:off x="19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>
              <a:off x="24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>
              <a:off x="24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 flipH="1">
              <a:off x="9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 flipV="1">
              <a:off x="10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 flipH="1" flipV="1">
              <a:off x="8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 flipV="1">
              <a:off x="9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 flipH="1">
              <a:off x="9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>
              <a:off x="12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 flipV="1">
              <a:off x="24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 flipV="1">
              <a:off x="24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5" name="Text Box 154"/>
            <p:cNvSpPr txBox="1">
              <a:spLocks noChangeArrowheads="1"/>
            </p:cNvSpPr>
            <p:nvPr/>
          </p:nvSpPr>
          <p:spPr bwMode="auto">
            <a:xfrm>
              <a:off x="3536" y="2874"/>
              <a:ext cx="59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tr-TR" sz="1600" b="1" dirty="0" smtClean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Hedef</a:t>
              </a:r>
              <a:endParaRPr 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56" name="Text Box 155"/>
            <p:cNvSpPr txBox="1">
              <a:spLocks noChangeArrowheads="1"/>
            </p:cNvSpPr>
            <p:nvPr/>
          </p:nvSpPr>
          <p:spPr bwMode="auto">
            <a:xfrm>
              <a:off x="1474" y="2878"/>
              <a:ext cx="5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tr-TR" sz="1600" b="1" dirty="0" smtClean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Başl.</a:t>
              </a:r>
              <a:endParaRPr 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649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 Yönlü Arama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408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tr-TR" sz="2700" dirty="0" smtClean="0"/>
              <a:t>Hedef düğümden başlayarak önceki düğümler de (predecessor) sırayla üretilir</a:t>
            </a:r>
          </a:p>
          <a:p>
            <a:pPr lvl="1">
              <a:lnSpc>
                <a:spcPct val="80000"/>
              </a:lnSpc>
            </a:pPr>
            <a:r>
              <a:rPr lang="tr-TR" sz="2300" dirty="0" smtClean="0"/>
              <a:t>Bazı </a:t>
            </a:r>
            <a:r>
              <a:rPr lang="tr-TR" sz="2300" dirty="0"/>
              <a:t>problemlerde öncekileri bulmak zor </a:t>
            </a:r>
            <a:r>
              <a:rPr lang="tr-TR" sz="2300" dirty="0" smtClean="0"/>
              <a:t>olabilir</a:t>
            </a:r>
            <a:endParaRPr lang="tr-TR" sz="2300" dirty="0"/>
          </a:p>
          <a:p>
            <a:pPr>
              <a:lnSpc>
                <a:spcPct val="80000"/>
              </a:lnSpc>
            </a:pPr>
            <a:r>
              <a:rPr lang="tr-TR" sz="2700" dirty="0"/>
              <a:t>Birden fazla </a:t>
            </a:r>
            <a:r>
              <a:rPr lang="tr-TR" sz="2700" dirty="0" smtClean="0"/>
              <a:t>hedef durum </a:t>
            </a:r>
            <a:r>
              <a:rPr lang="tr-TR" sz="2700" dirty="0"/>
              <a:t>var ise ne </a:t>
            </a:r>
            <a:r>
              <a:rPr lang="tr-TR" sz="2700" dirty="0" smtClean="0"/>
              <a:t>yapılabilir?</a:t>
            </a:r>
          </a:p>
          <a:p>
            <a:pPr lvl="1">
              <a:lnSpc>
                <a:spcPct val="80000"/>
              </a:lnSpc>
            </a:pPr>
            <a:r>
              <a:rPr lang="tr-TR" sz="2300" dirty="0" smtClean="0"/>
              <a:t>Hedef durum </a:t>
            </a:r>
            <a:r>
              <a:rPr lang="tr-TR" sz="2300" dirty="0"/>
              <a:t>yerine </a:t>
            </a:r>
            <a:r>
              <a:rPr lang="tr-TR" sz="2300" dirty="0" smtClean="0"/>
              <a:t>hedef durum </a:t>
            </a:r>
            <a:r>
              <a:rPr lang="tr-TR" sz="2300" dirty="0"/>
              <a:t>kümesine aynı işlemler </a:t>
            </a:r>
            <a:r>
              <a:rPr lang="tr-TR" sz="2300" dirty="0" smtClean="0"/>
              <a:t>uygulanabilir</a:t>
            </a:r>
          </a:p>
          <a:p>
            <a:pPr lvl="1">
              <a:lnSpc>
                <a:spcPct val="80000"/>
              </a:lnSpc>
            </a:pPr>
            <a:r>
              <a:rPr lang="tr-TR" sz="2300" dirty="0" smtClean="0"/>
              <a:t>Ancak, hedef </a:t>
            </a:r>
            <a:r>
              <a:rPr lang="tr-TR" sz="2300" dirty="0"/>
              <a:t>durumların tespiti güç </a:t>
            </a:r>
            <a:r>
              <a:rPr lang="tr-TR" sz="2300" dirty="0" smtClean="0"/>
              <a:t>olabilir</a:t>
            </a:r>
          </a:p>
          <a:p>
            <a:pPr lvl="2">
              <a:lnSpc>
                <a:spcPct val="80000"/>
              </a:lnSpc>
            </a:pPr>
            <a:r>
              <a:rPr lang="tr-TR" sz="1900" b="1" dirty="0" smtClean="0"/>
              <a:t>Örneğin</a:t>
            </a:r>
            <a:r>
              <a:rPr lang="tr-TR" sz="1900" dirty="0" smtClean="0"/>
              <a:t> </a:t>
            </a:r>
            <a:r>
              <a:rPr lang="tr-TR" sz="1900" dirty="0"/>
              <a:t>satrançta </a:t>
            </a:r>
            <a:r>
              <a:rPr lang="tr-TR" sz="1900" dirty="0" smtClean="0"/>
              <a:t>şah-mat </a:t>
            </a:r>
            <a:r>
              <a:rPr lang="tr-TR" sz="1900" dirty="0"/>
              <a:t>amacını üretecek </a:t>
            </a:r>
            <a:r>
              <a:rPr lang="tr-TR" sz="1900" dirty="0" smtClean="0"/>
              <a:t>durumların testpiti?</a:t>
            </a:r>
            <a:endParaRPr lang="tr-TR" sz="1900" dirty="0"/>
          </a:p>
          <a:p>
            <a:pPr>
              <a:lnSpc>
                <a:spcPct val="80000"/>
              </a:lnSpc>
            </a:pPr>
            <a:r>
              <a:rPr lang="tr-TR" sz="2700" dirty="0"/>
              <a:t>Yeni oluşturulacak bir düğümün arama ağacının diğer yanında yer alıp almadığını kontrol etmenin etkin bir yolu </a:t>
            </a:r>
            <a:r>
              <a:rPr lang="tr-TR" sz="2700" dirty="0" smtClean="0"/>
              <a:t>olmalıdır</a:t>
            </a:r>
            <a:endParaRPr lang="tr-TR" sz="2700" dirty="0"/>
          </a:p>
          <a:p>
            <a:pPr>
              <a:lnSpc>
                <a:spcPct val="80000"/>
              </a:lnSpc>
            </a:pPr>
            <a:r>
              <a:rPr lang="tr-TR" sz="2700" dirty="0"/>
              <a:t>Her iki yarıda ne çeşit aramanın yapılacağına karar vermek </a:t>
            </a:r>
            <a:r>
              <a:rPr lang="tr-TR" sz="2700" dirty="0" smtClean="0"/>
              <a:t>gerekir (</a:t>
            </a:r>
            <a:r>
              <a:rPr lang="tr-TR" sz="2700" b="1" dirty="0" smtClean="0"/>
              <a:t>Örn.</a:t>
            </a:r>
            <a:r>
              <a:rPr lang="tr-TR" sz="2700" dirty="0" smtClean="0"/>
              <a:t>, genişlik-öncelikli?)</a:t>
            </a:r>
            <a:endParaRPr lang="en-US" sz="27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9248535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ayt Numarası Yer Tutucusu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D68C-5467-41A4-B90D-D9DE9AECFFBD}" type="slidenum">
              <a:rPr lang="en-US"/>
              <a:pPr/>
              <a:t>36</a:t>
            </a:fld>
            <a:endParaRPr lang="en-US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747083" y="1412776"/>
            <a:ext cx="796194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tr-TR" sz="2000" dirty="0" smtClean="0">
                <a:latin typeface="Comic Sans MS" pitchFamily="66" charset="0"/>
              </a:rPr>
              <a:t>Eğer </a:t>
            </a:r>
            <a:r>
              <a:rPr lang="tr-TR" sz="2000" dirty="0">
                <a:latin typeface="Comic Sans MS" pitchFamily="66" charset="0"/>
              </a:rPr>
              <a:t>farklı hareketler aynı durum sonucunu veriyorsa </a:t>
            </a:r>
            <a:r>
              <a:rPr lang="tr-TR" sz="2000" dirty="0" smtClean="0">
                <a:latin typeface="Comic Sans MS" pitchFamily="66" charset="0"/>
              </a:rPr>
              <a:t>bunlara </a:t>
            </a:r>
            <a:endParaRPr lang="tr-TR" sz="2000" dirty="0">
              <a:latin typeface="Comic Sans MS" pitchFamily="66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tr-TR" sz="2000" dirty="0">
                <a:latin typeface="Comic Sans MS" pitchFamily="66" charset="0"/>
              </a:rPr>
              <a:t>    </a:t>
            </a:r>
            <a:r>
              <a:rPr lang="tr-TR" sz="2000" b="1" dirty="0">
                <a:solidFill>
                  <a:srgbClr val="0000FF"/>
                </a:solidFill>
                <a:latin typeface="Comic Sans MS" pitchFamily="66" charset="0"/>
              </a:rPr>
              <a:t>fazlalık</a:t>
            </a:r>
            <a:r>
              <a:rPr lang="tr-TR" sz="2000" i="1" dirty="0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latin typeface="Comic Sans MS" pitchFamily="66" charset="0"/>
              </a:rPr>
              <a:t>denir</a:t>
            </a:r>
            <a:r>
              <a:rPr lang="tr-TR" sz="2000" dirty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 rot="5881294">
            <a:off x="4354513" y="3686175"/>
            <a:ext cx="1192212" cy="968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4" name="Line 6"/>
          <p:cNvSpPr>
            <a:spLocks noChangeShapeType="1"/>
          </p:cNvSpPr>
          <p:nvPr/>
        </p:nvSpPr>
        <p:spPr bwMode="auto">
          <a:xfrm rot="5881294">
            <a:off x="6589713" y="2182813"/>
            <a:ext cx="398462" cy="290512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 rot="5881294" flipV="1">
            <a:off x="6116638" y="2835275"/>
            <a:ext cx="946150" cy="2857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rot="5881294" flipV="1">
            <a:off x="7585869" y="1604169"/>
            <a:ext cx="150813" cy="13239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rot="5881294" flipV="1">
            <a:off x="7751763" y="2901950"/>
            <a:ext cx="990600" cy="762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 rot="5881294">
            <a:off x="7627938" y="2846388"/>
            <a:ext cx="990600" cy="1524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 rot="5881294">
            <a:off x="7512050" y="2743200"/>
            <a:ext cx="990600" cy="304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0" name="Line 12"/>
          <p:cNvSpPr>
            <a:spLocks noChangeShapeType="1"/>
          </p:cNvSpPr>
          <p:nvPr/>
        </p:nvSpPr>
        <p:spPr bwMode="auto">
          <a:xfrm rot="5881294" flipV="1">
            <a:off x="8051800" y="2578100"/>
            <a:ext cx="838200" cy="6096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 rot="5881294" flipV="1">
            <a:off x="7937500" y="2732088"/>
            <a:ext cx="914400" cy="3810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2" name="Oval 14"/>
          <p:cNvSpPr>
            <a:spLocks noChangeArrowheads="1"/>
          </p:cNvSpPr>
          <p:nvPr/>
        </p:nvSpPr>
        <p:spPr bwMode="auto">
          <a:xfrm rot="5881294">
            <a:off x="8686800" y="330993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3" name="Oval 15"/>
          <p:cNvSpPr>
            <a:spLocks noChangeArrowheads="1"/>
          </p:cNvSpPr>
          <p:nvPr/>
        </p:nvSpPr>
        <p:spPr bwMode="auto">
          <a:xfrm rot="5881294">
            <a:off x="8443913" y="33147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4" name="Oval 16"/>
          <p:cNvSpPr>
            <a:spLocks noChangeArrowheads="1"/>
          </p:cNvSpPr>
          <p:nvPr/>
        </p:nvSpPr>
        <p:spPr bwMode="auto">
          <a:xfrm rot="5881294">
            <a:off x="8162925" y="333057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5" name="Oval 17"/>
          <p:cNvSpPr>
            <a:spLocks noChangeArrowheads="1"/>
          </p:cNvSpPr>
          <p:nvPr/>
        </p:nvSpPr>
        <p:spPr bwMode="auto">
          <a:xfrm rot="5881294">
            <a:off x="7937500" y="331946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6" name="Oval 18"/>
          <p:cNvSpPr>
            <a:spLocks noChangeArrowheads="1"/>
          </p:cNvSpPr>
          <p:nvPr/>
        </p:nvSpPr>
        <p:spPr bwMode="auto">
          <a:xfrm rot="11281294" flipH="1">
            <a:off x="8154988" y="2341563"/>
            <a:ext cx="188912" cy="179387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7" name="Line 19"/>
          <p:cNvSpPr>
            <a:spLocks noChangeShapeType="1"/>
          </p:cNvSpPr>
          <p:nvPr/>
        </p:nvSpPr>
        <p:spPr bwMode="auto">
          <a:xfrm rot="5881294" flipV="1">
            <a:off x="7300913" y="3827463"/>
            <a:ext cx="990600" cy="762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8" name="Line 20"/>
          <p:cNvSpPr>
            <a:spLocks noChangeShapeType="1"/>
          </p:cNvSpPr>
          <p:nvPr/>
        </p:nvSpPr>
        <p:spPr bwMode="auto">
          <a:xfrm rot="5881294">
            <a:off x="7177088" y="3771900"/>
            <a:ext cx="990600" cy="1524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9" name="Line 21"/>
          <p:cNvSpPr>
            <a:spLocks noChangeShapeType="1"/>
          </p:cNvSpPr>
          <p:nvPr/>
        </p:nvSpPr>
        <p:spPr bwMode="auto">
          <a:xfrm rot="5881294">
            <a:off x="7061200" y="3668713"/>
            <a:ext cx="990600" cy="304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0" name="Line 22"/>
          <p:cNvSpPr>
            <a:spLocks noChangeShapeType="1"/>
          </p:cNvSpPr>
          <p:nvPr/>
        </p:nvSpPr>
        <p:spPr bwMode="auto">
          <a:xfrm rot="5881294" flipV="1">
            <a:off x="7641431" y="3466307"/>
            <a:ext cx="877887" cy="742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1" name="Line 23"/>
          <p:cNvSpPr>
            <a:spLocks noChangeShapeType="1"/>
          </p:cNvSpPr>
          <p:nvPr/>
        </p:nvSpPr>
        <p:spPr bwMode="auto">
          <a:xfrm rot="5881294" flipV="1">
            <a:off x="7486650" y="3657600"/>
            <a:ext cx="914400" cy="3810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2" name="Oval 24"/>
          <p:cNvSpPr>
            <a:spLocks noChangeArrowheads="1"/>
          </p:cNvSpPr>
          <p:nvPr/>
        </p:nvSpPr>
        <p:spPr bwMode="auto">
          <a:xfrm rot="5881294">
            <a:off x="8305800" y="425608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3" name="Oval 25"/>
          <p:cNvSpPr>
            <a:spLocks noChangeArrowheads="1"/>
          </p:cNvSpPr>
          <p:nvPr/>
        </p:nvSpPr>
        <p:spPr bwMode="auto">
          <a:xfrm rot="5881294">
            <a:off x="7993063" y="424021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4" name="Oval 26"/>
          <p:cNvSpPr>
            <a:spLocks noChangeArrowheads="1"/>
          </p:cNvSpPr>
          <p:nvPr/>
        </p:nvSpPr>
        <p:spPr bwMode="auto">
          <a:xfrm rot="5881294">
            <a:off x="7712075" y="425608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5" name="Oval 27"/>
          <p:cNvSpPr>
            <a:spLocks noChangeArrowheads="1"/>
          </p:cNvSpPr>
          <p:nvPr/>
        </p:nvSpPr>
        <p:spPr bwMode="auto">
          <a:xfrm rot="5881294">
            <a:off x="7486650" y="424497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6" name="Oval 28"/>
          <p:cNvSpPr>
            <a:spLocks noChangeArrowheads="1"/>
          </p:cNvSpPr>
          <p:nvPr/>
        </p:nvSpPr>
        <p:spPr bwMode="auto">
          <a:xfrm rot="5881294">
            <a:off x="7272338" y="42164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7" name="Oval 29"/>
          <p:cNvSpPr>
            <a:spLocks noChangeArrowheads="1"/>
          </p:cNvSpPr>
          <p:nvPr/>
        </p:nvSpPr>
        <p:spPr bwMode="auto">
          <a:xfrm rot="5881294">
            <a:off x="7710488" y="330993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8" name="Line 30"/>
          <p:cNvSpPr>
            <a:spLocks noChangeShapeType="1"/>
          </p:cNvSpPr>
          <p:nvPr/>
        </p:nvSpPr>
        <p:spPr bwMode="auto">
          <a:xfrm rot="5881294" flipV="1">
            <a:off x="6016625" y="3813175"/>
            <a:ext cx="990600" cy="76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9" name="Line 31"/>
          <p:cNvSpPr>
            <a:spLocks noChangeShapeType="1"/>
          </p:cNvSpPr>
          <p:nvPr/>
        </p:nvSpPr>
        <p:spPr bwMode="auto">
          <a:xfrm rot="5881294">
            <a:off x="5892800" y="3757613"/>
            <a:ext cx="990600" cy="152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0" name="Line 32"/>
          <p:cNvSpPr>
            <a:spLocks noChangeShapeType="1"/>
          </p:cNvSpPr>
          <p:nvPr/>
        </p:nvSpPr>
        <p:spPr bwMode="auto">
          <a:xfrm rot="5881294">
            <a:off x="5776913" y="3654425"/>
            <a:ext cx="990600" cy="304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 rot="5881294" flipV="1">
            <a:off x="6315075" y="3489325"/>
            <a:ext cx="838200" cy="609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2" name="Line 34"/>
          <p:cNvSpPr>
            <a:spLocks noChangeShapeType="1"/>
          </p:cNvSpPr>
          <p:nvPr/>
        </p:nvSpPr>
        <p:spPr bwMode="auto">
          <a:xfrm rot="5881294" flipV="1">
            <a:off x="6202363" y="3643313"/>
            <a:ext cx="9144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3" name="Oval 35"/>
          <p:cNvSpPr>
            <a:spLocks noChangeArrowheads="1"/>
          </p:cNvSpPr>
          <p:nvPr/>
        </p:nvSpPr>
        <p:spPr bwMode="auto">
          <a:xfrm rot="5881294">
            <a:off x="6934200" y="42132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4" name="Oval 36"/>
          <p:cNvSpPr>
            <a:spLocks noChangeArrowheads="1"/>
          </p:cNvSpPr>
          <p:nvPr/>
        </p:nvSpPr>
        <p:spPr bwMode="auto">
          <a:xfrm rot="5881294">
            <a:off x="6708775" y="42259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5" name="Oval 37"/>
          <p:cNvSpPr>
            <a:spLocks noChangeArrowheads="1"/>
          </p:cNvSpPr>
          <p:nvPr/>
        </p:nvSpPr>
        <p:spPr bwMode="auto">
          <a:xfrm rot="5881294">
            <a:off x="6427788" y="424021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6" name="Oval 38"/>
          <p:cNvSpPr>
            <a:spLocks noChangeArrowheads="1"/>
          </p:cNvSpPr>
          <p:nvPr/>
        </p:nvSpPr>
        <p:spPr bwMode="auto">
          <a:xfrm rot="5881294">
            <a:off x="6202363" y="423068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 rot="5881294" flipV="1">
            <a:off x="5545138" y="4735513"/>
            <a:ext cx="990600" cy="76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 rot="5881294">
            <a:off x="5421313" y="4679950"/>
            <a:ext cx="990600" cy="152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9" name="Line 41"/>
          <p:cNvSpPr>
            <a:spLocks noChangeShapeType="1"/>
          </p:cNvSpPr>
          <p:nvPr/>
        </p:nvSpPr>
        <p:spPr bwMode="auto">
          <a:xfrm rot="5881294">
            <a:off x="5291932" y="4553744"/>
            <a:ext cx="990600" cy="3698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30" name="Line 42"/>
          <p:cNvSpPr>
            <a:spLocks noChangeShapeType="1"/>
          </p:cNvSpPr>
          <p:nvPr/>
        </p:nvSpPr>
        <p:spPr bwMode="auto">
          <a:xfrm rot="5881294" flipV="1">
            <a:off x="5830888" y="4421188"/>
            <a:ext cx="838200" cy="609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31" name="Line 43"/>
          <p:cNvSpPr>
            <a:spLocks noChangeShapeType="1"/>
          </p:cNvSpPr>
          <p:nvPr/>
        </p:nvSpPr>
        <p:spPr bwMode="auto">
          <a:xfrm rot="5881294" flipV="1">
            <a:off x="5729288" y="4565650"/>
            <a:ext cx="9144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32" name="Oval 44"/>
          <p:cNvSpPr>
            <a:spLocks noChangeArrowheads="1"/>
          </p:cNvSpPr>
          <p:nvPr/>
        </p:nvSpPr>
        <p:spPr bwMode="auto">
          <a:xfrm rot="5881294">
            <a:off x="6477000" y="515937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3" name="Oval 45"/>
          <p:cNvSpPr>
            <a:spLocks noChangeArrowheads="1"/>
          </p:cNvSpPr>
          <p:nvPr/>
        </p:nvSpPr>
        <p:spPr bwMode="auto">
          <a:xfrm rot="5881294">
            <a:off x="6237288" y="514826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4" name="Oval 46"/>
          <p:cNvSpPr>
            <a:spLocks noChangeArrowheads="1"/>
          </p:cNvSpPr>
          <p:nvPr/>
        </p:nvSpPr>
        <p:spPr bwMode="auto">
          <a:xfrm rot="5881294">
            <a:off x="5956300" y="51641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5" name="Oval 47"/>
          <p:cNvSpPr>
            <a:spLocks noChangeArrowheads="1"/>
          </p:cNvSpPr>
          <p:nvPr/>
        </p:nvSpPr>
        <p:spPr bwMode="auto">
          <a:xfrm rot="5881294">
            <a:off x="5730875" y="51530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6" name="Oval 48"/>
          <p:cNvSpPr>
            <a:spLocks noChangeArrowheads="1"/>
          </p:cNvSpPr>
          <p:nvPr/>
        </p:nvSpPr>
        <p:spPr bwMode="auto">
          <a:xfrm rot="5881294">
            <a:off x="5470525" y="511651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7" name="Oval 49"/>
          <p:cNvSpPr>
            <a:spLocks noChangeArrowheads="1"/>
          </p:cNvSpPr>
          <p:nvPr/>
        </p:nvSpPr>
        <p:spPr bwMode="auto">
          <a:xfrm rot="5881294">
            <a:off x="5975350" y="41989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8" name="Oval 50"/>
          <p:cNvSpPr>
            <a:spLocks noChangeArrowheads="1"/>
          </p:cNvSpPr>
          <p:nvPr/>
        </p:nvSpPr>
        <p:spPr bwMode="auto">
          <a:xfrm rot="11281294" flipH="1">
            <a:off x="6423025" y="3236913"/>
            <a:ext cx="188913" cy="179387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9" name="Line 51"/>
          <p:cNvSpPr>
            <a:spLocks noChangeShapeType="1"/>
          </p:cNvSpPr>
          <p:nvPr/>
        </p:nvSpPr>
        <p:spPr bwMode="auto">
          <a:xfrm rot="5881294" flipV="1">
            <a:off x="4291013" y="4770438"/>
            <a:ext cx="9906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0" name="Line 52"/>
          <p:cNvSpPr>
            <a:spLocks noChangeShapeType="1"/>
          </p:cNvSpPr>
          <p:nvPr/>
        </p:nvSpPr>
        <p:spPr bwMode="auto">
          <a:xfrm rot="5881294">
            <a:off x="4165600" y="4714875"/>
            <a:ext cx="990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1" name="Line 53"/>
          <p:cNvSpPr>
            <a:spLocks noChangeShapeType="1"/>
          </p:cNvSpPr>
          <p:nvPr/>
        </p:nvSpPr>
        <p:spPr bwMode="auto">
          <a:xfrm rot="5881294">
            <a:off x="4049713" y="46101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2" name="Line 54"/>
          <p:cNvSpPr>
            <a:spLocks noChangeShapeType="1"/>
          </p:cNvSpPr>
          <p:nvPr/>
        </p:nvSpPr>
        <p:spPr bwMode="auto">
          <a:xfrm rot="5881294" flipV="1">
            <a:off x="4589463" y="4446588"/>
            <a:ext cx="838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3" name="Line 55"/>
          <p:cNvSpPr>
            <a:spLocks noChangeShapeType="1"/>
          </p:cNvSpPr>
          <p:nvPr/>
        </p:nvSpPr>
        <p:spPr bwMode="auto">
          <a:xfrm rot="5881294" flipV="1">
            <a:off x="4475163" y="4600575"/>
            <a:ext cx="914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4" name="Oval 56"/>
          <p:cNvSpPr>
            <a:spLocks noChangeArrowheads="1"/>
          </p:cNvSpPr>
          <p:nvPr/>
        </p:nvSpPr>
        <p:spPr bwMode="auto">
          <a:xfrm rot="5881294">
            <a:off x="5205413" y="518795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5" name="Oval 57"/>
          <p:cNvSpPr>
            <a:spLocks noChangeArrowheads="1"/>
          </p:cNvSpPr>
          <p:nvPr/>
        </p:nvSpPr>
        <p:spPr bwMode="auto">
          <a:xfrm rot="5881294">
            <a:off x="4983163" y="518318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6" name="Oval 58"/>
          <p:cNvSpPr>
            <a:spLocks noChangeArrowheads="1"/>
          </p:cNvSpPr>
          <p:nvPr/>
        </p:nvSpPr>
        <p:spPr bwMode="auto">
          <a:xfrm rot="5881294">
            <a:off x="4702175" y="518636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7" name="Oval 59"/>
          <p:cNvSpPr>
            <a:spLocks noChangeArrowheads="1"/>
          </p:cNvSpPr>
          <p:nvPr/>
        </p:nvSpPr>
        <p:spPr bwMode="auto">
          <a:xfrm rot="5881294">
            <a:off x="4475163" y="518795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 rot="5881294" flipV="1">
            <a:off x="3838575" y="5695950"/>
            <a:ext cx="9906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 rot="5881294">
            <a:off x="3714750" y="5640388"/>
            <a:ext cx="990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0" name="Line 62"/>
          <p:cNvSpPr>
            <a:spLocks noChangeShapeType="1"/>
          </p:cNvSpPr>
          <p:nvPr/>
        </p:nvSpPr>
        <p:spPr bwMode="auto">
          <a:xfrm rot="5881294">
            <a:off x="3598863" y="5535613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1" name="Line 63"/>
          <p:cNvSpPr>
            <a:spLocks noChangeShapeType="1"/>
          </p:cNvSpPr>
          <p:nvPr/>
        </p:nvSpPr>
        <p:spPr bwMode="auto">
          <a:xfrm rot="5881294" flipV="1">
            <a:off x="4138613" y="5372100"/>
            <a:ext cx="838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2" name="Line 64"/>
          <p:cNvSpPr>
            <a:spLocks noChangeShapeType="1"/>
          </p:cNvSpPr>
          <p:nvPr/>
        </p:nvSpPr>
        <p:spPr bwMode="auto">
          <a:xfrm rot="5881294" flipV="1">
            <a:off x="4024313" y="5526088"/>
            <a:ext cx="914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3" name="Oval 65"/>
          <p:cNvSpPr>
            <a:spLocks noChangeArrowheads="1"/>
          </p:cNvSpPr>
          <p:nvPr/>
        </p:nvSpPr>
        <p:spPr bwMode="auto">
          <a:xfrm rot="5881294">
            <a:off x="4778375" y="611822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4" name="Oval 66"/>
          <p:cNvSpPr>
            <a:spLocks noChangeArrowheads="1"/>
          </p:cNvSpPr>
          <p:nvPr/>
        </p:nvSpPr>
        <p:spPr bwMode="auto">
          <a:xfrm rot="5881294">
            <a:off x="4530725" y="613092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5" name="Oval 67"/>
          <p:cNvSpPr>
            <a:spLocks noChangeArrowheads="1"/>
          </p:cNvSpPr>
          <p:nvPr/>
        </p:nvSpPr>
        <p:spPr bwMode="auto">
          <a:xfrm rot="5881294">
            <a:off x="4249738" y="614521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6" name="Oval 68"/>
          <p:cNvSpPr>
            <a:spLocks noChangeArrowheads="1"/>
          </p:cNvSpPr>
          <p:nvPr/>
        </p:nvSpPr>
        <p:spPr bwMode="auto">
          <a:xfrm rot="5881294">
            <a:off x="4024313" y="611346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7" name="Oval 69"/>
          <p:cNvSpPr>
            <a:spLocks noChangeArrowheads="1"/>
          </p:cNvSpPr>
          <p:nvPr/>
        </p:nvSpPr>
        <p:spPr bwMode="auto">
          <a:xfrm rot="5881294">
            <a:off x="3810000" y="60833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8" name="Oval 70"/>
          <p:cNvSpPr>
            <a:spLocks noChangeArrowheads="1"/>
          </p:cNvSpPr>
          <p:nvPr/>
        </p:nvSpPr>
        <p:spPr bwMode="auto">
          <a:xfrm rot="5881294">
            <a:off x="4248150" y="51562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9" name="Oval 71"/>
          <p:cNvSpPr>
            <a:spLocks noChangeArrowheads="1"/>
          </p:cNvSpPr>
          <p:nvPr/>
        </p:nvSpPr>
        <p:spPr bwMode="auto">
          <a:xfrm rot="11281294" flipH="1">
            <a:off x="4687888" y="4240213"/>
            <a:ext cx="188912" cy="179387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60" name="Line 72"/>
          <p:cNvSpPr>
            <a:spLocks noChangeShapeType="1"/>
          </p:cNvSpPr>
          <p:nvPr/>
        </p:nvSpPr>
        <p:spPr bwMode="auto">
          <a:xfrm rot="5881294">
            <a:off x="5742781" y="2609057"/>
            <a:ext cx="1023937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1" name="Oval 73"/>
          <p:cNvSpPr>
            <a:spLocks noChangeArrowheads="1"/>
          </p:cNvSpPr>
          <p:nvPr/>
        </p:nvSpPr>
        <p:spPr bwMode="auto">
          <a:xfrm rot="11281294" flipH="1">
            <a:off x="6553200" y="2362200"/>
            <a:ext cx="188913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62" name="Line 74"/>
          <p:cNvSpPr>
            <a:spLocks noChangeShapeType="1"/>
          </p:cNvSpPr>
          <p:nvPr/>
        </p:nvSpPr>
        <p:spPr bwMode="auto">
          <a:xfrm rot="6163669" flipV="1">
            <a:off x="1743869" y="2551907"/>
            <a:ext cx="917575" cy="8778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3" name="Line 75"/>
          <p:cNvSpPr>
            <a:spLocks noChangeShapeType="1"/>
          </p:cNvSpPr>
          <p:nvPr/>
        </p:nvSpPr>
        <p:spPr bwMode="auto">
          <a:xfrm rot="6163669">
            <a:off x="1181894" y="2378869"/>
            <a:ext cx="625475" cy="573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4" name="Line 76"/>
          <p:cNvSpPr>
            <a:spLocks noChangeShapeType="1"/>
          </p:cNvSpPr>
          <p:nvPr/>
        </p:nvSpPr>
        <p:spPr bwMode="auto">
          <a:xfrm rot="6163669" flipV="1">
            <a:off x="1244600" y="2835275"/>
            <a:ext cx="27305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5" name="Line 77"/>
          <p:cNvSpPr>
            <a:spLocks noChangeShapeType="1"/>
          </p:cNvSpPr>
          <p:nvPr/>
        </p:nvSpPr>
        <p:spPr bwMode="auto">
          <a:xfrm rot="6163669" flipV="1">
            <a:off x="1946275" y="3975100"/>
            <a:ext cx="9906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 rot="6163669">
            <a:off x="1824038" y="3908425"/>
            <a:ext cx="990600" cy="152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7" name="Line 79"/>
          <p:cNvSpPr>
            <a:spLocks noChangeShapeType="1"/>
          </p:cNvSpPr>
          <p:nvPr/>
        </p:nvSpPr>
        <p:spPr bwMode="auto">
          <a:xfrm rot="6163669">
            <a:off x="1709738" y="3795713"/>
            <a:ext cx="9906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8" name="Line 80"/>
          <p:cNvSpPr>
            <a:spLocks noChangeShapeType="1"/>
          </p:cNvSpPr>
          <p:nvPr/>
        </p:nvSpPr>
        <p:spPr bwMode="auto">
          <a:xfrm rot="6163669" flipV="1">
            <a:off x="2270125" y="3673475"/>
            <a:ext cx="8382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 rot="6163669" flipV="1">
            <a:off x="2132013" y="3816350"/>
            <a:ext cx="914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 rot="6163669">
            <a:off x="491332" y="3355181"/>
            <a:ext cx="914400" cy="777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1" name="Oval 83"/>
          <p:cNvSpPr>
            <a:spLocks noChangeArrowheads="1"/>
          </p:cNvSpPr>
          <p:nvPr/>
        </p:nvSpPr>
        <p:spPr bwMode="auto">
          <a:xfrm rot="6163669">
            <a:off x="1022350" y="28829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2" name="Oval 84"/>
          <p:cNvSpPr>
            <a:spLocks noChangeArrowheads="1"/>
          </p:cNvSpPr>
          <p:nvPr/>
        </p:nvSpPr>
        <p:spPr bwMode="auto">
          <a:xfrm rot="6163669">
            <a:off x="2803525" y="42973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3" name="Oval 85"/>
          <p:cNvSpPr>
            <a:spLocks noChangeArrowheads="1"/>
          </p:cNvSpPr>
          <p:nvPr/>
        </p:nvSpPr>
        <p:spPr bwMode="auto">
          <a:xfrm rot="6163669">
            <a:off x="2600325" y="4408488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4" name="Oval 86"/>
          <p:cNvSpPr>
            <a:spLocks noChangeArrowheads="1"/>
          </p:cNvSpPr>
          <p:nvPr/>
        </p:nvSpPr>
        <p:spPr bwMode="auto">
          <a:xfrm rot="6163669">
            <a:off x="2317750" y="4422775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5" name="Oval 87"/>
          <p:cNvSpPr>
            <a:spLocks noChangeArrowheads="1"/>
          </p:cNvSpPr>
          <p:nvPr/>
        </p:nvSpPr>
        <p:spPr bwMode="auto">
          <a:xfrm rot="6163669">
            <a:off x="2093913" y="4371975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6" name="Line 88"/>
          <p:cNvSpPr>
            <a:spLocks noChangeShapeType="1"/>
          </p:cNvSpPr>
          <p:nvPr/>
        </p:nvSpPr>
        <p:spPr bwMode="auto">
          <a:xfrm rot="6163669" flipV="1">
            <a:off x="1400175" y="4856163"/>
            <a:ext cx="9906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7" name="Line 89"/>
          <p:cNvSpPr>
            <a:spLocks noChangeShapeType="1"/>
          </p:cNvSpPr>
          <p:nvPr/>
        </p:nvSpPr>
        <p:spPr bwMode="auto">
          <a:xfrm rot="6163669">
            <a:off x="1277938" y="4789488"/>
            <a:ext cx="990600" cy="152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8" name="Line 90"/>
          <p:cNvSpPr>
            <a:spLocks noChangeShapeType="1"/>
          </p:cNvSpPr>
          <p:nvPr/>
        </p:nvSpPr>
        <p:spPr bwMode="auto">
          <a:xfrm rot="6163669">
            <a:off x="1150144" y="4652169"/>
            <a:ext cx="990600" cy="3698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9" name="Line 91"/>
          <p:cNvSpPr>
            <a:spLocks noChangeShapeType="1"/>
          </p:cNvSpPr>
          <p:nvPr/>
        </p:nvSpPr>
        <p:spPr bwMode="auto">
          <a:xfrm rot="6163669" flipV="1">
            <a:off x="1690688" y="4559300"/>
            <a:ext cx="8382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80" name="Line 92"/>
          <p:cNvSpPr>
            <a:spLocks noChangeShapeType="1"/>
          </p:cNvSpPr>
          <p:nvPr/>
        </p:nvSpPr>
        <p:spPr bwMode="auto">
          <a:xfrm rot="6163669" flipV="1">
            <a:off x="1585913" y="4697413"/>
            <a:ext cx="914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81" name="Oval 93"/>
          <p:cNvSpPr>
            <a:spLocks noChangeArrowheads="1"/>
          </p:cNvSpPr>
          <p:nvPr/>
        </p:nvSpPr>
        <p:spPr bwMode="auto">
          <a:xfrm rot="6163669">
            <a:off x="2236788" y="51736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2" name="Oval 94"/>
          <p:cNvSpPr>
            <a:spLocks noChangeArrowheads="1"/>
          </p:cNvSpPr>
          <p:nvPr/>
        </p:nvSpPr>
        <p:spPr bwMode="auto">
          <a:xfrm rot="6163669">
            <a:off x="2055813" y="52879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3" name="Oval 95"/>
          <p:cNvSpPr>
            <a:spLocks noChangeArrowheads="1"/>
          </p:cNvSpPr>
          <p:nvPr/>
        </p:nvSpPr>
        <p:spPr bwMode="auto">
          <a:xfrm rot="6163669">
            <a:off x="1771650" y="5302250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4" name="Oval 96"/>
          <p:cNvSpPr>
            <a:spLocks noChangeArrowheads="1"/>
          </p:cNvSpPr>
          <p:nvPr/>
        </p:nvSpPr>
        <p:spPr bwMode="auto">
          <a:xfrm rot="6163669">
            <a:off x="1549400" y="5253038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5" name="Oval 97"/>
          <p:cNvSpPr>
            <a:spLocks noChangeArrowheads="1"/>
          </p:cNvSpPr>
          <p:nvPr/>
        </p:nvSpPr>
        <p:spPr bwMode="auto">
          <a:xfrm rot="6163669">
            <a:off x="1293813" y="5194300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6" name="Oval 98"/>
          <p:cNvSpPr>
            <a:spLocks noChangeArrowheads="1"/>
          </p:cNvSpPr>
          <p:nvPr/>
        </p:nvSpPr>
        <p:spPr bwMode="auto">
          <a:xfrm rot="6163669">
            <a:off x="1871663" y="4321175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 rot="6163669" flipV="1">
            <a:off x="1939926" y="2781300"/>
            <a:ext cx="222250" cy="10191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88" name="Oval 100"/>
          <p:cNvSpPr>
            <a:spLocks noChangeArrowheads="1"/>
          </p:cNvSpPr>
          <p:nvPr/>
        </p:nvSpPr>
        <p:spPr bwMode="auto">
          <a:xfrm rot="6163669">
            <a:off x="762000" y="37401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 rot="6163669">
            <a:off x="1458119" y="2667794"/>
            <a:ext cx="606425" cy="1158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0" name="Oval 102"/>
          <p:cNvSpPr>
            <a:spLocks noChangeArrowheads="1"/>
          </p:cNvSpPr>
          <p:nvPr/>
        </p:nvSpPr>
        <p:spPr bwMode="auto">
          <a:xfrm rot="6163669">
            <a:off x="1800225" y="2371725"/>
            <a:ext cx="152400" cy="152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1" name="Line 103"/>
          <p:cNvSpPr>
            <a:spLocks noChangeShapeType="1"/>
          </p:cNvSpPr>
          <p:nvPr/>
        </p:nvSpPr>
        <p:spPr bwMode="auto">
          <a:xfrm rot="6163669">
            <a:off x="2127250" y="3024188"/>
            <a:ext cx="7938" cy="849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2" name="Oval 104"/>
          <p:cNvSpPr>
            <a:spLocks noChangeArrowheads="1"/>
          </p:cNvSpPr>
          <p:nvPr/>
        </p:nvSpPr>
        <p:spPr bwMode="auto">
          <a:xfrm rot="6163669"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3" name="Line 105"/>
          <p:cNvSpPr>
            <a:spLocks noChangeShapeType="1"/>
          </p:cNvSpPr>
          <p:nvPr/>
        </p:nvSpPr>
        <p:spPr bwMode="auto">
          <a:xfrm rot="6163669">
            <a:off x="961232" y="3259931"/>
            <a:ext cx="620712" cy="701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4" name="Line 106"/>
          <p:cNvSpPr>
            <a:spLocks noChangeShapeType="1"/>
          </p:cNvSpPr>
          <p:nvPr/>
        </p:nvSpPr>
        <p:spPr bwMode="auto">
          <a:xfrm rot="6163669">
            <a:off x="762794" y="3120232"/>
            <a:ext cx="901700" cy="6143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5" name="Oval 107"/>
          <p:cNvSpPr>
            <a:spLocks noChangeArrowheads="1"/>
          </p:cNvSpPr>
          <p:nvPr/>
        </p:nvSpPr>
        <p:spPr bwMode="auto">
          <a:xfrm rot="6163669">
            <a:off x="2419350" y="34464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6" name="Oval 108"/>
          <p:cNvSpPr>
            <a:spLocks noChangeArrowheads="1"/>
          </p:cNvSpPr>
          <p:nvPr/>
        </p:nvSpPr>
        <p:spPr bwMode="auto">
          <a:xfrm rot="6163669">
            <a:off x="15240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7" name="Oval 109"/>
          <p:cNvSpPr>
            <a:spLocks noChangeArrowheads="1"/>
          </p:cNvSpPr>
          <p:nvPr/>
        </p:nvSpPr>
        <p:spPr bwMode="auto">
          <a:xfrm rot="5881294">
            <a:off x="5810250" y="324643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8" name="Line 110"/>
          <p:cNvSpPr>
            <a:spLocks noChangeShapeType="1"/>
          </p:cNvSpPr>
          <p:nvPr/>
        </p:nvSpPr>
        <p:spPr bwMode="auto">
          <a:xfrm rot="5881294">
            <a:off x="5834856" y="1415257"/>
            <a:ext cx="631825" cy="1763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9" name="Line 111"/>
          <p:cNvSpPr>
            <a:spLocks noChangeShapeType="1"/>
          </p:cNvSpPr>
          <p:nvPr/>
        </p:nvSpPr>
        <p:spPr bwMode="auto">
          <a:xfrm rot="5881294" flipH="1" flipV="1">
            <a:off x="4818857" y="2794794"/>
            <a:ext cx="673100" cy="65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2000" name="Line 112"/>
          <p:cNvSpPr>
            <a:spLocks noChangeShapeType="1"/>
          </p:cNvSpPr>
          <p:nvPr/>
        </p:nvSpPr>
        <p:spPr bwMode="auto">
          <a:xfrm rot="6163669">
            <a:off x="3740150" y="3303588"/>
            <a:ext cx="135255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2001" name="Oval 113"/>
          <p:cNvSpPr>
            <a:spLocks noChangeArrowheads="1"/>
          </p:cNvSpPr>
          <p:nvPr/>
        </p:nvSpPr>
        <p:spPr bwMode="auto">
          <a:xfrm rot="5881294">
            <a:off x="3733800" y="42672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2" name="Oval 114"/>
          <p:cNvSpPr>
            <a:spLocks noChangeArrowheads="1"/>
          </p:cNvSpPr>
          <p:nvPr/>
        </p:nvSpPr>
        <p:spPr bwMode="auto">
          <a:xfrm rot="11281294" flipH="1">
            <a:off x="6902450" y="2024063"/>
            <a:ext cx="188913" cy="179387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3" name="Line 115"/>
          <p:cNvSpPr>
            <a:spLocks noChangeShapeType="1"/>
          </p:cNvSpPr>
          <p:nvPr/>
        </p:nvSpPr>
        <p:spPr bwMode="auto">
          <a:xfrm rot="6163669">
            <a:off x="4141788" y="2436812"/>
            <a:ext cx="1023938" cy="938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2004" name="Oval 116"/>
          <p:cNvSpPr>
            <a:spLocks noChangeArrowheads="1"/>
          </p:cNvSpPr>
          <p:nvPr/>
        </p:nvSpPr>
        <p:spPr bwMode="auto">
          <a:xfrm rot="5881294">
            <a:off x="4038600" y="32766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5" name="Oval 117"/>
          <p:cNvSpPr>
            <a:spLocks noChangeArrowheads="1"/>
          </p:cNvSpPr>
          <p:nvPr/>
        </p:nvSpPr>
        <p:spPr bwMode="auto">
          <a:xfrm rot="5881294">
            <a:off x="4995863" y="32004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6" name="Oval 118"/>
          <p:cNvSpPr>
            <a:spLocks noChangeArrowheads="1"/>
          </p:cNvSpPr>
          <p:nvPr/>
        </p:nvSpPr>
        <p:spPr bwMode="auto">
          <a:xfrm rot="11281294" flipH="1">
            <a:off x="5140325" y="2417763"/>
            <a:ext cx="188913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7" name="Text Box 119"/>
          <p:cNvSpPr txBox="1">
            <a:spLocks noChangeArrowheads="1"/>
          </p:cNvSpPr>
          <p:nvPr/>
        </p:nvSpPr>
        <p:spPr bwMode="auto">
          <a:xfrm>
            <a:off x="764381" y="5922212"/>
            <a:ext cx="222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 dirty="0">
                <a:latin typeface="Comic Sans MS" pitchFamily="66" charset="0"/>
              </a:rPr>
              <a:t>Durum/Geçiş Uzayı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22008" name="Text Box 120"/>
          <p:cNvSpPr txBox="1">
            <a:spLocks noChangeArrowheads="1"/>
          </p:cNvSpPr>
          <p:nvPr/>
        </p:nvSpPr>
        <p:spPr bwMode="auto">
          <a:xfrm>
            <a:off x="5965462" y="5954713"/>
            <a:ext cx="1540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 dirty="0">
                <a:latin typeface="Comic Sans MS" pitchFamily="66" charset="0"/>
              </a:rPr>
              <a:t>Arama </a:t>
            </a:r>
            <a:r>
              <a:rPr lang="tr-TR" sz="1800" dirty="0" smtClean="0">
                <a:latin typeface="Comic Sans MS" pitchFamily="66" charset="0"/>
              </a:rPr>
              <a:t>Ağacı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Fazlalık Arama</a:t>
            </a:r>
            <a:endParaRPr lang="tr-TR" dirty="0"/>
          </a:p>
        </p:txBody>
      </p:sp>
      <p:sp>
        <p:nvSpPr>
          <p:cNvPr id="126" name="Freeform 121"/>
          <p:cNvSpPr>
            <a:spLocks/>
          </p:cNvSpPr>
          <p:nvPr/>
        </p:nvSpPr>
        <p:spPr bwMode="auto">
          <a:xfrm>
            <a:off x="2514600" y="3356992"/>
            <a:ext cx="1752600" cy="1498600"/>
          </a:xfrm>
          <a:custGeom>
            <a:avLst/>
            <a:gdLst>
              <a:gd name="T0" fmla="*/ 0 w 1104"/>
              <a:gd name="T1" fmla="*/ 104 h 944"/>
              <a:gd name="T2" fmla="*/ 384 w 1104"/>
              <a:gd name="T3" fmla="*/ 104 h 944"/>
              <a:gd name="T4" fmla="*/ 528 w 1104"/>
              <a:gd name="T5" fmla="*/ 728 h 944"/>
              <a:gd name="T6" fmla="*/ 912 w 1104"/>
              <a:gd name="T7" fmla="*/ 920 h 944"/>
              <a:gd name="T8" fmla="*/ 1104 w 1104"/>
              <a:gd name="T9" fmla="*/ 87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944">
                <a:moveTo>
                  <a:pt x="0" y="104"/>
                </a:moveTo>
                <a:cubicBezTo>
                  <a:pt x="148" y="52"/>
                  <a:pt x="296" y="0"/>
                  <a:pt x="384" y="104"/>
                </a:cubicBezTo>
                <a:cubicBezTo>
                  <a:pt x="472" y="208"/>
                  <a:pt x="440" y="592"/>
                  <a:pt x="528" y="728"/>
                </a:cubicBezTo>
                <a:cubicBezTo>
                  <a:pt x="616" y="864"/>
                  <a:pt x="816" y="896"/>
                  <a:pt x="912" y="920"/>
                </a:cubicBezTo>
                <a:cubicBezTo>
                  <a:pt x="1008" y="944"/>
                  <a:pt x="1056" y="908"/>
                  <a:pt x="1104" y="87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7" name="Text Box 123"/>
          <p:cNvSpPr txBox="1">
            <a:spLocks noChangeArrowheads="1"/>
          </p:cNvSpPr>
          <p:nvPr/>
        </p:nvSpPr>
        <p:spPr bwMode="auto">
          <a:xfrm>
            <a:off x="2819400" y="4746055"/>
            <a:ext cx="1465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>
                <a:latin typeface="Comic Sans MS" pitchFamily="66" charset="0"/>
              </a:rPr>
              <a:t>Aynı Durum!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128" name="Oval 122"/>
          <p:cNvSpPr>
            <a:spLocks noChangeArrowheads="1"/>
          </p:cNvSpPr>
          <p:nvPr/>
        </p:nvSpPr>
        <p:spPr bwMode="auto">
          <a:xfrm rot="9073785">
            <a:off x="4024952" y="3019779"/>
            <a:ext cx="5016500" cy="706437"/>
          </a:xfrm>
          <a:prstGeom prst="ellipse">
            <a:avLst/>
          </a:prstGeom>
          <a:solidFill>
            <a:srgbClr val="FFC000">
              <a:alpha val="32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0" name="Oval 121"/>
          <p:cNvSpPr>
            <a:spLocks noChangeArrowheads="1"/>
          </p:cNvSpPr>
          <p:nvPr/>
        </p:nvSpPr>
        <p:spPr bwMode="auto">
          <a:xfrm rot="2330772">
            <a:off x="3716338" y="4010025"/>
            <a:ext cx="1752600" cy="2743200"/>
          </a:xfrm>
          <a:prstGeom prst="ellipse">
            <a:avLst/>
          </a:prstGeom>
          <a:solidFill>
            <a:srgbClr val="FFC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1" name="Oval 122"/>
          <p:cNvSpPr>
            <a:spLocks noChangeArrowheads="1"/>
          </p:cNvSpPr>
          <p:nvPr/>
        </p:nvSpPr>
        <p:spPr bwMode="auto">
          <a:xfrm rot="2330772">
            <a:off x="5334000" y="3124200"/>
            <a:ext cx="1752600" cy="2743200"/>
          </a:xfrm>
          <a:prstGeom prst="ellipse">
            <a:avLst/>
          </a:prstGeom>
          <a:solidFill>
            <a:srgbClr val="FFC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2" name="Oval 123"/>
          <p:cNvSpPr>
            <a:spLocks noChangeArrowheads="1"/>
          </p:cNvSpPr>
          <p:nvPr/>
        </p:nvSpPr>
        <p:spPr bwMode="auto">
          <a:xfrm rot="2330772">
            <a:off x="7086600" y="2133600"/>
            <a:ext cx="1752600" cy="2743200"/>
          </a:xfrm>
          <a:prstGeom prst="ellipse">
            <a:avLst/>
          </a:prstGeom>
          <a:solidFill>
            <a:srgbClr val="FFC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907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 animBg="1"/>
      <p:bldP spid="130" grpId="0" animBg="1"/>
      <p:bldP spid="131" grpId="0" animBg="1"/>
      <p:bldP spid="1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ayt Numarası Yer Tutucusu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DDC8-0329-483B-A725-C3DDC90318C3}" type="slidenum">
              <a:rPr lang="en-US"/>
              <a:pPr/>
              <a:t>37</a:t>
            </a:fld>
            <a:endParaRPr lang="en-US"/>
          </a:p>
        </p:txBody>
      </p:sp>
      <p:sp>
        <p:nvSpPr>
          <p:cNvPr id="427010" name="Line 2"/>
          <p:cNvSpPr>
            <a:spLocks noChangeShapeType="1"/>
          </p:cNvSpPr>
          <p:nvPr/>
        </p:nvSpPr>
        <p:spPr bwMode="auto">
          <a:xfrm rot="5400000">
            <a:off x="314483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1" name="Line 3"/>
          <p:cNvSpPr>
            <a:spLocks noChangeShapeType="1"/>
          </p:cNvSpPr>
          <p:nvPr/>
        </p:nvSpPr>
        <p:spPr bwMode="auto">
          <a:xfrm rot="5400000">
            <a:off x="313531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827584" y="1196752"/>
            <a:ext cx="7859216" cy="93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r>
              <a:rPr lang="tr-TR" sz="2000" dirty="0" smtClean="0">
                <a:latin typeface="Comic Sans MS" pitchFamily="66" charset="0"/>
              </a:rPr>
              <a:t>Aramayı  </a:t>
            </a:r>
            <a:r>
              <a:rPr lang="tr-TR" sz="2000" dirty="0">
                <a:latin typeface="Comic Sans MS" pitchFamily="66" charset="0"/>
              </a:rPr>
              <a:t>gereğinden fazla üssel olarak </a:t>
            </a:r>
            <a:r>
              <a:rPr lang="tr-TR" sz="2000" dirty="0" smtClean="0">
                <a:latin typeface="Comic Sans MS" pitchFamily="66" charset="0"/>
              </a:rPr>
              <a:t>büyütebilir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27014" name="Line 6"/>
          <p:cNvSpPr>
            <a:spLocks noChangeShapeType="1"/>
          </p:cNvSpPr>
          <p:nvPr/>
        </p:nvSpPr>
        <p:spPr bwMode="auto">
          <a:xfrm>
            <a:off x="27066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5" name="Line 7"/>
          <p:cNvSpPr>
            <a:spLocks noChangeShapeType="1"/>
          </p:cNvSpPr>
          <p:nvPr/>
        </p:nvSpPr>
        <p:spPr bwMode="auto">
          <a:xfrm>
            <a:off x="27066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6" name="Line 8"/>
          <p:cNvSpPr>
            <a:spLocks noChangeShapeType="1"/>
          </p:cNvSpPr>
          <p:nvPr/>
        </p:nvSpPr>
        <p:spPr bwMode="auto">
          <a:xfrm>
            <a:off x="27066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7" name="Line 9"/>
          <p:cNvSpPr>
            <a:spLocks noChangeShapeType="1"/>
          </p:cNvSpPr>
          <p:nvPr/>
        </p:nvSpPr>
        <p:spPr bwMode="auto">
          <a:xfrm rot="5400000">
            <a:off x="313531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8" name="Line 10"/>
          <p:cNvSpPr>
            <a:spLocks noChangeShapeType="1"/>
          </p:cNvSpPr>
          <p:nvPr/>
        </p:nvSpPr>
        <p:spPr bwMode="auto">
          <a:xfrm rot="5400000">
            <a:off x="314483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9" name="Oval 11"/>
          <p:cNvSpPr>
            <a:spLocks noChangeArrowheads="1"/>
          </p:cNvSpPr>
          <p:nvPr/>
        </p:nvSpPr>
        <p:spPr bwMode="auto">
          <a:xfrm rot="11281294" flipH="1">
            <a:off x="263048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20" name="Oval 12"/>
          <p:cNvSpPr>
            <a:spLocks noChangeArrowheads="1"/>
          </p:cNvSpPr>
          <p:nvPr/>
        </p:nvSpPr>
        <p:spPr bwMode="auto">
          <a:xfrm rot="11281294" flipH="1">
            <a:off x="2630488" y="24876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21" name="Oval 13"/>
          <p:cNvSpPr>
            <a:spLocks noChangeArrowheads="1"/>
          </p:cNvSpPr>
          <p:nvPr/>
        </p:nvSpPr>
        <p:spPr bwMode="auto">
          <a:xfrm rot="11281294" flipH="1">
            <a:off x="263048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22" name="Line 14"/>
          <p:cNvSpPr>
            <a:spLocks noChangeShapeType="1"/>
          </p:cNvSpPr>
          <p:nvPr/>
        </p:nvSpPr>
        <p:spPr bwMode="auto">
          <a:xfrm rot="5400000">
            <a:off x="398303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3" name="Line 15"/>
          <p:cNvSpPr>
            <a:spLocks noChangeShapeType="1"/>
          </p:cNvSpPr>
          <p:nvPr/>
        </p:nvSpPr>
        <p:spPr bwMode="auto">
          <a:xfrm rot="5400000">
            <a:off x="397351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>
            <a:off x="35448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5" name="Line 17"/>
          <p:cNvSpPr>
            <a:spLocks noChangeShapeType="1"/>
          </p:cNvSpPr>
          <p:nvPr/>
        </p:nvSpPr>
        <p:spPr bwMode="auto">
          <a:xfrm>
            <a:off x="35448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6" name="Line 18"/>
          <p:cNvSpPr>
            <a:spLocks noChangeShapeType="1"/>
          </p:cNvSpPr>
          <p:nvPr/>
        </p:nvSpPr>
        <p:spPr bwMode="auto">
          <a:xfrm>
            <a:off x="35448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7" name="Line 19"/>
          <p:cNvSpPr>
            <a:spLocks noChangeShapeType="1"/>
          </p:cNvSpPr>
          <p:nvPr/>
        </p:nvSpPr>
        <p:spPr bwMode="auto">
          <a:xfrm rot="5400000">
            <a:off x="397351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8" name="Line 20"/>
          <p:cNvSpPr>
            <a:spLocks noChangeShapeType="1"/>
          </p:cNvSpPr>
          <p:nvPr/>
        </p:nvSpPr>
        <p:spPr bwMode="auto">
          <a:xfrm rot="5400000">
            <a:off x="398303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9" name="Oval 21"/>
          <p:cNvSpPr>
            <a:spLocks noChangeArrowheads="1"/>
          </p:cNvSpPr>
          <p:nvPr/>
        </p:nvSpPr>
        <p:spPr bwMode="auto">
          <a:xfrm rot="11281294" flipH="1">
            <a:off x="346868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30" name="Oval 22"/>
          <p:cNvSpPr>
            <a:spLocks noChangeArrowheads="1"/>
          </p:cNvSpPr>
          <p:nvPr/>
        </p:nvSpPr>
        <p:spPr bwMode="auto">
          <a:xfrm rot="11281294" flipH="1">
            <a:off x="3468688" y="24876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31" name="Oval 23"/>
          <p:cNvSpPr>
            <a:spLocks noChangeArrowheads="1"/>
          </p:cNvSpPr>
          <p:nvPr/>
        </p:nvSpPr>
        <p:spPr bwMode="auto">
          <a:xfrm rot="11281294" flipH="1">
            <a:off x="346868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32" name="Line 24"/>
          <p:cNvSpPr>
            <a:spLocks noChangeShapeType="1"/>
          </p:cNvSpPr>
          <p:nvPr/>
        </p:nvSpPr>
        <p:spPr bwMode="auto">
          <a:xfrm rot="5400000">
            <a:off x="482123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3" name="Line 25"/>
          <p:cNvSpPr>
            <a:spLocks noChangeShapeType="1"/>
          </p:cNvSpPr>
          <p:nvPr/>
        </p:nvSpPr>
        <p:spPr bwMode="auto">
          <a:xfrm rot="5400000">
            <a:off x="481171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4" name="Line 26"/>
          <p:cNvSpPr>
            <a:spLocks noChangeShapeType="1"/>
          </p:cNvSpPr>
          <p:nvPr/>
        </p:nvSpPr>
        <p:spPr bwMode="auto">
          <a:xfrm>
            <a:off x="43830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5" name="Line 27"/>
          <p:cNvSpPr>
            <a:spLocks noChangeShapeType="1"/>
          </p:cNvSpPr>
          <p:nvPr/>
        </p:nvSpPr>
        <p:spPr bwMode="auto">
          <a:xfrm>
            <a:off x="43830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6" name="Line 28"/>
          <p:cNvSpPr>
            <a:spLocks noChangeShapeType="1"/>
          </p:cNvSpPr>
          <p:nvPr/>
        </p:nvSpPr>
        <p:spPr bwMode="auto">
          <a:xfrm>
            <a:off x="43830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7" name="Line 29"/>
          <p:cNvSpPr>
            <a:spLocks noChangeShapeType="1"/>
          </p:cNvSpPr>
          <p:nvPr/>
        </p:nvSpPr>
        <p:spPr bwMode="auto">
          <a:xfrm rot="5400000">
            <a:off x="481171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8" name="Line 30"/>
          <p:cNvSpPr>
            <a:spLocks noChangeShapeType="1"/>
          </p:cNvSpPr>
          <p:nvPr/>
        </p:nvSpPr>
        <p:spPr bwMode="auto">
          <a:xfrm rot="5400000">
            <a:off x="482123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9" name="Oval 31"/>
          <p:cNvSpPr>
            <a:spLocks noChangeArrowheads="1"/>
          </p:cNvSpPr>
          <p:nvPr/>
        </p:nvSpPr>
        <p:spPr bwMode="auto">
          <a:xfrm rot="11281294" flipH="1">
            <a:off x="4306888" y="1676400"/>
            <a:ext cx="188912" cy="1793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40" name="Oval 32"/>
          <p:cNvSpPr>
            <a:spLocks noChangeArrowheads="1"/>
          </p:cNvSpPr>
          <p:nvPr/>
        </p:nvSpPr>
        <p:spPr bwMode="auto">
          <a:xfrm rot="11281294" flipH="1">
            <a:off x="4306888" y="24876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41" name="Oval 33"/>
          <p:cNvSpPr>
            <a:spLocks noChangeArrowheads="1"/>
          </p:cNvSpPr>
          <p:nvPr/>
        </p:nvSpPr>
        <p:spPr bwMode="auto">
          <a:xfrm rot="11281294" flipH="1">
            <a:off x="4306888" y="3306763"/>
            <a:ext cx="188912" cy="179387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427042" name="Line 34"/>
          <p:cNvSpPr>
            <a:spLocks noChangeShapeType="1"/>
          </p:cNvSpPr>
          <p:nvPr/>
        </p:nvSpPr>
        <p:spPr bwMode="auto">
          <a:xfrm rot="5400000">
            <a:off x="571658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3" name="Line 35"/>
          <p:cNvSpPr>
            <a:spLocks noChangeShapeType="1"/>
          </p:cNvSpPr>
          <p:nvPr/>
        </p:nvSpPr>
        <p:spPr bwMode="auto">
          <a:xfrm rot="5400000">
            <a:off x="570706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4" name="Line 36"/>
          <p:cNvSpPr>
            <a:spLocks noChangeShapeType="1"/>
          </p:cNvSpPr>
          <p:nvPr/>
        </p:nvSpPr>
        <p:spPr bwMode="auto">
          <a:xfrm>
            <a:off x="527843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5" name="Line 37"/>
          <p:cNvSpPr>
            <a:spLocks noChangeShapeType="1"/>
          </p:cNvSpPr>
          <p:nvPr/>
        </p:nvSpPr>
        <p:spPr bwMode="auto">
          <a:xfrm>
            <a:off x="527843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6" name="Line 38"/>
          <p:cNvSpPr>
            <a:spLocks noChangeShapeType="1"/>
          </p:cNvSpPr>
          <p:nvPr/>
        </p:nvSpPr>
        <p:spPr bwMode="auto">
          <a:xfrm>
            <a:off x="527843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7" name="Line 39"/>
          <p:cNvSpPr>
            <a:spLocks noChangeShapeType="1"/>
          </p:cNvSpPr>
          <p:nvPr/>
        </p:nvSpPr>
        <p:spPr bwMode="auto">
          <a:xfrm rot="5400000">
            <a:off x="570706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8" name="Line 40"/>
          <p:cNvSpPr>
            <a:spLocks noChangeShapeType="1"/>
          </p:cNvSpPr>
          <p:nvPr/>
        </p:nvSpPr>
        <p:spPr bwMode="auto">
          <a:xfrm rot="5400000">
            <a:off x="571658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9" name="Oval 41"/>
          <p:cNvSpPr>
            <a:spLocks noChangeArrowheads="1"/>
          </p:cNvSpPr>
          <p:nvPr/>
        </p:nvSpPr>
        <p:spPr bwMode="auto">
          <a:xfrm rot="11281294" flipH="1">
            <a:off x="520223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0" name="Oval 42"/>
          <p:cNvSpPr>
            <a:spLocks noChangeArrowheads="1"/>
          </p:cNvSpPr>
          <p:nvPr/>
        </p:nvSpPr>
        <p:spPr bwMode="auto">
          <a:xfrm rot="11281294" flipH="1">
            <a:off x="5202238" y="24876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1" name="Oval 43"/>
          <p:cNvSpPr>
            <a:spLocks noChangeArrowheads="1"/>
          </p:cNvSpPr>
          <p:nvPr/>
        </p:nvSpPr>
        <p:spPr bwMode="auto">
          <a:xfrm rot="11281294" flipH="1">
            <a:off x="520223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2" name="Line 44"/>
          <p:cNvSpPr>
            <a:spLocks noChangeShapeType="1"/>
          </p:cNvSpPr>
          <p:nvPr/>
        </p:nvSpPr>
        <p:spPr bwMode="auto">
          <a:xfrm>
            <a:off x="61356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53" name="Line 45"/>
          <p:cNvSpPr>
            <a:spLocks noChangeShapeType="1"/>
          </p:cNvSpPr>
          <p:nvPr/>
        </p:nvSpPr>
        <p:spPr bwMode="auto">
          <a:xfrm>
            <a:off x="61356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54" name="Line 46"/>
          <p:cNvSpPr>
            <a:spLocks noChangeShapeType="1"/>
          </p:cNvSpPr>
          <p:nvPr/>
        </p:nvSpPr>
        <p:spPr bwMode="auto">
          <a:xfrm>
            <a:off x="61356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55" name="Oval 47"/>
          <p:cNvSpPr>
            <a:spLocks noChangeArrowheads="1"/>
          </p:cNvSpPr>
          <p:nvPr/>
        </p:nvSpPr>
        <p:spPr bwMode="auto">
          <a:xfrm rot="11281294" flipH="1">
            <a:off x="605948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6" name="Oval 48"/>
          <p:cNvSpPr>
            <a:spLocks noChangeArrowheads="1"/>
          </p:cNvSpPr>
          <p:nvPr/>
        </p:nvSpPr>
        <p:spPr bwMode="auto">
          <a:xfrm rot="11281294" flipH="1">
            <a:off x="6059488" y="24876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7" name="Oval 49"/>
          <p:cNvSpPr>
            <a:spLocks noChangeArrowheads="1"/>
          </p:cNvSpPr>
          <p:nvPr/>
        </p:nvSpPr>
        <p:spPr bwMode="auto">
          <a:xfrm rot="11281294" flipH="1">
            <a:off x="605948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8" name="Text Box 50"/>
          <p:cNvSpPr txBox="1">
            <a:spLocks noChangeArrowheads="1"/>
          </p:cNvSpPr>
          <p:nvPr/>
        </p:nvSpPr>
        <p:spPr bwMode="auto">
          <a:xfrm>
            <a:off x="3132138" y="5229225"/>
            <a:ext cx="246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>
                <a:latin typeface="Comic Sans MS" pitchFamily="66" charset="0"/>
              </a:rPr>
              <a:t>Durumlar</a:t>
            </a:r>
            <a:r>
              <a:rPr lang="en-US" sz="1800">
                <a:latin typeface="Comic Sans MS" pitchFamily="66" charset="0"/>
              </a:rPr>
              <a:t>/</a:t>
            </a:r>
            <a:r>
              <a:rPr lang="tr-TR" sz="1800">
                <a:latin typeface="Comic Sans MS" pitchFamily="66" charset="0"/>
              </a:rPr>
              <a:t>Hareketler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27059" name="Line 51"/>
          <p:cNvSpPr>
            <a:spLocks noChangeShapeType="1"/>
          </p:cNvSpPr>
          <p:nvPr/>
        </p:nvSpPr>
        <p:spPr bwMode="auto">
          <a:xfrm rot="5400000">
            <a:off x="314483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0" name="Line 52"/>
          <p:cNvSpPr>
            <a:spLocks noChangeShapeType="1"/>
          </p:cNvSpPr>
          <p:nvPr/>
        </p:nvSpPr>
        <p:spPr bwMode="auto">
          <a:xfrm>
            <a:off x="27066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1" name="Oval 53"/>
          <p:cNvSpPr>
            <a:spLocks noChangeArrowheads="1"/>
          </p:cNvSpPr>
          <p:nvPr/>
        </p:nvSpPr>
        <p:spPr bwMode="auto">
          <a:xfrm rot="11281294" flipH="1">
            <a:off x="263048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62" name="Line 54"/>
          <p:cNvSpPr>
            <a:spLocks noChangeShapeType="1"/>
          </p:cNvSpPr>
          <p:nvPr/>
        </p:nvSpPr>
        <p:spPr bwMode="auto">
          <a:xfrm rot="5400000">
            <a:off x="398303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3" name="Line 55"/>
          <p:cNvSpPr>
            <a:spLocks noChangeShapeType="1"/>
          </p:cNvSpPr>
          <p:nvPr/>
        </p:nvSpPr>
        <p:spPr bwMode="auto">
          <a:xfrm>
            <a:off x="35448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4" name="Oval 56"/>
          <p:cNvSpPr>
            <a:spLocks noChangeArrowheads="1"/>
          </p:cNvSpPr>
          <p:nvPr/>
        </p:nvSpPr>
        <p:spPr bwMode="auto">
          <a:xfrm rot="11281294" flipH="1">
            <a:off x="346868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65" name="Line 57"/>
          <p:cNvSpPr>
            <a:spLocks noChangeShapeType="1"/>
          </p:cNvSpPr>
          <p:nvPr/>
        </p:nvSpPr>
        <p:spPr bwMode="auto">
          <a:xfrm rot="5400000">
            <a:off x="482123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6" name="Line 58"/>
          <p:cNvSpPr>
            <a:spLocks noChangeShapeType="1"/>
          </p:cNvSpPr>
          <p:nvPr/>
        </p:nvSpPr>
        <p:spPr bwMode="auto">
          <a:xfrm>
            <a:off x="43830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7" name="Oval 59"/>
          <p:cNvSpPr>
            <a:spLocks noChangeArrowheads="1"/>
          </p:cNvSpPr>
          <p:nvPr/>
        </p:nvSpPr>
        <p:spPr bwMode="auto">
          <a:xfrm rot="11281294" flipH="1">
            <a:off x="4306888" y="49260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68" name="Line 60"/>
          <p:cNvSpPr>
            <a:spLocks noChangeShapeType="1"/>
          </p:cNvSpPr>
          <p:nvPr/>
        </p:nvSpPr>
        <p:spPr bwMode="auto">
          <a:xfrm rot="5400000">
            <a:off x="571658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9" name="Line 61"/>
          <p:cNvSpPr>
            <a:spLocks noChangeShapeType="1"/>
          </p:cNvSpPr>
          <p:nvPr/>
        </p:nvSpPr>
        <p:spPr bwMode="auto">
          <a:xfrm>
            <a:off x="527843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70" name="Oval 62"/>
          <p:cNvSpPr>
            <a:spLocks noChangeArrowheads="1"/>
          </p:cNvSpPr>
          <p:nvPr/>
        </p:nvSpPr>
        <p:spPr bwMode="auto">
          <a:xfrm rot="11281294" flipH="1">
            <a:off x="520223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1" name="Line 63"/>
          <p:cNvSpPr>
            <a:spLocks noChangeShapeType="1"/>
          </p:cNvSpPr>
          <p:nvPr/>
        </p:nvSpPr>
        <p:spPr bwMode="auto">
          <a:xfrm>
            <a:off x="61356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72" name="Oval 64"/>
          <p:cNvSpPr>
            <a:spLocks noChangeArrowheads="1"/>
          </p:cNvSpPr>
          <p:nvPr/>
        </p:nvSpPr>
        <p:spPr bwMode="auto">
          <a:xfrm rot="11281294" flipH="1">
            <a:off x="605948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3" name="Oval 65"/>
          <p:cNvSpPr>
            <a:spLocks noChangeArrowheads="1"/>
          </p:cNvSpPr>
          <p:nvPr/>
        </p:nvSpPr>
        <p:spPr bwMode="auto">
          <a:xfrm rot="11281294" flipH="1">
            <a:off x="2630488" y="4116388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4" name="Oval 66"/>
          <p:cNvSpPr>
            <a:spLocks noChangeArrowheads="1"/>
          </p:cNvSpPr>
          <p:nvPr/>
        </p:nvSpPr>
        <p:spPr bwMode="auto">
          <a:xfrm rot="11281294" flipH="1">
            <a:off x="3468688" y="4116388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5" name="Oval 67"/>
          <p:cNvSpPr>
            <a:spLocks noChangeArrowheads="1"/>
          </p:cNvSpPr>
          <p:nvPr/>
        </p:nvSpPr>
        <p:spPr bwMode="auto">
          <a:xfrm rot="11281294" flipH="1">
            <a:off x="4306888" y="4116388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6" name="Oval 68"/>
          <p:cNvSpPr>
            <a:spLocks noChangeArrowheads="1"/>
          </p:cNvSpPr>
          <p:nvPr/>
        </p:nvSpPr>
        <p:spPr bwMode="auto">
          <a:xfrm rot="11281294" flipH="1">
            <a:off x="5202238" y="4116388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7" name="Oval 69"/>
          <p:cNvSpPr>
            <a:spLocks noChangeArrowheads="1"/>
          </p:cNvSpPr>
          <p:nvPr/>
        </p:nvSpPr>
        <p:spPr bwMode="auto">
          <a:xfrm rot="11281294" flipH="1">
            <a:off x="6059488" y="4116388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8" name="Text Box 70"/>
          <p:cNvSpPr txBox="1">
            <a:spLocks noChangeArrowheads="1"/>
          </p:cNvSpPr>
          <p:nvPr/>
        </p:nvSpPr>
        <p:spPr bwMode="auto">
          <a:xfrm>
            <a:off x="827584" y="5740400"/>
            <a:ext cx="7921129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tr-TR" sz="2000" dirty="0" smtClean="0">
                <a:latin typeface="Comic Sans MS" pitchFamily="66" charset="0"/>
              </a:rPr>
              <a:t>Herbir </a:t>
            </a:r>
            <a:r>
              <a:rPr lang="tr-TR" sz="2000" dirty="0">
                <a:latin typeface="Comic Sans MS" pitchFamily="66" charset="0"/>
              </a:rPr>
              <a:t>durum için 4 mümkün hareket</a:t>
            </a:r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  </a:t>
            </a:r>
            <a:r>
              <a:rPr lang="tr-TR" sz="2000" dirty="0">
                <a:solidFill>
                  <a:srgbClr val="FF3300"/>
                </a:solidFill>
                <a:latin typeface="Comic Sans MS" pitchFamily="66" charset="0"/>
                <a:sym typeface="Wingdings" pitchFamily="2" charset="2"/>
              </a:rPr>
              <a:t>Arama ağıcı</a:t>
            </a:r>
            <a:r>
              <a:rPr lang="tr-TR" sz="2000" dirty="0">
                <a:latin typeface="Comic Sans MS" pitchFamily="66" charset="0"/>
                <a:sym typeface="Wingdings" pitchFamily="2" charset="2"/>
              </a:rPr>
              <a:t> </a:t>
            </a:r>
            <a:endParaRPr lang="tr-TR" sz="2000" dirty="0" smtClean="0">
              <a:latin typeface="Comic Sans MS" pitchFamily="66" charset="0"/>
              <a:sym typeface="Wingdings" pitchFamily="2" charset="2"/>
            </a:endParaRPr>
          </a:p>
          <a:p>
            <a:pPr eaLnBrk="1" hangingPunct="1"/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/>
            </a:r>
            <a:br>
              <a:rPr lang="en-US" sz="2000" dirty="0" smtClean="0">
                <a:latin typeface="Comic Sans MS" pitchFamily="66" charset="0"/>
                <a:sym typeface="Wingdings" pitchFamily="2" charset="2"/>
              </a:rPr>
            </a:br>
            <a:r>
              <a:rPr lang="tr-TR" sz="2000" dirty="0" smtClean="0">
                <a:latin typeface="Comic Sans MS" pitchFamily="66" charset="0"/>
                <a:sym typeface="Wingdings" pitchFamily="2" charset="2"/>
              </a:rPr>
              <a:t>Fakat tüm durumlar  </a:t>
            </a:r>
            <a:endParaRPr lang="en-US" sz="2000" dirty="0">
              <a:latin typeface="Comic Sans MS" pitchFamily="66" charset="0"/>
              <a:sym typeface="Wingdings" pitchFamily="2" charset="2"/>
            </a:endParaRPr>
          </a:p>
        </p:txBody>
      </p:sp>
      <p:graphicFrame>
        <p:nvGraphicFramePr>
          <p:cNvPr id="42707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02912"/>
              </p:ext>
            </p:extLst>
          </p:nvPr>
        </p:nvGraphicFramePr>
        <p:xfrm>
          <a:off x="7524328" y="5715024"/>
          <a:ext cx="8318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444240" imgH="279360" progId="Equation.DSMT4">
                  <p:embed/>
                </p:oleObj>
              </mc:Choice>
              <mc:Fallback>
                <p:oleObj name="Equation" r:id="rId3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5715024"/>
                        <a:ext cx="8318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80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81797"/>
              </p:ext>
            </p:extLst>
          </p:nvPr>
        </p:nvGraphicFramePr>
        <p:xfrm>
          <a:off x="3446823" y="6243637"/>
          <a:ext cx="831850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444240" imgH="279360" progId="Equation.DSMT4">
                  <p:embed/>
                </p:oleObj>
              </mc:Choice>
              <mc:Fallback>
                <p:oleObj name="Equation" r:id="rId5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823" y="6243637"/>
                        <a:ext cx="831850" cy="508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Fazlalık Arama</a:t>
            </a:r>
          </a:p>
        </p:txBody>
      </p:sp>
    </p:spTree>
    <p:extLst>
      <p:ext uri="{BB962C8B-B14F-4D97-AF65-F5344CB8AC3E}">
        <p14:creationId xmlns:p14="http://schemas.microsoft.com/office/powerpoint/2010/main" val="343995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ayt Numarası Yer Tutucusu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DA53-18B1-4CE9-88E8-3AD4D049B96C}" type="slidenum">
              <a:rPr lang="en-US"/>
              <a:pPr/>
              <a:t>38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1504" y="765175"/>
            <a:ext cx="8023896" cy="470535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mic Sans MS" pitchFamily="66" charset="0"/>
              </a:rPr>
              <a:t/>
            </a:r>
            <a:br>
              <a:rPr lang="en-US" sz="1600" dirty="0">
                <a:latin typeface="Comic Sans MS" pitchFamily="66" charset="0"/>
              </a:rPr>
            </a:br>
            <a:endParaRPr lang="en-US" sz="1200" dirty="0">
              <a:latin typeface="Comic Sans MS" pitchFamily="66" charset="0"/>
            </a:endParaRPr>
          </a:p>
          <a:p>
            <a:r>
              <a:rPr lang="tr-TR" sz="1800" dirty="0">
                <a:latin typeface="Comic Sans MS" pitchFamily="66" charset="0"/>
              </a:rPr>
              <a:t>Bütün ziyaret edilmiş düğümleri bellekte tut</a:t>
            </a:r>
          </a:p>
          <a:p>
            <a:r>
              <a:rPr lang="tr-TR" sz="1800" dirty="0">
                <a:latin typeface="Comic Sans MS" pitchFamily="66" charset="0"/>
              </a:rPr>
              <a:t>Yeni düğüm, önceden görünmüş durumlara benziyorsa bu düğümü </a:t>
            </a:r>
            <a:r>
              <a:rPr lang="tr-TR" sz="1800" dirty="0" smtClean="0">
                <a:latin typeface="Comic Sans MS" pitchFamily="66" charset="0"/>
              </a:rPr>
              <a:t>genişletme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28036" name="Line 4"/>
          <p:cNvSpPr>
            <a:spLocks noChangeShapeType="1"/>
          </p:cNvSpPr>
          <p:nvPr/>
        </p:nvSpPr>
        <p:spPr bwMode="auto">
          <a:xfrm rot="6163669" flipV="1">
            <a:off x="2243112" y="2642669"/>
            <a:ext cx="827088" cy="666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rot="6163669">
            <a:off x="1836712" y="2464869"/>
            <a:ext cx="563563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38" name="Line 6"/>
          <p:cNvSpPr>
            <a:spLocks noChangeShapeType="1"/>
          </p:cNvSpPr>
          <p:nvPr/>
        </p:nvSpPr>
        <p:spPr bwMode="auto">
          <a:xfrm rot="6163669" flipV="1">
            <a:off x="1908943" y="2880001"/>
            <a:ext cx="246063" cy="493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 rot="6163669" flipV="1">
            <a:off x="2392337" y="3868219"/>
            <a:ext cx="892175" cy="587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0" name="Line 8"/>
          <p:cNvSpPr>
            <a:spLocks noChangeShapeType="1"/>
          </p:cNvSpPr>
          <p:nvPr/>
        </p:nvSpPr>
        <p:spPr bwMode="auto">
          <a:xfrm rot="6163669">
            <a:off x="2297882" y="3813450"/>
            <a:ext cx="893762" cy="1158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1" name="Line 9"/>
          <p:cNvSpPr>
            <a:spLocks noChangeShapeType="1"/>
          </p:cNvSpPr>
          <p:nvPr/>
        </p:nvSpPr>
        <p:spPr bwMode="auto">
          <a:xfrm rot="6163669">
            <a:off x="2212156" y="3722963"/>
            <a:ext cx="892175" cy="2317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2" name="Line 10"/>
          <p:cNvSpPr>
            <a:spLocks noChangeShapeType="1"/>
          </p:cNvSpPr>
          <p:nvPr/>
        </p:nvSpPr>
        <p:spPr bwMode="auto">
          <a:xfrm rot="6163669" flipV="1">
            <a:off x="2648719" y="3634063"/>
            <a:ext cx="755650" cy="4635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rot="6163669" flipV="1">
            <a:off x="2538387" y="3747569"/>
            <a:ext cx="823913" cy="288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4" name="Line 12"/>
          <p:cNvSpPr>
            <a:spLocks noChangeShapeType="1"/>
          </p:cNvSpPr>
          <p:nvPr/>
        </p:nvSpPr>
        <p:spPr bwMode="auto">
          <a:xfrm rot="6163669">
            <a:off x="1291406" y="3310213"/>
            <a:ext cx="823913" cy="587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5" name="Oval 13"/>
          <p:cNvSpPr>
            <a:spLocks noChangeArrowheads="1"/>
          </p:cNvSpPr>
          <p:nvPr/>
        </p:nvSpPr>
        <p:spPr bwMode="auto">
          <a:xfrm rot="6163669">
            <a:off x="1748607" y="2889525"/>
            <a:ext cx="138112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6" name="Oval 14"/>
          <p:cNvSpPr>
            <a:spLocks noChangeArrowheads="1"/>
          </p:cNvSpPr>
          <p:nvPr/>
        </p:nvSpPr>
        <p:spPr bwMode="auto">
          <a:xfrm rot="6163669">
            <a:off x="3102743" y="4164288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7" name="Oval 15"/>
          <p:cNvSpPr>
            <a:spLocks noChangeArrowheads="1"/>
          </p:cNvSpPr>
          <p:nvPr/>
        </p:nvSpPr>
        <p:spPr bwMode="auto">
          <a:xfrm rot="6163669">
            <a:off x="2947169" y="4264300"/>
            <a:ext cx="138112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8" name="Oval 16"/>
          <p:cNvSpPr>
            <a:spLocks noChangeArrowheads="1"/>
          </p:cNvSpPr>
          <p:nvPr/>
        </p:nvSpPr>
        <p:spPr bwMode="auto">
          <a:xfrm rot="6163669">
            <a:off x="2732857" y="4277000"/>
            <a:ext cx="138112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9" name="Oval 17"/>
          <p:cNvSpPr>
            <a:spLocks noChangeArrowheads="1"/>
          </p:cNvSpPr>
          <p:nvPr/>
        </p:nvSpPr>
        <p:spPr bwMode="auto">
          <a:xfrm rot="6163669">
            <a:off x="2562993" y="4230963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0" name="Line 18"/>
          <p:cNvSpPr>
            <a:spLocks noChangeShapeType="1"/>
          </p:cNvSpPr>
          <p:nvPr/>
        </p:nvSpPr>
        <p:spPr bwMode="auto">
          <a:xfrm rot="6163669" flipV="1">
            <a:off x="1977206" y="4662763"/>
            <a:ext cx="892175" cy="571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1" name="Line 19"/>
          <p:cNvSpPr>
            <a:spLocks noChangeShapeType="1"/>
          </p:cNvSpPr>
          <p:nvPr/>
        </p:nvSpPr>
        <p:spPr bwMode="auto">
          <a:xfrm rot="6163669">
            <a:off x="1883544" y="4607200"/>
            <a:ext cx="893762" cy="1158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 rot="6163669">
            <a:off x="1786707" y="4499250"/>
            <a:ext cx="893762" cy="2809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3" name="Line 21"/>
          <p:cNvSpPr>
            <a:spLocks noChangeShapeType="1"/>
          </p:cNvSpPr>
          <p:nvPr/>
        </p:nvSpPr>
        <p:spPr bwMode="auto">
          <a:xfrm rot="6163669" flipV="1">
            <a:off x="2208188" y="4433368"/>
            <a:ext cx="755650" cy="4619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4" name="Line 22"/>
          <p:cNvSpPr>
            <a:spLocks noChangeShapeType="1"/>
          </p:cNvSpPr>
          <p:nvPr/>
        </p:nvSpPr>
        <p:spPr bwMode="auto">
          <a:xfrm rot="6163669" flipV="1">
            <a:off x="2123256" y="4540525"/>
            <a:ext cx="823913" cy="2905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5" name="Oval 23"/>
          <p:cNvSpPr>
            <a:spLocks noChangeArrowheads="1"/>
          </p:cNvSpPr>
          <p:nvPr/>
        </p:nvSpPr>
        <p:spPr bwMode="auto">
          <a:xfrm rot="6163669">
            <a:off x="2670944" y="4953275"/>
            <a:ext cx="138112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6" name="Oval 24"/>
          <p:cNvSpPr>
            <a:spLocks noChangeArrowheads="1"/>
          </p:cNvSpPr>
          <p:nvPr/>
        </p:nvSpPr>
        <p:spPr bwMode="auto">
          <a:xfrm rot="6163669">
            <a:off x="2534418" y="5056463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7" name="Oval 25"/>
          <p:cNvSpPr>
            <a:spLocks noChangeArrowheads="1"/>
          </p:cNvSpPr>
          <p:nvPr/>
        </p:nvSpPr>
        <p:spPr bwMode="auto">
          <a:xfrm rot="6163669">
            <a:off x="2318518" y="5069163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8" name="Oval 26"/>
          <p:cNvSpPr>
            <a:spLocks noChangeArrowheads="1"/>
          </p:cNvSpPr>
          <p:nvPr/>
        </p:nvSpPr>
        <p:spPr bwMode="auto">
          <a:xfrm rot="6163669">
            <a:off x="2149450" y="5025507"/>
            <a:ext cx="136525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9" name="Oval 27"/>
          <p:cNvSpPr>
            <a:spLocks noChangeArrowheads="1"/>
          </p:cNvSpPr>
          <p:nvPr/>
        </p:nvSpPr>
        <p:spPr bwMode="auto">
          <a:xfrm rot="6163669">
            <a:off x="1954982" y="4972325"/>
            <a:ext cx="138112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0" name="Oval 28"/>
          <p:cNvSpPr>
            <a:spLocks noChangeArrowheads="1"/>
          </p:cNvSpPr>
          <p:nvPr/>
        </p:nvSpPr>
        <p:spPr bwMode="auto">
          <a:xfrm rot="6163669">
            <a:off x="2393925" y="4185719"/>
            <a:ext cx="136525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1" name="Line 29"/>
          <p:cNvSpPr>
            <a:spLocks noChangeShapeType="1"/>
          </p:cNvSpPr>
          <p:nvPr/>
        </p:nvSpPr>
        <p:spPr bwMode="auto">
          <a:xfrm rot="6163669" flipV="1">
            <a:off x="2440756" y="2859363"/>
            <a:ext cx="200025" cy="7747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2" name="Oval 30"/>
          <p:cNvSpPr>
            <a:spLocks noChangeArrowheads="1"/>
          </p:cNvSpPr>
          <p:nvPr/>
        </p:nvSpPr>
        <p:spPr bwMode="auto">
          <a:xfrm rot="6163669">
            <a:off x="1550962" y="3661844"/>
            <a:ext cx="136525" cy="1158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3" name="Line 31"/>
          <p:cNvSpPr>
            <a:spLocks noChangeShapeType="1"/>
          </p:cNvSpPr>
          <p:nvPr/>
        </p:nvSpPr>
        <p:spPr bwMode="auto">
          <a:xfrm rot="6163669">
            <a:off x="2047850" y="2693469"/>
            <a:ext cx="546100" cy="873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4" name="Oval 32"/>
          <p:cNvSpPr>
            <a:spLocks noChangeArrowheads="1"/>
          </p:cNvSpPr>
          <p:nvPr/>
        </p:nvSpPr>
        <p:spPr bwMode="auto">
          <a:xfrm rot="6163669">
            <a:off x="2339950" y="2428357"/>
            <a:ext cx="136525" cy="115887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5" name="Line 33"/>
          <p:cNvSpPr>
            <a:spLocks noChangeShapeType="1"/>
          </p:cNvSpPr>
          <p:nvPr/>
        </p:nvSpPr>
        <p:spPr bwMode="auto">
          <a:xfrm rot="6163669">
            <a:off x="2597919" y="3065737"/>
            <a:ext cx="7938" cy="646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6" name="Oval 34"/>
          <p:cNvSpPr>
            <a:spLocks noChangeArrowheads="1"/>
          </p:cNvSpPr>
          <p:nvPr/>
        </p:nvSpPr>
        <p:spPr bwMode="auto">
          <a:xfrm rot="6163669">
            <a:off x="2187550" y="3244332"/>
            <a:ext cx="136525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7" name="Line 35"/>
          <p:cNvSpPr>
            <a:spLocks noChangeShapeType="1"/>
          </p:cNvSpPr>
          <p:nvPr/>
        </p:nvSpPr>
        <p:spPr bwMode="auto">
          <a:xfrm rot="6163669">
            <a:off x="1669231" y="3267350"/>
            <a:ext cx="5588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8" name="Line 36"/>
          <p:cNvSpPr>
            <a:spLocks noChangeShapeType="1"/>
          </p:cNvSpPr>
          <p:nvPr/>
        </p:nvSpPr>
        <p:spPr bwMode="auto">
          <a:xfrm rot="6163669">
            <a:off x="1497782" y="3135587"/>
            <a:ext cx="812800" cy="466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9" name="Oval 37"/>
          <p:cNvSpPr>
            <a:spLocks noChangeArrowheads="1"/>
          </p:cNvSpPr>
          <p:nvPr/>
        </p:nvSpPr>
        <p:spPr bwMode="auto">
          <a:xfrm rot="6163669">
            <a:off x="2811437" y="3396732"/>
            <a:ext cx="136525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70" name="Oval 38"/>
          <p:cNvSpPr>
            <a:spLocks noChangeArrowheads="1"/>
          </p:cNvSpPr>
          <p:nvPr/>
        </p:nvSpPr>
        <p:spPr bwMode="auto">
          <a:xfrm rot="6163669">
            <a:off x="2129607" y="2968900"/>
            <a:ext cx="138112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71" name="Line 39"/>
          <p:cNvSpPr>
            <a:spLocks noChangeShapeType="1"/>
          </p:cNvSpPr>
          <p:nvPr/>
        </p:nvSpPr>
        <p:spPr bwMode="auto">
          <a:xfrm rot="5881294">
            <a:off x="4821023" y="3531669"/>
            <a:ext cx="906463" cy="66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2" name="Line 40"/>
          <p:cNvSpPr>
            <a:spLocks noChangeShapeType="1"/>
          </p:cNvSpPr>
          <p:nvPr/>
        </p:nvSpPr>
        <p:spPr bwMode="auto">
          <a:xfrm rot="5881294">
            <a:off x="6377566" y="2400576"/>
            <a:ext cx="301625" cy="19685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3" name="Line 41"/>
          <p:cNvSpPr>
            <a:spLocks noChangeShapeType="1"/>
          </p:cNvSpPr>
          <p:nvPr/>
        </p:nvSpPr>
        <p:spPr bwMode="auto">
          <a:xfrm rot="5881294" flipV="1">
            <a:off x="6031491" y="2884763"/>
            <a:ext cx="720725" cy="1905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4" name="Line 42"/>
          <p:cNvSpPr>
            <a:spLocks noChangeShapeType="1"/>
          </p:cNvSpPr>
          <p:nvPr/>
        </p:nvSpPr>
        <p:spPr bwMode="auto">
          <a:xfrm rot="5881294" flipV="1">
            <a:off x="7064954" y="2000525"/>
            <a:ext cx="114300" cy="9017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5" name="Line 43"/>
          <p:cNvSpPr>
            <a:spLocks noChangeShapeType="1"/>
          </p:cNvSpPr>
          <p:nvPr/>
        </p:nvSpPr>
        <p:spPr bwMode="auto">
          <a:xfrm rot="5881294" flipV="1">
            <a:off x="7145123" y="2936357"/>
            <a:ext cx="752475" cy="52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6" name="Line 44"/>
          <p:cNvSpPr>
            <a:spLocks noChangeShapeType="1"/>
          </p:cNvSpPr>
          <p:nvPr/>
        </p:nvSpPr>
        <p:spPr bwMode="auto">
          <a:xfrm rot="5881294">
            <a:off x="7061779" y="2897463"/>
            <a:ext cx="750887" cy="10318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7" name="Line 45"/>
          <p:cNvSpPr>
            <a:spLocks noChangeShapeType="1"/>
          </p:cNvSpPr>
          <p:nvPr/>
        </p:nvSpPr>
        <p:spPr bwMode="auto">
          <a:xfrm rot="5881294">
            <a:off x="6983198" y="2825231"/>
            <a:ext cx="750888" cy="2063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8" name="Line 46"/>
          <p:cNvSpPr>
            <a:spLocks noChangeShapeType="1"/>
          </p:cNvSpPr>
          <p:nvPr/>
        </p:nvSpPr>
        <p:spPr bwMode="auto">
          <a:xfrm rot="5881294" flipV="1">
            <a:off x="7356261" y="2710931"/>
            <a:ext cx="636588" cy="415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9" name="Line 47"/>
          <p:cNvSpPr>
            <a:spLocks noChangeShapeType="1"/>
          </p:cNvSpPr>
          <p:nvPr/>
        </p:nvSpPr>
        <p:spPr bwMode="auto">
          <a:xfrm rot="5881294" flipV="1">
            <a:off x="7276092" y="2819675"/>
            <a:ext cx="692150" cy="2603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0" name="Oval 48"/>
          <p:cNvSpPr>
            <a:spLocks noChangeArrowheads="1"/>
          </p:cNvSpPr>
          <p:nvPr/>
        </p:nvSpPr>
        <p:spPr bwMode="auto">
          <a:xfrm rot="5881294">
            <a:off x="7815048" y="324909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1" name="Oval 49"/>
          <p:cNvSpPr>
            <a:spLocks noChangeArrowheads="1"/>
          </p:cNvSpPr>
          <p:nvPr/>
        </p:nvSpPr>
        <p:spPr bwMode="auto">
          <a:xfrm rot="5881294">
            <a:off x="7649948" y="3253857"/>
            <a:ext cx="115887" cy="101600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2" name="Oval 50"/>
          <p:cNvSpPr>
            <a:spLocks noChangeArrowheads="1"/>
          </p:cNvSpPr>
          <p:nvPr/>
        </p:nvSpPr>
        <p:spPr bwMode="auto">
          <a:xfrm rot="5881294">
            <a:off x="7457861" y="3264969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3" name="Oval 51"/>
          <p:cNvSpPr>
            <a:spLocks noChangeArrowheads="1"/>
          </p:cNvSpPr>
          <p:nvPr/>
        </p:nvSpPr>
        <p:spPr bwMode="auto">
          <a:xfrm rot="5881294">
            <a:off x="7303873" y="325544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4" name="Oval 52"/>
          <p:cNvSpPr>
            <a:spLocks noChangeArrowheads="1"/>
          </p:cNvSpPr>
          <p:nvPr/>
        </p:nvSpPr>
        <p:spPr bwMode="auto">
          <a:xfrm rot="11281294" flipH="1">
            <a:off x="7458654" y="2508525"/>
            <a:ext cx="128588" cy="13652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5" name="Line 53"/>
          <p:cNvSpPr>
            <a:spLocks noChangeShapeType="1"/>
          </p:cNvSpPr>
          <p:nvPr/>
        </p:nvSpPr>
        <p:spPr bwMode="auto">
          <a:xfrm rot="5881294" flipV="1">
            <a:off x="6838736" y="3638031"/>
            <a:ext cx="750888" cy="539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6" name="Line 54"/>
          <p:cNvSpPr>
            <a:spLocks noChangeShapeType="1"/>
          </p:cNvSpPr>
          <p:nvPr/>
        </p:nvSpPr>
        <p:spPr bwMode="auto">
          <a:xfrm rot="5881294">
            <a:off x="6753804" y="3599138"/>
            <a:ext cx="752475" cy="1047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7" name="Line 55"/>
          <p:cNvSpPr>
            <a:spLocks noChangeShapeType="1"/>
          </p:cNvSpPr>
          <p:nvPr/>
        </p:nvSpPr>
        <p:spPr bwMode="auto">
          <a:xfrm rot="5881294">
            <a:off x="6675223" y="3528494"/>
            <a:ext cx="750887" cy="2063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8" name="Line 56"/>
          <p:cNvSpPr>
            <a:spLocks noChangeShapeType="1"/>
          </p:cNvSpPr>
          <p:nvPr/>
        </p:nvSpPr>
        <p:spPr bwMode="auto">
          <a:xfrm rot="5881294" flipV="1">
            <a:off x="7074479" y="3389588"/>
            <a:ext cx="666750" cy="5080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9" name="Line 57"/>
          <p:cNvSpPr>
            <a:spLocks noChangeShapeType="1"/>
          </p:cNvSpPr>
          <p:nvPr/>
        </p:nvSpPr>
        <p:spPr bwMode="auto">
          <a:xfrm rot="5881294" flipV="1">
            <a:off x="6966529" y="3521351"/>
            <a:ext cx="695325" cy="2603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0" name="Oval 58"/>
          <p:cNvSpPr>
            <a:spLocks noChangeArrowheads="1"/>
          </p:cNvSpPr>
          <p:nvPr/>
        </p:nvSpPr>
        <p:spPr bwMode="auto">
          <a:xfrm rot="5881294">
            <a:off x="7555492" y="3967438"/>
            <a:ext cx="115887" cy="103187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1" name="Oval 59"/>
          <p:cNvSpPr>
            <a:spLocks noChangeArrowheads="1"/>
          </p:cNvSpPr>
          <p:nvPr/>
        </p:nvSpPr>
        <p:spPr bwMode="auto">
          <a:xfrm rot="5881294">
            <a:off x="7343561" y="3955531"/>
            <a:ext cx="115888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2" name="Oval 60"/>
          <p:cNvSpPr>
            <a:spLocks noChangeArrowheads="1"/>
          </p:cNvSpPr>
          <p:nvPr/>
        </p:nvSpPr>
        <p:spPr bwMode="auto">
          <a:xfrm rot="5881294">
            <a:off x="7151473" y="3968232"/>
            <a:ext cx="115887" cy="101600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3" name="Oval 61"/>
          <p:cNvSpPr>
            <a:spLocks noChangeArrowheads="1"/>
          </p:cNvSpPr>
          <p:nvPr/>
        </p:nvSpPr>
        <p:spPr bwMode="auto">
          <a:xfrm rot="5881294">
            <a:off x="6998279" y="3959500"/>
            <a:ext cx="114300" cy="101600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4" name="Oval 62"/>
          <p:cNvSpPr>
            <a:spLocks noChangeArrowheads="1"/>
          </p:cNvSpPr>
          <p:nvPr/>
        </p:nvSpPr>
        <p:spPr bwMode="auto">
          <a:xfrm rot="5881294">
            <a:off x="6851436" y="3938069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5" name="Oval 63"/>
          <p:cNvSpPr>
            <a:spLocks noChangeArrowheads="1"/>
          </p:cNvSpPr>
          <p:nvPr/>
        </p:nvSpPr>
        <p:spPr bwMode="auto">
          <a:xfrm rot="5881294">
            <a:off x="7149886" y="324909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6" name="Line 64"/>
          <p:cNvSpPr>
            <a:spLocks noChangeShapeType="1"/>
          </p:cNvSpPr>
          <p:nvPr/>
        </p:nvSpPr>
        <p:spPr bwMode="auto">
          <a:xfrm rot="5881294" flipV="1">
            <a:off x="5964817" y="3627712"/>
            <a:ext cx="749300" cy="539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7" name="Line 65"/>
          <p:cNvSpPr>
            <a:spLocks noChangeShapeType="1"/>
          </p:cNvSpPr>
          <p:nvPr/>
        </p:nvSpPr>
        <p:spPr bwMode="auto">
          <a:xfrm rot="5881294">
            <a:off x="5879092" y="3588025"/>
            <a:ext cx="752475" cy="1047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8" name="Line 66"/>
          <p:cNvSpPr>
            <a:spLocks noChangeShapeType="1"/>
          </p:cNvSpPr>
          <p:nvPr/>
        </p:nvSpPr>
        <p:spPr bwMode="auto">
          <a:xfrm rot="5881294">
            <a:off x="5799717" y="3518175"/>
            <a:ext cx="752475" cy="2063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9" name="Line 67"/>
          <p:cNvSpPr>
            <a:spLocks noChangeShapeType="1"/>
          </p:cNvSpPr>
          <p:nvPr/>
        </p:nvSpPr>
        <p:spPr bwMode="auto">
          <a:xfrm rot="5881294" flipV="1">
            <a:off x="6173574" y="3403081"/>
            <a:ext cx="633412" cy="41592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0" name="Line 68"/>
          <p:cNvSpPr>
            <a:spLocks noChangeShapeType="1"/>
          </p:cNvSpPr>
          <p:nvPr/>
        </p:nvSpPr>
        <p:spPr bwMode="auto">
          <a:xfrm rot="5881294" flipV="1">
            <a:off x="6092610" y="3511032"/>
            <a:ext cx="693737" cy="260350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1" name="Oval 69"/>
          <p:cNvSpPr>
            <a:spLocks noChangeArrowheads="1"/>
          </p:cNvSpPr>
          <p:nvPr/>
        </p:nvSpPr>
        <p:spPr bwMode="auto">
          <a:xfrm rot="5881294">
            <a:off x="6620454" y="3934100"/>
            <a:ext cx="1158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2" name="Oval 70"/>
          <p:cNvSpPr>
            <a:spLocks noChangeArrowheads="1"/>
          </p:cNvSpPr>
          <p:nvPr/>
        </p:nvSpPr>
        <p:spPr bwMode="auto">
          <a:xfrm rot="5881294">
            <a:off x="6467261" y="3944419"/>
            <a:ext cx="115887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3" name="Oval 71"/>
          <p:cNvSpPr>
            <a:spLocks noChangeArrowheads="1"/>
          </p:cNvSpPr>
          <p:nvPr/>
        </p:nvSpPr>
        <p:spPr bwMode="auto">
          <a:xfrm rot="5881294">
            <a:off x="6275173" y="3955531"/>
            <a:ext cx="115888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4" name="Oval 72"/>
          <p:cNvSpPr>
            <a:spLocks noChangeArrowheads="1"/>
          </p:cNvSpPr>
          <p:nvPr/>
        </p:nvSpPr>
        <p:spPr bwMode="auto">
          <a:xfrm rot="5881294">
            <a:off x="6121979" y="3948388"/>
            <a:ext cx="1158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 rot="5881294" flipV="1">
            <a:off x="5641761" y="4327006"/>
            <a:ext cx="750888" cy="539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 rot="5881294">
            <a:off x="5556829" y="4288113"/>
            <a:ext cx="752475" cy="1047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7" name="Line 75"/>
          <p:cNvSpPr>
            <a:spLocks noChangeShapeType="1"/>
          </p:cNvSpPr>
          <p:nvPr/>
        </p:nvSpPr>
        <p:spPr bwMode="auto">
          <a:xfrm rot="5881294">
            <a:off x="5468723" y="4201594"/>
            <a:ext cx="752475" cy="252413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8" name="Line 76"/>
          <p:cNvSpPr>
            <a:spLocks noChangeShapeType="1"/>
          </p:cNvSpPr>
          <p:nvPr/>
        </p:nvSpPr>
        <p:spPr bwMode="auto">
          <a:xfrm rot="5881294" flipV="1">
            <a:off x="5841786" y="4111106"/>
            <a:ext cx="636588" cy="41592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 rot="5881294" flipV="1">
            <a:off x="5769554" y="4210326"/>
            <a:ext cx="695325" cy="260350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10" name="Oval 78"/>
          <p:cNvSpPr>
            <a:spLocks noChangeArrowheads="1"/>
          </p:cNvSpPr>
          <p:nvPr/>
        </p:nvSpPr>
        <p:spPr bwMode="auto">
          <a:xfrm rot="5881294">
            <a:off x="6308511" y="4650856"/>
            <a:ext cx="115888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1" name="Oval 79"/>
          <p:cNvSpPr>
            <a:spLocks noChangeArrowheads="1"/>
          </p:cNvSpPr>
          <p:nvPr/>
        </p:nvSpPr>
        <p:spPr bwMode="auto">
          <a:xfrm rot="5881294">
            <a:off x="6145792" y="4645300"/>
            <a:ext cx="1158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2" name="Oval 80"/>
          <p:cNvSpPr>
            <a:spLocks noChangeArrowheads="1"/>
          </p:cNvSpPr>
          <p:nvPr/>
        </p:nvSpPr>
        <p:spPr bwMode="auto">
          <a:xfrm rot="5881294">
            <a:off x="5953704" y="4656413"/>
            <a:ext cx="1158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3" name="Oval 81"/>
          <p:cNvSpPr>
            <a:spLocks noChangeArrowheads="1"/>
          </p:cNvSpPr>
          <p:nvPr/>
        </p:nvSpPr>
        <p:spPr bwMode="auto">
          <a:xfrm rot="5881294">
            <a:off x="5801304" y="4648475"/>
            <a:ext cx="1158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4" name="Oval 82"/>
          <p:cNvSpPr>
            <a:spLocks noChangeArrowheads="1"/>
          </p:cNvSpPr>
          <p:nvPr/>
        </p:nvSpPr>
        <p:spPr bwMode="auto">
          <a:xfrm rot="5881294">
            <a:off x="5623505" y="4619900"/>
            <a:ext cx="114300" cy="104775"/>
          </a:xfrm>
          <a:prstGeom prst="ellipse">
            <a:avLst/>
          </a:prstGeom>
          <a:solidFill>
            <a:schemeClr val="accent1"/>
          </a:solidFill>
          <a:ln w="31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5" name="Oval 83"/>
          <p:cNvSpPr>
            <a:spLocks noChangeArrowheads="1"/>
          </p:cNvSpPr>
          <p:nvPr/>
        </p:nvSpPr>
        <p:spPr bwMode="auto">
          <a:xfrm rot="5881294">
            <a:off x="5967198" y="3922194"/>
            <a:ext cx="115887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6" name="Oval 84"/>
          <p:cNvSpPr>
            <a:spLocks noChangeArrowheads="1"/>
          </p:cNvSpPr>
          <p:nvPr/>
        </p:nvSpPr>
        <p:spPr bwMode="auto">
          <a:xfrm rot="11281294" flipH="1">
            <a:off x="6279142" y="3187975"/>
            <a:ext cx="127000" cy="136525"/>
          </a:xfrm>
          <a:prstGeom prst="ellipse">
            <a:avLst/>
          </a:prstGeom>
          <a:solidFill>
            <a:srgbClr val="CCFF99"/>
          </a:solidFill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7" name="Line 85"/>
          <p:cNvSpPr>
            <a:spLocks noChangeShapeType="1"/>
          </p:cNvSpPr>
          <p:nvPr/>
        </p:nvSpPr>
        <p:spPr bwMode="auto">
          <a:xfrm rot="5881294" flipV="1">
            <a:off x="4786098" y="4353994"/>
            <a:ext cx="752475" cy="5238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18" name="Line 86"/>
          <p:cNvSpPr>
            <a:spLocks noChangeShapeType="1"/>
          </p:cNvSpPr>
          <p:nvPr/>
        </p:nvSpPr>
        <p:spPr bwMode="auto">
          <a:xfrm rot="5881294">
            <a:off x="4701167" y="4315100"/>
            <a:ext cx="752475" cy="104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19" name="Line 87"/>
          <p:cNvSpPr>
            <a:spLocks noChangeShapeType="1"/>
          </p:cNvSpPr>
          <p:nvPr/>
        </p:nvSpPr>
        <p:spPr bwMode="auto">
          <a:xfrm rot="5881294">
            <a:off x="4622586" y="4242869"/>
            <a:ext cx="750887" cy="206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0" name="Line 88"/>
          <p:cNvSpPr>
            <a:spLocks noChangeShapeType="1"/>
          </p:cNvSpPr>
          <p:nvPr/>
        </p:nvSpPr>
        <p:spPr bwMode="auto">
          <a:xfrm rot="5881294" flipV="1">
            <a:off x="4995648" y="4128569"/>
            <a:ext cx="636587" cy="415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1" name="Line 89"/>
          <p:cNvSpPr>
            <a:spLocks noChangeShapeType="1"/>
          </p:cNvSpPr>
          <p:nvPr/>
        </p:nvSpPr>
        <p:spPr bwMode="auto">
          <a:xfrm rot="5881294" flipV="1">
            <a:off x="4914685" y="4238107"/>
            <a:ext cx="695325" cy="25876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2" name="Oval 90"/>
          <p:cNvSpPr>
            <a:spLocks noChangeArrowheads="1"/>
          </p:cNvSpPr>
          <p:nvPr/>
        </p:nvSpPr>
        <p:spPr bwMode="auto">
          <a:xfrm rot="5881294">
            <a:off x="5441736" y="467308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3" name="Oval 91"/>
          <p:cNvSpPr>
            <a:spLocks noChangeArrowheads="1"/>
          </p:cNvSpPr>
          <p:nvPr/>
        </p:nvSpPr>
        <p:spPr bwMode="auto">
          <a:xfrm rot="5881294">
            <a:off x="5290923" y="4671494"/>
            <a:ext cx="115888" cy="101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4" name="Oval 92"/>
          <p:cNvSpPr>
            <a:spLocks noChangeArrowheads="1"/>
          </p:cNvSpPr>
          <p:nvPr/>
        </p:nvSpPr>
        <p:spPr bwMode="auto">
          <a:xfrm rot="5881294">
            <a:off x="5098836" y="467308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5" name="Oval 93"/>
          <p:cNvSpPr>
            <a:spLocks noChangeArrowheads="1"/>
          </p:cNvSpPr>
          <p:nvPr/>
        </p:nvSpPr>
        <p:spPr bwMode="auto">
          <a:xfrm rot="5881294">
            <a:off x="4944848" y="467308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 rot="5881294" flipV="1">
            <a:off x="4479710" y="5057257"/>
            <a:ext cx="750887" cy="50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7" name="Line 95"/>
          <p:cNvSpPr>
            <a:spLocks noChangeShapeType="1"/>
          </p:cNvSpPr>
          <p:nvPr/>
        </p:nvSpPr>
        <p:spPr bwMode="auto">
          <a:xfrm rot="5881294">
            <a:off x="4393192" y="5016775"/>
            <a:ext cx="752475" cy="104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 rot="5881294">
            <a:off x="4314610" y="4942957"/>
            <a:ext cx="752475" cy="20796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9" name="Line 97"/>
          <p:cNvSpPr>
            <a:spLocks noChangeShapeType="1"/>
          </p:cNvSpPr>
          <p:nvPr/>
        </p:nvSpPr>
        <p:spPr bwMode="auto">
          <a:xfrm rot="5881294" flipV="1">
            <a:off x="4688467" y="4832625"/>
            <a:ext cx="636588" cy="41433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 rot="5881294" flipV="1">
            <a:off x="4607504" y="4938988"/>
            <a:ext cx="695325" cy="26035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31" name="Oval 99"/>
          <p:cNvSpPr>
            <a:spLocks noChangeArrowheads="1"/>
          </p:cNvSpPr>
          <p:nvPr/>
        </p:nvSpPr>
        <p:spPr bwMode="auto">
          <a:xfrm rot="5881294">
            <a:off x="5151223" y="5381107"/>
            <a:ext cx="115887" cy="101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2" name="Oval 100"/>
          <p:cNvSpPr>
            <a:spLocks noChangeArrowheads="1"/>
          </p:cNvSpPr>
          <p:nvPr/>
        </p:nvSpPr>
        <p:spPr bwMode="auto">
          <a:xfrm rot="5881294">
            <a:off x="4982154" y="5389838"/>
            <a:ext cx="115887" cy="1031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3" name="Oval 101"/>
          <p:cNvSpPr>
            <a:spLocks noChangeArrowheads="1"/>
          </p:cNvSpPr>
          <p:nvPr/>
        </p:nvSpPr>
        <p:spPr bwMode="auto">
          <a:xfrm rot="5881294">
            <a:off x="4790861" y="5400156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4" name="Oval 102"/>
          <p:cNvSpPr>
            <a:spLocks noChangeArrowheads="1"/>
          </p:cNvSpPr>
          <p:nvPr/>
        </p:nvSpPr>
        <p:spPr bwMode="auto">
          <a:xfrm rot="5881294">
            <a:off x="4637667" y="5377138"/>
            <a:ext cx="115887" cy="1031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5" name="Oval 103"/>
          <p:cNvSpPr>
            <a:spLocks noChangeArrowheads="1"/>
          </p:cNvSpPr>
          <p:nvPr/>
        </p:nvSpPr>
        <p:spPr bwMode="auto">
          <a:xfrm rot="5881294">
            <a:off x="4490823" y="535253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6" name="Oval 104"/>
          <p:cNvSpPr>
            <a:spLocks noChangeArrowheads="1"/>
          </p:cNvSpPr>
          <p:nvPr/>
        </p:nvSpPr>
        <p:spPr bwMode="auto">
          <a:xfrm rot="5881294">
            <a:off x="4789273" y="4649269"/>
            <a:ext cx="115887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7" name="Oval 105"/>
          <p:cNvSpPr>
            <a:spLocks noChangeArrowheads="1"/>
          </p:cNvSpPr>
          <p:nvPr/>
        </p:nvSpPr>
        <p:spPr bwMode="auto">
          <a:xfrm rot="11281294" flipH="1">
            <a:off x="5096454" y="3949975"/>
            <a:ext cx="128588" cy="136525"/>
          </a:xfrm>
          <a:prstGeom prst="ellipse">
            <a:avLst/>
          </a:prstGeom>
          <a:solidFill>
            <a:srgbClr val="CCFF99"/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8" name="Line 106"/>
          <p:cNvSpPr>
            <a:spLocks noChangeShapeType="1"/>
          </p:cNvSpPr>
          <p:nvPr/>
        </p:nvSpPr>
        <p:spPr bwMode="auto">
          <a:xfrm rot="5881294">
            <a:off x="5774317" y="2735538"/>
            <a:ext cx="777875" cy="415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39" name="Oval 107"/>
          <p:cNvSpPr>
            <a:spLocks noChangeArrowheads="1"/>
          </p:cNvSpPr>
          <p:nvPr/>
        </p:nvSpPr>
        <p:spPr bwMode="auto">
          <a:xfrm rot="11281294" flipH="1">
            <a:off x="6368042" y="2522813"/>
            <a:ext cx="128587" cy="138112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0" name="Oval 108"/>
          <p:cNvSpPr>
            <a:spLocks noChangeArrowheads="1"/>
          </p:cNvSpPr>
          <p:nvPr/>
        </p:nvSpPr>
        <p:spPr bwMode="auto">
          <a:xfrm rot="5881294">
            <a:off x="5855280" y="3200675"/>
            <a:ext cx="114300" cy="104775"/>
          </a:xfrm>
          <a:prstGeom prst="ellipse">
            <a:avLst/>
          </a:prstGeom>
          <a:solidFill>
            <a:srgbClr val="CCFF99"/>
          </a:solidFill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1" name="Line 109"/>
          <p:cNvSpPr>
            <a:spLocks noChangeShapeType="1"/>
          </p:cNvSpPr>
          <p:nvPr/>
        </p:nvSpPr>
        <p:spPr bwMode="auto">
          <a:xfrm rot="5881294">
            <a:off x="5853692" y="1873525"/>
            <a:ext cx="479425" cy="1203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2" name="Line 110"/>
          <p:cNvSpPr>
            <a:spLocks noChangeShapeType="1"/>
          </p:cNvSpPr>
          <p:nvPr/>
        </p:nvSpPr>
        <p:spPr bwMode="auto">
          <a:xfrm rot="5881294" flipH="1" flipV="1">
            <a:off x="5159160" y="2853807"/>
            <a:ext cx="511175" cy="46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3" name="Line 111"/>
          <p:cNvSpPr>
            <a:spLocks noChangeShapeType="1"/>
          </p:cNvSpPr>
          <p:nvPr/>
        </p:nvSpPr>
        <p:spPr bwMode="auto">
          <a:xfrm rot="6163669">
            <a:off x="4397954" y="3276875"/>
            <a:ext cx="1025525" cy="676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4" name="Oval 112"/>
          <p:cNvSpPr>
            <a:spLocks noChangeArrowheads="1"/>
          </p:cNvSpPr>
          <p:nvPr/>
        </p:nvSpPr>
        <p:spPr bwMode="auto">
          <a:xfrm rot="5881294">
            <a:off x="4440023" y="3976169"/>
            <a:ext cx="115887" cy="104775"/>
          </a:xfrm>
          <a:prstGeom prst="ellipse">
            <a:avLst/>
          </a:prstGeom>
          <a:solidFill>
            <a:srgbClr val="CCFF99"/>
          </a:solidFill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5" name="Oval 113"/>
          <p:cNvSpPr>
            <a:spLocks noChangeArrowheads="1"/>
          </p:cNvSpPr>
          <p:nvPr/>
        </p:nvSpPr>
        <p:spPr bwMode="auto">
          <a:xfrm rot="11281294" flipH="1">
            <a:off x="6604579" y="2267225"/>
            <a:ext cx="128588" cy="136525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6" name="Line 114"/>
          <p:cNvSpPr>
            <a:spLocks noChangeShapeType="1"/>
          </p:cNvSpPr>
          <p:nvPr/>
        </p:nvSpPr>
        <p:spPr bwMode="auto">
          <a:xfrm rot="6163669">
            <a:off x="4684498" y="2617269"/>
            <a:ext cx="776287" cy="6381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7" name="Oval 115"/>
          <p:cNvSpPr>
            <a:spLocks noChangeArrowheads="1"/>
          </p:cNvSpPr>
          <p:nvPr/>
        </p:nvSpPr>
        <p:spPr bwMode="auto">
          <a:xfrm rot="5881294">
            <a:off x="4646398" y="322369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8" name="Oval 116"/>
          <p:cNvSpPr>
            <a:spLocks noChangeArrowheads="1"/>
          </p:cNvSpPr>
          <p:nvPr/>
        </p:nvSpPr>
        <p:spPr bwMode="auto">
          <a:xfrm rot="5881294">
            <a:off x="5298861" y="3164956"/>
            <a:ext cx="115888" cy="10477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9" name="Oval 117"/>
          <p:cNvSpPr>
            <a:spLocks noChangeArrowheads="1"/>
          </p:cNvSpPr>
          <p:nvPr/>
        </p:nvSpPr>
        <p:spPr bwMode="auto">
          <a:xfrm rot="11281294" flipH="1">
            <a:off x="5404429" y="2567263"/>
            <a:ext cx="128588" cy="134937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50" name="Oval 118"/>
          <p:cNvSpPr>
            <a:spLocks noChangeArrowheads="1"/>
          </p:cNvSpPr>
          <p:nvPr/>
        </p:nvSpPr>
        <p:spPr bwMode="auto">
          <a:xfrm rot="11281294" flipH="1">
            <a:off x="5280604" y="3138763"/>
            <a:ext cx="128588" cy="134937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51" name="Text Box 119"/>
          <p:cNvSpPr txBox="1">
            <a:spLocks noChangeArrowheads="1"/>
          </p:cNvSpPr>
          <p:nvPr/>
        </p:nvSpPr>
        <p:spPr bwMode="auto">
          <a:xfrm>
            <a:off x="3419475" y="5877272"/>
            <a:ext cx="545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tr-TR" sz="1800" dirty="0">
                <a:latin typeface="Comic Sans MS" pitchFamily="66" charset="0"/>
                <a:sym typeface="Wingdings" pitchFamily="2" charset="2"/>
              </a:rPr>
              <a:t>Ard arda gelen tekrarlı düğüm ve hareketler budanmış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41436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39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Genişlik Öncelikli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bir seviyedeki düğümlerin tamamı arandıktan sonra, bir sonraki seviyenin düğümlerine ilerlenir</a:t>
            </a:r>
          </a:p>
          <a:p>
            <a:pPr lvl="1"/>
            <a:r>
              <a:rPr lang="tr-TR" dirty="0" smtClean="0"/>
              <a:t>Aynı seviyede arama: soldan sağa</a:t>
            </a:r>
          </a:p>
          <a:p>
            <a:r>
              <a:rPr lang="tr-TR" dirty="0"/>
              <a:t>En sığ (üst </a:t>
            </a:r>
            <a:r>
              <a:rPr lang="tr-TR" dirty="0" smtClean="0"/>
              <a:t>seviye) </a:t>
            </a:r>
            <a:r>
              <a:rPr lang="tr-TR" dirty="0"/>
              <a:t>genişletilmemiş </a:t>
            </a:r>
            <a:r>
              <a:rPr lang="tr-TR" dirty="0" smtClean="0"/>
              <a:t>düğüm açılır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6" y="4655316"/>
            <a:ext cx="3048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6" y="4653136"/>
            <a:ext cx="30670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094" y="4655316"/>
            <a:ext cx="33337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5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ayt Numarası Yer Tutucusu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9D65-FABE-4AC3-87FC-56FAC30E62D5}" type="slidenum">
              <a:rPr lang="en-US"/>
              <a:pPr/>
              <a:t>5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4756150" cy="92086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838199" y="2690812"/>
            <a:ext cx="7965625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tr-TR" sz="1800" b="1" dirty="0" smtClean="0">
                <a:latin typeface="Tahoma" pitchFamily="34" charset="0"/>
              </a:rPr>
              <a:t>	Yol</a:t>
            </a:r>
            <a:r>
              <a:rPr kumimoji="1" lang="en-US" sz="1800" b="1" dirty="0" smtClean="0">
                <a:latin typeface="Tahoma" pitchFamily="34" charset="0"/>
              </a:rPr>
              <a:t> </a:t>
            </a:r>
            <a:r>
              <a:rPr kumimoji="1" lang="tr-TR" sz="1800" b="1" dirty="0" smtClean="0">
                <a:latin typeface="Tahoma" pitchFamily="34" charset="0"/>
              </a:rPr>
              <a:t>		</a:t>
            </a:r>
            <a:r>
              <a:rPr kumimoji="1" lang="en-US" sz="1800" b="1" dirty="0" smtClean="0">
                <a:latin typeface="Tahoma" pitchFamily="34" charset="0"/>
              </a:rPr>
              <a:t>OPEN </a:t>
            </a:r>
            <a:r>
              <a:rPr kumimoji="1" lang="en-US" sz="1800" b="1" dirty="0">
                <a:latin typeface="Tahoma" pitchFamily="34" charset="0"/>
              </a:rPr>
              <a:t>list		CLOSED list</a:t>
            </a:r>
            <a:endParaRPr kumimoji="1" lang="en-US" sz="1800" dirty="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  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S }			{}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S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A B C }	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</a:t>
            </a:r>
            <a:r>
              <a:rPr kumimoji="1" lang="en-US" sz="1800" dirty="0" smtClean="0">
                <a:latin typeface="Tahoma" pitchFamily="34" charset="0"/>
              </a:rPr>
              <a:t>A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B C D E G }   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 A}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</a:t>
            </a:r>
            <a:r>
              <a:rPr kumimoji="1" lang="en-US" sz="1800" dirty="0" smtClean="0">
                <a:latin typeface="Tahoma" pitchFamily="34" charset="0"/>
              </a:rPr>
              <a:t>B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C D E G G' }		{S A B}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</a:t>
            </a:r>
            <a:r>
              <a:rPr kumimoji="1" lang="en-US" sz="1800" dirty="0" smtClean="0">
                <a:latin typeface="Tahoma" pitchFamily="34" charset="0"/>
              </a:rPr>
              <a:t>C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D E G G' G" }         	{S A B C}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S,A,</a:t>
            </a:r>
            <a:r>
              <a:rPr kumimoji="1" lang="en-US" sz="1800" dirty="0" smtClean="0">
                <a:latin typeface="Tahoma" pitchFamily="34" charset="0"/>
              </a:rPr>
              <a:t>D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E G G' G" }   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 A B C D}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S,A,</a:t>
            </a:r>
            <a:r>
              <a:rPr kumimoji="1" lang="en-US" sz="1800" dirty="0" smtClean="0">
                <a:latin typeface="Tahoma" pitchFamily="34" charset="0"/>
              </a:rPr>
              <a:t>E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G G' G" }     		{S A B C D E}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S,A,</a:t>
            </a:r>
            <a:r>
              <a:rPr kumimoji="1" lang="en-US" sz="1800" dirty="0" smtClean="0">
                <a:latin typeface="Tahoma" pitchFamily="34" charset="0"/>
              </a:rPr>
              <a:t>G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G' G" }	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 A B C D E}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</a:t>
            </a:r>
            <a:r>
              <a:rPr kumimoji="1" lang="tr-TR" sz="1800" dirty="0">
                <a:latin typeface="Tahoma" pitchFamily="34" charset="0"/>
              </a:rPr>
              <a:t>Bulunan çözüm yolu </a:t>
            </a:r>
            <a:r>
              <a:rPr kumimoji="1" lang="en-US" sz="1800" b="1" dirty="0">
                <a:latin typeface="Tahoma" pitchFamily="34" charset="0"/>
              </a:rPr>
              <a:t>S A G  </a:t>
            </a:r>
            <a:r>
              <a:rPr kumimoji="1" lang="en-US" sz="1800" dirty="0" smtClean="0">
                <a:latin typeface="Tahoma" pitchFamily="34" charset="0"/>
              </a:rPr>
              <a:t>--</a:t>
            </a:r>
            <a:r>
              <a:rPr kumimoji="1" lang="tr-TR" sz="1800" dirty="0" smtClean="0">
                <a:latin typeface="Tahoma" pitchFamily="34" charset="0"/>
              </a:rPr>
              <a:t>&gt;</a:t>
            </a:r>
            <a:r>
              <a:rPr kumimoji="1" lang="en-US" sz="1800" dirty="0" smtClean="0">
                <a:latin typeface="Tahoma" pitchFamily="34" charset="0"/>
              </a:rPr>
              <a:t> </a:t>
            </a:r>
            <a:r>
              <a:rPr kumimoji="1" lang="tr-TR" sz="1800" dirty="0" smtClean="0">
                <a:latin typeface="Tahoma" pitchFamily="34" charset="0"/>
              </a:rPr>
              <a:t>maliyeti = </a:t>
            </a:r>
            <a:r>
              <a:rPr kumimoji="1" lang="en-US" sz="1800" b="1" dirty="0" smtClean="0">
                <a:latin typeface="Tahoma" pitchFamily="34" charset="0"/>
              </a:rPr>
              <a:t>10</a:t>
            </a:r>
            <a:endParaRPr kumimoji="1" lang="en-US" sz="1800" b="1" dirty="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</a:t>
            </a:r>
            <a:r>
              <a:rPr kumimoji="1" lang="tr-TR" sz="1800" dirty="0">
                <a:latin typeface="Tahoma" pitchFamily="34" charset="0"/>
              </a:rPr>
              <a:t>Genişletilen düğüm </a:t>
            </a:r>
            <a:r>
              <a:rPr kumimoji="1" lang="tr-TR" sz="1800" dirty="0" smtClean="0">
                <a:latin typeface="Tahoma" pitchFamily="34" charset="0"/>
              </a:rPr>
              <a:t>sayısı (</a:t>
            </a:r>
            <a:r>
              <a:rPr kumimoji="1" lang="tr-TR" sz="1800" dirty="0">
                <a:latin typeface="Tahoma" pitchFamily="34" charset="0"/>
              </a:rPr>
              <a:t>hedef düğüm dahil)</a:t>
            </a:r>
            <a:r>
              <a:rPr kumimoji="1" lang="en-US" sz="1800" dirty="0">
                <a:latin typeface="Tahoma" pitchFamily="34" charset="0"/>
              </a:rPr>
              <a:t> = </a:t>
            </a:r>
            <a:r>
              <a:rPr kumimoji="1" lang="en-US" sz="1800" b="1" dirty="0">
                <a:latin typeface="Tahoma" pitchFamily="34" charset="0"/>
              </a:rPr>
              <a:t>7</a:t>
            </a:r>
          </a:p>
        </p:txBody>
      </p:sp>
      <p:grpSp>
        <p:nvGrpSpPr>
          <p:cNvPr id="338948" name="Group 4"/>
          <p:cNvGrpSpPr>
            <a:grpSpLocks/>
          </p:cNvGrpSpPr>
          <p:nvPr/>
        </p:nvGrpSpPr>
        <p:grpSpPr bwMode="auto">
          <a:xfrm>
            <a:off x="4689475" y="228600"/>
            <a:ext cx="4144963" cy="2462213"/>
            <a:chOff x="816" y="1296"/>
            <a:chExt cx="3385" cy="2262"/>
          </a:xfrm>
        </p:grpSpPr>
        <p:grpSp>
          <p:nvGrpSpPr>
            <p:cNvPr id="338949" name="Group 5"/>
            <p:cNvGrpSpPr>
              <a:grpSpLocks/>
            </p:cNvGrpSpPr>
            <p:nvPr/>
          </p:nvGrpSpPr>
          <p:grpSpPr bwMode="auto">
            <a:xfrm>
              <a:off x="2544" y="1296"/>
              <a:ext cx="384" cy="477"/>
              <a:chOff x="4752" y="1056"/>
              <a:chExt cx="384" cy="477"/>
            </a:xfrm>
          </p:grpSpPr>
          <p:sp>
            <p:nvSpPr>
              <p:cNvPr id="338950" name="Oval 6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51" name="Text Box 7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1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338952" name="Group 8"/>
            <p:cNvGrpSpPr>
              <a:grpSpLocks/>
            </p:cNvGrpSpPr>
            <p:nvPr/>
          </p:nvGrpSpPr>
          <p:grpSpPr bwMode="auto">
            <a:xfrm>
              <a:off x="3792" y="2159"/>
              <a:ext cx="409" cy="477"/>
              <a:chOff x="4752" y="1055"/>
              <a:chExt cx="409" cy="477"/>
            </a:xfrm>
          </p:grpSpPr>
          <p:sp>
            <p:nvSpPr>
              <p:cNvPr id="338953" name="Oval 9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54" name="Text Box 10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61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338955" name="Group 11"/>
            <p:cNvGrpSpPr>
              <a:grpSpLocks/>
            </p:cNvGrpSpPr>
            <p:nvPr/>
          </p:nvGrpSpPr>
          <p:grpSpPr bwMode="auto">
            <a:xfrm>
              <a:off x="2688" y="2159"/>
              <a:ext cx="391" cy="477"/>
              <a:chOff x="4752" y="1055"/>
              <a:chExt cx="391" cy="477"/>
            </a:xfrm>
          </p:grpSpPr>
          <p:sp>
            <p:nvSpPr>
              <p:cNvPr id="338956" name="Oval 12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57" name="Text Box 13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338958" name="Group 14"/>
            <p:cNvGrpSpPr>
              <a:grpSpLocks/>
            </p:cNvGrpSpPr>
            <p:nvPr/>
          </p:nvGrpSpPr>
          <p:grpSpPr bwMode="auto">
            <a:xfrm>
              <a:off x="1680" y="2159"/>
              <a:ext cx="409" cy="477"/>
              <a:chOff x="4752" y="1055"/>
              <a:chExt cx="409" cy="477"/>
            </a:xfrm>
          </p:grpSpPr>
          <p:sp>
            <p:nvSpPr>
              <p:cNvPr id="338959" name="Oval 15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60" name="Text Box 16"/>
              <p:cNvSpPr txBox="1">
                <a:spLocks noChangeArrowheads="1"/>
              </p:cNvSpPr>
              <p:nvPr/>
            </p:nvSpPr>
            <p:spPr bwMode="auto">
              <a:xfrm>
                <a:off x="4801" y="1055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338961" name="Group 17"/>
            <p:cNvGrpSpPr>
              <a:grpSpLocks/>
            </p:cNvGrpSpPr>
            <p:nvPr/>
          </p:nvGrpSpPr>
          <p:grpSpPr bwMode="auto">
            <a:xfrm>
              <a:off x="816" y="3024"/>
              <a:ext cx="408" cy="477"/>
              <a:chOff x="4752" y="1056"/>
              <a:chExt cx="408" cy="477"/>
            </a:xfrm>
          </p:grpSpPr>
          <p:sp>
            <p:nvSpPr>
              <p:cNvPr id="338962" name="Oval 1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63" name="Text Box 1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sp>
          <p:nvSpPr>
            <p:cNvPr id="338964" name="Oval 20"/>
            <p:cNvSpPr>
              <a:spLocks noChangeArrowheads="1"/>
            </p:cNvSpPr>
            <p:nvPr/>
          </p:nvSpPr>
          <p:spPr bwMode="auto">
            <a:xfrm>
              <a:off x="2688" y="3072"/>
              <a:ext cx="384" cy="38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65" name="Text Box 21"/>
            <p:cNvSpPr txBox="1">
              <a:spLocks noChangeArrowheads="1"/>
            </p:cNvSpPr>
            <p:nvPr/>
          </p:nvSpPr>
          <p:spPr bwMode="auto">
            <a:xfrm>
              <a:off x="2736" y="3081"/>
              <a:ext cx="37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G</a:t>
              </a:r>
            </a:p>
          </p:txBody>
        </p:sp>
        <p:grpSp>
          <p:nvGrpSpPr>
            <p:cNvPr id="338966" name="Group 22"/>
            <p:cNvGrpSpPr>
              <a:grpSpLocks/>
            </p:cNvGrpSpPr>
            <p:nvPr/>
          </p:nvGrpSpPr>
          <p:grpSpPr bwMode="auto">
            <a:xfrm>
              <a:off x="1728" y="3024"/>
              <a:ext cx="392" cy="477"/>
              <a:chOff x="4752" y="1056"/>
              <a:chExt cx="392" cy="477"/>
            </a:xfrm>
          </p:grpSpPr>
          <p:sp>
            <p:nvSpPr>
              <p:cNvPr id="338967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68" name="Text Box 24"/>
              <p:cNvSpPr txBox="1">
                <a:spLocks noChangeArrowheads="1"/>
              </p:cNvSpPr>
              <p:nvPr/>
            </p:nvSpPr>
            <p:spPr bwMode="auto">
              <a:xfrm>
                <a:off x="4801" y="1056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0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1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2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3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4" name="Line 30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5" name="Line 31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6" name="Line 32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7" name="Text Box 33"/>
            <p:cNvSpPr txBox="1">
              <a:spLocks noChangeArrowheads="1"/>
            </p:cNvSpPr>
            <p:nvPr/>
          </p:nvSpPr>
          <p:spPr bwMode="auto">
            <a:xfrm>
              <a:off x="2112" y="1647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38978" name="Text Box 34"/>
            <p:cNvSpPr txBox="1">
              <a:spLocks noChangeArrowheads="1"/>
            </p:cNvSpPr>
            <p:nvPr/>
          </p:nvSpPr>
          <p:spPr bwMode="auto">
            <a:xfrm>
              <a:off x="2784" y="1696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38979" name="Text Box 35"/>
            <p:cNvSpPr txBox="1">
              <a:spLocks noChangeArrowheads="1"/>
            </p:cNvSpPr>
            <p:nvPr/>
          </p:nvSpPr>
          <p:spPr bwMode="auto">
            <a:xfrm>
              <a:off x="3311" y="159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338980" name="Text Box 36"/>
            <p:cNvSpPr txBox="1">
              <a:spLocks noChangeArrowheads="1"/>
            </p:cNvSpPr>
            <p:nvPr/>
          </p:nvSpPr>
          <p:spPr bwMode="auto">
            <a:xfrm>
              <a:off x="2304" y="2464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38981" name="Text Box 37"/>
            <p:cNvSpPr txBox="1">
              <a:spLocks noChangeArrowheads="1"/>
            </p:cNvSpPr>
            <p:nvPr/>
          </p:nvSpPr>
          <p:spPr bwMode="auto">
            <a:xfrm>
              <a:off x="2928" y="2609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8982" name="Text Box 38"/>
            <p:cNvSpPr txBox="1">
              <a:spLocks noChangeArrowheads="1"/>
            </p:cNvSpPr>
            <p:nvPr/>
          </p:nvSpPr>
          <p:spPr bwMode="auto">
            <a:xfrm>
              <a:off x="3505" y="2703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38983" name="Text Box 39"/>
            <p:cNvSpPr txBox="1">
              <a:spLocks noChangeArrowheads="1"/>
            </p:cNvSpPr>
            <p:nvPr/>
          </p:nvSpPr>
          <p:spPr bwMode="auto">
            <a:xfrm>
              <a:off x="1296" y="2400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38984" name="Text Box 40"/>
            <p:cNvSpPr txBox="1">
              <a:spLocks noChangeArrowheads="1"/>
            </p:cNvSpPr>
            <p:nvPr/>
          </p:nvSpPr>
          <p:spPr bwMode="auto">
            <a:xfrm>
              <a:off x="1583" y="260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3338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ayt Numarası Yer Tutucusu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6FCC-E280-4931-8063-5BBBCE23A5EF}" type="slidenum">
              <a:rPr lang="en-US"/>
              <a:pPr/>
              <a:t>6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Zaman </a:t>
            </a:r>
            <a:r>
              <a:rPr lang="tr-TR" dirty="0"/>
              <a:t>karmaşıklığı</a:t>
            </a:r>
            <a:endParaRPr lang="en-US" dirty="0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876300" y="15240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dirty="0">
                <a:latin typeface="Tahoma" pitchFamily="34" charset="0"/>
              </a:rPr>
              <a:t>Eğer hedef düğüm ağacın </a:t>
            </a:r>
            <a:r>
              <a:rPr kumimoji="1" lang="en-US" sz="2000" dirty="0">
                <a:solidFill>
                  <a:srgbClr val="CC0000"/>
                </a:solidFill>
                <a:latin typeface="Tahoma" pitchFamily="34" charset="0"/>
              </a:rPr>
              <a:t>d</a:t>
            </a:r>
            <a:r>
              <a:rPr kumimoji="1" lang="tr-TR" sz="2000" dirty="0">
                <a:latin typeface="Tahoma" pitchFamily="34" charset="0"/>
              </a:rPr>
              <a:t> derinliğinde bulunursa bu derinliğe kadarki tüm düğümler oluşturulur</a:t>
            </a:r>
            <a:r>
              <a:rPr kumimoji="1" lang="en-US" sz="2000" dirty="0">
                <a:latin typeface="Tahoma" pitchFamily="34" charset="0"/>
              </a:rPr>
              <a:t>.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800" dirty="0"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1524000" y="2420888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42021" name="Group 5"/>
          <p:cNvGrpSpPr>
            <a:grpSpLocks/>
          </p:cNvGrpSpPr>
          <p:nvPr/>
        </p:nvGrpSpPr>
        <p:grpSpPr bwMode="auto">
          <a:xfrm>
            <a:off x="6629400" y="2725688"/>
            <a:ext cx="649288" cy="2362200"/>
            <a:chOff x="4176" y="1440"/>
            <a:chExt cx="409" cy="1488"/>
          </a:xfrm>
        </p:grpSpPr>
        <p:sp>
          <p:nvSpPr>
            <p:cNvPr id="342022" name="AutoShape 6"/>
            <p:cNvSpPr>
              <a:spLocks/>
            </p:cNvSpPr>
            <p:nvPr/>
          </p:nvSpPr>
          <p:spPr bwMode="auto">
            <a:xfrm>
              <a:off x="4176" y="1440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4320" y="201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42024" name="Group 8"/>
          <p:cNvGrpSpPr>
            <a:grpSpLocks/>
          </p:cNvGrpSpPr>
          <p:nvPr/>
        </p:nvGrpSpPr>
        <p:grpSpPr bwMode="auto">
          <a:xfrm>
            <a:off x="1752600" y="2565351"/>
            <a:ext cx="4554538" cy="2560637"/>
            <a:chOff x="1104" y="1339"/>
            <a:chExt cx="2869" cy="1613"/>
          </a:xfrm>
        </p:grpSpPr>
        <p:sp>
          <p:nvSpPr>
            <p:cNvPr id="342025" name="Line 9"/>
            <p:cNvSpPr>
              <a:spLocks noChangeShapeType="1"/>
            </p:cNvSpPr>
            <p:nvPr/>
          </p:nvSpPr>
          <p:spPr bwMode="auto">
            <a:xfrm>
              <a:off x="2640" y="1440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6" name="Line 10"/>
            <p:cNvSpPr>
              <a:spLocks noChangeShapeType="1"/>
            </p:cNvSpPr>
            <p:nvPr/>
          </p:nvSpPr>
          <p:spPr bwMode="auto">
            <a:xfrm>
              <a:off x="2928" y="2338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7" name="Line 11"/>
            <p:cNvSpPr>
              <a:spLocks noChangeShapeType="1"/>
            </p:cNvSpPr>
            <p:nvPr/>
          </p:nvSpPr>
          <p:spPr bwMode="auto">
            <a:xfrm flipH="1">
              <a:off x="2736" y="2289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8" name="Line 12"/>
            <p:cNvSpPr>
              <a:spLocks noChangeShapeType="1"/>
            </p:cNvSpPr>
            <p:nvPr/>
          </p:nvSpPr>
          <p:spPr bwMode="auto">
            <a:xfrm flipH="1">
              <a:off x="1584" y="2338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9" name="Line 13"/>
            <p:cNvSpPr>
              <a:spLocks noChangeShapeType="1"/>
            </p:cNvSpPr>
            <p:nvPr/>
          </p:nvSpPr>
          <p:spPr bwMode="auto">
            <a:xfrm flipH="1">
              <a:off x="2928" y="1859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0" name="Line 14"/>
            <p:cNvSpPr>
              <a:spLocks noChangeShapeType="1"/>
            </p:cNvSpPr>
            <p:nvPr/>
          </p:nvSpPr>
          <p:spPr bwMode="auto">
            <a:xfrm>
              <a:off x="2304" y="1859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1" name="Line 15"/>
            <p:cNvSpPr>
              <a:spLocks noChangeShapeType="1"/>
            </p:cNvSpPr>
            <p:nvPr/>
          </p:nvSpPr>
          <p:spPr bwMode="auto">
            <a:xfrm flipH="1">
              <a:off x="1248" y="1402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2" name="Oval 16"/>
            <p:cNvSpPr>
              <a:spLocks noChangeArrowheads="1"/>
            </p:cNvSpPr>
            <p:nvPr/>
          </p:nvSpPr>
          <p:spPr bwMode="auto">
            <a:xfrm>
              <a:off x="2544" y="1339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3" name="Oval 17"/>
            <p:cNvSpPr>
              <a:spLocks noChangeArrowheads="1"/>
            </p:cNvSpPr>
            <p:nvPr/>
          </p:nvSpPr>
          <p:spPr bwMode="auto">
            <a:xfrm>
              <a:off x="1680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4" name="Oval 18"/>
            <p:cNvSpPr>
              <a:spLocks noChangeArrowheads="1"/>
            </p:cNvSpPr>
            <p:nvPr/>
          </p:nvSpPr>
          <p:spPr bwMode="auto">
            <a:xfrm>
              <a:off x="2160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5" name="Oval 19"/>
            <p:cNvSpPr>
              <a:spLocks noChangeArrowheads="1"/>
            </p:cNvSpPr>
            <p:nvPr/>
          </p:nvSpPr>
          <p:spPr bwMode="auto">
            <a:xfrm>
              <a:off x="2928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6" name="Oval 20"/>
            <p:cNvSpPr>
              <a:spLocks noChangeArrowheads="1"/>
            </p:cNvSpPr>
            <p:nvPr/>
          </p:nvSpPr>
          <p:spPr bwMode="auto">
            <a:xfrm>
              <a:off x="2832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7" name="Oval 21"/>
            <p:cNvSpPr>
              <a:spLocks noChangeArrowheads="1"/>
            </p:cNvSpPr>
            <p:nvPr/>
          </p:nvSpPr>
          <p:spPr bwMode="auto">
            <a:xfrm>
              <a:off x="2256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8" name="Oval 22"/>
            <p:cNvSpPr>
              <a:spLocks noChangeArrowheads="1"/>
            </p:cNvSpPr>
            <p:nvPr/>
          </p:nvSpPr>
          <p:spPr bwMode="auto">
            <a:xfrm>
              <a:off x="302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9" name="Oval 23"/>
            <p:cNvSpPr>
              <a:spLocks noChangeArrowheads="1"/>
            </p:cNvSpPr>
            <p:nvPr/>
          </p:nvSpPr>
          <p:spPr bwMode="auto">
            <a:xfrm>
              <a:off x="110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0" name="Oval 24"/>
            <p:cNvSpPr>
              <a:spLocks noChangeArrowheads="1"/>
            </p:cNvSpPr>
            <p:nvPr/>
          </p:nvSpPr>
          <p:spPr bwMode="auto">
            <a:xfrm>
              <a:off x="3360" y="2208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G</a:t>
              </a:r>
              <a:endPara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42041" name="Oval 25"/>
            <p:cNvSpPr>
              <a:spLocks noChangeArrowheads="1"/>
            </p:cNvSpPr>
            <p:nvPr/>
          </p:nvSpPr>
          <p:spPr bwMode="auto">
            <a:xfrm>
              <a:off x="2640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b="1" dirty="0" smtClean="0"/>
                <a:t>G</a:t>
              </a:r>
              <a:endParaRPr lang="tr-TR" b="1" dirty="0"/>
            </a:p>
          </p:txBody>
        </p:sp>
        <p:sp>
          <p:nvSpPr>
            <p:cNvPr id="342042" name="Oval 26"/>
            <p:cNvSpPr>
              <a:spLocks noChangeArrowheads="1"/>
            </p:cNvSpPr>
            <p:nvPr/>
          </p:nvSpPr>
          <p:spPr bwMode="auto">
            <a:xfrm>
              <a:off x="1488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3" name="AutoShape 27"/>
            <p:cNvSpPr>
              <a:spLocks/>
            </p:cNvSpPr>
            <p:nvPr/>
          </p:nvSpPr>
          <p:spPr bwMode="auto">
            <a:xfrm rot="-5400000">
              <a:off x="2616" y="1608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2582" y="211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42045" name="AutoShape 29"/>
            <p:cNvSpPr>
              <a:spLocks/>
            </p:cNvSpPr>
            <p:nvPr/>
          </p:nvSpPr>
          <p:spPr bwMode="auto">
            <a:xfrm>
              <a:off x="3648" y="1440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6" name="Text Box 30"/>
            <p:cNvSpPr txBox="1">
              <a:spLocks noChangeArrowheads="1"/>
            </p:cNvSpPr>
            <p:nvPr/>
          </p:nvSpPr>
          <p:spPr bwMode="auto">
            <a:xfrm>
              <a:off x="3744" y="1776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876300" y="5805264"/>
            <a:ext cx="7810500" cy="6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u="sng" dirty="0">
                <a:latin typeface="Tahoma" pitchFamily="34" charset="0"/>
              </a:rPr>
              <a:t>Böylece</a:t>
            </a:r>
            <a:r>
              <a:rPr kumimoji="1" lang="en-US" sz="2000" dirty="0">
                <a:latin typeface="Tahoma" pitchFamily="34" charset="0"/>
              </a:rPr>
              <a:t>:  O</a:t>
            </a:r>
            <a:r>
              <a:rPr kumimoji="1" lang="en-US" sz="2000" b="1" dirty="0">
                <a:latin typeface="Tahoma" pitchFamily="34" charset="0"/>
              </a:rPr>
              <a:t>(</a:t>
            </a:r>
            <a:r>
              <a:rPr kumimoji="1" lang="en-US" sz="2000" dirty="0">
                <a:latin typeface="Tahoma" pitchFamily="34" charset="0"/>
              </a:rPr>
              <a:t>b</a:t>
            </a:r>
            <a:r>
              <a:rPr kumimoji="1" lang="en-US" sz="2800" b="1" baseline="30000" dirty="0">
                <a:solidFill>
                  <a:srgbClr val="CC0000"/>
                </a:solidFill>
                <a:latin typeface="Tahoma" pitchFamily="34" charset="0"/>
              </a:rPr>
              <a:t>d</a:t>
            </a:r>
            <a:r>
              <a:rPr kumimoji="1" lang="en-US" sz="2000" b="1" dirty="0" smtClean="0">
                <a:latin typeface="Tahoma" pitchFamily="34" charset="0"/>
              </a:rPr>
              <a:t>)</a:t>
            </a:r>
            <a:r>
              <a:rPr kumimoji="1" lang="tr-TR" sz="2000" b="1" dirty="0" smtClean="0">
                <a:latin typeface="Tahoma" pitchFamily="34" charset="0"/>
              </a:rPr>
              <a:t>		Optimal çözüm: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kumimoji="1" lang="tr-TR" sz="2000" b="1" dirty="0">
                <a:latin typeface="Tahoma" pitchFamily="34" charset="0"/>
              </a:rPr>
              <a:t>	</a:t>
            </a:r>
            <a:r>
              <a:rPr kumimoji="1" lang="tr-TR" sz="2000" b="1" dirty="0" smtClean="0">
                <a:latin typeface="Tahoma" pitchFamily="34" charset="0"/>
              </a:rPr>
              <a:t>			</a:t>
            </a:r>
            <a:r>
              <a:rPr kumimoji="1" lang="tr-TR" sz="2000" dirty="0" smtClean="0">
                <a:latin typeface="Tahoma" pitchFamily="34" charset="0"/>
              </a:rPr>
              <a:t>Köke en yakın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(az maliyetli-adımlı)</a:t>
            </a:r>
            <a:endParaRPr kumimoji="1" lang="en-US" sz="2000" dirty="0">
              <a:latin typeface="Tahoma" pitchFamily="34" charset="0"/>
            </a:endParaRPr>
          </a:p>
        </p:txBody>
      </p:sp>
      <p:cxnSp>
        <p:nvCxnSpPr>
          <p:cNvPr id="3" name="Düz Ok Bağlayıcısı 2"/>
          <p:cNvCxnSpPr/>
          <p:nvPr/>
        </p:nvCxnSpPr>
        <p:spPr>
          <a:xfrm flipH="1" flipV="1">
            <a:off x="5524500" y="4287788"/>
            <a:ext cx="266700" cy="151747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 flipH="1" flipV="1">
            <a:off x="4610100" y="5125988"/>
            <a:ext cx="1143000" cy="65645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073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Her bir düğümün </a:t>
            </a:r>
            <a:r>
              <a:rPr lang="tr-TR" dirty="0"/>
              <a:t>b </a:t>
            </a:r>
            <a:r>
              <a:rPr lang="tr-TR" dirty="0" smtClean="0"/>
              <a:t>sayıda alt </a:t>
            </a:r>
            <a:r>
              <a:rPr lang="tr-TR" dirty="0"/>
              <a:t>dal varsa, </a:t>
            </a:r>
            <a:r>
              <a:rPr lang="tr-TR" dirty="0" smtClean="0"/>
              <a:t>incelenmesi gereken toplam dal </a:t>
            </a:r>
            <a:r>
              <a:rPr lang="tr-TR" dirty="0"/>
              <a:t>sayısı</a:t>
            </a:r>
          </a:p>
          <a:p>
            <a:pPr lvl="1"/>
            <a:r>
              <a:rPr lang="tr-TR" dirty="0"/>
              <a:t>M = 1 + b + b</a:t>
            </a:r>
            <a:r>
              <a:rPr lang="tr-TR" baseline="30000" dirty="0"/>
              <a:t>2</a:t>
            </a:r>
            <a:r>
              <a:rPr lang="tr-TR" dirty="0"/>
              <a:t>+ b</a:t>
            </a:r>
            <a:r>
              <a:rPr lang="tr-TR" baseline="30000" dirty="0"/>
              <a:t>3</a:t>
            </a:r>
            <a:r>
              <a:rPr lang="tr-TR" dirty="0"/>
              <a:t>+ … </a:t>
            </a:r>
            <a:r>
              <a:rPr lang="tr-TR" dirty="0" smtClean="0"/>
              <a:t>+ b</a:t>
            </a:r>
            <a:r>
              <a:rPr lang="tr-TR" baseline="30000" dirty="0" smtClean="0"/>
              <a:t>d</a:t>
            </a:r>
            <a:endParaRPr lang="tr-TR" baseline="30000" dirty="0"/>
          </a:p>
          <a:p>
            <a:pPr lvl="1"/>
            <a:r>
              <a:rPr lang="tr-TR" u="sng" dirty="0"/>
              <a:t>Bütünlük:</a:t>
            </a:r>
            <a:r>
              <a:rPr lang="tr-TR" dirty="0"/>
              <a:t> </a:t>
            </a:r>
            <a:r>
              <a:rPr lang="tr-TR" dirty="0" smtClean="0"/>
              <a:t>b sonsuz degil ise evet</a:t>
            </a:r>
            <a:endParaRPr lang="tr-TR" dirty="0"/>
          </a:p>
          <a:p>
            <a:pPr lvl="1"/>
            <a:r>
              <a:rPr lang="tr-TR" u="sng" dirty="0" smtClean="0"/>
              <a:t>Zaman karmaşıklığı</a:t>
            </a:r>
            <a:r>
              <a:rPr lang="tr-TR" u="sng" dirty="0"/>
              <a:t>:</a:t>
            </a:r>
            <a:r>
              <a:rPr lang="tr-TR" dirty="0"/>
              <a:t> O(b</a:t>
            </a:r>
            <a:r>
              <a:rPr lang="tr-TR" baseline="30000" dirty="0"/>
              <a:t>d</a:t>
            </a:r>
            <a:r>
              <a:rPr lang="tr-TR" dirty="0"/>
              <a:t>)</a:t>
            </a:r>
          </a:p>
          <a:p>
            <a:pPr lvl="1"/>
            <a:r>
              <a:rPr lang="tr-TR" u="sng" dirty="0" smtClean="0"/>
              <a:t>Bellek karmaşıklığı</a:t>
            </a:r>
            <a:r>
              <a:rPr lang="tr-TR" u="sng" dirty="0"/>
              <a:t>:</a:t>
            </a:r>
            <a:r>
              <a:rPr lang="tr-TR" dirty="0"/>
              <a:t> O(b</a:t>
            </a:r>
            <a:r>
              <a:rPr lang="tr-TR" baseline="30000" dirty="0"/>
              <a:t>d</a:t>
            </a:r>
            <a:r>
              <a:rPr lang="tr-TR" dirty="0"/>
              <a:t>)</a:t>
            </a:r>
          </a:p>
          <a:p>
            <a:pPr lvl="1"/>
            <a:r>
              <a:rPr lang="tr-TR" u="sng" dirty="0"/>
              <a:t>En iyi </a:t>
            </a:r>
            <a:r>
              <a:rPr lang="tr-TR" u="sng" dirty="0" smtClean="0"/>
              <a:t>çözüm bulunabilir mi (optimality):</a:t>
            </a:r>
            <a:r>
              <a:rPr lang="tr-TR" dirty="0" smtClean="0"/>
              <a:t> Evet</a:t>
            </a:r>
          </a:p>
          <a:p>
            <a:pPr lvl="2"/>
            <a:r>
              <a:rPr lang="tr-TR" dirty="0" smtClean="0"/>
              <a:t>Çünkü </a:t>
            </a:r>
            <a:r>
              <a:rPr lang="tr-TR" b="1" dirty="0" smtClean="0"/>
              <a:t>köke en yakın </a:t>
            </a:r>
            <a:r>
              <a:rPr lang="tr-TR" dirty="0" smtClean="0"/>
              <a:t>olanı bulur (her </a:t>
            </a:r>
            <a:r>
              <a:rPr lang="tr-TR" dirty="0">
                <a:solidFill>
                  <a:srgbClr val="0000FF"/>
                </a:solidFill>
              </a:rPr>
              <a:t>adım maliyeti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varsayarak)</a:t>
            </a:r>
            <a:endParaRPr lang="tr-TR" dirty="0"/>
          </a:p>
          <a:p>
            <a:r>
              <a:rPr lang="tr-TR" dirty="0" smtClean="0"/>
              <a:t>Çok fazla bellek ihtiyacı var</a:t>
            </a:r>
          </a:p>
          <a:p>
            <a:pPr lvl="1"/>
            <a:r>
              <a:rPr lang="tr-TR" dirty="0" smtClean="0"/>
              <a:t>Tüm düğümleri bellekte tutmaya gerek var mı?</a:t>
            </a:r>
          </a:p>
          <a:p>
            <a:r>
              <a:rPr lang="tr-TR" dirty="0" smtClean="0"/>
              <a:t>Ağaçta çok </a:t>
            </a:r>
            <a:r>
              <a:rPr lang="tr-TR" dirty="0"/>
              <a:t>fazla </a:t>
            </a:r>
            <a:r>
              <a:rPr lang="tr-TR" dirty="0" smtClean="0"/>
              <a:t>dallanma varsa ve çözüm köke uzak ise uygun değildir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489700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202488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Eşit Maliyetli (Uniform Cost)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872861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Genişlik öncelikli aramaya </a:t>
            </a:r>
            <a:r>
              <a:rPr lang="tr-TR" dirty="0" smtClean="0"/>
              <a:t>benzer</a:t>
            </a:r>
            <a:endParaRPr lang="tr-TR" dirty="0"/>
          </a:p>
          <a:p>
            <a:r>
              <a:rPr lang="tr-TR" dirty="0" smtClean="0"/>
              <a:t>Kökten </a:t>
            </a:r>
            <a:r>
              <a:rPr lang="tr-TR" dirty="0"/>
              <a:t>itibaren toplam maliyeti en </a:t>
            </a:r>
            <a:r>
              <a:rPr lang="tr-TR" dirty="0" smtClean="0"/>
              <a:t>az olan düğüm seçilir </a:t>
            </a:r>
            <a:r>
              <a:rPr lang="tr-TR" dirty="0"/>
              <a:t>ve </a:t>
            </a:r>
            <a:r>
              <a:rPr lang="tr-TR" dirty="0" smtClean="0"/>
              <a:t>genişletilir</a:t>
            </a:r>
          </a:p>
          <a:p>
            <a:pPr lvl="1"/>
            <a:r>
              <a:rPr lang="tr-TR" b="1" dirty="0" smtClean="0"/>
              <a:t>Sıralama:</a:t>
            </a:r>
            <a:r>
              <a:rPr lang="tr-TR" dirty="0" smtClean="0"/>
              <a:t> Maliyeti en azdan en çoğa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971600" y="3559075"/>
            <a:ext cx="4144963" cy="2462213"/>
            <a:chOff x="816" y="1296"/>
            <a:chExt cx="3385" cy="2262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2544" y="1296"/>
              <a:ext cx="384" cy="477"/>
              <a:chOff x="4752" y="1056"/>
              <a:chExt cx="384" cy="477"/>
            </a:xfrm>
          </p:grpSpPr>
          <p:sp>
            <p:nvSpPr>
              <p:cNvPr id="107" name="Oval 6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8" name="Text Box 7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1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74" name="Group 8"/>
            <p:cNvGrpSpPr>
              <a:grpSpLocks/>
            </p:cNvGrpSpPr>
            <p:nvPr/>
          </p:nvGrpSpPr>
          <p:grpSpPr bwMode="auto">
            <a:xfrm>
              <a:off x="3792" y="2159"/>
              <a:ext cx="409" cy="477"/>
              <a:chOff x="4752" y="1055"/>
              <a:chExt cx="409" cy="477"/>
            </a:xfrm>
          </p:grpSpPr>
          <p:sp>
            <p:nvSpPr>
              <p:cNvPr id="105" name="Oval 9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6" name="Text Box 10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61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5" name="Group 11"/>
            <p:cNvGrpSpPr>
              <a:grpSpLocks/>
            </p:cNvGrpSpPr>
            <p:nvPr/>
          </p:nvGrpSpPr>
          <p:grpSpPr bwMode="auto">
            <a:xfrm>
              <a:off x="2688" y="2159"/>
              <a:ext cx="391" cy="477"/>
              <a:chOff x="4752" y="1055"/>
              <a:chExt cx="391" cy="477"/>
            </a:xfrm>
          </p:grpSpPr>
          <p:sp>
            <p:nvSpPr>
              <p:cNvPr id="103" name="Oval 12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" name="Text Box 13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1680" y="2159"/>
              <a:ext cx="409" cy="477"/>
              <a:chOff x="4752" y="1055"/>
              <a:chExt cx="409" cy="477"/>
            </a:xfrm>
          </p:grpSpPr>
          <p:sp>
            <p:nvSpPr>
              <p:cNvPr id="101" name="Oval 15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" name="Text Box 16"/>
              <p:cNvSpPr txBox="1">
                <a:spLocks noChangeArrowheads="1"/>
              </p:cNvSpPr>
              <p:nvPr/>
            </p:nvSpPr>
            <p:spPr bwMode="auto">
              <a:xfrm>
                <a:off x="4801" y="1055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77" name="Group 17"/>
            <p:cNvGrpSpPr>
              <a:grpSpLocks/>
            </p:cNvGrpSpPr>
            <p:nvPr/>
          </p:nvGrpSpPr>
          <p:grpSpPr bwMode="auto">
            <a:xfrm>
              <a:off x="816" y="3024"/>
              <a:ext cx="408" cy="477"/>
              <a:chOff x="4752" y="1056"/>
              <a:chExt cx="408" cy="477"/>
            </a:xfrm>
          </p:grpSpPr>
          <p:sp>
            <p:nvSpPr>
              <p:cNvPr id="99" name="Oval 1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0" name="Text Box 1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sp>
          <p:nvSpPr>
            <p:cNvPr id="78" name="Oval 20"/>
            <p:cNvSpPr>
              <a:spLocks noChangeArrowheads="1"/>
            </p:cNvSpPr>
            <p:nvPr/>
          </p:nvSpPr>
          <p:spPr bwMode="auto">
            <a:xfrm>
              <a:off x="2688" y="3072"/>
              <a:ext cx="384" cy="38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2736" y="3081"/>
              <a:ext cx="37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G</a:t>
              </a:r>
            </a:p>
          </p:txBody>
        </p:sp>
        <p:grpSp>
          <p:nvGrpSpPr>
            <p:cNvPr id="80" name="Group 22"/>
            <p:cNvGrpSpPr>
              <a:grpSpLocks/>
            </p:cNvGrpSpPr>
            <p:nvPr/>
          </p:nvGrpSpPr>
          <p:grpSpPr bwMode="auto">
            <a:xfrm>
              <a:off x="1728" y="3024"/>
              <a:ext cx="392" cy="477"/>
              <a:chOff x="4752" y="1056"/>
              <a:chExt cx="392" cy="477"/>
            </a:xfrm>
          </p:grpSpPr>
          <p:sp>
            <p:nvSpPr>
              <p:cNvPr id="97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" name="Text Box 24"/>
              <p:cNvSpPr txBox="1">
                <a:spLocks noChangeArrowheads="1"/>
              </p:cNvSpPr>
              <p:nvPr/>
            </p:nvSpPr>
            <p:spPr bwMode="auto">
              <a:xfrm>
                <a:off x="4801" y="1056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" name="Text Box 33"/>
            <p:cNvSpPr txBox="1">
              <a:spLocks noChangeArrowheads="1"/>
            </p:cNvSpPr>
            <p:nvPr/>
          </p:nvSpPr>
          <p:spPr bwMode="auto">
            <a:xfrm>
              <a:off x="2112" y="1647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2784" y="1696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1" name="Text Box 35"/>
            <p:cNvSpPr txBox="1">
              <a:spLocks noChangeArrowheads="1"/>
            </p:cNvSpPr>
            <p:nvPr/>
          </p:nvSpPr>
          <p:spPr bwMode="auto">
            <a:xfrm>
              <a:off x="3311" y="159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2304" y="2464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 Box 37"/>
            <p:cNvSpPr txBox="1">
              <a:spLocks noChangeArrowheads="1"/>
            </p:cNvSpPr>
            <p:nvPr/>
          </p:nvSpPr>
          <p:spPr bwMode="auto">
            <a:xfrm>
              <a:off x="2928" y="2609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4" name="Text Box 38"/>
            <p:cNvSpPr txBox="1">
              <a:spLocks noChangeArrowheads="1"/>
            </p:cNvSpPr>
            <p:nvPr/>
          </p:nvSpPr>
          <p:spPr bwMode="auto">
            <a:xfrm>
              <a:off x="3505" y="2703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5" name="Text Box 39"/>
            <p:cNvSpPr txBox="1">
              <a:spLocks noChangeArrowheads="1"/>
            </p:cNvSpPr>
            <p:nvPr/>
          </p:nvSpPr>
          <p:spPr bwMode="auto">
            <a:xfrm>
              <a:off x="1296" y="2400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6" name="Text Box 40"/>
            <p:cNvSpPr txBox="1">
              <a:spLocks noChangeArrowheads="1"/>
            </p:cNvSpPr>
            <p:nvPr/>
          </p:nvSpPr>
          <p:spPr bwMode="auto">
            <a:xfrm>
              <a:off x="1583" y="260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6" name="Metin kutusu 5"/>
          <p:cNvSpPr txBox="1"/>
          <p:nvPr/>
        </p:nvSpPr>
        <p:spPr>
          <a:xfrm>
            <a:off x="5436096" y="4326195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Genişlik-Öncelikli çözüm:</a:t>
            </a:r>
          </a:p>
          <a:p>
            <a:r>
              <a:rPr lang="tr-TR" sz="2400" dirty="0" smtClean="0"/>
              <a:t>S-&gt;A-&gt;G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69278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ayt Numarası Yer Tutucusu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4E5A-F4BD-4FFF-9BB1-2CB4D4D329A4}" type="slidenum">
              <a:rPr lang="en-US"/>
              <a:pPr/>
              <a:t>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dirty="0" smtClean="0">
                <a:solidFill>
                  <a:prstClr val="black"/>
                </a:solidFill>
              </a:rPr>
              <a:t>Örnek</a:t>
            </a:r>
            <a:endParaRPr lang="en-US" dirty="0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683568" y="1219200"/>
            <a:ext cx="816357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tr-TR" b="1" dirty="0" smtClean="0">
                <a:latin typeface="Tahoma" pitchFamily="34" charset="0"/>
              </a:rPr>
              <a:t>G.Düğüm</a:t>
            </a:r>
            <a:r>
              <a:rPr kumimoji="1" lang="en-US" b="1" dirty="0" smtClean="0">
                <a:latin typeface="Tahoma" pitchFamily="34" charset="0"/>
              </a:rPr>
              <a:t>  </a:t>
            </a:r>
            <a:r>
              <a:rPr kumimoji="1" lang="tr-TR" b="1" dirty="0">
                <a:latin typeface="Tahoma" pitchFamily="34" charset="0"/>
              </a:rPr>
              <a:t>D.listesi</a:t>
            </a:r>
            <a:r>
              <a:rPr kumimoji="1" lang="en-US" b="1" dirty="0">
                <a:latin typeface="Tahoma" pitchFamily="34" charset="0"/>
              </a:rPr>
              <a:t>			</a:t>
            </a:r>
            <a:r>
              <a:rPr kumimoji="1" lang="tr-TR" b="1" dirty="0" smtClean="0">
                <a:latin typeface="Tahoma" pitchFamily="34" charset="0"/>
              </a:rPr>
              <a:t>Yol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        </a:t>
            </a:r>
            <a:r>
              <a:rPr kumimoji="1" lang="en-US" sz="2000" dirty="0" smtClean="0">
                <a:latin typeface="Tahoma" pitchFamily="34" charset="0"/>
              </a:rPr>
              <a:t>{S(0)}</a:t>
            </a:r>
            <a:r>
              <a:rPr kumimoji="1" lang="tr-TR" sz="2000" dirty="0" smtClean="0">
                <a:latin typeface="Tahoma" pitchFamily="34" charset="0"/>
              </a:rPr>
              <a:t>			-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S      {A(1) B(5) C(8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	S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A      {D(4) B(5) C(8) E(8) G(10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S,A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D      {B(5) C(8) E(8) G(10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>
                <a:latin typeface="Tahoma" pitchFamily="34" charset="0"/>
              </a:rPr>
              <a:t>	</a:t>
            </a:r>
            <a:r>
              <a:rPr kumimoji="1" lang="tr-TR" sz="2000" dirty="0" smtClean="0">
                <a:latin typeface="Tahoma" pitchFamily="34" charset="0"/>
              </a:rPr>
              <a:t>S,A,D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B      {C(8) E(8) G’(9) G(10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S,B</a:t>
            </a:r>
            <a:r>
              <a:rPr kumimoji="1" lang="en-US" sz="2000" dirty="0" smtClean="0">
                <a:latin typeface="Tahoma" pitchFamily="34" charset="0"/>
              </a:rPr>
              <a:t>                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C      {E(8) G’(9) G(10) G”(13)}       </a:t>
            </a:r>
            <a:r>
              <a:rPr kumimoji="1" lang="tr-TR" sz="2000" dirty="0" smtClean="0">
                <a:latin typeface="Tahoma" pitchFamily="34" charset="0"/>
              </a:rPr>
              <a:t>S,C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E      {G’(9) G(10) G”(13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	S,A,E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G’      {G(10) G”(13</a:t>
            </a:r>
            <a:r>
              <a:rPr kumimoji="1" lang="en-US" sz="2000" dirty="0" smtClean="0">
                <a:latin typeface="Tahoma" pitchFamily="34" charset="0"/>
              </a:rPr>
              <a:t>)} </a:t>
            </a:r>
            <a:r>
              <a:rPr kumimoji="1" lang="tr-TR" sz="2000" dirty="0" smtClean="0">
                <a:latin typeface="Tahoma" pitchFamily="34" charset="0"/>
              </a:rPr>
              <a:t>		S,B,G</a:t>
            </a:r>
            <a:r>
              <a:rPr kumimoji="1" lang="en-US" sz="2000" dirty="0" smtClean="0">
                <a:latin typeface="Tahoma" pitchFamily="34" charset="0"/>
              </a:rPr>
              <a:t>        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</a:t>
            </a:r>
            <a:endParaRPr kumimoji="1" lang="tr-TR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tr-TR" sz="2000" dirty="0">
                <a:latin typeface="Tahoma" pitchFamily="34" charset="0"/>
              </a:rPr>
              <a:t>	</a:t>
            </a: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tr-TR" sz="2000" dirty="0">
                <a:latin typeface="Tahoma" pitchFamily="34" charset="0"/>
              </a:rPr>
              <a:t>	 </a:t>
            </a:r>
            <a:endParaRPr kumimoji="1" lang="tr-TR" sz="2000" dirty="0" smtClean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tr-TR" sz="2000" dirty="0" smtClean="0">
                <a:latin typeface="Tahoma" pitchFamily="34" charset="0"/>
              </a:rPr>
              <a:t>Bulunan </a:t>
            </a:r>
            <a:r>
              <a:rPr kumimoji="1" lang="tr-TR" sz="2000" dirty="0">
                <a:latin typeface="Tahoma" pitchFamily="34" charset="0"/>
              </a:rPr>
              <a:t>çözüm </a:t>
            </a:r>
            <a:r>
              <a:rPr kumimoji="1" lang="tr-TR" sz="2000" dirty="0" smtClean="0">
                <a:latin typeface="Tahoma" pitchFamily="34" charset="0"/>
              </a:rPr>
              <a:t>yolu: </a:t>
            </a:r>
            <a:r>
              <a:rPr kumimoji="1" lang="en-US" sz="2000" b="1" dirty="0">
                <a:latin typeface="Tahoma" pitchFamily="34" charset="0"/>
              </a:rPr>
              <a:t>S B G  </a:t>
            </a:r>
            <a:r>
              <a:rPr kumimoji="1" lang="en-US" sz="2000" dirty="0" smtClean="0">
                <a:latin typeface="Tahoma" pitchFamily="34" charset="0"/>
              </a:rPr>
              <a:t>--</a:t>
            </a:r>
            <a:r>
              <a:rPr kumimoji="1" lang="tr-TR" sz="2000" dirty="0" smtClean="0">
                <a:latin typeface="Tahoma" pitchFamily="34" charset="0"/>
              </a:rPr>
              <a:t>&gt;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maliyeti  = </a:t>
            </a:r>
            <a:r>
              <a:rPr kumimoji="1" lang="tr-TR" sz="2000" b="1" dirty="0" smtClean="0">
                <a:latin typeface="Tahoma" pitchFamily="34" charset="0"/>
              </a:rPr>
              <a:t>9</a:t>
            </a:r>
            <a:r>
              <a:rPr kumimoji="1" lang="tr-TR" sz="2000" dirty="0" smtClean="0">
                <a:latin typeface="Tahoma" pitchFamily="34" charset="0"/>
              </a:rPr>
              <a:t> (10 değil)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tr-TR" sz="2000" dirty="0" smtClean="0">
                <a:latin typeface="Tahoma" pitchFamily="34" charset="0"/>
              </a:rPr>
              <a:t>Genişletilen </a:t>
            </a:r>
            <a:r>
              <a:rPr kumimoji="1" lang="tr-TR" sz="2000" dirty="0">
                <a:latin typeface="Tahoma" pitchFamily="34" charset="0"/>
              </a:rPr>
              <a:t>düğüm </a:t>
            </a:r>
            <a:r>
              <a:rPr kumimoji="1" lang="tr-TR" sz="2000" dirty="0" smtClean="0">
                <a:latin typeface="Tahoma" pitchFamily="34" charset="0"/>
              </a:rPr>
              <a:t>sayısı (</a:t>
            </a:r>
            <a:r>
              <a:rPr kumimoji="1" lang="tr-TR" sz="2000" dirty="0">
                <a:latin typeface="Tahoma" pitchFamily="34" charset="0"/>
              </a:rPr>
              <a:t>hedef düğüm dahil)</a:t>
            </a:r>
            <a:r>
              <a:rPr kumimoji="1" lang="en-US" sz="2000" dirty="0">
                <a:latin typeface="Tahoma" pitchFamily="34" charset="0"/>
              </a:rPr>
              <a:t> = </a:t>
            </a:r>
            <a:r>
              <a:rPr kumimoji="1" lang="en-US" sz="2000" b="1" dirty="0" smtClean="0">
                <a:latin typeface="Tahoma" pitchFamily="34" charset="0"/>
              </a:rPr>
              <a:t>7</a:t>
            </a:r>
            <a:r>
              <a:rPr kumimoji="1" lang="tr-TR" sz="2000" b="1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(aynı)</a:t>
            </a:r>
            <a:endParaRPr kumimoji="1" lang="en-US" sz="2000" dirty="0">
              <a:latin typeface="Tahoma" pitchFamily="34" charset="0"/>
            </a:endParaRPr>
          </a:p>
        </p:txBody>
      </p:sp>
      <p:sp>
        <p:nvSpPr>
          <p:cNvPr id="349188" name="Oval 4"/>
          <p:cNvSpPr>
            <a:spLocks noChangeArrowheads="1"/>
          </p:cNvSpPr>
          <p:nvPr/>
        </p:nvSpPr>
        <p:spPr bwMode="auto">
          <a:xfrm>
            <a:off x="7263829" y="2856458"/>
            <a:ext cx="357187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7295579" y="290249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S</a:t>
            </a:r>
          </a:p>
        </p:txBody>
      </p:sp>
      <p:sp>
        <p:nvSpPr>
          <p:cNvPr id="349190" name="Oval 6"/>
          <p:cNvSpPr>
            <a:spLocks noChangeArrowheads="1"/>
          </p:cNvSpPr>
          <p:nvPr/>
        </p:nvSpPr>
        <p:spPr bwMode="auto">
          <a:xfrm>
            <a:off x="8425879" y="3778795"/>
            <a:ext cx="360362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8441754" y="3826420"/>
            <a:ext cx="350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C</a:t>
            </a:r>
          </a:p>
        </p:txBody>
      </p:sp>
      <p:sp>
        <p:nvSpPr>
          <p:cNvPr id="349192" name="Oval 8"/>
          <p:cNvSpPr>
            <a:spLocks noChangeArrowheads="1"/>
          </p:cNvSpPr>
          <p:nvPr/>
        </p:nvSpPr>
        <p:spPr bwMode="auto">
          <a:xfrm>
            <a:off x="7397179" y="3778795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7413054" y="382642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B</a:t>
            </a:r>
          </a:p>
        </p:txBody>
      </p:sp>
      <p:sp>
        <p:nvSpPr>
          <p:cNvPr id="349194" name="Oval 10"/>
          <p:cNvSpPr>
            <a:spLocks noChangeArrowheads="1"/>
          </p:cNvSpPr>
          <p:nvPr/>
        </p:nvSpPr>
        <p:spPr bwMode="auto">
          <a:xfrm>
            <a:off x="6455791" y="3821658"/>
            <a:ext cx="360363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6471666" y="384070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A</a:t>
            </a:r>
          </a:p>
        </p:txBody>
      </p:sp>
      <p:sp>
        <p:nvSpPr>
          <p:cNvPr id="349196" name="Oval 12"/>
          <p:cNvSpPr>
            <a:spLocks noChangeArrowheads="1"/>
          </p:cNvSpPr>
          <p:nvPr/>
        </p:nvSpPr>
        <p:spPr bwMode="auto">
          <a:xfrm>
            <a:off x="5650929" y="4699545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5681091" y="4743995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D</a:t>
            </a:r>
          </a:p>
        </p:txBody>
      </p:sp>
      <p:sp>
        <p:nvSpPr>
          <p:cNvPr id="349198" name="Oval 14"/>
          <p:cNvSpPr>
            <a:spLocks noChangeArrowheads="1"/>
          </p:cNvSpPr>
          <p:nvPr/>
        </p:nvSpPr>
        <p:spPr bwMode="auto">
          <a:xfrm>
            <a:off x="6501829" y="4685258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517704" y="471542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E</a:t>
            </a:r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 flipH="1">
            <a:off x="6770116" y="3215233"/>
            <a:ext cx="493713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1" name="Line 17"/>
          <p:cNvSpPr>
            <a:spLocks noChangeShapeType="1"/>
          </p:cNvSpPr>
          <p:nvPr/>
        </p:nvSpPr>
        <p:spPr bwMode="auto">
          <a:xfrm flipH="1">
            <a:off x="6636766" y="4239170"/>
            <a:ext cx="0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auto">
          <a:xfrm>
            <a:off x="6882829" y="4188370"/>
            <a:ext cx="581025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7441629" y="3275558"/>
            <a:ext cx="88900" cy="460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576566" y="3164433"/>
            <a:ext cx="849313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 flipH="1">
            <a:off x="5963666" y="4135983"/>
            <a:ext cx="492125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6760591" y="326920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7486079" y="340732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7181279" y="42264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5912866" y="421694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6368479" y="43804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49211" name="Oval 27"/>
          <p:cNvSpPr>
            <a:spLocks noChangeArrowheads="1"/>
          </p:cNvSpPr>
          <p:nvPr/>
        </p:nvSpPr>
        <p:spPr bwMode="auto">
          <a:xfrm>
            <a:off x="8006779" y="4690020"/>
            <a:ext cx="528637" cy="611188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49212" name="Group 28"/>
          <p:cNvGrpSpPr>
            <a:grpSpLocks/>
          </p:cNvGrpSpPr>
          <p:nvPr/>
        </p:nvGrpSpPr>
        <p:grpSpPr bwMode="auto">
          <a:xfrm>
            <a:off x="7397179" y="4751933"/>
            <a:ext cx="363537" cy="409575"/>
            <a:chOff x="4657" y="2719"/>
            <a:chExt cx="229" cy="258"/>
          </a:xfrm>
        </p:grpSpPr>
        <p:sp>
          <p:nvSpPr>
            <p:cNvPr id="349213" name="Text Box 29"/>
            <p:cNvSpPr txBox="1">
              <a:spLocks noChangeArrowheads="1"/>
            </p:cNvSpPr>
            <p:nvPr/>
          </p:nvSpPr>
          <p:spPr bwMode="auto">
            <a:xfrm>
              <a:off x="4658" y="273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/>
                <a:t>G</a:t>
              </a:r>
            </a:p>
          </p:txBody>
        </p:sp>
        <p:sp>
          <p:nvSpPr>
            <p:cNvPr id="349214" name="Oval 30"/>
            <p:cNvSpPr>
              <a:spLocks noChangeArrowheads="1"/>
            </p:cNvSpPr>
            <p:nvPr/>
          </p:nvSpPr>
          <p:spPr bwMode="auto">
            <a:xfrm>
              <a:off x="4657" y="2719"/>
              <a:ext cx="226" cy="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8065516" y="482178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G’</a:t>
            </a:r>
          </a:p>
        </p:txBody>
      </p:sp>
      <p:sp>
        <p:nvSpPr>
          <p:cNvPr id="349216" name="Oval 32"/>
          <p:cNvSpPr>
            <a:spLocks noChangeArrowheads="1"/>
          </p:cNvSpPr>
          <p:nvPr/>
        </p:nvSpPr>
        <p:spPr bwMode="auto">
          <a:xfrm>
            <a:off x="8092504" y="4790033"/>
            <a:ext cx="358775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8632254" y="48027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G”</a:t>
            </a:r>
          </a:p>
        </p:txBody>
      </p:sp>
      <p:sp>
        <p:nvSpPr>
          <p:cNvPr id="349218" name="Oval 34"/>
          <p:cNvSpPr>
            <a:spLocks noChangeArrowheads="1"/>
          </p:cNvSpPr>
          <p:nvPr/>
        </p:nvSpPr>
        <p:spPr bwMode="auto">
          <a:xfrm>
            <a:off x="8687816" y="4770983"/>
            <a:ext cx="358775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19" name="Line 35"/>
          <p:cNvSpPr>
            <a:spLocks noChangeShapeType="1"/>
          </p:cNvSpPr>
          <p:nvPr/>
        </p:nvSpPr>
        <p:spPr bwMode="auto">
          <a:xfrm>
            <a:off x="7643241" y="4159795"/>
            <a:ext cx="493713" cy="642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20" name="Line 36"/>
          <p:cNvSpPr>
            <a:spLocks noChangeShapeType="1"/>
          </p:cNvSpPr>
          <p:nvPr/>
        </p:nvSpPr>
        <p:spPr bwMode="auto">
          <a:xfrm>
            <a:off x="8632254" y="4197895"/>
            <a:ext cx="160337" cy="54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8078216" y="330413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9222" name="Text Box 38"/>
          <p:cNvSpPr txBox="1">
            <a:spLocks noChangeArrowheads="1"/>
          </p:cNvSpPr>
          <p:nvPr/>
        </p:nvSpPr>
        <p:spPr bwMode="auto">
          <a:xfrm>
            <a:off x="8748141" y="433283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9223" name="Text Box 39"/>
          <p:cNvSpPr txBox="1">
            <a:spLocks noChangeArrowheads="1"/>
          </p:cNvSpPr>
          <p:nvPr/>
        </p:nvSpPr>
        <p:spPr bwMode="auto">
          <a:xfrm>
            <a:off x="7928991" y="429473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9004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1158</Words>
  <Application>Microsoft Office PowerPoint</Application>
  <PresentationFormat>On-screen Show (4:3)</PresentationFormat>
  <Paragraphs>509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Eğitim</vt:lpstr>
      <vt:lpstr>Equation</vt:lpstr>
      <vt:lpstr>BİL551 – YAPAY ZEKA BİLGİSİZ ARAMA YÖNTEMLERİ</vt:lpstr>
      <vt:lpstr>Bilgisiz Arama Stratejisi</vt:lpstr>
      <vt:lpstr>Bilgisiz Arama Yöntemleri</vt:lpstr>
      <vt:lpstr>Genişlik Öncelikli Arama</vt:lpstr>
      <vt:lpstr>Örnek</vt:lpstr>
      <vt:lpstr>Zaman karmaşıklığı</vt:lpstr>
      <vt:lpstr>Özellikleri</vt:lpstr>
      <vt:lpstr>Eşit Maliyetli (Uniform Cost) Arama</vt:lpstr>
      <vt:lpstr>Örnek</vt:lpstr>
      <vt:lpstr>Önemli!</vt:lpstr>
      <vt:lpstr>Özellikleri</vt:lpstr>
      <vt:lpstr>İyileştirme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Derinlik Öncelikli Arama</vt:lpstr>
      <vt:lpstr>PowerPoint Presentation</vt:lpstr>
      <vt:lpstr>Zaman karmaşıklığı</vt:lpstr>
      <vt:lpstr>Bellek karmaşıklığı</vt:lpstr>
      <vt:lpstr>Özellikleri</vt:lpstr>
      <vt:lpstr>Derinlik Sınırlı Arama</vt:lpstr>
      <vt:lpstr>Örnek: Romanya’ya ulaşmak</vt:lpstr>
      <vt:lpstr>Yinelemeli Derinleşen Arama </vt:lpstr>
      <vt:lpstr>Yinelemeli derinleştirme araması l =0</vt:lpstr>
      <vt:lpstr>Yinelemeli derinleştirme araması l =1</vt:lpstr>
      <vt:lpstr>Yinelemeli derinleştirme araması l =2</vt:lpstr>
      <vt:lpstr>Yinelemeli derinleştirme araması l =3</vt:lpstr>
      <vt:lpstr>Özellikleri</vt:lpstr>
      <vt:lpstr>İki Yönlü Arama</vt:lpstr>
      <vt:lpstr>İki Yönlü Arama</vt:lpstr>
      <vt:lpstr>Fazlalık Arama</vt:lpstr>
      <vt:lpstr>Fazlalık Arama</vt:lpstr>
      <vt:lpstr>Çözüm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2016-02-17T09:08:54Z</dcterms:modified>
</cp:coreProperties>
</file>