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9" r:id="rId4"/>
    <p:sldId id="258" r:id="rId5"/>
    <p:sldId id="264" r:id="rId6"/>
    <p:sldId id="265" r:id="rId7"/>
    <p:sldId id="266" r:id="rId8"/>
    <p:sldId id="267" r:id="rId9"/>
    <p:sldId id="268" r:id="rId10"/>
    <p:sldId id="269" r:id="rId11"/>
    <p:sldId id="271"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21" autoAdjust="0"/>
  </p:normalViewPr>
  <p:slideViewPr>
    <p:cSldViewPr>
      <p:cViewPr>
        <p:scale>
          <a:sx n="55" d="100"/>
          <a:sy n="55" d="100"/>
        </p:scale>
        <p:origin x="-177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8156D-8448-4FDD-8042-A38A60D87CF0}" type="datetimeFigureOut">
              <a:rPr lang="tr-TR" smtClean="0"/>
              <a:pPr/>
              <a:t>24.09.2018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33F81-8F6A-43B4-816F-7C710D06795F}" type="slidenum">
              <a:rPr lang="tr-TR" smtClean="0"/>
              <a:pPr/>
              <a:t>‹#›</a:t>
            </a:fld>
            <a:endParaRPr lang="tr-TR"/>
          </a:p>
        </p:txBody>
      </p:sp>
    </p:spTree>
    <p:extLst>
      <p:ext uri="{BB962C8B-B14F-4D97-AF65-F5344CB8AC3E}">
        <p14:creationId xmlns:p14="http://schemas.microsoft.com/office/powerpoint/2010/main" val="40946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Descriptive - </a:t>
            </a:r>
            <a:r>
              <a:rPr lang="en-US" dirty="0" err="1" smtClean="0"/>
              <a:t>betimsel</a:t>
            </a:r>
            <a:endParaRPr lang="ru-RU" dirty="0"/>
          </a:p>
        </p:txBody>
      </p:sp>
      <p:sp>
        <p:nvSpPr>
          <p:cNvPr id="4" name="Slide Number Placeholder 3"/>
          <p:cNvSpPr>
            <a:spLocks noGrp="1"/>
          </p:cNvSpPr>
          <p:nvPr>
            <p:ph type="sldNum" sz="quarter" idx="10"/>
          </p:nvPr>
        </p:nvSpPr>
        <p:spPr/>
        <p:txBody>
          <a:bodyPr/>
          <a:lstStyle/>
          <a:p>
            <a:fld id="{03333F81-8F6A-43B4-816F-7C710D06795F}" type="slidenum">
              <a:rPr lang="tr-TR" smtClean="0"/>
              <a:pPr/>
              <a:t>18</a:t>
            </a:fld>
            <a:endParaRPr lang="tr-TR"/>
          </a:p>
        </p:txBody>
      </p:sp>
    </p:spTree>
    <p:extLst>
      <p:ext uri="{BB962C8B-B14F-4D97-AF65-F5344CB8AC3E}">
        <p14:creationId xmlns:p14="http://schemas.microsoft.com/office/powerpoint/2010/main" val="361503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Yordama</a:t>
            </a:r>
            <a:r>
              <a:rPr lang="en-US" dirty="0" smtClean="0"/>
              <a:t> – method</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Nedensel karşılaştırmalı araştırmalar bilimin yordama işlevine hizmet eder. </a:t>
            </a:r>
            <a:r>
              <a:rPr lang="ky-KG" sz="1200" dirty="0" smtClean="0"/>
              <a:t>Причинно следственные</a:t>
            </a:r>
            <a:endParaRPr lang="tr-TR" sz="1200" dirty="0" smtClean="0"/>
          </a:p>
          <a:p>
            <a:r>
              <a:rPr lang="en-US" dirty="0" smtClean="0"/>
              <a:t>comparative studies serve the science of predictive function.</a:t>
            </a:r>
            <a:endParaRPr lang="ru-RU" dirty="0"/>
          </a:p>
        </p:txBody>
      </p:sp>
      <p:sp>
        <p:nvSpPr>
          <p:cNvPr id="4" name="Slide Number Placeholder 3"/>
          <p:cNvSpPr>
            <a:spLocks noGrp="1"/>
          </p:cNvSpPr>
          <p:nvPr>
            <p:ph type="sldNum" sz="quarter" idx="10"/>
          </p:nvPr>
        </p:nvSpPr>
        <p:spPr/>
        <p:txBody>
          <a:bodyPr/>
          <a:lstStyle/>
          <a:p>
            <a:fld id="{03333F81-8F6A-43B4-816F-7C710D06795F}" type="slidenum">
              <a:rPr lang="tr-TR" smtClean="0"/>
              <a:pPr/>
              <a:t>19</a:t>
            </a:fld>
            <a:endParaRPr lang="tr-TR"/>
          </a:p>
        </p:txBody>
      </p:sp>
    </p:spTree>
    <p:extLst>
      <p:ext uri="{BB962C8B-B14F-4D97-AF65-F5344CB8AC3E}">
        <p14:creationId xmlns:p14="http://schemas.microsoft.com/office/powerpoint/2010/main" val="23187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Basic research</a:t>
            </a:r>
          </a:p>
          <a:p>
            <a:r>
              <a:rPr lang="tr-TR" sz="1200" b="1" smtClean="0">
                <a:latin typeface="Book Antiqua" pitchFamily="18" charset="0"/>
              </a:rPr>
              <a:t>Eylem </a:t>
            </a:r>
            <a:r>
              <a:rPr lang="ky-KG" sz="1200" b="1" dirty="0" smtClean="0">
                <a:latin typeface="Book Antiqua" pitchFamily="18" charset="0"/>
              </a:rPr>
              <a:t>–</a:t>
            </a:r>
            <a:r>
              <a:rPr lang="en-US" sz="1200" b="1" dirty="0" smtClean="0">
                <a:latin typeface="Book Antiqua" pitchFamily="18" charset="0"/>
              </a:rPr>
              <a:t>action</a:t>
            </a:r>
            <a:r>
              <a:rPr lang="en-US" sz="1200" b="1" baseline="0" dirty="0" smtClean="0">
                <a:latin typeface="Book Antiqua" pitchFamily="18" charset="0"/>
              </a:rPr>
              <a:t> research</a:t>
            </a:r>
          </a:p>
          <a:p>
            <a:r>
              <a:rPr lang="tr-TR" sz="1200" b="1" dirty="0" smtClean="0">
                <a:latin typeface="Book Antiqua" pitchFamily="18" charset="0"/>
              </a:rPr>
              <a:t>Değerlendirme </a:t>
            </a:r>
            <a:r>
              <a:rPr lang="en-US" sz="1200" b="1" dirty="0" smtClean="0">
                <a:latin typeface="Book Antiqua" pitchFamily="18" charset="0"/>
              </a:rPr>
              <a:t>–evaluation</a:t>
            </a:r>
          </a:p>
          <a:p>
            <a:r>
              <a:rPr lang="en-US" dirty="0" err="1" smtClean="0"/>
              <a:t>Araştırma</a:t>
            </a:r>
            <a:r>
              <a:rPr lang="en-US" dirty="0" smtClean="0"/>
              <a:t> </a:t>
            </a:r>
            <a:r>
              <a:rPr lang="en-US" dirty="0" err="1" smtClean="0"/>
              <a:t>ve</a:t>
            </a:r>
            <a:r>
              <a:rPr lang="en-US" dirty="0" smtClean="0"/>
              <a:t> </a:t>
            </a:r>
            <a:r>
              <a:rPr lang="en-US" dirty="0" err="1" smtClean="0"/>
              <a:t>Geliştirme</a:t>
            </a:r>
            <a:r>
              <a:rPr lang="en-US" dirty="0" smtClean="0"/>
              <a:t> - Research &amp; Development</a:t>
            </a:r>
            <a:endParaRPr lang="ru-RU" dirty="0"/>
          </a:p>
        </p:txBody>
      </p:sp>
      <p:sp>
        <p:nvSpPr>
          <p:cNvPr id="4" name="Slide Number Placeholder 3"/>
          <p:cNvSpPr>
            <a:spLocks noGrp="1"/>
          </p:cNvSpPr>
          <p:nvPr>
            <p:ph type="sldNum" sz="quarter" idx="10"/>
          </p:nvPr>
        </p:nvSpPr>
        <p:spPr/>
        <p:txBody>
          <a:bodyPr/>
          <a:lstStyle/>
          <a:p>
            <a:fld id="{03333F81-8F6A-43B4-816F-7C710D06795F}" type="slidenum">
              <a:rPr lang="tr-TR" smtClean="0"/>
              <a:pPr/>
              <a:t>21</a:t>
            </a:fld>
            <a:endParaRPr lang="tr-TR"/>
          </a:p>
        </p:txBody>
      </p:sp>
    </p:spTree>
    <p:extLst>
      <p:ext uri="{BB962C8B-B14F-4D97-AF65-F5344CB8AC3E}">
        <p14:creationId xmlns:p14="http://schemas.microsoft.com/office/powerpoint/2010/main" val="39646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research</a:t>
            </a:r>
            <a:endParaRPr lang="ru-RU" dirty="0"/>
          </a:p>
        </p:txBody>
      </p:sp>
      <p:sp>
        <p:nvSpPr>
          <p:cNvPr id="4" name="Slide Number Placeholder 3"/>
          <p:cNvSpPr>
            <a:spLocks noGrp="1"/>
          </p:cNvSpPr>
          <p:nvPr>
            <p:ph type="sldNum" sz="quarter" idx="10"/>
          </p:nvPr>
        </p:nvSpPr>
        <p:spPr/>
        <p:txBody>
          <a:bodyPr/>
          <a:lstStyle/>
          <a:p>
            <a:fld id="{03333F81-8F6A-43B4-816F-7C710D06795F}" type="slidenum">
              <a:rPr lang="tr-TR" smtClean="0"/>
              <a:pPr/>
              <a:t>22</a:t>
            </a:fld>
            <a:endParaRPr lang="tr-TR"/>
          </a:p>
        </p:txBody>
      </p:sp>
    </p:spTree>
    <p:extLst>
      <p:ext uri="{BB962C8B-B14F-4D97-AF65-F5344CB8AC3E}">
        <p14:creationId xmlns:p14="http://schemas.microsoft.com/office/powerpoint/2010/main" val="2979169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Dikdörtgen"/>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Düz Bağlayıcı"/>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Başlık"/>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tr-TR" smtClean="0"/>
              <a:t>Asıl başlık stili için tıklatın</a:t>
            </a:r>
            <a:endParaRPr kumimoji="0" lang="en-US"/>
          </a:p>
        </p:txBody>
      </p:sp>
      <p:sp>
        <p:nvSpPr>
          <p:cNvPr id="25" name="24 Alt Başlık"/>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31" name="30 Veri Yer Tutucusu"/>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116EAF2-4BA8-4739-B74D-11381477BB10}" type="datetimeFigureOut">
              <a:rPr lang="tr-TR" smtClean="0"/>
              <a:pPr/>
              <a:t>24.09.2018</a:t>
            </a:fld>
            <a:endParaRPr lang="tr-TR"/>
          </a:p>
        </p:txBody>
      </p:sp>
      <p:sp>
        <p:nvSpPr>
          <p:cNvPr id="18" name="17 Altbilgi Yer Tutucusu"/>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r-TR"/>
          </a:p>
        </p:txBody>
      </p:sp>
      <p:sp>
        <p:nvSpPr>
          <p:cNvPr id="29" name="28 Slayt Numarası Yer Tutucusu"/>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0A0E20B-5E4F-492B-86B1-0FF29A5F91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6116EAF2-4BA8-4739-B74D-11381477BB10}" type="datetimeFigureOut">
              <a:rPr lang="tr-TR" smtClean="0"/>
              <a:pPr/>
              <a:t>24.09.2018</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274955"/>
            <a:ext cx="1524000" cy="5851525"/>
          </a:xfrm>
        </p:spPr>
        <p:txBody>
          <a:bodyPr vert="eaVert" ancho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42"/>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242816" y="6557946"/>
            <a:ext cx="2002464" cy="226902"/>
          </a:xfrm>
        </p:spPr>
        <p:txBody>
          <a:bodyPr/>
          <a:lstStyle>
            <a:extLst/>
          </a:lstStyle>
          <a:p>
            <a:fld id="{6116EAF2-4BA8-4739-B74D-11381477BB10}" type="datetimeFigureOut">
              <a:rPr lang="tr-TR" smtClean="0"/>
              <a:pPr/>
              <a:t>24.09.2018</a:t>
            </a:fld>
            <a:endParaRPr lang="tr-TR"/>
          </a:p>
        </p:txBody>
      </p:sp>
      <p:sp>
        <p:nvSpPr>
          <p:cNvPr id="5" name="4 Altbilgi Yer Tutucusu"/>
          <p:cNvSpPr>
            <a:spLocks noGrp="1"/>
          </p:cNvSpPr>
          <p:nvPr>
            <p:ph type="ftr" sz="quarter" idx="11"/>
          </p:nvPr>
        </p:nvSpPr>
        <p:spPr>
          <a:xfrm>
            <a:off x="457200" y="6556248"/>
            <a:ext cx="3657600" cy="228600"/>
          </a:xfrm>
        </p:spPr>
        <p:txBody>
          <a:bodyPr/>
          <a:lstStyle>
            <a:extLst/>
          </a:lstStyle>
          <a:p>
            <a:endParaRPr lang="tr-TR"/>
          </a:p>
        </p:txBody>
      </p:sp>
      <p:sp>
        <p:nvSpPr>
          <p:cNvPr id="6" name="5 Slayt Numarası Yer Tutucusu"/>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0A0E20B-5E4F-492B-86B1-0FF29A5F915A}"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6116EAF2-4BA8-4739-B74D-11381477BB10}" type="datetimeFigureOut">
              <a:rPr lang="tr-TR" smtClean="0"/>
              <a:pPr/>
              <a:t>24.09.2018</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116EAF2-4BA8-4739-B74D-11381477BB10}" type="datetimeFigureOut">
              <a:rPr lang="tr-TR" smtClean="0"/>
              <a:pPr/>
              <a:t>24.09.2018</a:t>
            </a:fld>
            <a:endParaRPr lang="tr-TR"/>
          </a:p>
        </p:txBody>
      </p:sp>
      <p:sp>
        <p:nvSpPr>
          <p:cNvPr id="5" name="4 Altbilgi Yer Tutucusu"/>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r-TR"/>
          </a:p>
        </p:txBody>
      </p:sp>
      <p:sp>
        <p:nvSpPr>
          <p:cNvPr id="6" name="5 Slayt Numarası Yer Tutucusu"/>
          <p:cNvSpPr>
            <a:spLocks noGrp="1"/>
          </p:cNvSpPr>
          <p:nvPr>
            <p:ph type="sldNum" sz="quarter" idx="12"/>
          </p:nvPr>
        </p:nvSpPr>
        <p:spPr>
          <a:xfrm>
            <a:off x="6733952" y="6555112"/>
            <a:ext cx="588336" cy="228600"/>
          </a:xfrm>
        </p:spPr>
        <p:txBody>
          <a:bodyPr/>
          <a:lstStyle>
            <a:extLst/>
          </a:lstStyle>
          <a:p>
            <a:fld id="{20A0E20B-5E4F-492B-86B1-0FF29A5F91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6116EAF2-4BA8-4739-B74D-11381477BB10}" type="datetimeFigureOut">
              <a:rPr lang="tr-TR" smtClean="0"/>
              <a:pPr/>
              <a:t>24.09.2018</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nchor="b"/>
          <a:lstStyle>
            <a:lvl1pPr>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6116EAF2-4BA8-4739-B74D-11381477BB10}" type="datetimeFigureOut">
              <a:rPr lang="tr-TR" smtClean="0"/>
              <a:pPr/>
              <a:t>24.09.2018</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6116EAF2-4BA8-4739-B74D-11381477BB10}" type="datetimeFigureOut">
              <a:rPr lang="tr-TR" smtClean="0"/>
              <a:pPr/>
              <a:t>24.09.2018</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solidFill>
                  <a:schemeClr val="tx2"/>
                </a:solidFill>
              </a:defRPr>
            </a:lvl1pPr>
            <a:extLst/>
          </a:lstStyle>
          <a:p>
            <a:fld id="{6116EAF2-4BA8-4739-B74D-11381477BB10}" type="datetimeFigureOut">
              <a:rPr lang="tr-TR" smtClean="0"/>
              <a:pPr/>
              <a:t>24.09.2018</a:t>
            </a:fld>
            <a:endParaRPr lang="tr-TR"/>
          </a:p>
        </p:txBody>
      </p:sp>
      <p:sp>
        <p:nvSpPr>
          <p:cNvPr id="3" name="2 Altbilgi Yer Tutucusu"/>
          <p:cNvSpPr>
            <a:spLocks noGrp="1"/>
          </p:cNvSpPr>
          <p:nvPr>
            <p:ph type="ftr" sz="quarter" idx="11"/>
          </p:nvPr>
        </p:nvSpPr>
        <p:spPr/>
        <p:txBody>
          <a:bodyPr/>
          <a:lstStyle>
            <a:lvl1pPr>
              <a:defRPr>
                <a:solidFill>
                  <a:schemeClr val="tx2"/>
                </a:solidFill>
              </a:defRPr>
            </a:lvl1pPr>
            <a:extLst/>
          </a:lstStyle>
          <a:p>
            <a:endParaRPr lang="tr-TR"/>
          </a:p>
        </p:txBody>
      </p:sp>
      <p:sp>
        <p:nvSpPr>
          <p:cNvPr id="4" name="3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6116EAF2-4BA8-4739-B74D-11381477BB10}" type="datetimeFigureOut">
              <a:rPr lang="tr-TR" smtClean="0"/>
              <a:pPr/>
              <a:t>24.09.2018</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7 Dikdörtgen"/>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tr-TR" smtClean="0"/>
              <a:t>Asıl başlık stili için tıklatın</a:t>
            </a:r>
            <a:endParaRPr kumimoji="0" lang="en-US" dirty="0"/>
          </a:p>
        </p:txBody>
      </p:sp>
      <p:sp>
        <p:nvSpPr>
          <p:cNvPr id="4" name="3 Metin Yer Tutucusu"/>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tr-TR" smtClean="0"/>
              <a:t>Asıl metin stillerini düzenlemek için tıklatın</a:t>
            </a:r>
          </a:p>
        </p:txBody>
      </p:sp>
      <p:sp>
        <p:nvSpPr>
          <p:cNvPr id="5" name="4 Veri Yer Tutucusu"/>
          <p:cNvSpPr>
            <a:spLocks noGrp="1"/>
          </p:cNvSpPr>
          <p:nvPr>
            <p:ph type="dt" sz="half" idx="10"/>
          </p:nvPr>
        </p:nvSpPr>
        <p:spPr/>
        <p:txBody>
          <a:bodyPr/>
          <a:lstStyle>
            <a:extLst/>
          </a:lstStyle>
          <a:p>
            <a:fld id="{6116EAF2-4BA8-4739-B74D-11381477BB10}" type="datetimeFigureOut">
              <a:rPr lang="tr-TR" smtClean="0"/>
              <a:pPr/>
              <a:t>24.09.2018</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
        <p:nvSpPr>
          <p:cNvPr id="10" name="9 Resim Yer Tutucusu"/>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tr-TR" smtClean="0"/>
              <a:t>Resim eklemek için simgeyi tıklatın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Dikdörtgen"/>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Başlık Yer Tutucusu"/>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tr-TR" smtClean="0"/>
              <a:t>Asıl başlık stili için tıklatın</a:t>
            </a:r>
            <a:endParaRPr kumimoji="0" lang="en-US"/>
          </a:p>
        </p:txBody>
      </p:sp>
      <p:sp>
        <p:nvSpPr>
          <p:cNvPr id="31" name="30 Metin Yer Tutucusu"/>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7" name="26 Veri Yer Tutucusu"/>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116EAF2-4BA8-4739-B74D-11381477BB10}" type="datetimeFigureOut">
              <a:rPr lang="tr-TR" smtClean="0"/>
              <a:pPr/>
              <a:t>24.09.2018</a:t>
            </a:fld>
            <a:endParaRPr lang="tr-TR"/>
          </a:p>
        </p:txBody>
      </p:sp>
      <p:sp>
        <p:nvSpPr>
          <p:cNvPr id="4" name="3 Altbilgi Yer Tutucusu"/>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r-TR"/>
          </a:p>
        </p:txBody>
      </p:sp>
      <p:sp>
        <p:nvSpPr>
          <p:cNvPr id="16" name="15 Slayt Numarası Yer Tutucusu"/>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0A0E20B-5E4F-492B-86B1-0FF29A5F915A}"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915816" y="764704"/>
            <a:ext cx="5628460" cy="2304256"/>
          </a:xfrm>
        </p:spPr>
        <p:txBody>
          <a:bodyPr/>
          <a:lstStyle/>
          <a:p>
            <a:pPr algn="ctr"/>
            <a:r>
              <a:rPr lang="tr-TR" dirty="0" smtClean="0"/>
              <a:t>aRAŞTIRMA </a:t>
            </a:r>
            <a:r>
              <a:rPr lang="en-US" dirty="0" err="1" smtClean="0"/>
              <a:t>Ve</a:t>
            </a:r>
            <a:r>
              <a:rPr lang="en-US" dirty="0" smtClean="0"/>
              <a:t> </a:t>
            </a:r>
            <a:r>
              <a:rPr lang="en-US" dirty="0" smtClean="0"/>
              <a:t>UYGULAMA </a:t>
            </a:r>
            <a:r>
              <a:rPr lang="tr-TR" dirty="0" smtClean="0"/>
              <a:t>YÖNTEMleri</a:t>
            </a:r>
            <a:endParaRPr lang="tr-TR" dirty="0"/>
          </a:p>
        </p:txBody>
      </p:sp>
      <p:sp>
        <p:nvSpPr>
          <p:cNvPr id="3" name="2 Alt Başlık"/>
          <p:cNvSpPr>
            <a:spLocks noGrp="1"/>
          </p:cNvSpPr>
          <p:nvPr>
            <p:ph type="subTitle" idx="1"/>
          </p:nvPr>
        </p:nvSpPr>
        <p:spPr>
          <a:xfrm>
            <a:off x="3707904" y="4581128"/>
            <a:ext cx="5114778" cy="1101248"/>
          </a:xfrm>
        </p:spPr>
        <p:txBody>
          <a:bodyPr>
            <a:normAutofit/>
          </a:bodyPr>
          <a:lstStyle/>
          <a:p>
            <a:endParaRPr lang="tr-TR"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lstStyle/>
          <a:p>
            <a:r>
              <a:rPr lang="tr-TR" dirty="0" smtClean="0">
                <a:latin typeface="Book Antiqua" pitchFamily="18" charset="0"/>
              </a:rPr>
              <a:t>Gözlenebilirlik:</a:t>
            </a:r>
            <a:endParaRPr lang="tr-TR" dirty="0">
              <a:latin typeface="Book Antiqua" pitchFamily="18" charset="0"/>
            </a:endParaRPr>
          </a:p>
        </p:txBody>
      </p:sp>
      <p:sp>
        <p:nvSpPr>
          <p:cNvPr id="3" name="2 İçerik Yer Tutucusu"/>
          <p:cNvSpPr>
            <a:spLocks noGrp="1"/>
          </p:cNvSpPr>
          <p:nvPr>
            <p:ph idx="1"/>
          </p:nvPr>
        </p:nvSpPr>
        <p:spPr>
          <a:xfrm>
            <a:off x="3707904" y="1556792"/>
            <a:ext cx="3988296" cy="4752528"/>
          </a:xfrm>
        </p:spPr>
        <p:txBody>
          <a:bodyPr>
            <a:normAutofit/>
          </a:bodyPr>
          <a:lstStyle/>
          <a:p>
            <a:r>
              <a:rPr lang="tr-TR" dirty="0" smtClean="0"/>
              <a:t>Bilimsel bilgi </a:t>
            </a:r>
            <a:r>
              <a:rPr lang="tr-TR" dirty="0" err="1" smtClean="0"/>
              <a:t>görgül</a:t>
            </a:r>
            <a:r>
              <a:rPr lang="tr-TR" dirty="0" smtClean="0"/>
              <a:t> (</a:t>
            </a:r>
            <a:r>
              <a:rPr lang="tr-TR" dirty="0" err="1" smtClean="0"/>
              <a:t>emprical</a:t>
            </a:r>
            <a:r>
              <a:rPr lang="tr-TR" dirty="0" smtClean="0"/>
              <a:t>) olandır. </a:t>
            </a:r>
            <a:r>
              <a:rPr lang="tr-TR" dirty="0" err="1" smtClean="0"/>
              <a:t>Görgül</a:t>
            </a:r>
            <a:r>
              <a:rPr lang="tr-TR" dirty="0" smtClean="0"/>
              <a:t>, gözleme dayalı olandır. Bilimsel bilginin </a:t>
            </a:r>
            <a:r>
              <a:rPr lang="tr-TR" dirty="0" err="1" smtClean="0"/>
              <a:t>görgül</a:t>
            </a:r>
            <a:r>
              <a:rPr lang="tr-TR" dirty="0" smtClean="0"/>
              <a:t> olması, gözlemler yoluyla bilginin doğruluğunun ya da yanlışlığının kanıtlanabilir olması demektir. </a:t>
            </a:r>
            <a:endParaRPr lang="tr-TR" dirty="0"/>
          </a:p>
        </p:txBody>
      </p:sp>
      <p:pic>
        <p:nvPicPr>
          <p:cNvPr id="4" name="3 Resim" descr="nicel-nitel-gözlem.gif"/>
          <p:cNvPicPr>
            <a:picLocks noChangeAspect="1"/>
          </p:cNvPicPr>
          <p:nvPr/>
        </p:nvPicPr>
        <p:blipFill>
          <a:blip r:embed="rId2" cstate="print"/>
          <a:stretch>
            <a:fillRect/>
          </a:stretch>
        </p:blipFill>
        <p:spPr>
          <a:xfrm>
            <a:off x="251520" y="1556792"/>
            <a:ext cx="3600400" cy="50405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20040"/>
            <a:ext cx="7228656" cy="732696"/>
          </a:xfrm>
        </p:spPr>
        <p:txBody>
          <a:bodyPr/>
          <a:lstStyle/>
          <a:p>
            <a:r>
              <a:rPr lang="tr-TR" dirty="0" smtClean="0">
                <a:latin typeface="Book Antiqua" pitchFamily="18" charset="0"/>
              </a:rPr>
              <a:t>Gözlenebilirlik:</a:t>
            </a:r>
            <a:endParaRPr lang="tr-TR" dirty="0"/>
          </a:p>
        </p:txBody>
      </p:sp>
      <p:pic>
        <p:nvPicPr>
          <p:cNvPr id="4" name="3 İçerik Yer Tutucusu" descr="gozlem.jpg"/>
          <p:cNvPicPr>
            <a:picLocks noGrp="1" noChangeAspect="1"/>
          </p:cNvPicPr>
          <p:nvPr>
            <p:ph idx="1"/>
          </p:nvPr>
        </p:nvPicPr>
        <p:blipFill>
          <a:blip r:embed="rId2" cstate="print"/>
          <a:stretch>
            <a:fillRect/>
          </a:stretch>
        </p:blipFill>
        <p:spPr>
          <a:xfrm>
            <a:off x="755576" y="1196752"/>
            <a:ext cx="6696744" cy="537987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lstStyle/>
          <a:p>
            <a:r>
              <a:rPr lang="tr-TR" dirty="0" smtClean="0">
                <a:latin typeface="Book Antiqua" pitchFamily="18" charset="0"/>
              </a:rPr>
              <a:t>Ölçülebilirlik:</a:t>
            </a:r>
            <a:endParaRPr lang="tr-TR" dirty="0">
              <a:latin typeface="Book Antiqua" pitchFamily="18" charset="0"/>
            </a:endParaRPr>
          </a:p>
        </p:txBody>
      </p:sp>
      <p:sp>
        <p:nvSpPr>
          <p:cNvPr id="3" name="2 İçerik Yer Tutucusu"/>
          <p:cNvSpPr>
            <a:spLocks noGrp="1"/>
          </p:cNvSpPr>
          <p:nvPr>
            <p:ph idx="1"/>
          </p:nvPr>
        </p:nvSpPr>
        <p:spPr>
          <a:xfrm>
            <a:off x="467544" y="1412776"/>
            <a:ext cx="7239000" cy="5258984"/>
          </a:xfrm>
        </p:spPr>
        <p:txBody>
          <a:bodyPr>
            <a:normAutofit/>
          </a:bodyPr>
          <a:lstStyle/>
          <a:p>
            <a:pPr algn="just"/>
            <a:r>
              <a:rPr lang="tr-TR" sz="3600" b="1" dirty="0" smtClean="0">
                <a:latin typeface="Book Antiqua" pitchFamily="18" charset="0"/>
              </a:rPr>
              <a:t>Ölçme; herhangi bir değişkenin niteliğini,niceliğini ya da derecesini saptama ve sayısal olarak belirtme işidir. Ölçme, gözlemleri, bu gözlemlerdeki farklılıkları yansıtacak şekilde sayılarla temsil etme, sayılara dönüştürme işlemidir. </a:t>
            </a:r>
          </a:p>
          <a:p>
            <a:pPr algn="just">
              <a:buNone/>
            </a:pPr>
            <a:endParaRPr lang="tr-TR"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732696"/>
          </a:xfrm>
        </p:spPr>
        <p:txBody>
          <a:bodyPr/>
          <a:lstStyle/>
          <a:p>
            <a:r>
              <a:rPr lang="tr-TR" dirty="0" smtClean="0">
                <a:latin typeface="Book Antiqua" pitchFamily="18" charset="0"/>
              </a:rPr>
              <a:t>İletilebilirlik</a:t>
            </a:r>
            <a:endParaRPr lang="tr-TR" dirty="0">
              <a:latin typeface="Book Antiqua" pitchFamily="18" charset="0"/>
            </a:endParaRPr>
          </a:p>
        </p:txBody>
      </p:sp>
      <p:sp>
        <p:nvSpPr>
          <p:cNvPr id="3" name="2 İçerik Yer Tutucusu"/>
          <p:cNvSpPr>
            <a:spLocks noGrp="1"/>
          </p:cNvSpPr>
          <p:nvPr>
            <p:ph idx="1"/>
          </p:nvPr>
        </p:nvSpPr>
        <p:spPr>
          <a:xfrm>
            <a:off x="179512" y="1196752"/>
            <a:ext cx="4474840" cy="5258984"/>
          </a:xfrm>
        </p:spPr>
        <p:txBody>
          <a:bodyPr>
            <a:normAutofit lnSpcReduction="10000"/>
          </a:bodyPr>
          <a:lstStyle/>
          <a:p>
            <a:pPr algn="just"/>
            <a:r>
              <a:rPr lang="tr-TR" b="1" dirty="0" smtClean="0">
                <a:latin typeface="Book Antiqua" pitchFamily="18" charset="0"/>
              </a:rPr>
              <a:t>Aktarılmak istenenin tam olarak anlaşılmasını, ifade edilmek istenenden başkasının anlaşılmamasını içerir. </a:t>
            </a:r>
          </a:p>
          <a:p>
            <a:pPr algn="just"/>
            <a:r>
              <a:rPr lang="tr-TR" b="1" dirty="0" smtClean="0">
                <a:latin typeface="Book Antiqua" pitchFamily="18" charset="0"/>
              </a:rPr>
              <a:t>İfadelerin iletilebilir olmasını sağlamanın yolu ise, </a:t>
            </a:r>
            <a:r>
              <a:rPr lang="tr-TR" b="1" dirty="0" err="1" smtClean="0">
                <a:latin typeface="Book Antiqua" pitchFamily="18" charset="0"/>
              </a:rPr>
              <a:t>işevuruk</a:t>
            </a:r>
            <a:r>
              <a:rPr lang="tr-TR" b="1" dirty="0" smtClean="0">
                <a:latin typeface="Book Antiqua" pitchFamily="18" charset="0"/>
              </a:rPr>
              <a:t> tanımlar kullanmaktır. </a:t>
            </a:r>
          </a:p>
          <a:p>
            <a:pPr algn="just"/>
            <a:r>
              <a:rPr lang="tr-TR" b="1" dirty="0" err="1" smtClean="0">
                <a:latin typeface="Book Antiqua" pitchFamily="18" charset="0"/>
              </a:rPr>
              <a:t>İşevuruk</a:t>
            </a:r>
            <a:r>
              <a:rPr lang="tr-TR" b="1" dirty="0" smtClean="0">
                <a:latin typeface="Book Antiqua" pitchFamily="18" charset="0"/>
              </a:rPr>
              <a:t> tanım, soyut ve öznel olan kavramların anlaşılabilmesi için somut ifadeler kullanılmasıdır. </a:t>
            </a:r>
            <a:endParaRPr lang="tr-TR" b="1" dirty="0">
              <a:latin typeface="Book Antiqua" pitchFamily="18" charset="0"/>
            </a:endParaRPr>
          </a:p>
        </p:txBody>
      </p:sp>
      <p:pic>
        <p:nvPicPr>
          <p:cNvPr id="4" name="3 Resim" descr="oklar-leo.jpg"/>
          <p:cNvPicPr>
            <a:picLocks noChangeAspect="1"/>
          </p:cNvPicPr>
          <p:nvPr/>
        </p:nvPicPr>
        <p:blipFill>
          <a:blip r:embed="rId2" cstate="print"/>
          <a:stretch>
            <a:fillRect/>
          </a:stretch>
        </p:blipFill>
        <p:spPr>
          <a:xfrm>
            <a:off x="4716016" y="620688"/>
            <a:ext cx="3456384" cy="597666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7239000" cy="660688"/>
          </a:xfrm>
        </p:spPr>
        <p:txBody>
          <a:bodyPr/>
          <a:lstStyle/>
          <a:p>
            <a:r>
              <a:rPr lang="tr-TR" dirty="0" smtClean="0">
                <a:latin typeface="Book Antiqua" pitchFamily="18" charset="0"/>
              </a:rPr>
              <a:t>Tekrarlanabilirlik</a:t>
            </a:r>
            <a:endParaRPr lang="tr-TR" dirty="0">
              <a:latin typeface="Book Antiqua" pitchFamily="18" charset="0"/>
            </a:endParaRPr>
          </a:p>
        </p:txBody>
      </p:sp>
      <p:sp>
        <p:nvSpPr>
          <p:cNvPr id="3" name="2 İçerik Yer Tutucusu"/>
          <p:cNvSpPr>
            <a:spLocks noGrp="1"/>
          </p:cNvSpPr>
          <p:nvPr>
            <p:ph idx="1"/>
          </p:nvPr>
        </p:nvSpPr>
        <p:spPr>
          <a:xfrm>
            <a:off x="251520" y="1052736"/>
            <a:ext cx="7560840" cy="5256584"/>
          </a:xfrm>
        </p:spPr>
        <p:txBody>
          <a:bodyPr/>
          <a:lstStyle/>
          <a:p>
            <a:pPr algn="just">
              <a:buNone/>
            </a:pPr>
            <a:endParaRPr lang="tr-TR" dirty="0" smtClean="0"/>
          </a:p>
          <a:p>
            <a:pPr algn="just">
              <a:buNone/>
            </a:pPr>
            <a:r>
              <a:rPr lang="tr-TR" dirty="0" smtClean="0"/>
              <a:t>					Yapılan gözlemler ve                      			  alınan ölçümler, benzeri bir 		eğitimden geçmiş, aynı araç-gereç ve 			       teknik imkanları kullanan diğer kişilerce de tekrar edilebilmelidir. Bilimsel çalışmalar, başkaları tarafından da tekrarlanabildiğinde, kişiye bağımlı ve öznel olma durumundan uzaklaşır, nesneye bağımlı hale gelir. Bu durum da </a:t>
            </a:r>
            <a:r>
              <a:rPr lang="tr-TR" b="1" dirty="0" smtClean="0"/>
              <a:t>güvenirliğin yüksek </a:t>
            </a:r>
            <a:r>
              <a:rPr lang="tr-TR" dirty="0" smtClean="0"/>
              <a:t>olması demektir. </a:t>
            </a:r>
          </a:p>
          <a:p>
            <a:pPr>
              <a:buNone/>
            </a:pPr>
            <a:endParaRPr lang="tr-TR" dirty="0"/>
          </a:p>
        </p:txBody>
      </p:sp>
      <p:pic>
        <p:nvPicPr>
          <p:cNvPr id="4" name="3 Resim" descr="repeat.jpg"/>
          <p:cNvPicPr>
            <a:picLocks noChangeAspect="1"/>
          </p:cNvPicPr>
          <p:nvPr/>
        </p:nvPicPr>
        <p:blipFill>
          <a:blip r:embed="rId2" cstate="print"/>
          <a:stretch>
            <a:fillRect/>
          </a:stretch>
        </p:blipFill>
        <p:spPr>
          <a:xfrm>
            <a:off x="683568" y="1124744"/>
            <a:ext cx="2160240" cy="193779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320040"/>
            <a:ext cx="7560840" cy="948720"/>
          </a:xfrm>
        </p:spPr>
        <p:txBody>
          <a:bodyPr>
            <a:normAutofit/>
          </a:bodyPr>
          <a:lstStyle/>
          <a:p>
            <a:r>
              <a:rPr lang="tr-TR" sz="2800" dirty="0" err="1" smtClean="0">
                <a:latin typeface="Book Antiqua" pitchFamily="18" charset="0"/>
              </a:rPr>
              <a:t>Sağdanabilirlik</a:t>
            </a:r>
            <a:r>
              <a:rPr lang="tr-TR" sz="2800" dirty="0" smtClean="0">
                <a:latin typeface="Book Antiqua" pitchFamily="18" charset="0"/>
              </a:rPr>
              <a:t>/ </a:t>
            </a:r>
            <a:r>
              <a:rPr lang="tr-TR" sz="2800" dirty="0" err="1" smtClean="0">
                <a:latin typeface="Book Antiqua" pitchFamily="18" charset="0"/>
              </a:rPr>
              <a:t>SInanabilirlik</a:t>
            </a:r>
            <a:r>
              <a:rPr lang="tr-TR" sz="2800" dirty="0" smtClean="0">
                <a:latin typeface="Book Antiqua" pitchFamily="18" charset="0"/>
              </a:rPr>
              <a:t>/ Test Edilebilirlik:</a:t>
            </a:r>
            <a:endParaRPr lang="tr-TR" sz="2800" dirty="0">
              <a:latin typeface="Book Antiqua" pitchFamily="18" charset="0"/>
            </a:endParaRPr>
          </a:p>
        </p:txBody>
      </p:sp>
      <p:sp>
        <p:nvSpPr>
          <p:cNvPr id="3" name="2 İçerik Yer Tutucusu"/>
          <p:cNvSpPr>
            <a:spLocks noGrp="1"/>
          </p:cNvSpPr>
          <p:nvPr>
            <p:ph idx="1"/>
          </p:nvPr>
        </p:nvSpPr>
        <p:spPr>
          <a:xfrm>
            <a:off x="467544" y="1844824"/>
            <a:ext cx="7239000" cy="4320480"/>
          </a:xfrm>
        </p:spPr>
        <p:txBody>
          <a:bodyPr/>
          <a:lstStyle/>
          <a:p>
            <a:pPr algn="just"/>
            <a:r>
              <a:rPr lang="tr-TR" dirty="0" smtClean="0"/>
              <a:t>Hipotezlerin ya da olaylar arasında var olduğu düşünülen ilişkilerin doğruluğu araştırılabilmeli, sınanabilir nitelikte olmalıdır. Diğer bir deyişle sonuçların, öne sürülen hipotezi ve iddia edilen ilişkileri destekleyip desteklemediği gösterilebilmelidir. Bunun için de uygun analiz teknikleri kullanılmalıdır. </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332656"/>
            <a:ext cx="7239000" cy="1008112"/>
          </a:xfrm>
        </p:spPr>
        <p:txBody>
          <a:bodyPr>
            <a:normAutofit fontScale="90000"/>
          </a:bodyPr>
          <a:lstStyle/>
          <a:p>
            <a:r>
              <a:rPr lang="tr-TR" dirty="0" smtClean="0">
                <a:latin typeface="Bodoni MT Black" pitchFamily="18" charset="0"/>
              </a:rPr>
              <a:t>Önemli!!! </a:t>
            </a:r>
            <a:r>
              <a:rPr lang="tr-TR" dirty="0" smtClean="0"/>
              <a:t/>
            </a:r>
            <a:br>
              <a:rPr lang="tr-TR" dirty="0" smtClean="0"/>
            </a:br>
            <a:endParaRPr lang="tr-TR" dirty="0"/>
          </a:p>
        </p:txBody>
      </p:sp>
      <p:sp>
        <p:nvSpPr>
          <p:cNvPr id="3" name="2 İçerik Yer Tutucusu"/>
          <p:cNvSpPr>
            <a:spLocks noGrp="1"/>
          </p:cNvSpPr>
          <p:nvPr>
            <p:ph idx="1"/>
          </p:nvPr>
        </p:nvSpPr>
        <p:spPr>
          <a:xfrm>
            <a:off x="2195736" y="1196752"/>
            <a:ext cx="5688632" cy="4846320"/>
          </a:xfrm>
        </p:spPr>
        <p:txBody>
          <a:bodyPr>
            <a:normAutofit fontScale="92500" lnSpcReduction="20000"/>
          </a:bodyPr>
          <a:lstStyle/>
          <a:p>
            <a:endParaRPr lang="tr-TR" dirty="0" smtClean="0"/>
          </a:p>
          <a:p>
            <a:r>
              <a:rPr lang="tr-TR" dirty="0" smtClean="0"/>
              <a:t>Gözlenebilirlik ve ölçülebilirlik temel nitelikte ölçütler olarak gözükmektedir. </a:t>
            </a:r>
          </a:p>
          <a:p>
            <a:endParaRPr lang="tr-TR" dirty="0" smtClean="0"/>
          </a:p>
          <a:p>
            <a:r>
              <a:rPr lang="tr-TR" dirty="0" smtClean="0"/>
              <a:t>Çalışmaların iletilebilmesi, tekrarlanabilmesi ve </a:t>
            </a:r>
            <a:r>
              <a:rPr lang="tr-TR" dirty="0" err="1" smtClean="0"/>
              <a:t>sağdanabilmesi</a:t>
            </a:r>
            <a:r>
              <a:rPr lang="tr-TR" dirty="0" smtClean="0"/>
              <a:t>/sınanabilmesi için, bunların gözlenebilir ve ölçülebilir olması gerekmektedir. </a:t>
            </a:r>
          </a:p>
          <a:p>
            <a:endParaRPr lang="tr-TR" dirty="0" smtClean="0"/>
          </a:p>
          <a:p>
            <a:r>
              <a:rPr lang="tr-TR" dirty="0" smtClean="0"/>
              <a:t>Tekrarlanabilirlik ve </a:t>
            </a:r>
            <a:r>
              <a:rPr lang="tr-TR" dirty="0" err="1" smtClean="0"/>
              <a:t>sağdanabilirlik</a:t>
            </a:r>
            <a:r>
              <a:rPr lang="tr-TR" dirty="0" smtClean="0"/>
              <a:t>/sınanabilirlik ise, iletilebilir olmaya bağlıdır. </a:t>
            </a:r>
          </a:p>
          <a:p>
            <a:endParaRPr lang="tr-TR" dirty="0"/>
          </a:p>
        </p:txBody>
      </p:sp>
      <p:pic>
        <p:nvPicPr>
          <p:cNvPr id="4" name="3 Resim" descr="112603-glowing-purple-neon-icon-alphanumeric-exclamation-point1.png"/>
          <p:cNvPicPr>
            <a:picLocks noChangeAspect="1"/>
          </p:cNvPicPr>
          <p:nvPr/>
        </p:nvPicPr>
        <p:blipFill>
          <a:blip r:embed="rId2" cstate="print"/>
          <a:stretch>
            <a:fillRect/>
          </a:stretch>
        </p:blipFill>
        <p:spPr>
          <a:xfrm>
            <a:off x="-1836712" y="476672"/>
            <a:ext cx="6525344" cy="61206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normAutofit fontScale="90000"/>
          </a:bodyPr>
          <a:lstStyle/>
          <a:p>
            <a:r>
              <a:rPr lang="tr-TR" dirty="0" smtClean="0">
                <a:latin typeface="Book Antiqua" pitchFamily="18" charset="0"/>
              </a:rPr>
              <a:t>Bilimin </a:t>
            </a:r>
            <a:r>
              <a:rPr lang="tr-TR" dirty="0" err="1" smtClean="0">
                <a:latin typeface="Book Antiqua" pitchFamily="18" charset="0"/>
              </a:rPr>
              <a:t>AmaçlarI</a:t>
            </a:r>
            <a:r>
              <a:rPr lang="tr-TR" dirty="0" smtClean="0">
                <a:latin typeface="Book Antiqua" pitchFamily="18" charset="0"/>
              </a:rPr>
              <a:t>/ </a:t>
            </a:r>
            <a:r>
              <a:rPr lang="tr-TR" dirty="0" err="1" smtClean="0">
                <a:latin typeface="Book Antiqua" pitchFamily="18" charset="0"/>
              </a:rPr>
              <a:t>İşlevlerİ</a:t>
            </a:r>
            <a:endParaRPr lang="tr-TR" dirty="0">
              <a:latin typeface="Book Antiqua" pitchFamily="18" charset="0"/>
            </a:endParaRPr>
          </a:p>
        </p:txBody>
      </p:sp>
      <p:sp>
        <p:nvSpPr>
          <p:cNvPr id="3" name="2 İçerik Yer Tutucusu"/>
          <p:cNvSpPr>
            <a:spLocks noGrp="1"/>
          </p:cNvSpPr>
          <p:nvPr>
            <p:ph idx="1"/>
          </p:nvPr>
        </p:nvSpPr>
        <p:spPr>
          <a:xfrm>
            <a:off x="467544" y="1844824"/>
            <a:ext cx="7239000" cy="3937600"/>
          </a:xfrm>
        </p:spPr>
        <p:txBody>
          <a:bodyPr>
            <a:normAutofit/>
          </a:bodyPr>
          <a:lstStyle/>
          <a:p>
            <a:pPr marL="514350" indent="-514350" algn="ctr">
              <a:buAutoNum type="alphaLcParenBoth"/>
            </a:pPr>
            <a:r>
              <a:rPr lang="es-ES" sz="4400" dirty="0" smtClean="0">
                <a:latin typeface="Book Antiqua" pitchFamily="18" charset="0"/>
              </a:rPr>
              <a:t>anlama/betimleme</a:t>
            </a:r>
            <a:endParaRPr lang="tr-TR" sz="4400" dirty="0" smtClean="0">
              <a:latin typeface="Book Antiqua" pitchFamily="18" charset="0"/>
            </a:endParaRPr>
          </a:p>
          <a:p>
            <a:pPr marL="514350" indent="-514350" algn="ctr">
              <a:buAutoNum type="alphaLcParenBoth"/>
            </a:pPr>
            <a:r>
              <a:rPr lang="es-ES" sz="4400" dirty="0" smtClean="0">
                <a:latin typeface="Book Antiqua" pitchFamily="18" charset="0"/>
              </a:rPr>
              <a:t>açıklama</a:t>
            </a:r>
            <a:endParaRPr lang="tr-TR" sz="4400" dirty="0" smtClean="0">
              <a:latin typeface="Book Antiqua" pitchFamily="18" charset="0"/>
            </a:endParaRPr>
          </a:p>
          <a:p>
            <a:pPr marL="514350" indent="-514350" algn="ctr">
              <a:buAutoNum type="alphaLcParenBoth"/>
            </a:pPr>
            <a:r>
              <a:rPr lang="es-ES" sz="4400" dirty="0" smtClean="0">
                <a:latin typeface="Book Antiqua" pitchFamily="18" charset="0"/>
              </a:rPr>
              <a:t>yordama </a:t>
            </a:r>
            <a:endParaRPr lang="tr-TR" sz="4400" dirty="0" smtClean="0">
              <a:latin typeface="Book Antiqua" pitchFamily="18" charset="0"/>
            </a:endParaRPr>
          </a:p>
          <a:p>
            <a:pPr marL="514350" indent="-514350" algn="ctr">
              <a:buAutoNum type="alphaLcParenBoth"/>
            </a:pPr>
            <a:r>
              <a:rPr lang="es-ES" sz="4400" dirty="0" smtClean="0">
                <a:latin typeface="Book Antiqua" pitchFamily="18" charset="0"/>
              </a:rPr>
              <a:t> kontrol </a:t>
            </a:r>
            <a:endParaRPr lang="tr-TR" sz="4400" dirty="0">
              <a:latin typeface="Book Antiqu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60648"/>
            <a:ext cx="7239000" cy="6408712"/>
          </a:xfrm>
        </p:spPr>
        <p:txBody>
          <a:bodyPr>
            <a:noAutofit/>
          </a:bodyPr>
          <a:lstStyle/>
          <a:p>
            <a:pPr algn="just"/>
            <a:r>
              <a:rPr lang="tr-TR" sz="2000" b="1" dirty="0" smtClean="0">
                <a:solidFill>
                  <a:schemeClr val="tx2">
                    <a:lumMod val="75000"/>
                  </a:schemeClr>
                </a:solidFill>
                <a:latin typeface="Book Antiqua" pitchFamily="18" charset="0"/>
              </a:rPr>
              <a:t>Anlama/Betimleme: </a:t>
            </a:r>
            <a:r>
              <a:rPr lang="tr-TR" sz="2000" b="1" dirty="0" smtClean="0">
                <a:latin typeface="Book Antiqua" pitchFamily="18" charset="0"/>
              </a:rPr>
              <a:t>Bilim, var olan şeylerin tek tek ya da ilişkiler halinde tanınması, ayrıntılı özelliklerinin öğrenilmesi ile başlar. Anlama/betimleme işlevi, işte bu amaca dönük</a:t>
            </a:r>
          </a:p>
          <a:p>
            <a:pPr algn="just">
              <a:buNone/>
            </a:pPr>
            <a:endParaRPr lang="tr-TR" sz="2000" b="1" dirty="0" smtClean="0">
              <a:latin typeface="Book Antiqua" pitchFamily="18" charset="0"/>
            </a:endParaRPr>
          </a:p>
          <a:p>
            <a:pPr algn="just">
              <a:buNone/>
            </a:pPr>
            <a:r>
              <a:rPr lang="tr-TR" sz="2000" b="1" dirty="0" smtClean="0">
                <a:solidFill>
                  <a:schemeClr val="tx2">
                    <a:lumMod val="75000"/>
                  </a:schemeClr>
                </a:solidFill>
                <a:latin typeface="Book Antiqua" pitchFamily="18" charset="0"/>
              </a:rPr>
              <a:t> 						</a:t>
            </a:r>
            <a:r>
              <a:rPr lang="tr-TR" sz="3600" b="1" dirty="0" smtClean="0">
                <a:solidFill>
                  <a:schemeClr val="tx2">
                    <a:lumMod val="75000"/>
                  </a:schemeClr>
                </a:solidFill>
                <a:latin typeface="Book Antiqua" pitchFamily="18" charset="0"/>
              </a:rPr>
              <a:t>“nedir?”</a:t>
            </a:r>
          </a:p>
          <a:p>
            <a:pPr algn="just">
              <a:buNone/>
            </a:pPr>
            <a:endParaRPr lang="tr-TR" sz="2000" b="1" dirty="0" smtClean="0">
              <a:solidFill>
                <a:schemeClr val="tx2">
                  <a:lumMod val="75000"/>
                </a:schemeClr>
              </a:solidFill>
              <a:latin typeface="Book Antiqua" pitchFamily="18" charset="0"/>
            </a:endParaRPr>
          </a:p>
          <a:p>
            <a:pPr algn="just">
              <a:buNone/>
            </a:pPr>
            <a:endParaRPr lang="tr-TR" sz="2000" b="1" dirty="0" smtClean="0">
              <a:latin typeface="Book Antiqua" pitchFamily="18" charset="0"/>
            </a:endParaRPr>
          </a:p>
          <a:p>
            <a:pPr algn="just">
              <a:buNone/>
            </a:pPr>
            <a:endParaRPr lang="tr-TR" sz="2000" b="1" dirty="0" smtClean="0">
              <a:latin typeface="Book Antiqua" pitchFamily="18" charset="0"/>
            </a:endParaRPr>
          </a:p>
          <a:p>
            <a:pPr algn="just">
              <a:buNone/>
            </a:pPr>
            <a:r>
              <a:rPr lang="tr-TR" sz="2000" b="1" dirty="0" smtClean="0">
                <a:latin typeface="Book Antiqua" pitchFamily="18" charset="0"/>
              </a:rPr>
              <a:t>    sorusunu cevaplandırmayla ilgilidir ve var olan durumu olduğu gibi ortaya koyar. Betimsel araştırmalar, bilimin anlama/betimleme işlevine hizmet eder. </a:t>
            </a:r>
          </a:p>
          <a:p>
            <a:pPr algn="just">
              <a:buNone/>
            </a:pPr>
            <a:endParaRPr lang="tr-TR" sz="2000" b="1" dirty="0" smtClean="0">
              <a:latin typeface="Book Antiqua" pitchFamily="18" charset="0"/>
            </a:endParaRPr>
          </a:p>
          <a:p>
            <a:pPr algn="just"/>
            <a:r>
              <a:rPr lang="tr-TR" sz="2000" b="1" dirty="0" smtClean="0">
                <a:solidFill>
                  <a:schemeClr val="tx2">
                    <a:lumMod val="75000"/>
                  </a:schemeClr>
                </a:solidFill>
                <a:latin typeface="Book Antiqua" pitchFamily="18" charset="0"/>
              </a:rPr>
              <a:t>Açıklama: </a:t>
            </a:r>
            <a:r>
              <a:rPr lang="tr-TR" sz="2000" b="1" dirty="0" smtClean="0">
                <a:latin typeface="Book Antiqua" pitchFamily="18" charset="0"/>
              </a:rPr>
              <a:t>Mevcut durumun olduğu gibi tanınmasından sonra, o durumların açıklanması muhtemel nedenlerinin ve ilişkilerin belirlenmeye çalışılması söz konusudur. Bağıntısal araştırmalar bilimin açıklama işlevine hizmet eder. </a:t>
            </a:r>
            <a:endParaRPr lang="tr-TR" sz="2000" b="1" dirty="0">
              <a:latin typeface="Book Antiqua" pitchFamily="18" charset="0"/>
            </a:endParaRPr>
          </a:p>
        </p:txBody>
      </p:sp>
      <p:pic>
        <p:nvPicPr>
          <p:cNvPr id="4" name="3 Resim" descr="Blue head man question mark.jpg"/>
          <p:cNvPicPr>
            <a:picLocks noChangeAspect="1"/>
          </p:cNvPicPr>
          <p:nvPr/>
        </p:nvPicPr>
        <p:blipFill>
          <a:blip r:embed="rId3" cstate="print"/>
          <a:stretch>
            <a:fillRect/>
          </a:stretch>
        </p:blipFill>
        <p:spPr>
          <a:xfrm>
            <a:off x="2915816" y="1484784"/>
            <a:ext cx="1782197" cy="208823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7239000" cy="6123080"/>
          </a:xfrm>
        </p:spPr>
        <p:txBody>
          <a:bodyPr>
            <a:normAutofit fontScale="85000" lnSpcReduction="20000"/>
          </a:bodyPr>
          <a:lstStyle/>
          <a:p>
            <a:pPr algn="just"/>
            <a:r>
              <a:rPr lang="tr-TR" sz="2800" b="1" dirty="0" smtClean="0">
                <a:solidFill>
                  <a:schemeClr val="tx2">
                    <a:lumMod val="75000"/>
                  </a:schemeClr>
                </a:solidFill>
              </a:rPr>
              <a:t>Yordama: </a:t>
            </a:r>
            <a:r>
              <a:rPr lang="tr-TR" sz="2800" dirty="0" smtClean="0"/>
              <a:t>Gözlenen</a:t>
            </a:r>
            <a:r>
              <a:rPr lang="tr-TR" sz="2800" b="1" dirty="0" smtClean="0"/>
              <a:t> </a:t>
            </a:r>
            <a:r>
              <a:rPr lang="tr-TR" sz="2800" dirty="0" smtClean="0"/>
              <a:t>durumlardan yararlanarak gözlenmeyen durumlar hakkında tahmin yürütmektir. Olayları açıklayabilen genellemeler yararlıdır; ancak olayların oluşunu daha önceden kestirebilmek bilim ve insanlık için çok daha önemlidir. Nedensel karşılaştırmalı araştırmalar bilimin yordama işlevine hizmet eder. </a:t>
            </a:r>
          </a:p>
          <a:p>
            <a:pPr algn="just">
              <a:buNone/>
            </a:pPr>
            <a:endParaRPr lang="tr-TR" dirty="0" smtClean="0"/>
          </a:p>
          <a:p>
            <a:pPr algn="just">
              <a:buNone/>
            </a:pPr>
            <a:endParaRPr lang="tr-TR" dirty="0" smtClean="0"/>
          </a:p>
          <a:p>
            <a:pPr algn="just">
              <a:buNone/>
            </a:pPr>
            <a:endParaRPr lang="tr-TR" dirty="0" smtClean="0"/>
          </a:p>
          <a:p>
            <a:pPr algn="just">
              <a:buNone/>
            </a:pPr>
            <a:endParaRPr lang="tr-TR" dirty="0" smtClean="0"/>
          </a:p>
          <a:p>
            <a:pPr algn="just">
              <a:buNone/>
            </a:pPr>
            <a:endParaRPr lang="tr-TR" dirty="0" smtClean="0"/>
          </a:p>
          <a:p>
            <a:pPr algn="just">
              <a:buNone/>
            </a:pPr>
            <a:endParaRPr lang="tr-TR" dirty="0" smtClean="0"/>
          </a:p>
          <a:p>
            <a:pPr algn="just"/>
            <a:r>
              <a:rPr lang="tr-TR" sz="2800" dirty="0" smtClean="0"/>
              <a:t> </a:t>
            </a:r>
            <a:r>
              <a:rPr lang="tr-TR" sz="2800" b="1" dirty="0" smtClean="0">
                <a:solidFill>
                  <a:schemeClr val="tx2">
                    <a:lumMod val="75000"/>
                  </a:schemeClr>
                </a:solidFill>
              </a:rPr>
              <a:t>Kontrol: </a:t>
            </a:r>
            <a:r>
              <a:rPr lang="tr-TR" sz="2800" dirty="0" smtClean="0"/>
              <a:t>Bilimin kontrol amacı/işlevi, üretilen bilgilerin fiilen uygulamalara aktarılması, doğa ve toplum olaylarının denetim altına alınmasını amaçlar. Bilim, olayları </a:t>
            </a:r>
            <a:r>
              <a:rPr lang="tr-TR" sz="2800" dirty="0" err="1" smtClean="0"/>
              <a:t>yordamakla</a:t>
            </a:r>
            <a:r>
              <a:rPr lang="tr-TR" sz="2800" dirty="0" smtClean="0"/>
              <a:t> yetinmeyip kontrol altına almayı amaçlar. Deneysel araştırmalar bilimin kontrol işlevine hizmet eder. </a:t>
            </a:r>
          </a:p>
          <a:p>
            <a:pPr algn="just"/>
            <a:endParaRPr lang="tr-TR" dirty="0" smtClean="0"/>
          </a:p>
          <a:p>
            <a:pPr algn="just"/>
            <a:endParaRPr lang="tr-TR" dirty="0"/>
          </a:p>
        </p:txBody>
      </p:sp>
      <p:pic>
        <p:nvPicPr>
          <p:cNvPr id="4" name="3 Resim" descr="ikili_opsiyon_anyoptions_sitesi.jpg"/>
          <p:cNvPicPr>
            <a:picLocks noChangeAspect="1"/>
          </p:cNvPicPr>
          <p:nvPr/>
        </p:nvPicPr>
        <p:blipFill>
          <a:blip r:embed="rId3" cstate="print"/>
          <a:stretch>
            <a:fillRect/>
          </a:stretch>
        </p:blipFill>
        <p:spPr>
          <a:xfrm>
            <a:off x="539552" y="2564904"/>
            <a:ext cx="7200800" cy="18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516672"/>
          </a:xfrm>
        </p:spPr>
        <p:txBody>
          <a:bodyPr>
            <a:normAutofit fontScale="90000"/>
          </a:bodyPr>
          <a:lstStyle/>
          <a:p>
            <a:r>
              <a:rPr lang="tr-TR" dirty="0" smtClean="0"/>
              <a:t>DERS KONULARI</a:t>
            </a:r>
            <a:endParaRPr lang="tr-TR" dirty="0"/>
          </a:p>
        </p:txBody>
      </p:sp>
      <p:sp>
        <p:nvSpPr>
          <p:cNvPr id="3" name="2 İçerik Yer Tutucusu"/>
          <p:cNvSpPr>
            <a:spLocks noGrp="1"/>
          </p:cNvSpPr>
          <p:nvPr>
            <p:ph idx="1"/>
          </p:nvPr>
        </p:nvSpPr>
        <p:spPr>
          <a:xfrm>
            <a:off x="395536" y="980728"/>
            <a:ext cx="7272808" cy="5688632"/>
          </a:xfrm>
        </p:spPr>
        <p:txBody>
          <a:bodyPr>
            <a:normAutofit fontScale="40000" lnSpcReduction="20000"/>
          </a:bodyPr>
          <a:lstStyle/>
          <a:p>
            <a:r>
              <a:rPr lang="tr-TR" sz="8000" dirty="0" smtClean="0">
                <a:latin typeface="Arial Black" pitchFamily="34" charset="0"/>
              </a:rPr>
              <a:t>Bilim &amp; Bilimsel Araştırma &amp; Araştırma Yöntemlerine Giriş </a:t>
            </a:r>
          </a:p>
          <a:p>
            <a:r>
              <a:rPr lang="tr-TR" sz="8000" dirty="0" smtClean="0">
                <a:latin typeface="Arial Black" pitchFamily="34" charset="0"/>
              </a:rPr>
              <a:t>Araştırma Konusunun Belirlenmesi &amp; Problemin Tanımlanması </a:t>
            </a:r>
          </a:p>
          <a:p>
            <a:r>
              <a:rPr lang="tr-TR" sz="8000" dirty="0" smtClean="0">
                <a:latin typeface="Arial Black" pitchFamily="34" charset="0"/>
              </a:rPr>
              <a:t>Araştırma Örnekleminin Belirlenmesi </a:t>
            </a:r>
          </a:p>
          <a:p>
            <a:r>
              <a:rPr lang="tr-TR" sz="8000" dirty="0" smtClean="0">
                <a:latin typeface="Arial Black" pitchFamily="34" charset="0"/>
              </a:rPr>
              <a:t>Ölçme Düzeyleri &amp; Ölçü Araçları &amp; Geçerlik ve Güvenirlik </a:t>
            </a:r>
          </a:p>
          <a:p>
            <a:r>
              <a:rPr lang="tr-TR" sz="8000" dirty="0" smtClean="0">
                <a:latin typeface="Arial Black" pitchFamily="34" charset="0"/>
              </a:rPr>
              <a:t>Betimsel Araştırmalar </a:t>
            </a:r>
          </a:p>
          <a:p>
            <a:r>
              <a:rPr lang="tr-TR" sz="8000" dirty="0" smtClean="0">
                <a:latin typeface="Arial Black" pitchFamily="34" charset="0"/>
              </a:rPr>
              <a:t>Bağıntısal Araştırmalar </a:t>
            </a:r>
          </a:p>
          <a:p>
            <a:pPr>
              <a:buNone/>
            </a:pP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04664"/>
            <a:ext cx="7239000" cy="1596792"/>
          </a:xfrm>
        </p:spPr>
        <p:txBody>
          <a:bodyPr>
            <a:noAutofit/>
          </a:bodyPr>
          <a:lstStyle/>
          <a:p>
            <a:r>
              <a:rPr lang="tr-TR" sz="2400" dirty="0" smtClean="0"/>
              <a:t/>
            </a:r>
            <a:br>
              <a:rPr lang="tr-TR" sz="2400" dirty="0" smtClean="0"/>
            </a:br>
            <a:r>
              <a:rPr lang="tr-TR" sz="3600" dirty="0" smtClean="0"/>
              <a:t>Bilimsel </a:t>
            </a:r>
            <a:r>
              <a:rPr lang="tr-TR" sz="3600" dirty="0" err="1" smtClean="0"/>
              <a:t>araştIrma</a:t>
            </a:r>
            <a:r>
              <a:rPr lang="tr-TR" sz="3600" dirty="0" smtClean="0"/>
              <a:t>, sistematik veri toplama ve analiz etme sürecidir.</a:t>
            </a:r>
            <a:endParaRPr lang="tr-TR" sz="3600" dirty="0">
              <a:latin typeface="Book Antiqua" pitchFamily="18" charset="0"/>
            </a:endParaRPr>
          </a:p>
        </p:txBody>
      </p:sp>
      <p:sp>
        <p:nvSpPr>
          <p:cNvPr id="3" name="2 İçerik Yer Tutucusu"/>
          <p:cNvSpPr>
            <a:spLocks noGrp="1"/>
          </p:cNvSpPr>
          <p:nvPr>
            <p:ph idx="1"/>
          </p:nvPr>
        </p:nvSpPr>
        <p:spPr>
          <a:xfrm>
            <a:off x="323528" y="2492896"/>
            <a:ext cx="7239000" cy="3600400"/>
          </a:xfrm>
        </p:spPr>
        <p:txBody>
          <a:bodyPr>
            <a:normAutofit/>
          </a:bodyPr>
          <a:lstStyle/>
          <a:p>
            <a:pPr marL="514350" indent="-514350">
              <a:buAutoNum type="alphaUcPeriod"/>
            </a:pPr>
            <a:r>
              <a:rPr lang="tr-TR" sz="3600" b="1" dirty="0" smtClean="0">
                <a:latin typeface="Book Antiqua" pitchFamily="18" charset="0"/>
              </a:rPr>
              <a:t>Araştırmaların </a:t>
            </a:r>
            <a:r>
              <a:rPr lang="tr-TR" sz="3600" b="1" u="sng" dirty="0" smtClean="0">
                <a:latin typeface="Book Antiqua" pitchFamily="18" charset="0"/>
              </a:rPr>
              <a:t>Amaca</a:t>
            </a:r>
            <a:r>
              <a:rPr lang="tr-TR" sz="3600" b="1" dirty="0" smtClean="0">
                <a:latin typeface="Book Antiqua" pitchFamily="18" charset="0"/>
              </a:rPr>
              <a:t> Göre Sınıflandırılması</a:t>
            </a:r>
          </a:p>
          <a:p>
            <a:pPr marL="514350" indent="-514350">
              <a:buAutoNum type="alphaUcPeriod"/>
            </a:pPr>
            <a:endParaRPr lang="tr-TR" sz="3600" b="1" dirty="0" smtClean="0">
              <a:latin typeface="Book Antiqua" pitchFamily="18" charset="0"/>
            </a:endParaRPr>
          </a:p>
          <a:p>
            <a:pPr marL="514350" indent="-514350">
              <a:buAutoNum type="alphaUcPeriod"/>
            </a:pPr>
            <a:r>
              <a:rPr lang="tr-TR" sz="3600" b="1" dirty="0" smtClean="0">
                <a:latin typeface="Book Antiqua" pitchFamily="18" charset="0"/>
              </a:rPr>
              <a:t>Araştırmaların </a:t>
            </a:r>
            <a:r>
              <a:rPr lang="tr-TR" sz="3600" b="1" u="sng" dirty="0" smtClean="0">
                <a:latin typeface="Book Antiqua" pitchFamily="18" charset="0"/>
              </a:rPr>
              <a:t>Yönteme </a:t>
            </a:r>
            <a:r>
              <a:rPr lang="tr-TR" sz="3600" b="1" dirty="0" smtClean="0">
                <a:latin typeface="Book Antiqua" pitchFamily="18" charset="0"/>
              </a:rPr>
              <a:t>Göre Sınıflandırılması</a:t>
            </a:r>
            <a:endParaRPr lang="tr-TR" sz="3600" b="1" dirty="0">
              <a:latin typeface="Book Antiqu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32656"/>
            <a:ext cx="7239000" cy="1463040"/>
          </a:xfrm>
        </p:spPr>
        <p:txBody>
          <a:bodyPr>
            <a:normAutofit fontScale="90000"/>
          </a:bodyPr>
          <a:lstStyle/>
          <a:p>
            <a:r>
              <a:rPr lang="tr-TR" dirty="0" smtClean="0"/>
              <a:t>A. </a:t>
            </a:r>
            <a:r>
              <a:rPr lang="tr-TR" dirty="0" err="1" smtClean="0"/>
              <a:t>AraştIrmalarIn</a:t>
            </a:r>
            <a:r>
              <a:rPr lang="tr-TR" dirty="0" smtClean="0"/>
              <a:t> Amaca Göre </a:t>
            </a:r>
            <a:r>
              <a:rPr lang="tr-TR" dirty="0" err="1" smtClean="0"/>
              <a:t>SInIflandIrIlmasI</a:t>
            </a:r>
            <a:r>
              <a:rPr lang="tr-TR" dirty="0" smtClean="0"/>
              <a:t/>
            </a:r>
            <a:br>
              <a:rPr lang="tr-TR" dirty="0" smtClean="0"/>
            </a:br>
            <a:endParaRPr lang="tr-TR" dirty="0"/>
          </a:p>
        </p:txBody>
      </p:sp>
      <p:sp>
        <p:nvSpPr>
          <p:cNvPr id="3" name="2 İçerik Yer Tutucusu"/>
          <p:cNvSpPr>
            <a:spLocks noGrp="1"/>
          </p:cNvSpPr>
          <p:nvPr>
            <p:ph idx="1"/>
          </p:nvPr>
        </p:nvSpPr>
        <p:spPr>
          <a:xfrm>
            <a:off x="323528" y="1412776"/>
            <a:ext cx="7704856" cy="4752528"/>
          </a:xfrm>
        </p:spPr>
        <p:txBody>
          <a:bodyPr>
            <a:normAutofit/>
          </a:bodyPr>
          <a:lstStyle/>
          <a:p>
            <a:pPr>
              <a:buNone/>
            </a:pPr>
            <a:endParaRPr lang="tr-TR" dirty="0" smtClean="0"/>
          </a:p>
          <a:p>
            <a:pPr marL="514350" indent="-514350">
              <a:buAutoNum type="arabicPeriod"/>
            </a:pPr>
            <a:r>
              <a:rPr lang="tr-TR" sz="4000" b="1" dirty="0" smtClean="0">
                <a:latin typeface="Book Antiqua" pitchFamily="18" charset="0"/>
              </a:rPr>
              <a:t>Temel Araştırmalar </a:t>
            </a:r>
          </a:p>
          <a:p>
            <a:pPr marL="514350" indent="-514350">
              <a:buAutoNum type="arabicPeriod"/>
            </a:pPr>
            <a:r>
              <a:rPr lang="tr-TR" sz="4000" b="1" dirty="0" smtClean="0">
                <a:latin typeface="Book Antiqua" pitchFamily="18" charset="0"/>
              </a:rPr>
              <a:t> Uygulamalı Araştırmalar </a:t>
            </a:r>
          </a:p>
          <a:p>
            <a:pPr marL="514350" indent="-514350">
              <a:buAutoNum type="arabicPeriod"/>
            </a:pPr>
            <a:r>
              <a:rPr lang="tr-TR" sz="4000" b="1" dirty="0" smtClean="0">
                <a:latin typeface="Book Antiqua" pitchFamily="18" charset="0"/>
              </a:rPr>
              <a:t>Değerlendirme Araştırmaları </a:t>
            </a:r>
          </a:p>
          <a:p>
            <a:pPr marL="514350" indent="-514350">
              <a:buAutoNum type="arabicPeriod"/>
            </a:pPr>
            <a:r>
              <a:rPr lang="tr-TR" sz="4000" b="1" dirty="0" smtClean="0">
                <a:latin typeface="Book Antiqua" pitchFamily="18" charset="0"/>
              </a:rPr>
              <a:t>Araştırma ve Geliştirme </a:t>
            </a:r>
            <a:r>
              <a:rPr lang="tr-TR" sz="2400" b="1" dirty="0" smtClean="0">
                <a:latin typeface="Book Antiqua" pitchFamily="18" charset="0"/>
              </a:rPr>
              <a:t>(AR-GE) </a:t>
            </a:r>
          </a:p>
          <a:p>
            <a:pPr marL="514350" indent="-514350">
              <a:buAutoNum type="arabicPeriod"/>
            </a:pPr>
            <a:r>
              <a:rPr lang="tr-TR" sz="4000" b="1" dirty="0" smtClean="0">
                <a:latin typeface="Book Antiqua" pitchFamily="18" charset="0"/>
              </a:rPr>
              <a:t>Eylem Araştırmaları </a:t>
            </a:r>
            <a:endParaRPr lang="tr-TR" sz="4000" b="1" dirty="0">
              <a:latin typeface="Book Antiqu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76712"/>
          </a:xfrm>
        </p:spPr>
        <p:txBody>
          <a:bodyPr/>
          <a:lstStyle/>
          <a:p>
            <a:r>
              <a:rPr lang="tr-TR" dirty="0" smtClean="0"/>
              <a:t>1. Temel </a:t>
            </a:r>
            <a:r>
              <a:rPr lang="tr-TR" dirty="0" err="1" smtClean="0"/>
              <a:t>AraştIrmalar</a:t>
            </a:r>
            <a:r>
              <a:rPr lang="tr-TR" dirty="0" smtClean="0"/>
              <a:t> </a:t>
            </a:r>
            <a:endParaRPr lang="tr-TR" dirty="0"/>
          </a:p>
        </p:txBody>
      </p:sp>
      <p:sp>
        <p:nvSpPr>
          <p:cNvPr id="3" name="2 İçerik Yer Tutucusu"/>
          <p:cNvSpPr>
            <a:spLocks noGrp="1"/>
          </p:cNvSpPr>
          <p:nvPr>
            <p:ph idx="1"/>
          </p:nvPr>
        </p:nvSpPr>
        <p:spPr>
          <a:xfrm>
            <a:off x="457200" y="1412776"/>
            <a:ext cx="7239000" cy="5042960"/>
          </a:xfrm>
        </p:spPr>
        <p:txBody>
          <a:bodyPr>
            <a:normAutofit/>
          </a:bodyPr>
          <a:lstStyle/>
          <a:p>
            <a:pPr algn="just"/>
            <a:r>
              <a:rPr lang="tr-TR" dirty="0" smtClean="0"/>
              <a:t>Temel araştırmalar, kuram (teori) geliştirmeyi ya da var olan kuramları sınamayı amaçlamaktadır. Kuram geliştirme kavramsal bir süreçtir ve uzun zaman içerisinde pek çok araştırma yapmayı gerektirir. </a:t>
            </a:r>
          </a:p>
          <a:p>
            <a:endParaRPr lang="tr-TR" dirty="0"/>
          </a:p>
        </p:txBody>
      </p:sp>
      <p:pic>
        <p:nvPicPr>
          <p:cNvPr id="4" name="3 Resim" descr="research_2.gif"/>
          <p:cNvPicPr>
            <a:picLocks noChangeAspect="1"/>
          </p:cNvPicPr>
          <p:nvPr/>
        </p:nvPicPr>
        <p:blipFill>
          <a:blip r:embed="rId3" cstate="print"/>
          <a:stretch>
            <a:fillRect/>
          </a:stretch>
        </p:blipFill>
        <p:spPr>
          <a:xfrm>
            <a:off x="2339752" y="3068960"/>
            <a:ext cx="5822826" cy="37890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7239000" cy="5835048"/>
          </a:xfrm>
        </p:spPr>
        <p:txBody>
          <a:bodyPr>
            <a:noAutofit/>
          </a:bodyPr>
          <a:lstStyle/>
          <a:p>
            <a:pPr algn="just"/>
            <a:r>
              <a:rPr lang="tr-TR" sz="3200" b="1" dirty="0" smtClean="0">
                <a:latin typeface="Book Antiqua" pitchFamily="18" charset="0"/>
              </a:rPr>
              <a:t>Temel araştırmaların bulguları doğrudan bir fayda sağlamaz ve uygulamalı araştırmalara zemin hazırlayabilmek için ise yıllar gerekebilir.Örneğin, </a:t>
            </a:r>
            <a:r>
              <a:rPr lang="tr-TR" sz="3200" b="1" dirty="0" err="1" smtClean="0">
                <a:latin typeface="Book Antiqua" pitchFamily="18" charset="0"/>
              </a:rPr>
              <a:t>Skinner’in</a:t>
            </a:r>
            <a:r>
              <a:rPr lang="tr-TR" sz="3200" b="1" dirty="0" smtClean="0">
                <a:latin typeface="Book Antiqua" pitchFamily="18" charset="0"/>
              </a:rPr>
              <a:t> güvercinlerle (edimsel koşullama), </a:t>
            </a:r>
            <a:r>
              <a:rPr lang="tr-TR" sz="3200" b="1" dirty="0" err="1" smtClean="0">
                <a:latin typeface="Book Antiqua" pitchFamily="18" charset="0"/>
              </a:rPr>
              <a:t>Pavlov’un</a:t>
            </a:r>
            <a:r>
              <a:rPr lang="tr-TR" sz="3200" b="1" dirty="0" smtClean="0">
                <a:latin typeface="Book Antiqua" pitchFamily="18" charset="0"/>
              </a:rPr>
              <a:t> köpeklerle (klasik koşullama), </a:t>
            </a:r>
            <a:r>
              <a:rPr lang="tr-TR" sz="3200" b="1" dirty="0" err="1" smtClean="0">
                <a:latin typeface="Book Antiqua" pitchFamily="18" charset="0"/>
              </a:rPr>
              <a:t>Piaget’in</a:t>
            </a:r>
            <a:r>
              <a:rPr lang="tr-TR" sz="3200" b="1" dirty="0" smtClean="0">
                <a:latin typeface="Book Antiqua" pitchFamily="18" charset="0"/>
              </a:rPr>
              <a:t> kendi çocuklarıyla (gelişim evreleri) ve </a:t>
            </a:r>
            <a:r>
              <a:rPr lang="tr-TR" sz="3200" b="1" dirty="0" err="1" smtClean="0">
                <a:latin typeface="Book Antiqua" pitchFamily="18" charset="0"/>
              </a:rPr>
              <a:t>Bandura’nın</a:t>
            </a:r>
            <a:r>
              <a:rPr lang="tr-TR" sz="3200" b="1" dirty="0" smtClean="0">
                <a:latin typeface="Book Antiqua" pitchFamily="18" charset="0"/>
              </a:rPr>
              <a:t> çocuklarla (sosyal öğrenme) yıllarca çalışması temel araştırmalara en güzel örneklerdir.</a:t>
            </a:r>
            <a:endParaRPr lang="tr-TR" sz="3200" b="1" dirty="0">
              <a:latin typeface="Book Antiqu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7239000" cy="876712"/>
          </a:xfrm>
        </p:spPr>
        <p:txBody>
          <a:bodyPr>
            <a:normAutofit fontScale="90000"/>
          </a:bodyPr>
          <a:lstStyle/>
          <a:p>
            <a:r>
              <a:rPr lang="tr-TR" dirty="0" smtClean="0"/>
              <a:t>2. </a:t>
            </a:r>
            <a:r>
              <a:rPr lang="tr-TR" dirty="0" err="1" smtClean="0"/>
              <a:t>UygulamalI</a:t>
            </a:r>
            <a:r>
              <a:rPr lang="tr-TR" dirty="0" smtClean="0"/>
              <a:t> </a:t>
            </a:r>
            <a:r>
              <a:rPr lang="tr-TR" dirty="0" err="1" smtClean="0"/>
              <a:t>AraştIrmalar</a:t>
            </a:r>
            <a:r>
              <a:rPr lang="tr-TR" dirty="0" smtClean="0"/>
              <a:t> </a:t>
            </a:r>
            <a:br>
              <a:rPr lang="tr-TR" dirty="0" smtClean="0"/>
            </a:br>
            <a:endParaRPr lang="tr-TR" dirty="0"/>
          </a:p>
        </p:txBody>
      </p:sp>
      <p:sp>
        <p:nvSpPr>
          <p:cNvPr id="3" name="2 İçerik Yer Tutucusu"/>
          <p:cNvSpPr>
            <a:spLocks noGrp="1"/>
          </p:cNvSpPr>
          <p:nvPr>
            <p:ph idx="1"/>
          </p:nvPr>
        </p:nvSpPr>
        <p:spPr>
          <a:xfrm>
            <a:off x="179512" y="1052736"/>
            <a:ext cx="4824536" cy="5403000"/>
          </a:xfrm>
        </p:spPr>
        <p:txBody>
          <a:bodyPr/>
          <a:lstStyle/>
          <a:p>
            <a:pPr algn="just"/>
            <a:r>
              <a:rPr lang="tr-TR" dirty="0" smtClean="0"/>
              <a:t>Bir kuramı uygulamak ve sınamak ya da uygulamada yaşanan sorunları çözmek üzere gerçekleştirilen araştırmalardır . Genellikle uygulamadaki bir sorunun çözümüne odaklanır ve elde edilen bulgular bu soruna ilişkin karar vermede yararlıdır.</a:t>
            </a:r>
            <a:endParaRPr lang="tr-TR" dirty="0"/>
          </a:p>
        </p:txBody>
      </p:sp>
      <p:pic>
        <p:nvPicPr>
          <p:cNvPr id="4" name="3 Resim" descr="arastirma_altyapilari.jpg"/>
          <p:cNvPicPr>
            <a:picLocks noChangeAspect="1"/>
          </p:cNvPicPr>
          <p:nvPr/>
        </p:nvPicPr>
        <p:blipFill>
          <a:blip r:embed="rId2" cstate="print"/>
          <a:stretch>
            <a:fillRect/>
          </a:stretch>
        </p:blipFill>
        <p:spPr>
          <a:xfrm>
            <a:off x="5004048" y="1052736"/>
            <a:ext cx="3168352" cy="54726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260648"/>
            <a:ext cx="7239000" cy="738336"/>
          </a:xfrm>
        </p:spPr>
        <p:txBody>
          <a:bodyPr>
            <a:normAutofit/>
          </a:bodyPr>
          <a:lstStyle/>
          <a:p>
            <a:r>
              <a:rPr lang="tr-TR" sz="2800" dirty="0" smtClean="0">
                <a:latin typeface="Book Antiqua" pitchFamily="18" charset="0"/>
              </a:rPr>
              <a:t>3. Değerlendirme </a:t>
            </a:r>
            <a:r>
              <a:rPr lang="tr-TR" sz="2800" dirty="0" err="1" smtClean="0">
                <a:latin typeface="Book Antiqua" pitchFamily="18" charset="0"/>
              </a:rPr>
              <a:t>AraştIrmalarI</a:t>
            </a:r>
            <a:endParaRPr lang="tr-TR" sz="2800" dirty="0">
              <a:latin typeface="Book Antiqua" pitchFamily="18" charset="0"/>
            </a:endParaRPr>
          </a:p>
        </p:txBody>
      </p:sp>
      <p:sp>
        <p:nvSpPr>
          <p:cNvPr id="3" name="2 İçerik Yer Tutucusu"/>
          <p:cNvSpPr>
            <a:spLocks noGrp="1"/>
          </p:cNvSpPr>
          <p:nvPr>
            <p:ph idx="1"/>
          </p:nvPr>
        </p:nvSpPr>
        <p:spPr>
          <a:xfrm>
            <a:off x="251520" y="1196752"/>
            <a:ext cx="7704856" cy="5258984"/>
          </a:xfrm>
        </p:spPr>
        <p:txBody>
          <a:bodyPr/>
          <a:lstStyle/>
          <a:p>
            <a:pPr algn="just"/>
            <a:r>
              <a:rPr lang="tr-TR" dirty="0" smtClean="0"/>
              <a:t>Değerlendirme araştırmaları, herhangi bir program, ürün ya da uygulamanın niteliğini, etkililiğini, özelliklerini ve değerini belirlemek üzere sistematik olarak veri toplama ve analiz etme sürecidir. Diğer araştırmaların tersine, değerlendirme araştırmalarında yeni bir bilgi arayışından çok var olan program, ürün ve uygulamalarla ilgili karar vermeye odaklanır</a:t>
            </a:r>
            <a:endParaRPr lang="tr-TR" dirty="0"/>
          </a:p>
        </p:txBody>
      </p:sp>
      <p:pic>
        <p:nvPicPr>
          <p:cNvPr id="4" name="3 Resim" descr="evaluation.jpg"/>
          <p:cNvPicPr>
            <a:picLocks noChangeAspect="1"/>
          </p:cNvPicPr>
          <p:nvPr/>
        </p:nvPicPr>
        <p:blipFill>
          <a:blip r:embed="rId2" cstate="print"/>
          <a:stretch>
            <a:fillRect/>
          </a:stretch>
        </p:blipFill>
        <p:spPr>
          <a:xfrm>
            <a:off x="467544" y="4509120"/>
            <a:ext cx="7620000" cy="208823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3000" t="-1000" r="1000" b="-5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latin typeface="Book Antiqua" pitchFamily="18" charset="0"/>
              </a:rPr>
              <a:t>4. Araştırma ve Geliştirme (AR-GE)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İçerik Yer Tutucusu"/>
          <p:cNvSpPr>
            <a:spLocks noGrp="1"/>
          </p:cNvSpPr>
          <p:nvPr>
            <p:ph idx="1"/>
          </p:nvPr>
        </p:nvSpPr>
        <p:spPr>
          <a:xfrm>
            <a:off x="251520" y="2924944"/>
            <a:ext cx="7632848" cy="3672408"/>
          </a:xfrm>
        </p:spPr>
        <p:txBody>
          <a:bodyPr/>
          <a:lstStyle/>
          <a:p>
            <a:pPr algn="just"/>
            <a:r>
              <a:rPr lang="tr-TR" dirty="0" smtClean="0"/>
              <a:t>Tüketici/müşteri gereksinimlerinin belirlenmesi ve daha sonra bu gereksinimleri karşılamak üzere ürünler geliştirme sürecidir. Bu ürünler belli özellikler doğrultusunda geliştirilir, geliştirildikten sonra alanda test edilir ve gözden geçirilir, etkililiği sınanarak son hali verilir (</a:t>
            </a:r>
            <a:r>
              <a:rPr lang="tr-TR" dirty="0" err="1" smtClean="0"/>
              <a:t>Gay</a:t>
            </a:r>
            <a:r>
              <a:rPr lang="tr-TR" dirty="0" smtClean="0"/>
              <a:t>, </a:t>
            </a:r>
            <a:r>
              <a:rPr lang="tr-TR" dirty="0" err="1" smtClean="0"/>
              <a:t>Mills</a:t>
            </a:r>
            <a:r>
              <a:rPr lang="tr-TR" dirty="0" smtClean="0"/>
              <a:t> ve </a:t>
            </a:r>
            <a:r>
              <a:rPr lang="tr-TR" dirty="0" err="1" smtClean="0"/>
              <a:t>Airasian</a:t>
            </a:r>
            <a:r>
              <a:rPr lang="tr-TR" dirty="0" smtClean="0"/>
              <a:t>, 2006).</a:t>
            </a:r>
          </a:p>
          <a:p>
            <a:pPr algn="just"/>
            <a:endParaRPr lang="tr-TR" dirty="0"/>
          </a:p>
        </p:txBody>
      </p:sp>
      <p:pic>
        <p:nvPicPr>
          <p:cNvPr id="6" name="5 Resim" descr="arge.jpg"/>
          <p:cNvPicPr>
            <a:picLocks noChangeAspect="1"/>
          </p:cNvPicPr>
          <p:nvPr/>
        </p:nvPicPr>
        <p:blipFill>
          <a:blip r:embed="rId2" cstate="print"/>
          <a:stretch>
            <a:fillRect/>
          </a:stretch>
        </p:blipFill>
        <p:spPr>
          <a:xfrm>
            <a:off x="323528" y="260648"/>
            <a:ext cx="7560840" cy="237626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t="-16000" r="10000" b="-26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95536" y="332656"/>
            <a:ext cx="7239000" cy="842352"/>
          </a:xfrm>
        </p:spPr>
        <p:txBody>
          <a:bodyPr>
            <a:normAutofit fontScale="90000"/>
          </a:bodyPr>
          <a:lstStyle/>
          <a:p>
            <a:r>
              <a:rPr lang="tr-TR" dirty="0" smtClean="0"/>
              <a:t>5. Eylem </a:t>
            </a:r>
            <a:r>
              <a:rPr lang="tr-TR" dirty="0" err="1" smtClean="0"/>
              <a:t>AraştIrmalarI</a:t>
            </a:r>
            <a:r>
              <a:rPr lang="tr-TR" dirty="0" smtClean="0"/>
              <a:t/>
            </a:r>
            <a:br>
              <a:rPr lang="tr-TR" dirty="0" smtClean="0"/>
            </a:br>
            <a:endParaRPr lang="tr-TR" dirty="0"/>
          </a:p>
        </p:txBody>
      </p:sp>
      <p:sp>
        <p:nvSpPr>
          <p:cNvPr id="3" name="2 İçerik Yer Tutucusu"/>
          <p:cNvSpPr>
            <a:spLocks noGrp="1"/>
          </p:cNvSpPr>
          <p:nvPr>
            <p:ph idx="1"/>
          </p:nvPr>
        </p:nvSpPr>
        <p:spPr>
          <a:xfrm>
            <a:off x="179512" y="1916832"/>
            <a:ext cx="7920880" cy="3600400"/>
          </a:xfrm>
        </p:spPr>
        <p:txBody>
          <a:bodyPr>
            <a:normAutofit/>
          </a:bodyPr>
          <a:lstStyle/>
          <a:p>
            <a:pPr algn="just"/>
            <a:r>
              <a:rPr lang="tr-TR" sz="2700" b="1" dirty="0" smtClean="0">
                <a:solidFill>
                  <a:schemeClr val="bg1"/>
                </a:solidFill>
                <a:latin typeface="Arial Unicode MS" pitchFamily="34" charset="-128"/>
                <a:ea typeface="Arial Unicode MS" pitchFamily="34" charset="-128"/>
                <a:cs typeface="Arial Unicode MS" pitchFamily="34" charset="-128"/>
              </a:rPr>
              <a:t>Aslında uygulamalı araştırmaların bir parçasıdır. Eylem araştırmalarının amacı, orunları çözmek, uygulamaları geliştirmek ve belli bir konuda karar vermeye yardımcı olmaktır. Temel amacı, bilime katkıda bulunmaktan çok bir sorunu çözmektir.</a:t>
            </a:r>
          </a:p>
          <a:p>
            <a:pPr algn="just"/>
            <a:endParaRPr lang="tr-TR" sz="2800" b="1"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o"/>
          <p:cNvGraphicFramePr>
            <a:graphicFrameLocks noGrp="1"/>
          </p:cNvGraphicFramePr>
          <p:nvPr/>
        </p:nvGraphicFramePr>
        <p:xfrm>
          <a:off x="179512" y="332656"/>
          <a:ext cx="7741368" cy="6253077"/>
        </p:xfrm>
        <a:graphic>
          <a:graphicData uri="http://schemas.openxmlformats.org/drawingml/2006/table">
            <a:tbl>
              <a:tblPr firstRow="1" bandRow="1">
                <a:tableStyleId>{5C22544A-7EE6-4342-B048-85BDC9FD1C3A}</a:tableStyleId>
              </a:tblPr>
              <a:tblGrid>
                <a:gridCol w="1881080"/>
                <a:gridCol w="3111018"/>
                <a:gridCol w="2749270"/>
              </a:tblGrid>
              <a:tr h="829501">
                <a:tc>
                  <a:txBody>
                    <a:bodyPr/>
                    <a:lstStyle/>
                    <a:p>
                      <a:endParaRPr lang="tr-TR" dirty="0"/>
                    </a:p>
                  </a:txBody>
                  <a:tcPr/>
                </a:tc>
                <a:tc>
                  <a:txBody>
                    <a:bodyPr/>
                    <a:lstStyle/>
                    <a:p>
                      <a:r>
                        <a:rPr kumimoji="0" lang="tr-TR" sz="1800" b="1" i="1" kern="1200" dirty="0" smtClean="0">
                          <a:solidFill>
                            <a:schemeClr val="lt1"/>
                          </a:solidFill>
                          <a:latin typeface="+mn-lt"/>
                          <a:ea typeface="+mn-ea"/>
                          <a:cs typeface="+mn-cs"/>
                        </a:rPr>
                        <a:t>NİCEL ARAŞTIRMALAR</a:t>
                      </a:r>
                      <a:endParaRPr lang="tr-TR" dirty="0"/>
                    </a:p>
                  </a:txBody>
                  <a:tcPr/>
                </a:tc>
                <a:tc>
                  <a:txBody>
                    <a:bodyPr/>
                    <a:lstStyle/>
                    <a:p>
                      <a:r>
                        <a:rPr kumimoji="0" lang="tr-TR" sz="1800" b="1" i="1" kern="1200" dirty="0" smtClean="0">
                          <a:solidFill>
                            <a:schemeClr val="lt1"/>
                          </a:solidFill>
                          <a:latin typeface="+mn-lt"/>
                          <a:ea typeface="+mn-ea"/>
                          <a:cs typeface="+mn-cs"/>
                        </a:rPr>
                        <a:t>NİTEL ARAŞTIRMALAR</a:t>
                      </a:r>
                      <a:endParaRPr lang="tr-TR" dirty="0"/>
                    </a:p>
                  </a:txBody>
                  <a:tcPr/>
                </a:tc>
              </a:tr>
              <a:tr h="497701">
                <a:tc>
                  <a:txBody>
                    <a:bodyPr/>
                    <a:lstStyle/>
                    <a:p>
                      <a:pPr algn="just">
                        <a:lnSpc>
                          <a:spcPct val="115000"/>
                        </a:lnSpc>
                        <a:spcAft>
                          <a:spcPts val="0"/>
                        </a:spcAft>
                      </a:pPr>
                      <a:r>
                        <a:rPr lang="tr-TR" sz="1800" b="1" i="1" u="none" dirty="0">
                          <a:latin typeface="Book Antiqua" pitchFamily="18" charset="0"/>
                          <a:ea typeface="Calibri"/>
                          <a:cs typeface="Times New Roman"/>
                        </a:rPr>
                        <a:t>YAKLAŞIM</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Tümdengelim </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Tümevarım</a:t>
                      </a:r>
                    </a:p>
                  </a:txBody>
                  <a:tcPr marL="68580" marR="68580" marT="0" marB="0"/>
                </a:tc>
              </a:tr>
              <a:tr h="979539">
                <a:tc>
                  <a:txBody>
                    <a:bodyPr/>
                    <a:lstStyle/>
                    <a:p>
                      <a:pPr algn="just">
                        <a:lnSpc>
                          <a:spcPct val="115000"/>
                        </a:lnSpc>
                        <a:spcAft>
                          <a:spcPts val="0"/>
                        </a:spcAft>
                      </a:pPr>
                      <a:r>
                        <a:rPr lang="tr-TR" sz="1800" b="1" i="1" u="none">
                          <a:latin typeface="Book Antiqua" pitchFamily="18" charset="0"/>
                          <a:ea typeface="Calibri"/>
                          <a:cs typeface="Times New Roman"/>
                        </a:rPr>
                        <a:t>AMAÇ</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Kuram sınama, tahmin, gerçekleri ortaya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koyma, hipotez sınama </a:t>
                      </a:r>
                    </a:p>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 </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Gerçeklikleri betimleme, derinlemesine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anlama sağlama, günlük yaşamı ve insanın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bakış açısını ortaya koyma</a:t>
                      </a:r>
                    </a:p>
                  </a:txBody>
                  <a:tcPr marL="68580" marR="68580" marT="0" marB="0"/>
                </a:tc>
              </a:tr>
              <a:tr h="1397370">
                <a:tc>
                  <a:txBody>
                    <a:bodyPr/>
                    <a:lstStyle/>
                    <a:p>
                      <a:pPr algn="just">
                        <a:lnSpc>
                          <a:spcPct val="115000"/>
                        </a:lnSpc>
                        <a:spcAft>
                          <a:spcPts val="0"/>
                        </a:spcAft>
                      </a:pPr>
                      <a:r>
                        <a:rPr lang="tr-TR" sz="1800" b="1" i="1" u="none">
                          <a:latin typeface="Book Antiqua" pitchFamily="18" charset="0"/>
                          <a:ea typeface="Calibri"/>
                          <a:cs typeface="Times New Roman"/>
                        </a:rPr>
                        <a:t>ARAŞTIRMA ODAĞI</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İzole değişkenler, daha büyük örneklem,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bilinmeyen katılımcılar, testler ve standart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ölçeklerle veri toplama </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Tüm bağlamı inceleme, katılımcılarla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etkileşim e girme, katılımcılardan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yüz-yüze veri toplama</a:t>
                      </a:r>
                    </a:p>
                  </a:txBody>
                  <a:tcPr marL="68580" marR="68580" marT="0" marB="0"/>
                </a:tc>
              </a:tr>
              <a:tr h="839604">
                <a:tc>
                  <a:txBody>
                    <a:bodyPr/>
                    <a:lstStyle/>
                    <a:p>
                      <a:pPr algn="just">
                        <a:lnSpc>
                          <a:spcPct val="115000"/>
                        </a:lnSpc>
                        <a:spcAft>
                          <a:spcPts val="0"/>
                        </a:spcAft>
                      </a:pPr>
                      <a:r>
                        <a:rPr lang="tr-TR" sz="1800" b="1" i="1" u="none">
                          <a:latin typeface="Book Antiqua" pitchFamily="18" charset="0"/>
                          <a:ea typeface="Calibri"/>
                          <a:cs typeface="Times New Roman"/>
                        </a:rPr>
                        <a:t>ARAŞTIRMA PLANI</a:t>
                      </a:r>
                    </a:p>
                  </a:txBody>
                  <a:tcPr marL="68580" marR="68580" marT="0" marB="0"/>
                </a:tc>
                <a:tc>
                  <a:txBody>
                    <a:bodyPr/>
                    <a:lstStyle/>
                    <a:p>
                      <a:pPr>
                        <a:lnSpc>
                          <a:spcPct val="115000"/>
                        </a:lnSpc>
                        <a:spcAft>
                          <a:spcPts val="0"/>
                        </a:spcAft>
                      </a:pPr>
                      <a:r>
                        <a:rPr lang="tr-TR" sz="1400" b="1" dirty="0" smtClean="0">
                          <a:latin typeface="Arial Unicode MS" pitchFamily="34" charset="-128"/>
                          <a:ea typeface="Arial Unicode MS" pitchFamily="34" charset="-128"/>
                          <a:cs typeface="Arial Unicode MS" pitchFamily="34" charset="-128"/>
                        </a:rPr>
                        <a:t>Çalışma </a:t>
                      </a:r>
                      <a:r>
                        <a:rPr lang="tr-TR" sz="1400" b="1" dirty="0">
                          <a:latin typeface="Arial Unicode MS" pitchFamily="34" charset="-128"/>
                          <a:ea typeface="Arial Unicode MS" pitchFamily="34" charset="-128"/>
                          <a:cs typeface="Arial Unicode MS" pitchFamily="34" charset="-128"/>
                        </a:rPr>
                        <a:t>başlamadan önce geliştirilir ve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yapılandırılır, öneri resmidir </a:t>
                      </a:r>
                    </a:p>
                  </a:txBody>
                  <a:tcPr marL="68580" marR="68580" marT="0" marB="0"/>
                </a:tc>
                <a:tc>
                  <a:txBody>
                    <a:bodyPr/>
                    <a:lstStyle/>
                    <a:p>
                      <a:pPr algn="just">
                        <a:lnSpc>
                          <a:spcPct val="115000"/>
                        </a:lnSpc>
                        <a:spcAft>
                          <a:spcPts val="0"/>
                        </a:spcAft>
                      </a:pPr>
                      <a:endParaRPr lang="tr-TR" sz="1400" b="1">
                        <a:latin typeface="Arial Unicode MS" pitchFamily="34" charset="-128"/>
                        <a:ea typeface="Arial Unicode MS" pitchFamily="34" charset="-128"/>
                        <a:cs typeface="Arial Unicode MS" pitchFamily="34" charset="-128"/>
                      </a:endParaRPr>
                    </a:p>
                    <a:p>
                      <a:pPr>
                        <a:lnSpc>
                          <a:spcPct val="115000"/>
                        </a:lnSpc>
                        <a:spcAft>
                          <a:spcPts val="0"/>
                        </a:spcAft>
                      </a:pPr>
                      <a:r>
                        <a:rPr lang="tr-TR" sz="1400" b="1">
                          <a:latin typeface="Arial Unicode MS" pitchFamily="34" charset="-128"/>
                          <a:ea typeface="Arial Unicode MS" pitchFamily="34" charset="-128"/>
                          <a:cs typeface="Arial Unicode MS" pitchFamily="34" charset="-128"/>
                        </a:rPr>
                        <a:t>Katılımcılar ve ortamla ilgili daha fazla </a:t>
                      </a:r>
                    </a:p>
                    <a:p>
                      <a:pPr>
                        <a:lnSpc>
                          <a:spcPct val="115000"/>
                        </a:lnSpc>
                        <a:spcAft>
                          <a:spcPts val="0"/>
                        </a:spcAft>
                      </a:pPr>
                      <a:r>
                        <a:rPr lang="tr-TR" sz="1400" b="1">
                          <a:latin typeface="Arial Unicode MS" pitchFamily="34" charset="-128"/>
                          <a:ea typeface="Arial Unicode MS" pitchFamily="34" charset="-128"/>
                          <a:cs typeface="Arial Unicode MS" pitchFamily="34" charset="-128"/>
                        </a:rPr>
                        <a:t>bilgi edinmek üzere başlar, esnektir, öneri </a:t>
                      </a:r>
                    </a:p>
                    <a:p>
                      <a:pPr>
                        <a:lnSpc>
                          <a:spcPct val="115000"/>
                        </a:lnSpc>
                        <a:spcAft>
                          <a:spcPts val="0"/>
                        </a:spcAft>
                      </a:pPr>
                      <a:r>
                        <a:rPr lang="tr-TR" sz="1400" b="1">
                          <a:latin typeface="Arial Unicode MS" pitchFamily="34" charset="-128"/>
                          <a:ea typeface="Arial Unicode MS" pitchFamily="34" charset="-128"/>
                          <a:cs typeface="Arial Unicode MS" pitchFamily="34" charset="-128"/>
                        </a:rPr>
                        <a:t>geçicidir</a:t>
                      </a:r>
                    </a:p>
                  </a:txBody>
                  <a:tcPr marL="68580" marR="68580" marT="0" marB="0"/>
                </a:tc>
              </a:tr>
              <a:tr h="829501">
                <a:tc>
                  <a:txBody>
                    <a:bodyPr/>
                    <a:lstStyle/>
                    <a:p>
                      <a:pPr algn="just">
                        <a:lnSpc>
                          <a:spcPct val="115000"/>
                        </a:lnSpc>
                        <a:spcAft>
                          <a:spcPts val="0"/>
                        </a:spcAft>
                      </a:pPr>
                      <a:r>
                        <a:rPr lang="tr-TR" sz="1800" b="1" i="1" u="none" dirty="0">
                          <a:latin typeface="Book Antiqua" pitchFamily="18" charset="0"/>
                          <a:ea typeface="Calibri"/>
                          <a:cs typeface="Times New Roman"/>
                        </a:rPr>
                        <a:t>VERİ ANALİZİ</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Temel olarak istatistiksel ve sayısaldır.</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Temel olarak betimleyici ve yorumlayıcıdır.</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444664"/>
          </a:xfrm>
        </p:spPr>
        <p:txBody>
          <a:bodyPr>
            <a:normAutofit fontScale="90000"/>
          </a:bodyPr>
          <a:lstStyle/>
          <a:p>
            <a:r>
              <a:rPr lang="tr-TR" dirty="0" smtClean="0"/>
              <a:t>   KAYNAKLAR</a:t>
            </a:r>
            <a:endParaRPr lang="tr-TR" dirty="0"/>
          </a:p>
        </p:txBody>
      </p:sp>
      <p:sp>
        <p:nvSpPr>
          <p:cNvPr id="3" name="2 İçerik Yer Tutucusu"/>
          <p:cNvSpPr>
            <a:spLocks noGrp="1"/>
          </p:cNvSpPr>
          <p:nvPr>
            <p:ph idx="1"/>
          </p:nvPr>
        </p:nvSpPr>
        <p:spPr>
          <a:xfrm>
            <a:off x="539552" y="692696"/>
            <a:ext cx="7239000" cy="5904656"/>
          </a:xfrm>
        </p:spPr>
        <p:txBody>
          <a:bodyPr>
            <a:noAutofit/>
          </a:bodyPr>
          <a:lstStyle/>
          <a:p>
            <a:pPr>
              <a:buNone/>
            </a:pPr>
            <a:endParaRPr lang="tr-TR" sz="1600" b="1" dirty="0" smtClean="0">
              <a:latin typeface="Book Antiqua" pitchFamily="18" charset="0"/>
            </a:endParaRPr>
          </a:p>
          <a:p>
            <a:r>
              <a:rPr lang="tr-TR" sz="1600" b="1" dirty="0" err="1" smtClean="0">
                <a:latin typeface="Book Antiqua" pitchFamily="18" charset="0"/>
              </a:rPr>
              <a:t>Büyüköztürk</a:t>
            </a:r>
            <a:r>
              <a:rPr lang="tr-TR" sz="1600" b="1" dirty="0" smtClean="0">
                <a:latin typeface="Book Antiqua" pitchFamily="18" charset="0"/>
              </a:rPr>
              <a:t>, Ş., Kılıç, E., Akgün, Ö. E., Karadeniz, Ş., &amp; Demirel, F. (2008). Bilimsel Araştırma Yöntemleri. Ankara: </a:t>
            </a:r>
            <a:r>
              <a:rPr lang="tr-TR" sz="1600" b="1" dirty="0" err="1" smtClean="0">
                <a:latin typeface="Book Antiqua" pitchFamily="18" charset="0"/>
              </a:rPr>
              <a:t>Pegem</a:t>
            </a:r>
            <a:r>
              <a:rPr lang="tr-TR" sz="1600" b="1" dirty="0" smtClean="0">
                <a:latin typeface="Book Antiqua" pitchFamily="18" charset="0"/>
              </a:rPr>
              <a:t> Akademi Yayıncılık. </a:t>
            </a:r>
          </a:p>
          <a:p>
            <a:r>
              <a:rPr lang="tr-TR" sz="1600" b="1" dirty="0" err="1" smtClean="0">
                <a:latin typeface="Book Antiqua" pitchFamily="18" charset="0"/>
              </a:rPr>
              <a:t>Creswell</a:t>
            </a:r>
            <a:r>
              <a:rPr lang="tr-TR" sz="1600" b="1" dirty="0" smtClean="0">
                <a:latin typeface="Book Antiqua" pitchFamily="18" charset="0"/>
              </a:rPr>
              <a:t>, J. W. (2005). </a:t>
            </a:r>
            <a:r>
              <a:rPr lang="tr-TR" sz="1600" b="1" dirty="0" err="1" smtClean="0">
                <a:latin typeface="Book Antiqua" pitchFamily="18" charset="0"/>
              </a:rPr>
              <a:t>Educational</a:t>
            </a:r>
            <a:r>
              <a:rPr lang="tr-TR" sz="1600" b="1" dirty="0" smtClean="0">
                <a:latin typeface="Book Antiqua" pitchFamily="18" charset="0"/>
              </a:rPr>
              <a:t> </a:t>
            </a:r>
            <a:r>
              <a:rPr lang="tr-TR" sz="1600" b="1" dirty="0" err="1" smtClean="0">
                <a:latin typeface="Book Antiqua" pitchFamily="18" charset="0"/>
              </a:rPr>
              <a:t>Research</a:t>
            </a:r>
            <a:r>
              <a:rPr lang="tr-TR" sz="1600" b="1" dirty="0" smtClean="0">
                <a:latin typeface="Book Antiqua" pitchFamily="18" charset="0"/>
              </a:rPr>
              <a:t>: </a:t>
            </a:r>
            <a:r>
              <a:rPr lang="tr-TR" sz="1600" b="1" dirty="0" err="1" smtClean="0">
                <a:latin typeface="Book Antiqua" pitchFamily="18" charset="0"/>
              </a:rPr>
              <a:t>Planning</a:t>
            </a:r>
            <a:r>
              <a:rPr lang="tr-TR" sz="1600" b="1" dirty="0" smtClean="0">
                <a:latin typeface="Book Antiqua" pitchFamily="18" charset="0"/>
              </a:rPr>
              <a:t>, </a:t>
            </a:r>
            <a:r>
              <a:rPr lang="tr-TR" sz="1600" b="1" dirty="0" err="1" smtClean="0">
                <a:latin typeface="Book Antiqua" pitchFamily="18" charset="0"/>
              </a:rPr>
              <a:t>Conducting</a:t>
            </a:r>
            <a:r>
              <a:rPr lang="tr-TR" sz="1600" b="1" dirty="0" smtClean="0">
                <a:latin typeface="Book Antiqua" pitchFamily="18" charset="0"/>
              </a:rPr>
              <a:t>, </a:t>
            </a:r>
            <a:r>
              <a:rPr lang="tr-TR" sz="1600" b="1" dirty="0" err="1" smtClean="0">
                <a:latin typeface="Book Antiqua" pitchFamily="18" charset="0"/>
              </a:rPr>
              <a:t>and</a:t>
            </a:r>
            <a:r>
              <a:rPr lang="tr-TR" sz="1600" b="1" dirty="0" smtClean="0">
                <a:latin typeface="Book Antiqua" pitchFamily="18" charset="0"/>
              </a:rPr>
              <a:t> </a:t>
            </a:r>
            <a:r>
              <a:rPr lang="tr-TR" sz="1600" b="1" dirty="0" err="1" smtClean="0">
                <a:latin typeface="Book Antiqua" pitchFamily="18" charset="0"/>
              </a:rPr>
              <a:t>Evaluating</a:t>
            </a:r>
            <a:r>
              <a:rPr lang="tr-TR" sz="1600" b="1" dirty="0" smtClean="0">
                <a:latin typeface="Book Antiqua" pitchFamily="18" charset="0"/>
              </a:rPr>
              <a:t> </a:t>
            </a:r>
          </a:p>
          <a:p>
            <a:r>
              <a:rPr lang="tr-TR" sz="1600" b="1" dirty="0" err="1" smtClean="0">
                <a:latin typeface="Book Antiqua" pitchFamily="18" charset="0"/>
              </a:rPr>
              <a:t>Quantitative</a:t>
            </a:r>
            <a:r>
              <a:rPr lang="tr-TR" sz="1600" b="1" dirty="0" smtClean="0">
                <a:latin typeface="Book Antiqua" pitchFamily="18" charset="0"/>
              </a:rPr>
              <a:t> </a:t>
            </a:r>
            <a:r>
              <a:rPr lang="tr-TR" sz="1600" b="1" dirty="0" err="1" smtClean="0">
                <a:latin typeface="Book Antiqua" pitchFamily="18" charset="0"/>
              </a:rPr>
              <a:t>and</a:t>
            </a:r>
            <a:r>
              <a:rPr lang="tr-TR" sz="1600" b="1" dirty="0" smtClean="0">
                <a:latin typeface="Book Antiqua" pitchFamily="18" charset="0"/>
              </a:rPr>
              <a:t> </a:t>
            </a:r>
            <a:r>
              <a:rPr lang="tr-TR" sz="1600" b="1" dirty="0" err="1" smtClean="0">
                <a:latin typeface="Book Antiqua" pitchFamily="18" charset="0"/>
              </a:rPr>
              <a:t>Qualitative</a:t>
            </a:r>
            <a:r>
              <a:rPr lang="tr-TR" sz="1600" b="1" dirty="0" smtClean="0">
                <a:latin typeface="Book Antiqua" pitchFamily="18" charset="0"/>
              </a:rPr>
              <a:t> </a:t>
            </a:r>
            <a:r>
              <a:rPr lang="tr-TR" sz="1600" b="1" dirty="0" err="1" smtClean="0">
                <a:latin typeface="Book Antiqua" pitchFamily="18" charset="0"/>
              </a:rPr>
              <a:t>Research</a:t>
            </a:r>
            <a:r>
              <a:rPr lang="tr-TR" sz="1600" b="1" dirty="0" smtClean="0">
                <a:latin typeface="Book Antiqua" pitchFamily="18" charset="0"/>
              </a:rPr>
              <a:t>. (2nd </a:t>
            </a:r>
            <a:r>
              <a:rPr lang="tr-TR" sz="1600" b="1" dirty="0" err="1" smtClean="0">
                <a:latin typeface="Book Antiqua" pitchFamily="18" charset="0"/>
              </a:rPr>
              <a:t>edition</a:t>
            </a:r>
            <a:r>
              <a:rPr lang="tr-TR" sz="1600" b="1" dirty="0" smtClean="0">
                <a:latin typeface="Book Antiqua" pitchFamily="18" charset="0"/>
              </a:rPr>
              <a:t>). New Jersey: </a:t>
            </a:r>
            <a:r>
              <a:rPr lang="tr-TR" sz="1600" b="1" dirty="0" err="1" smtClean="0">
                <a:latin typeface="Book Antiqua" pitchFamily="18" charset="0"/>
              </a:rPr>
              <a:t>Merill</a:t>
            </a:r>
            <a:r>
              <a:rPr lang="tr-TR" sz="1600" b="1" dirty="0" smtClean="0">
                <a:latin typeface="Book Antiqua" pitchFamily="18" charset="0"/>
              </a:rPr>
              <a:t> </a:t>
            </a:r>
            <a:r>
              <a:rPr lang="tr-TR" sz="1600" b="1" dirty="0" err="1" smtClean="0">
                <a:latin typeface="Book Antiqua" pitchFamily="18" charset="0"/>
              </a:rPr>
              <a:t>Prentice</a:t>
            </a:r>
            <a:r>
              <a:rPr lang="tr-TR" sz="1600" b="1" dirty="0" smtClean="0">
                <a:latin typeface="Book Antiqua" pitchFamily="18" charset="0"/>
              </a:rPr>
              <a:t> </a:t>
            </a:r>
            <a:r>
              <a:rPr lang="tr-TR" sz="1600" b="1" dirty="0" err="1" smtClean="0">
                <a:latin typeface="Book Antiqua" pitchFamily="18" charset="0"/>
              </a:rPr>
              <a:t>Hall</a:t>
            </a:r>
            <a:r>
              <a:rPr lang="tr-TR" sz="1600" b="1" dirty="0" smtClean="0">
                <a:latin typeface="Book Antiqua" pitchFamily="18" charset="0"/>
              </a:rPr>
              <a:t>. </a:t>
            </a:r>
            <a:r>
              <a:rPr lang="tr-TR" sz="1600" b="1" dirty="0" err="1" smtClean="0">
                <a:latin typeface="Book Antiqua" pitchFamily="18" charset="0"/>
              </a:rPr>
              <a:t>Gay</a:t>
            </a:r>
            <a:r>
              <a:rPr lang="tr-TR" sz="1600" b="1" dirty="0" smtClean="0">
                <a:latin typeface="Book Antiqua" pitchFamily="18" charset="0"/>
              </a:rPr>
              <a:t>, L. R., </a:t>
            </a:r>
            <a:r>
              <a:rPr lang="tr-TR" sz="1600" b="1" dirty="0" err="1" smtClean="0">
                <a:latin typeface="Book Antiqua" pitchFamily="18" charset="0"/>
              </a:rPr>
              <a:t>Mills</a:t>
            </a:r>
            <a:r>
              <a:rPr lang="tr-TR" sz="1600" b="1" dirty="0" smtClean="0">
                <a:latin typeface="Book Antiqua" pitchFamily="18" charset="0"/>
              </a:rPr>
              <a:t>, G. E., &amp; </a:t>
            </a:r>
            <a:r>
              <a:rPr lang="tr-TR" sz="1600" b="1" dirty="0" err="1" smtClean="0">
                <a:latin typeface="Book Antiqua" pitchFamily="18" charset="0"/>
              </a:rPr>
              <a:t>Airasian</a:t>
            </a:r>
            <a:r>
              <a:rPr lang="tr-TR" sz="1600" b="1" dirty="0" smtClean="0">
                <a:latin typeface="Book Antiqua" pitchFamily="18" charset="0"/>
              </a:rPr>
              <a:t>, P. (2006). </a:t>
            </a:r>
          </a:p>
          <a:p>
            <a:r>
              <a:rPr lang="tr-TR" sz="1600" b="1" dirty="0" err="1" smtClean="0">
                <a:latin typeface="Book Antiqua" pitchFamily="18" charset="0"/>
              </a:rPr>
              <a:t>Educational</a:t>
            </a:r>
            <a:r>
              <a:rPr lang="tr-TR" sz="1600" b="1" dirty="0" smtClean="0">
                <a:latin typeface="Book Antiqua" pitchFamily="18" charset="0"/>
              </a:rPr>
              <a:t> </a:t>
            </a:r>
            <a:r>
              <a:rPr lang="tr-TR" sz="1600" b="1" dirty="0" err="1" smtClean="0">
                <a:latin typeface="Book Antiqua" pitchFamily="18" charset="0"/>
              </a:rPr>
              <a:t>Research</a:t>
            </a:r>
            <a:r>
              <a:rPr lang="tr-TR" sz="1600" b="1" dirty="0" smtClean="0">
                <a:latin typeface="Book Antiqua" pitchFamily="18" charset="0"/>
              </a:rPr>
              <a:t>: </a:t>
            </a:r>
            <a:r>
              <a:rPr lang="tr-TR" sz="1600" b="1" dirty="0" err="1" smtClean="0">
                <a:latin typeface="Book Antiqua" pitchFamily="18" charset="0"/>
              </a:rPr>
              <a:t>Competencies</a:t>
            </a:r>
            <a:r>
              <a:rPr lang="tr-TR" sz="1600" b="1" dirty="0" smtClean="0">
                <a:latin typeface="Book Antiqua" pitchFamily="18" charset="0"/>
              </a:rPr>
              <a:t> </a:t>
            </a:r>
            <a:r>
              <a:rPr lang="tr-TR" sz="1600" b="1" dirty="0" err="1" smtClean="0">
                <a:latin typeface="Book Antiqua" pitchFamily="18" charset="0"/>
              </a:rPr>
              <a:t>for</a:t>
            </a:r>
            <a:r>
              <a:rPr lang="tr-TR" sz="1600" b="1" dirty="0" smtClean="0">
                <a:latin typeface="Book Antiqua" pitchFamily="18" charset="0"/>
              </a:rPr>
              <a:t> </a:t>
            </a:r>
            <a:r>
              <a:rPr lang="tr-TR" sz="1600" b="1" dirty="0" err="1" smtClean="0">
                <a:latin typeface="Book Antiqua" pitchFamily="18" charset="0"/>
              </a:rPr>
              <a:t>Analysis</a:t>
            </a:r>
            <a:r>
              <a:rPr lang="tr-TR" sz="1600" b="1" dirty="0" smtClean="0">
                <a:latin typeface="Book Antiqua" pitchFamily="18" charset="0"/>
              </a:rPr>
              <a:t> </a:t>
            </a:r>
            <a:r>
              <a:rPr lang="tr-TR" sz="1600" b="1" dirty="0" err="1" smtClean="0">
                <a:latin typeface="Book Antiqua" pitchFamily="18" charset="0"/>
              </a:rPr>
              <a:t>and</a:t>
            </a:r>
            <a:r>
              <a:rPr lang="tr-TR" sz="1600" b="1" dirty="0" smtClean="0">
                <a:latin typeface="Book Antiqua" pitchFamily="18" charset="0"/>
              </a:rPr>
              <a:t> </a:t>
            </a:r>
            <a:r>
              <a:rPr lang="tr-TR" sz="1600" b="1" dirty="0" err="1" smtClean="0">
                <a:latin typeface="Book Antiqua" pitchFamily="18" charset="0"/>
              </a:rPr>
              <a:t>Application</a:t>
            </a:r>
            <a:r>
              <a:rPr lang="tr-TR" sz="1600" b="1" dirty="0" smtClean="0">
                <a:latin typeface="Book Antiqua" pitchFamily="18" charset="0"/>
              </a:rPr>
              <a:t>. (8th </a:t>
            </a:r>
            <a:r>
              <a:rPr lang="tr-TR" sz="1600" b="1" dirty="0" err="1" smtClean="0">
                <a:latin typeface="Book Antiqua" pitchFamily="18" charset="0"/>
              </a:rPr>
              <a:t>edition</a:t>
            </a:r>
            <a:r>
              <a:rPr lang="tr-TR" sz="1600" b="1" dirty="0" smtClean="0">
                <a:latin typeface="Book Antiqua" pitchFamily="18" charset="0"/>
              </a:rPr>
              <a:t>). New Jersey: </a:t>
            </a:r>
            <a:r>
              <a:rPr lang="tr-TR" sz="1600" b="1" dirty="0" err="1" smtClean="0">
                <a:latin typeface="Book Antiqua" pitchFamily="18" charset="0"/>
              </a:rPr>
              <a:t>Merill</a:t>
            </a:r>
            <a:r>
              <a:rPr lang="tr-TR" sz="1600" b="1" dirty="0" smtClean="0">
                <a:latin typeface="Book Antiqua" pitchFamily="18" charset="0"/>
              </a:rPr>
              <a:t> </a:t>
            </a:r>
            <a:r>
              <a:rPr lang="tr-TR" sz="1600" b="1" dirty="0" err="1" smtClean="0">
                <a:latin typeface="Book Antiqua" pitchFamily="18" charset="0"/>
              </a:rPr>
              <a:t>Prentice</a:t>
            </a:r>
            <a:r>
              <a:rPr lang="tr-TR" sz="1600" b="1" dirty="0" smtClean="0">
                <a:latin typeface="Book Antiqua" pitchFamily="18" charset="0"/>
              </a:rPr>
              <a:t> </a:t>
            </a:r>
            <a:r>
              <a:rPr lang="tr-TR" sz="1600" b="1" dirty="0" err="1" smtClean="0">
                <a:latin typeface="Book Antiqua" pitchFamily="18" charset="0"/>
              </a:rPr>
              <a:t>Hall</a:t>
            </a:r>
            <a:r>
              <a:rPr lang="tr-TR" sz="1600" b="1" dirty="0" smtClean="0">
                <a:latin typeface="Book Antiqua" pitchFamily="18" charset="0"/>
              </a:rPr>
              <a:t>. </a:t>
            </a:r>
          </a:p>
          <a:p>
            <a:r>
              <a:rPr lang="tr-TR" sz="1600" b="1" dirty="0" smtClean="0">
                <a:latin typeface="Book Antiqua" pitchFamily="18" charset="0"/>
              </a:rPr>
              <a:t>Kaptan, S. (1995). Bilimsel Araştırma ve İstatistik Teknikleri. Ankara: </a:t>
            </a:r>
          </a:p>
          <a:p>
            <a:r>
              <a:rPr lang="tr-TR" sz="1600" b="1" dirty="0" err="1" smtClean="0">
                <a:latin typeface="Book Antiqua" pitchFamily="18" charset="0"/>
              </a:rPr>
              <a:t>Karasar</a:t>
            </a:r>
            <a:r>
              <a:rPr lang="tr-TR" sz="1600" b="1" dirty="0" smtClean="0">
                <a:latin typeface="Book Antiqua" pitchFamily="18" charset="0"/>
              </a:rPr>
              <a:t>, N. (2008). Bilimsel Araştırma Yöntemi. Ankara: Nobel yayın Dağıtım. </a:t>
            </a:r>
          </a:p>
          <a:p>
            <a:r>
              <a:rPr lang="tr-TR" sz="1600" b="1" dirty="0" err="1" smtClean="0">
                <a:latin typeface="Book Antiqua" pitchFamily="18" charset="0"/>
              </a:rPr>
              <a:t>McMillan</a:t>
            </a:r>
            <a:r>
              <a:rPr lang="tr-TR" sz="1600" b="1" dirty="0" smtClean="0">
                <a:latin typeface="Book Antiqua" pitchFamily="18" charset="0"/>
              </a:rPr>
              <a:t>, J. H. (2004) </a:t>
            </a:r>
            <a:r>
              <a:rPr lang="tr-TR" sz="1600" b="1" dirty="0" err="1" smtClean="0">
                <a:latin typeface="Book Antiqua" pitchFamily="18" charset="0"/>
              </a:rPr>
              <a:t>Educational</a:t>
            </a:r>
            <a:r>
              <a:rPr lang="tr-TR" sz="1600" b="1" dirty="0" smtClean="0">
                <a:latin typeface="Book Antiqua" pitchFamily="18" charset="0"/>
              </a:rPr>
              <a:t> </a:t>
            </a:r>
            <a:r>
              <a:rPr lang="tr-TR" sz="1600" b="1" dirty="0" err="1" smtClean="0">
                <a:latin typeface="Book Antiqua" pitchFamily="18" charset="0"/>
              </a:rPr>
              <a:t>Research</a:t>
            </a:r>
            <a:r>
              <a:rPr lang="tr-TR" sz="1600" b="1" dirty="0" smtClean="0">
                <a:latin typeface="Book Antiqua" pitchFamily="18" charset="0"/>
              </a:rPr>
              <a:t>: Fundamentals </a:t>
            </a:r>
            <a:r>
              <a:rPr lang="tr-TR" sz="1600" b="1" dirty="0" err="1" smtClean="0">
                <a:latin typeface="Book Antiqua" pitchFamily="18" charset="0"/>
              </a:rPr>
              <a:t>for</a:t>
            </a:r>
            <a:r>
              <a:rPr lang="tr-TR" sz="1600" b="1" dirty="0" smtClean="0">
                <a:latin typeface="Book Antiqua" pitchFamily="18" charset="0"/>
              </a:rPr>
              <a:t> </a:t>
            </a:r>
            <a:r>
              <a:rPr lang="tr-TR" sz="1600" b="1" dirty="0" err="1" smtClean="0">
                <a:latin typeface="Book Antiqua" pitchFamily="18" charset="0"/>
              </a:rPr>
              <a:t>The</a:t>
            </a:r>
            <a:r>
              <a:rPr lang="tr-TR" sz="1600" b="1" dirty="0" smtClean="0">
                <a:latin typeface="Book Antiqua" pitchFamily="18" charset="0"/>
              </a:rPr>
              <a:t> </a:t>
            </a:r>
            <a:r>
              <a:rPr lang="tr-TR" sz="1600" b="1" dirty="0" err="1" smtClean="0">
                <a:latin typeface="Book Antiqua" pitchFamily="18" charset="0"/>
              </a:rPr>
              <a:t>Consumer</a:t>
            </a:r>
            <a:r>
              <a:rPr lang="tr-TR" sz="1600" b="1" dirty="0" smtClean="0">
                <a:latin typeface="Book Antiqua" pitchFamily="18" charset="0"/>
              </a:rPr>
              <a:t>. (4th </a:t>
            </a:r>
            <a:r>
              <a:rPr lang="tr-TR" sz="1600" b="1" dirty="0" err="1" smtClean="0">
                <a:latin typeface="Book Antiqua" pitchFamily="18" charset="0"/>
              </a:rPr>
              <a:t>edition</a:t>
            </a:r>
            <a:r>
              <a:rPr lang="tr-TR" sz="1600" b="1" dirty="0" smtClean="0">
                <a:latin typeface="Book Antiqua" pitchFamily="18" charset="0"/>
              </a:rPr>
              <a:t>). Boston: </a:t>
            </a:r>
            <a:r>
              <a:rPr lang="tr-TR" sz="1600" b="1" dirty="0" err="1" smtClean="0">
                <a:latin typeface="Book Antiqua" pitchFamily="18" charset="0"/>
              </a:rPr>
              <a:t>Pearson</a:t>
            </a:r>
            <a:r>
              <a:rPr lang="tr-TR" sz="1600" b="1" dirty="0" smtClean="0">
                <a:latin typeface="Book Antiqua" pitchFamily="18" charset="0"/>
              </a:rPr>
              <a:t>. </a:t>
            </a:r>
          </a:p>
          <a:p>
            <a:r>
              <a:rPr lang="tr-TR" sz="1600" b="1" dirty="0" smtClean="0">
                <a:latin typeface="Book Antiqua" pitchFamily="18" charset="0"/>
              </a:rPr>
              <a:t>Odabaşı, F. (2008). Bilimsel Araştırma Yöntemleri ve Ölçme Değerlendirme. Eskişehir, Anadolu Üniversitesi </a:t>
            </a:r>
            <a:r>
              <a:rPr lang="tr-TR" sz="1600" b="1" dirty="0" err="1" smtClean="0">
                <a:latin typeface="Book Antiqua" pitchFamily="18" charset="0"/>
              </a:rPr>
              <a:t>Açıköğretim</a:t>
            </a:r>
            <a:r>
              <a:rPr lang="tr-TR" sz="1600" b="1" dirty="0" smtClean="0">
                <a:latin typeface="Book Antiqua" pitchFamily="18" charset="0"/>
              </a:rPr>
              <a:t> Yayınları. </a:t>
            </a:r>
          </a:p>
          <a:p>
            <a:r>
              <a:rPr lang="tr-TR" sz="1600" b="1" dirty="0" smtClean="0">
                <a:latin typeface="Book Antiqua" pitchFamily="18" charset="0"/>
              </a:rPr>
              <a:t>Ural, A., &amp; Kılıç, İ. (2006). Bilimsel Araştırma Süreci ve SPSS ile Veri Analizi. Ankara: Detay Yayıncılık. </a:t>
            </a:r>
          </a:p>
          <a:p>
            <a:r>
              <a:rPr lang="tr-TR" sz="1600" b="1" dirty="0" err="1" smtClean="0">
                <a:latin typeface="Book Antiqua" pitchFamily="18" charset="0"/>
              </a:rPr>
              <a:t>Yılıdırım</a:t>
            </a:r>
            <a:r>
              <a:rPr lang="tr-TR" sz="1600" b="1" dirty="0" smtClean="0">
                <a:latin typeface="Book Antiqua" pitchFamily="18" charset="0"/>
              </a:rPr>
              <a:t>, A., &amp; Şimşek, H. (2008). Sosyal Bilimlerde Nitel Araştırma Yöntemleri. Ankara: Seçkin Yayıncılık.</a:t>
            </a:r>
            <a:endParaRPr lang="tr-TR" sz="1600" b="1" dirty="0">
              <a:latin typeface="Book Antiqu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1124744"/>
            <a:ext cx="7239000" cy="5112568"/>
          </a:xfrm>
        </p:spPr>
        <p:txBody>
          <a:bodyPr>
            <a:normAutofit/>
          </a:bodyPr>
          <a:lstStyle/>
          <a:p>
            <a:pPr>
              <a:buNone/>
            </a:pPr>
            <a:endParaRPr lang="tr-TR" dirty="0" smtClean="0"/>
          </a:p>
          <a:p>
            <a:pPr>
              <a:buNone/>
            </a:pPr>
            <a:r>
              <a:rPr lang="tr-TR" b="1" dirty="0" smtClean="0">
                <a:solidFill>
                  <a:schemeClr val="bg2">
                    <a:lumMod val="50000"/>
                  </a:schemeClr>
                </a:solidFill>
              </a:rPr>
              <a:t>1. </a:t>
            </a:r>
            <a:r>
              <a:rPr lang="tr-TR" dirty="0" smtClean="0"/>
              <a:t>Bilim ve bilimsel araştırma kavramlarını tanımlama </a:t>
            </a:r>
          </a:p>
          <a:p>
            <a:pPr>
              <a:buNone/>
            </a:pPr>
            <a:r>
              <a:rPr lang="tr-TR" b="1" dirty="0" smtClean="0">
                <a:solidFill>
                  <a:schemeClr val="bg2">
                    <a:lumMod val="50000"/>
                  </a:schemeClr>
                </a:solidFill>
              </a:rPr>
              <a:t>2. </a:t>
            </a:r>
            <a:r>
              <a:rPr lang="tr-TR" dirty="0" smtClean="0"/>
              <a:t>Bilgi edinme yollarını sıralama </a:t>
            </a:r>
          </a:p>
          <a:p>
            <a:pPr>
              <a:buNone/>
            </a:pPr>
            <a:r>
              <a:rPr lang="tr-TR" b="1" dirty="0" smtClean="0">
                <a:solidFill>
                  <a:schemeClr val="bg2">
                    <a:lumMod val="50000"/>
                  </a:schemeClr>
                </a:solidFill>
              </a:rPr>
              <a:t>3. </a:t>
            </a:r>
            <a:r>
              <a:rPr lang="tr-TR" dirty="0" smtClean="0"/>
              <a:t>Bilimselliğin ölçütlerini sayma </a:t>
            </a:r>
          </a:p>
          <a:p>
            <a:pPr>
              <a:buNone/>
            </a:pPr>
            <a:r>
              <a:rPr lang="tr-TR" b="1" dirty="0" smtClean="0">
                <a:solidFill>
                  <a:schemeClr val="bg2">
                    <a:lumMod val="50000"/>
                  </a:schemeClr>
                </a:solidFill>
              </a:rPr>
              <a:t>4. </a:t>
            </a:r>
            <a:r>
              <a:rPr lang="tr-TR" dirty="0" smtClean="0"/>
              <a:t>Bilimin amaçlarını açıklama </a:t>
            </a:r>
          </a:p>
          <a:p>
            <a:pPr>
              <a:buNone/>
            </a:pPr>
            <a:r>
              <a:rPr lang="tr-TR" b="1" dirty="0" smtClean="0">
                <a:solidFill>
                  <a:schemeClr val="bg2">
                    <a:lumMod val="50000"/>
                  </a:schemeClr>
                </a:solidFill>
              </a:rPr>
              <a:t>5. </a:t>
            </a:r>
            <a:r>
              <a:rPr lang="tr-TR" dirty="0" smtClean="0"/>
              <a:t>Araştırmaları amaçlarına göre sınıflandırma </a:t>
            </a:r>
          </a:p>
          <a:p>
            <a:pPr>
              <a:buNone/>
            </a:pPr>
            <a:r>
              <a:rPr lang="tr-TR" b="1" dirty="0" smtClean="0">
                <a:solidFill>
                  <a:schemeClr val="bg2">
                    <a:lumMod val="50000"/>
                  </a:schemeClr>
                </a:solidFill>
              </a:rPr>
              <a:t>6. </a:t>
            </a:r>
            <a:r>
              <a:rPr lang="tr-TR" dirty="0" smtClean="0"/>
              <a:t>Araştırmaları yöntemlerine göre      sınıflandırma </a:t>
            </a:r>
          </a:p>
          <a:p>
            <a:pPr>
              <a:buNone/>
            </a:pPr>
            <a:r>
              <a:rPr lang="tr-TR" b="1" dirty="0" smtClean="0">
                <a:solidFill>
                  <a:schemeClr val="bg2">
                    <a:lumMod val="50000"/>
                  </a:schemeClr>
                </a:solidFill>
              </a:rPr>
              <a:t>7. </a:t>
            </a:r>
            <a:r>
              <a:rPr lang="tr-TR" dirty="0" smtClean="0"/>
              <a:t>Bilimsel araştırmaların aşamalarını sayma </a:t>
            </a:r>
          </a:p>
          <a:p>
            <a:endParaRPr lang="tr-TR" dirty="0"/>
          </a:p>
        </p:txBody>
      </p:sp>
      <p:sp>
        <p:nvSpPr>
          <p:cNvPr id="4" name="3 Başlık"/>
          <p:cNvSpPr>
            <a:spLocks noGrp="1"/>
          </p:cNvSpPr>
          <p:nvPr>
            <p:ph type="title"/>
          </p:nvPr>
        </p:nvSpPr>
        <p:spPr/>
        <p:txBody>
          <a:bodyPr/>
          <a:lstStyle/>
          <a:p>
            <a:r>
              <a:rPr lang="tr-TR" dirty="0" smtClean="0"/>
              <a:t>İçerik:</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052736"/>
            <a:ext cx="7239000" cy="4248472"/>
          </a:xfrm>
        </p:spPr>
        <p:txBody>
          <a:bodyPr>
            <a:normAutofit/>
          </a:bodyPr>
          <a:lstStyle/>
          <a:p>
            <a:r>
              <a:rPr lang="tr-TR" dirty="0" smtClean="0"/>
              <a:t/>
            </a:r>
            <a:br>
              <a:rPr lang="tr-TR" dirty="0" smtClean="0"/>
            </a:br>
            <a:r>
              <a:rPr lang="tr-TR" sz="4400" dirty="0" smtClean="0"/>
              <a:t>Bilgi Sahibi Olmak İçin …</a:t>
            </a:r>
            <a:r>
              <a:rPr lang="tr-TR" dirty="0" smtClean="0"/>
              <a:t/>
            </a:r>
            <a:br>
              <a:rPr lang="tr-TR" dirty="0" smtClean="0"/>
            </a:br>
            <a:r>
              <a:rPr lang="tr-TR" dirty="0" smtClean="0"/>
              <a:t/>
            </a:r>
            <a:br>
              <a:rPr lang="tr-TR" dirty="0" smtClean="0"/>
            </a:br>
            <a:r>
              <a:rPr lang="tr-TR" sz="3600" dirty="0" smtClean="0">
                <a:solidFill>
                  <a:schemeClr val="bg2">
                    <a:lumMod val="25000"/>
                  </a:schemeClr>
                </a:solidFill>
              </a:rPr>
              <a:t>Herhangi bir konuda bilgi sahibi olmak için neler yaparız?</a:t>
            </a:r>
            <a:r>
              <a:rPr lang="tr-TR" dirty="0" smtClean="0"/>
              <a:t/>
            </a:r>
            <a:br>
              <a:rPr lang="tr-TR" dirty="0" smtClean="0"/>
            </a:b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908720"/>
            <a:ext cx="7571184" cy="5256584"/>
          </a:xfrm>
        </p:spPr>
        <p:txBody>
          <a:bodyPr/>
          <a:lstStyle/>
          <a:p>
            <a:pPr>
              <a:buNone/>
            </a:pPr>
            <a:r>
              <a:rPr lang="tr-TR" dirty="0" smtClean="0"/>
              <a:t>           </a:t>
            </a:r>
            <a:r>
              <a:rPr lang="tr-TR" sz="2800" b="1" dirty="0" smtClean="0"/>
              <a:t>Bu bilgiler her zaman güvenilir midir? </a:t>
            </a:r>
          </a:p>
          <a:p>
            <a:pPr>
              <a:buNone/>
            </a:pPr>
            <a:endParaRPr lang="tr-TR" dirty="0" smtClean="0"/>
          </a:p>
          <a:p>
            <a:r>
              <a:rPr lang="tr-TR" sz="3600" b="1" dirty="0" smtClean="0">
                <a:solidFill>
                  <a:schemeClr val="accent1">
                    <a:lumMod val="75000"/>
                  </a:schemeClr>
                </a:solidFill>
              </a:rPr>
              <a:t>Hayır! </a:t>
            </a:r>
          </a:p>
          <a:p>
            <a:pPr>
              <a:buNone/>
            </a:pPr>
            <a:endParaRPr lang="tr-TR" dirty="0" smtClean="0"/>
          </a:p>
          <a:p>
            <a:pPr>
              <a:buNone/>
            </a:pPr>
            <a:r>
              <a:rPr lang="tr-TR" sz="2800" b="1" dirty="0" smtClean="0"/>
              <a:t>           </a:t>
            </a:r>
            <a:r>
              <a:rPr lang="tr-TR" sz="3600" b="1" dirty="0" smtClean="0"/>
              <a:t>O zaman ne yaparız? </a:t>
            </a:r>
          </a:p>
          <a:p>
            <a:endParaRPr lang="tr-TR" dirty="0" smtClean="0"/>
          </a:p>
          <a:p>
            <a:r>
              <a:rPr lang="tr-TR" sz="3600" b="1" dirty="0" smtClean="0">
                <a:solidFill>
                  <a:schemeClr val="accent1">
                    <a:lumMod val="75000"/>
                  </a:schemeClr>
                </a:solidFill>
              </a:rPr>
              <a:t>Bilimsel araştırma sonuçlarına başvurabiliriz. </a:t>
            </a:r>
          </a:p>
          <a:p>
            <a:endParaRPr lang="tr-TR" dirty="0"/>
          </a:p>
        </p:txBody>
      </p:sp>
      <p:sp>
        <p:nvSpPr>
          <p:cNvPr id="4" name="3 Sağ Ok"/>
          <p:cNvSpPr/>
          <p:nvPr/>
        </p:nvSpPr>
        <p:spPr>
          <a:xfrm>
            <a:off x="827584" y="908720"/>
            <a:ext cx="6480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Sağ Ok"/>
          <p:cNvSpPr/>
          <p:nvPr/>
        </p:nvSpPr>
        <p:spPr>
          <a:xfrm>
            <a:off x="899592" y="2996952"/>
            <a:ext cx="6480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732696"/>
          </a:xfrm>
        </p:spPr>
        <p:txBody>
          <a:bodyPr/>
          <a:lstStyle/>
          <a:p>
            <a:r>
              <a:rPr lang="tr-TR" dirty="0" smtClean="0"/>
              <a:t>Bilim </a:t>
            </a:r>
            <a:endParaRPr lang="tr-TR" dirty="0"/>
          </a:p>
        </p:txBody>
      </p:sp>
      <p:sp>
        <p:nvSpPr>
          <p:cNvPr id="3" name="2 İçerik Yer Tutucusu"/>
          <p:cNvSpPr>
            <a:spLocks noGrp="1"/>
          </p:cNvSpPr>
          <p:nvPr>
            <p:ph idx="1"/>
          </p:nvPr>
        </p:nvSpPr>
        <p:spPr>
          <a:xfrm>
            <a:off x="251520" y="1196752"/>
            <a:ext cx="7776864" cy="5258984"/>
          </a:xfrm>
        </p:spPr>
        <p:txBody>
          <a:bodyPr>
            <a:normAutofit/>
          </a:bodyPr>
          <a:lstStyle/>
          <a:p>
            <a:pPr algn="just">
              <a:buNone/>
            </a:pPr>
            <a:r>
              <a:rPr lang="tr-TR" sz="2400" b="1" dirty="0" smtClean="0"/>
              <a:t>Bilim, belli bir konudaki kavramlar bütünüdür.</a:t>
            </a:r>
          </a:p>
          <a:p>
            <a:pPr algn="just">
              <a:buNone/>
            </a:pPr>
            <a:endParaRPr lang="tr-TR" sz="2400" b="1" dirty="0" smtClean="0"/>
          </a:p>
          <a:p>
            <a:pPr algn="just">
              <a:buNone/>
            </a:pPr>
            <a:r>
              <a:rPr lang="tr-TR" sz="2400" b="1" dirty="0" smtClean="0"/>
              <a:t>Bilim, diğer bilgi edinme yollarıyla </a:t>
            </a:r>
          </a:p>
          <a:p>
            <a:pPr algn="just">
              <a:buNone/>
            </a:pPr>
            <a:r>
              <a:rPr lang="tr-TR" sz="2400" b="1" dirty="0" smtClean="0"/>
              <a:t>karşılaştırıldığında;</a:t>
            </a:r>
          </a:p>
          <a:p>
            <a:pPr algn="just">
              <a:buNone/>
            </a:pPr>
            <a:endParaRPr lang="tr-TR" sz="2400" b="1" dirty="0" smtClean="0"/>
          </a:p>
          <a:p>
            <a:pPr algn="ctr">
              <a:buNone/>
            </a:pPr>
            <a:r>
              <a:rPr lang="tr-TR" sz="3600" b="1" dirty="0" smtClean="0">
                <a:latin typeface="Book Antiqua" pitchFamily="18" charset="0"/>
              </a:rPr>
              <a:t>                             Tarafsız</a:t>
            </a:r>
          </a:p>
          <a:p>
            <a:pPr algn="ctr">
              <a:buNone/>
            </a:pPr>
            <a:r>
              <a:rPr lang="tr-TR" sz="3600" b="1" dirty="0" smtClean="0">
                <a:latin typeface="Book Antiqua" pitchFamily="18" charset="0"/>
              </a:rPr>
              <a:t> 				Doğru</a:t>
            </a:r>
          </a:p>
          <a:p>
            <a:pPr algn="ctr">
              <a:buNone/>
            </a:pPr>
            <a:r>
              <a:rPr lang="tr-TR" sz="3600" b="1" dirty="0" smtClean="0">
                <a:latin typeface="Book Antiqua" pitchFamily="18" charset="0"/>
              </a:rPr>
              <a:t>				Güvenilir</a:t>
            </a:r>
          </a:p>
          <a:p>
            <a:pPr algn="ctr">
              <a:buNone/>
            </a:pPr>
            <a:endParaRPr lang="tr-TR" sz="2400" b="1" dirty="0" smtClean="0"/>
          </a:p>
          <a:p>
            <a:pPr algn="ctr">
              <a:buNone/>
            </a:pPr>
            <a:r>
              <a:rPr lang="tr-TR" sz="2400" b="1" dirty="0" smtClean="0"/>
              <a:t>                                                     bilgi sağlar.</a:t>
            </a:r>
            <a:endParaRPr lang="tr-TR" sz="2400" b="1" dirty="0"/>
          </a:p>
        </p:txBody>
      </p:sp>
      <p:pic>
        <p:nvPicPr>
          <p:cNvPr id="4" name="3 Resim" descr="dedekorkut1_134649167854.jpg"/>
          <p:cNvPicPr>
            <a:picLocks noChangeAspect="1"/>
          </p:cNvPicPr>
          <p:nvPr/>
        </p:nvPicPr>
        <p:blipFill>
          <a:blip r:embed="rId2" cstate="print"/>
          <a:stretch>
            <a:fillRect/>
          </a:stretch>
        </p:blipFill>
        <p:spPr>
          <a:xfrm>
            <a:off x="395536" y="2996952"/>
            <a:ext cx="3816424" cy="352839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516672"/>
          </a:xfrm>
        </p:spPr>
        <p:txBody>
          <a:bodyPr>
            <a:normAutofit fontScale="90000"/>
          </a:bodyPr>
          <a:lstStyle/>
          <a:p>
            <a:r>
              <a:rPr lang="tr-TR" dirty="0" smtClean="0">
                <a:latin typeface="Book Antiqua" pitchFamily="18" charset="0"/>
              </a:rPr>
              <a:t>Bilim </a:t>
            </a:r>
            <a:r>
              <a:rPr lang="tr-TR" dirty="0" err="1" smtClean="0">
                <a:latin typeface="Book Antiqua" pitchFamily="18" charset="0"/>
              </a:rPr>
              <a:t>DallarI</a:t>
            </a:r>
            <a:endParaRPr lang="tr-TR" dirty="0">
              <a:latin typeface="Book Antiqua" pitchFamily="18" charset="0"/>
            </a:endParaRPr>
          </a:p>
        </p:txBody>
      </p:sp>
      <p:sp>
        <p:nvSpPr>
          <p:cNvPr id="3" name="2 İçerik Yer Tutucusu"/>
          <p:cNvSpPr>
            <a:spLocks noGrp="1"/>
          </p:cNvSpPr>
          <p:nvPr>
            <p:ph idx="1"/>
          </p:nvPr>
        </p:nvSpPr>
        <p:spPr>
          <a:xfrm>
            <a:off x="395536" y="908720"/>
            <a:ext cx="7239000" cy="792088"/>
          </a:xfrm>
        </p:spPr>
        <p:txBody>
          <a:bodyPr>
            <a:normAutofit fontScale="85000" lnSpcReduction="10000"/>
          </a:bodyPr>
          <a:lstStyle/>
          <a:p>
            <a:r>
              <a:rPr lang="tr-TR" dirty="0" smtClean="0"/>
              <a:t>Bilim dalları TÜBİTAK tarafından </a:t>
            </a:r>
            <a:r>
              <a:rPr lang="tr-TR" dirty="0" err="1" smtClean="0"/>
              <a:t>Frascati</a:t>
            </a:r>
            <a:r>
              <a:rPr lang="tr-TR" dirty="0" smtClean="0"/>
              <a:t> Kılavuzu’na (2002) dayanılarak şu şekilde sınıflandırılmaktadır.</a:t>
            </a:r>
            <a:endParaRPr lang="tr-TR" dirty="0"/>
          </a:p>
        </p:txBody>
      </p:sp>
      <p:graphicFrame>
        <p:nvGraphicFramePr>
          <p:cNvPr id="4" name="3 Tablo"/>
          <p:cNvGraphicFramePr>
            <a:graphicFrameLocks noGrp="1"/>
          </p:cNvGraphicFramePr>
          <p:nvPr/>
        </p:nvGraphicFramePr>
        <p:xfrm>
          <a:off x="179514" y="1906702"/>
          <a:ext cx="7848870" cy="4487951"/>
        </p:xfrm>
        <a:graphic>
          <a:graphicData uri="http://schemas.openxmlformats.org/drawingml/2006/table">
            <a:tbl>
              <a:tblPr firstRow="1" bandRow="1">
                <a:tableStyleId>{5C22544A-7EE6-4342-B048-85BDC9FD1C3A}</a:tableStyleId>
              </a:tblPr>
              <a:tblGrid>
                <a:gridCol w="1207517"/>
                <a:gridCol w="1672801"/>
                <a:gridCol w="1152128"/>
                <a:gridCol w="1512168"/>
                <a:gridCol w="1152128"/>
                <a:gridCol w="1152128"/>
              </a:tblGrid>
              <a:tr h="629950">
                <a:tc>
                  <a:txBody>
                    <a:bodyPr/>
                    <a:lstStyle/>
                    <a:p>
                      <a:r>
                        <a:rPr lang="tr-TR" dirty="0" smtClean="0"/>
                        <a:t>Doğa Bilimleri</a:t>
                      </a:r>
                      <a:endParaRPr lang="tr-TR" dirty="0"/>
                    </a:p>
                  </a:txBody>
                  <a:tcPr/>
                </a:tc>
                <a:tc>
                  <a:txBody>
                    <a:bodyPr/>
                    <a:lstStyle/>
                    <a:p>
                      <a:r>
                        <a:rPr lang="tr-TR" dirty="0" smtClean="0"/>
                        <a:t>Mühendislik ve Teknoloji</a:t>
                      </a:r>
                      <a:endParaRPr lang="tr-TR" dirty="0"/>
                    </a:p>
                  </a:txBody>
                  <a:tcPr/>
                </a:tc>
                <a:tc>
                  <a:txBody>
                    <a:bodyPr/>
                    <a:lstStyle/>
                    <a:p>
                      <a:r>
                        <a:rPr lang="tr-TR" dirty="0" smtClean="0"/>
                        <a:t>Tıbbi Bilimler</a:t>
                      </a:r>
                      <a:endParaRPr lang="tr-TR" dirty="0"/>
                    </a:p>
                  </a:txBody>
                  <a:tcPr/>
                </a:tc>
                <a:tc>
                  <a:txBody>
                    <a:bodyPr/>
                    <a:lstStyle/>
                    <a:p>
                      <a:r>
                        <a:rPr lang="tr-TR" dirty="0" smtClean="0"/>
                        <a:t>Tarımsal Bilimler</a:t>
                      </a:r>
                      <a:endParaRPr lang="tr-TR" dirty="0"/>
                    </a:p>
                  </a:txBody>
                  <a:tcPr/>
                </a:tc>
                <a:tc>
                  <a:txBody>
                    <a:bodyPr/>
                    <a:lstStyle/>
                    <a:p>
                      <a:r>
                        <a:rPr lang="tr-TR" dirty="0" smtClean="0"/>
                        <a:t>Sosyal Bilimler</a:t>
                      </a:r>
                      <a:endParaRPr lang="tr-TR" dirty="0"/>
                    </a:p>
                  </a:txBody>
                  <a:tcPr/>
                </a:tc>
                <a:tc>
                  <a:txBody>
                    <a:bodyPr/>
                    <a:lstStyle/>
                    <a:p>
                      <a:r>
                        <a:rPr lang="tr-TR" dirty="0" smtClean="0"/>
                        <a:t>Beşeri Bilimler</a:t>
                      </a:r>
                      <a:endParaRPr lang="tr-TR" dirty="0"/>
                    </a:p>
                  </a:txBody>
                  <a:tcPr/>
                </a:tc>
              </a:tr>
              <a:tr h="3847871">
                <a:tc>
                  <a:txBody>
                    <a:bodyPr/>
                    <a:lstStyle/>
                    <a:p>
                      <a:r>
                        <a:rPr lang="tr-TR" sz="1600" b="1" dirty="0" smtClean="0">
                          <a:latin typeface="Book Antiqua" pitchFamily="18" charset="0"/>
                        </a:rPr>
                        <a:t>Matematik ve </a:t>
                      </a:r>
                    </a:p>
                    <a:p>
                      <a:r>
                        <a:rPr lang="tr-TR" sz="1600" b="1" dirty="0" smtClean="0">
                          <a:latin typeface="Book Antiqua" pitchFamily="18" charset="0"/>
                        </a:rPr>
                        <a:t>Bilgisayar </a:t>
                      </a:r>
                    </a:p>
                    <a:p>
                      <a:r>
                        <a:rPr lang="tr-TR" sz="1600" b="1" dirty="0" smtClean="0">
                          <a:latin typeface="Book Antiqua" pitchFamily="18" charset="0"/>
                        </a:rPr>
                        <a:t>Bilimleri </a:t>
                      </a:r>
                    </a:p>
                    <a:p>
                      <a:r>
                        <a:rPr lang="tr-TR" sz="1600" b="1" dirty="0" smtClean="0">
                          <a:latin typeface="Book Antiqua" pitchFamily="18" charset="0"/>
                        </a:rPr>
                        <a:t>. Fiziki Bilimler </a:t>
                      </a:r>
                    </a:p>
                    <a:p>
                      <a:r>
                        <a:rPr lang="tr-TR" sz="1600" b="1" dirty="0" smtClean="0">
                          <a:latin typeface="Book Antiqua" pitchFamily="18" charset="0"/>
                        </a:rPr>
                        <a:t>. Kimya </a:t>
                      </a:r>
                    </a:p>
                    <a:p>
                      <a:r>
                        <a:rPr lang="tr-TR" sz="1600" b="1" dirty="0" smtClean="0">
                          <a:latin typeface="Book Antiqua" pitchFamily="18" charset="0"/>
                        </a:rPr>
                        <a:t>Bilimleri </a:t>
                      </a:r>
                    </a:p>
                    <a:p>
                      <a:r>
                        <a:rPr lang="tr-TR" sz="1600" b="1" dirty="0" smtClean="0">
                          <a:latin typeface="Book Antiqua" pitchFamily="18" charset="0"/>
                        </a:rPr>
                        <a:t>. Dünya ve </a:t>
                      </a:r>
                    </a:p>
                    <a:p>
                      <a:r>
                        <a:rPr lang="tr-TR" sz="1600" b="1" dirty="0" smtClean="0">
                          <a:latin typeface="Book Antiqua" pitchFamily="18" charset="0"/>
                        </a:rPr>
                        <a:t>İlişkili Çevre </a:t>
                      </a:r>
                    </a:p>
                    <a:p>
                      <a:r>
                        <a:rPr lang="tr-TR" sz="1600" b="1" dirty="0" smtClean="0">
                          <a:latin typeface="Book Antiqua" pitchFamily="18" charset="0"/>
                        </a:rPr>
                        <a:t>Bilimleri </a:t>
                      </a:r>
                    </a:p>
                    <a:p>
                      <a:r>
                        <a:rPr lang="tr-TR" sz="1600" b="1" dirty="0" smtClean="0">
                          <a:latin typeface="Book Antiqua" pitchFamily="18" charset="0"/>
                        </a:rPr>
                        <a:t>. Biyoloji </a:t>
                      </a:r>
                    </a:p>
                    <a:p>
                      <a:r>
                        <a:rPr lang="tr-TR" sz="1600" b="1" dirty="0" smtClean="0">
                          <a:latin typeface="Book Antiqua" pitchFamily="18" charset="0"/>
                        </a:rPr>
                        <a:t>Bilimleri </a:t>
                      </a:r>
                    </a:p>
                    <a:p>
                      <a:r>
                        <a:rPr lang="tr-TR" sz="1600" b="1" dirty="0" smtClean="0">
                          <a:latin typeface="Book Antiqua" pitchFamily="18" charset="0"/>
                        </a:rPr>
                        <a:t>. Genetik </a:t>
                      </a:r>
                      <a:endParaRPr lang="tr-TR" sz="1600" b="1" dirty="0">
                        <a:latin typeface="Book Antiqua" pitchFamily="18" charset="0"/>
                      </a:endParaRPr>
                    </a:p>
                  </a:txBody>
                  <a:tcPr/>
                </a:tc>
                <a:tc>
                  <a:txBody>
                    <a:bodyPr/>
                    <a:lstStyle/>
                    <a:p>
                      <a:endParaRPr lang="tr-TR" dirty="0" smtClean="0"/>
                    </a:p>
                    <a:p>
                      <a:r>
                        <a:rPr lang="tr-TR" sz="1600" b="1" dirty="0" smtClean="0">
                          <a:latin typeface="Book Antiqua" pitchFamily="18" charset="0"/>
                        </a:rPr>
                        <a:t>. İnşaat </a:t>
                      </a:r>
                    </a:p>
                    <a:p>
                      <a:r>
                        <a:rPr lang="tr-TR" sz="1600" b="1" dirty="0" smtClean="0">
                          <a:latin typeface="Book Antiqua" pitchFamily="18" charset="0"/>
                        </a:rPr>
                        <a:t>Mühendisliği </a:t>
                      </a:r>
                    </a:p>
                    <a:p>
                      <a:r>
                        <a:rPr lang="tr-TR" sz="1600" b="1" dirty="0" smtClean="0">
                          <a:latin typeface="Book Antiqua" pitchFamily="18" charset="0"/>
                        </a:rPr>
                        <a:t>. Elektrik </a:t>
                      </a:r>
                    </a:p>
                    <a:p>
                      <a:r>
                        <a:rPr lang="tr-TR" sz="1600" b="1" dirty="0" smtClean="0">
                          <a:latin typeface="Book Antiqua" pitchFamily="18" charset="0"/>
                        </a:rPr>
                        <a:t>Mühendisliği </a:t>
                      </a:r>
                    </a:p>
                    <a:p>
                      <a:r>
                        <a:rPr lang="tr-TR" sz="1600" b="1" dirty="0" smtClean="0">
                          <a:latin typeface="Book Antiqua" pitchFamily="18" charset="0"/>
                        </a:rPr>
                        <a:t>. Elektronik </a:t>
                      </a:r>
                    </a:p>
                    <a:p>
                      <a:r>
                        <a:rPr lang="tr-TR" sz="1600" b="1" dirty="0" smtClean="0">
                          <a:latin typeface="Book Antiqua" pitchFamily="18" charset="0"/>
                        </a:rPr>
                        <a:t>. Diğer </a:t>
                      </a:r>
                    </a:p>
                    <a:p>
                      <a:r>
                        <a:rPr lang="tr-TR" sz="1600" b="1" dirty="0" smtClean="0">
                          <a:latin typeface="Book Antiqua" pitchFamily="18" charset="0"/>
                        </a:rPr>
                        <a:t>Mühendislik </a:t>
                      </a:r>
                    </a:p>
                    <a:p>
                      <a:r>
                        <a:rPr lang="tr-TR" sz="1600" b="1" dirty="0" smtClean="0">
                          <a:latin typeface="Book Antiqua" pitchFamily="18" charset="0"/>
                        </a:rPr>
                        <a:t>Bilimleri </a:t>
                      </a:r>
                    </a:p>
                    <a:p>
                      <a:endParaRPr lang="tr-TR" dirty="0"/>
                    </a:p>
                  </a:txBody>
                  <a:tcPr/>
                </a:tc>
                <a:tc>
                  <a:txBody>
                    <a:bodyPr/>
                    <a:lstStyle/>
                    <a:p>
                      <a:endParaRPr lang="tr-TR" dirty="0" smtClean="0"/>
                    </a:p>
                    <a:p>
                      <a:r>
                        <a:rPr lang="tr-TR" sz="1600" b="1" dirty="0" smtClean="0">
                          <a:latin typeface="Book Antiqua" pitchFamily="18" charset="0"/>
                        </a:rPr>
                        <a:t>.Temel Tıp </a:t>
                      </a:r>
                    </a:p>
                    <a:p>
                      <a:r>
                        <a:rPr lang="tr-TR" sz="1600" b="1" dirty="0" smtClean="0">
                          <a:latin typeface="Book Antiqua" pitchFamily="18" charset="0"/>
                        </a:rPr>
                        <a:t>. Klinik Tıp </a:t>
                      </a:r>
                    </a:p>
                    <a:p>
                      <a:r>
                        <a:rPr lang="tr-TR" sz="1600" b="1" dirty="0" smtClean="0">
                          <a:latin typeface="Book Antiqua" pitchFamily="18" charset="0"/>
                        </a:rPr>
                        <a:t>. Sağlık </a:t>
                      </a:r>
                    </a:p>
                    <a:p>
                      <a:r>
                        <a:rPr lang="tr-TR" sz="1600" b="1" dirty="0" smtClean="0">
                          <a:latin typeface="Book Antiqua" pitchFamily="18" charset="0"/>
                        </a:rPr>
                        <a:t>Bilimleri </a:t>
                      </a:r>
                      <a:endParaRPr lang="tr-TR" sz="1600" b="1" dirty="0">
                        <a:latin typeface="Book Antiqua" pitchFamily="18" charset="0"/>
                      </a:endParaRPr>
                    </a:p>
                  </a:txBody>
                  <a:tcPr/>
                </a:tc>
                <a:tc>
                  <a:txBody>
                    <a:bodyPr/>
                    <a:lstStyle/>
                    <a:p>
                      <a:endParaRPr lang="tr-TR" dirty="0" smtClean="0"/>
                    </a:p>
                    <a:p>
                      <a:r>
                        <a:rPr lang="tr-TR" sz="1600" b="1" dirty="0" smtClean="0">
                          <a:latin typeface="Book Antiqua" pitchFamily="18" charset="0"/>
                        </a:rPr>
                        <a:t>. Tarım </a:t>
                      </a:r>
                    </a:p>
                    <a:p>
                      <a:r>
                        <a:rPr lang="tr-TR" sz="1600" b="1" dirty="0" smtClean="0">
                          <a:latin typeface="Book Antiqua" pitchFamily="18" charset="0"/>
                        </a:rPr>
                        <a:t>.Ormancılık </a:t>
                      </a:r>
                    </a:p>
                    <a:p>
                      <a:r>
                        <a:rPr lang="tr-TR" sz="1600" b="1" dirty="0" smtClean="0">
                          <a:latin typeface="Book Antiqua" pitchFamily="18" charset="0"/>
                        </a:rPr>
                        <a:t>. Balıkçılık ve </a:t>
                      </a:r>
                    </a:p>
                    <a:p>
                      <a:r>
                        <a:rPr lang="tr-TR" sz="1600" b="1" dirty="0" smtClean="0">
                          <a:latin typeface="Book Antiqua" pitchFamily="18" charset="0"/>
                        </a:rPr>
                        <a:t>İlişkili Bilimler </a:t>
                      </a:r>
                    </a:p>
                    <a:p>
                      <a:r>
                        <a:rPr lang="tr-TR" sz="1600" b="1" dirty="0" smtClean="0">
                          <a:latin typeface="Book Antiqua" pitchFamily="18" charset="0"/>
                        </a:rPr>
                        <a:t>.Veterinerlik </a:t>
                      </a:r>
                      <a:endParaRPr lang="tr-TR" sz="1600" b="1" dirty="0">
                        <a:latin typeface="Book Antiqua" pitchFamily="18" charset="0"/>
                      </a:endParaRPr>
                    </a:p>
                  </a:txBody>
                  <a:tcPr/>
                </a:tc>
                <a:tc>
                  <a:txBody>
                    <a:bodyPr/>
                    <a:lstStyle/>
                    <a:p>
                      <a:endParaRPr lang="tr-TR" dirty="0" smtClean="0"/>
                    </a:p>
                    <a:p>
                      <a:r>
                        <a:rPr lang="tr-TR" dirty="0" smtClean="0"/>
                        <a:t>.</a:t>
                      </a:r>
                      <a:r>
                        <a:rPr lang="tr-TR" sz="1600" b="1" dirty="0" smtClean="0">
                          <a:latin typeface="Book Antiqua" pitchFamily="18" charset="0"/>
                        </a:rPr>
                        <a:t>Psikoloji </a:t>
                      </a:r>
                    </a:p>
                    <a:p>
                      <a:r>
                        <a:rPr lang="tr-TR" sz="1600" b="1" dirty="0" smtClean="0">
                          <a:latin typeface="Book Antiqua" pitchFamily="18" charset="0"/>
                        </a:rPr>
                        <a:t>.Ekonomi </a:t>
                      </a:r>
                    </a:p>
                    <a:p>
                      <a:r>
                        <a:rPr lang="tr-TR" sz="1600" b="1" dirty="0" smtClean="0">
                          <a:latin typeface="Book Antiqua" pitchFamily="18" charset="0"/>
                        </a:rPr>
                        <a:t>. Eğitim </a:t>
                      </a:r>
                    </a:p>
                    <a:p>
                      <a:r>
                        <a:rPr lang="tr-TR" sz="1600" b="1" dirty="0" smtClean="0">
                          <a:latin typeface="Book Antiqua" pitchFamily="18" charset="0"/>
                        </a:rPr>
                        <a:t>Bilimleri </a:t>
                      </a:r>
                    </a:p>
                    <a:p>
                      <a:r>
                        <a:rPr lang="tr-TR" sz="1600" b="1" dirty="0" smtClean="0">
                          <a:latin typeface="Book Antiqua" pitchFamily="18" charset="0"/>
                        </a:rPr>
                        <a:t>. Diğer Sosyal </a:t>
                      </a:r>
                    </a:p>
                    <a:p>
                      <a:r>
                        <a:rPr lang="tr-TR" sz="1600" b="1" dirty="0" smtClean="0">
                          <a:latin typeface="Book Antiqua" pitchFamily="18" charset="0"/>
                        </a:rPr>
                        <a:t>Bilimler </a:t>
                      </a:r>
                      <a:endParaRPr lang="tr-TR" sz="1600" b="1" dirty="0">
                        <a:latin typeface="Book Antiqua" pitchFamily="18" charset="0"/>
                      </a:endParaRPr>
                    </a:p>
                  </a:txBody>
                  <a:tcPr/>
                </a:tc>
                <a:tc>
                  <a:txBody>
                    <a:bodyPr/>
                    <a:lstStyle/>
                    <a:p>
                      <a:endParaRPr lang="tr-TR" dirty="0" smtClean="0"/>
                    </a:p>
                    <a:p>
                      <a:r>
                        <a:rPr lang="tr-TR" sz="1600" b="1" dirty="0" smtClean="0">
                          <a:latin typeface="Book Antiqua" pitchFamily="18" charset="0"/>
                        </a:rPr>
                        <a:t>. Tarih </a:t>
                      </a:r>
                    </a:p>
                    <a:p>
                      <a:r>
                        <a:rPr lang="tr-TR" sz="1600" b="1" dirty="0" smtClean="0">
                          <a:latin typeface="Book Antiqua" pitchFamily="18" charset="0"/>
                        </a:rPr>
                        <a:t>. Diğer Beşeri </a:t>
                      </a:r>
                    </a:p>
                    <a:p>
                      <a:r>
                        <a:rPr lang="tr-TR" sz="1600" b="1" dirty="0" smtClean="0">
                          <a:latin typeface="Book Antiqua" pitchFamily="18" charset="0"/>
                        </a:rPr>
                        <a:t>Bilimler</a:t>
                      </a:r>
                      <a:endParaRPr lang="tr-TR" sz="1600" b="1" dirty="0">
                        <a:latin typeface="Book Antiqua"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7239000" cy="876712"/>
          </a:xfrm>
        </p:spPr>
        <p:txBody>
          <a:bodyPr>
            <a:normAutofit/>
          </a:bodyPr>
          <a:lstStyle/>
          <a:p>
            <a:r>
              <a:rPr lang="tr-TR" sz="3600" dirty="0" smtClean="0">
                <a:latin typeface="Book Antiqua" pitchFamily="18" charset="0"/>
              </a:rPr>
              <a:t>Bilimselliğin </a:t>
            </a:r>
            <a:r>
              <a:rPr lang="tr-TR" sz="3600" dirty="0" err="1" smtClean="0">
                <a:latin typeface="Book Antiqua" pitchFamily="18" charset="0"/>
              </a:rPr>
              <a:t>Ölçütlerİ</a:t>
            </a:r>
            <a:endParaRPr lang="tr-TR" sz="3600" dirty="0">
              <a:latin typeface="Book Antiqua" pitchFamily="18" charset="0"/>
            </a:endParaRPr>
          </a:p>
        </p:txBody>
      </p:sp>
      <p:sp>
        <p:nvSpPr>
          <p:cNvPr id="3" name="2 İçerik Yer Tutucusu"/>
          <p:cNvSpPr>
            <a:spLocks noGrp="1"/>
          </p:cNvSpPr>
          <p:nvPr>
            <p:ph idx="1"/>
          </p:nvPr>
        </p:nvSpPr>
        <p:spPr>
          <a:xfrm>
            <a:off x="395536" y="1628800"/>
            <a:ext cx="7239000" cy="4322880"/>
          </a:xfrm>
        </p:spPr>
        <p:txBody>
          <a:bodyPr>
            <a:normAutofit/>
          </a:bodyPr>
          <a:lstStyle/>
          <a:p>
            <a:pPr marL="514350" indent="-514350" algn="ctr">
              <a:buAutoNum type="alphaLcParenBoth"/>
            </a:pPr>
            <a:r>
              <a:rPr lang="tr-TR" sz="4800" b="1" dirty="0" smtClean="0">
                <a:latin typeface="Book Antiqua" pitchFamily="18" charset="0"/>
              </a:rPr>
              <a:t>Gözlenebilirlik</a:t>
            </a:r>
          </a:p>
          <a:p>
            <a:pPr marL="514350" indent="-514350" algn="ctr">
              <a:buAutoNum type="alphaLcParenBoth"/>
            </a:pPr>
            <a:r>
              <a:rPr lang="tr-TR" sz="4800" b="1" dirty="0" smtClean="0">
                <a:latin typeface="Book Antiqua" pitchFamily="18" charset="0"/>
              </a:rPr>
              <a:t>Ölçülebilirlik</a:t>
            </a:r>
          </a:p>
          <a:p>
            <a:pPr marL="514350" indent="-514350" algn="ctr">
              <a:buAutoNum type="alphaLcParenBoth"/>
            </a:pPr>
            <a:r>
              <a:rPr lang="tr-TR" sz="4800" b="1" dirty="0" smtClean="0">
                <a:latin typeface="Book Antiqua" pitchFamily="18" charset="0"/>
              </a:rPr>
              <a:t> İletilebilirlik</a:t>
            </a:r>
          </a:p>
          <a:p>
            <a:pPr marL="514350" indent="-514350" algn="ctr">
              <a:buAutoNum type="alphaLcParenBoth"/>
            </a:pPr>
            <a:r>
              <a:rPr lang="tr-TR" sz="4800" b="1" dirty="0" smtClean="0">
                <a:latin typeface="Book Antiqua" pitchFamily="18" charset="0"/>
              </a:rPr>
              <a:t> Tekrarlanabilirlik</a:t>
            </a:r>
          </a:p>
          <a:p>
            <a:pPr marL="514350" indent="-514350" algn="ctr">
              <a:buAutoNum type="alphaLcParenBoth"/>
            </a:pPr>
            <a:r>
              <a:rPr lang="tr-TR" sz="4800" b="1" dirty="0" smtClean="0">
                <a:latin typeface="Book Antiqua" pitchFamily="18" charset="0"/>
              </a:rPr>
              <a:t> </a:t>
            </a:r>
            <a:r>
              <a:rPr lang="tr-TR" sz="4800" b="1" dirty="0" err="1" smtClean="0">
                <a:latin typeface="Book Antiqua" pitchFamily="18" charset="0"/>
              </a:rPr>
              <a:t>Sağdanabilirlik</a:t>
            </a:r>
            <a:endParaRPr lang="tr-TR" sz="4800" b="1" dirty="0" smtClean="0">
              <a:latin typeface="Book Antiqua" pitchFamily="18" charset="0"/>
            </a:endParaRPr>
          </a:p>
          <a:p>
            <a:pPr marL="514350" indent="-514350">
              <a:buAutoNum type="alphaLcParenBoth"/>
            </a:pPr>
            <a:endParaRPr lang="tr-TR" sz="4800" dirty="0" smtClean="0">
              <a:latin typeface="Book Antiqua" pitchFamily="18" charset="0"/>
            </a:endParaRPr>
          </a:p>
          <a:p>
            <a:pPr>
              <a:buNone/>
            </a:pPr>
            <a:endParaRPr lang="tr-TR" sz="4800" dirty="0">
              <a:latin typeface="Book Antiqua"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ngin">
  <a:themeElements>
    <a:clrScheme name="Zengin">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Zengin">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Zengin">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585</TotalTime>
  <Words>1228</Words>
  <Application>Microsoft Office PowerPoint</Application>
  <PresentationFormat>On-screen Show (4:3)</PresentationFormat>
  <Paragraphs>212</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Zengin</vt:lpstr>
      <vt:lpstr>aRAŞTIRMA Ve UYGULAMA YÖNTEMleri</vt:lpstr>
      <vt:lpstr>DERS KONULARI</vt:lpstr>
      <vt:lpstr>   KAYNAKLAR</vt:lpstr>
      <vt:lpstr>İçerik:</vt:lpstr>
      <vt:lpstr> Bilgi Sahibi Olmak İçin …  Herhangi bir konuda bilgi sahibi olmak için neler yaparız? </vt:lpstr>
      <vt:lpstr>PowerPoint Presentation</vt:lpstr>
      <vt:lpstr>Bilim </vt:lpstr>
      <vt:lpstr>Bilim DallarI</vt:lpstr>
      <vt:lpstr>Bilimselliğin Ölçütlerİ</vt:lpstr>
      <vt:lpstr>Gözlenebilirlik:</vt:lpstr>
      <vt:lpstr>Gözlenebilirlik:</vt:lpstr>
      <vt:lpstr>Ölçülebilirlik:</vt:lpstr>
      <vt:lpstr>İletilebilirlik</vt:lpstr>
      <vt:lpstr>Tekrarlanabilirlik</vt:lpstr>
      <vt:lpstr>Sağdanabilirlik/ SInanabilirlik/ Test Edilebilirlik:</vt:lpstr>
      <vt:lpstr>Önemli!!!  </vt:lpstr>
      <vt:lpstr>Bilimin AmaçlarI/ İşlevlerİ</vt:lpstr>
      <vt:lpstr>PowerPoint Presentation</vt:lpstr>
      <vt:lpstr>PowerPoint Presentation</vt:lpstr>
      <vt:lpstr> Bilimsel araştIrma, sistematik veri toplama ve analiz etme sürecidir.</vt:lpstr>
      <vt:lpstr>A. AraştIrmalarIn Amaca Göre SInIflandIrIlmasI </vt:lpstr>
      <vt:lpstr>1. Temel AraştIrmalar </vt:lpstr>
      <vt:lpstr>PowerPoint Presentation</vt:lpstr>
      <vt:lpstr>2. UygulamalI AraştIrmalar  </vt:lpstr>
      <vt:lpstr>3. Değerlendirme AraştIrmalarI</vt:lpstr>
      <vt:lpstr>4. Araştırma ve Geliştirme (AR-GE) </vt:lpstr>
      <vt:lpstr>PowerPoint Presentation</vt:lpstr>
      <vt:lpstr>5. Eylem AraştIrmalarI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gmyo</dc:creator>
  <cp:lastModifiedBy>FEN</cp:lastModifiedBy>
  <cp:revision>179</cp:revision>
  <dcterms:created xsi:type="dcterms:W3CDTF">2012-09-17T07:42:44Z</dcterms:created>
  <dcterms:modified xsi:type="dcterms:W3CDTF">2018-09-24T04:06:14Z</dcterms:modified>
</cp:coreProperties>
</file>